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5" r:id="rId7"/>
    <p:sldId id="273" r:id="rId8"/>
    <p:sldId id="266" r:id="rId9"/>
    <p:sldId id="281" r:id="rId10"/>
    <p:sldId id="279" r:id="rId11"/>
    <p:sldId id="275" r:id="rId12"/>
    <p:sldId id="277" r:id="rId13"/>
    <p:sldId id="278" r:id="rId14"/>
    <p:sldId id="280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5"/>
        <p:guide pos="21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1232" y="202311"/>
            <a:ext cx="7201534" cy="956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1F5F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intel.com/" TargetMode="Externa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35841" y="3178138"/>
            <a:ext cx="5819617" cy="17863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8242" y="1223422"/>
            <a:ext cx="7017384" cy="144462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5"/>
              </a:spcBef>
            </a:pPr>
            <a:r>
              <a:rPr sz="5400" spc="-25" dirty="0"/>
              <a:t>QUARTUS</a:t>
            </a:r>
            <a:r>
              <a:rPr sz="5400" spc="-55" dirty="0"/>
              <a:t> </a:t>
            </a:r>
            <a:r>
              <a:rPr sz="5400" spc="-25" dirty="0"/>
              <a:t>DESIGN</a:t>
            </a:r>
            <a:r>
              <a:rPr sz="5400" spc="-5" dirty="0"/>
              <a:t> </a:t>
            </a:r>
            <a:r>
              <a:rPr sz="5400" spc="-40" dirty="0"/>
              <a:t>FLOW</a:t>
            </a:r>
            <a:endParaRPr sz="5400"/>
          </a:p>
          <a:p>
            <a:pPr marR="207645" algn="ctr">
              <a:lnSpc>
                <a:spcPct val="100000"/>
              </a:lnSpc>
              <a:spcBef>
                <a:spcPts val="565"/>
              </a:spcBef>
            </a:pPr>
            <a:r>
              <a:rPr lang="en-US" sz="2325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2325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325" b="0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325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25" b="0" spc="-157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sz="2325" b="0" spc="-157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August</a:t>
            </a:r>
            <a:r>
              <a:rPr sz="2400" b="0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0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202</a:t>
            </a:r>
            <a:r>
              <a:rPr lang="en-US" sz="2400" b="0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2400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400" b="0" spc="5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0" spc="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0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0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0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0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b="0" spc="-5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0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0" spc="-4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b="0" spc="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0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0" spc="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0" spc="-2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0" spc="-4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b="0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492125"/>
          </a:xfrm>
        </p:spPr>
        <p:txBody>
          <a:bodyPr/>
          <a:p>
            <a:pPr algn="ctr"/>
            <a:r>
              <a:rPr lang="en-US"/>
              <a:t>DUT</a:t>
            </a:r>
            <a:endParaRPr lang="en-US"/>
          </a:p>
        </p:txBody>
      </p:sp>
      <p:grpSp>
        <p:nvGrpSpPr>
          <p:cNvPr id="11" name="object 11"/>
          <p:cNvGrpSpPr/>
          <p:nvPr/>
        </p:nvGrpSpPr>
        <p:grpSpPr>
          <a:xfrm>
            <a:off x="1905000" y="2133346"/>
            <a:ext cx="5438775" cy="3117850"/>
            <a:chOff x="3686175" y="2265426"/>
            <a:chExt cx="5438775" cy="3117850"/>
          </a:xfrm>
        </p:grpSpPr>
        <p:sp>
          <p:nvSpPr>
            <p:cNvPr id="12" name="object 12"/>
            <p:cNvSpPr/>
            <p:nvPr/>
          </p:nvSpPr>
          <p:spPr>
            <a:xfrm>
              <a:off x="4491101" y="2271776"/>
              <a:ext cx="3714750" cy="3105150"/>
            </a:xfrm>
            <a:custGeom>
              <a:avLst/>
              <a:gdLst/>
              <a:ahLst/>
              <a:cxnLst/>
              <a:rect l="l" t="t" r="r" b="b"/>
              <a:pathLst>
                <a:path w="3714750" h="3105150">
                  <a:moveTo>
                    <a:pt x="0" y="3105150"/>
                  </a:moveTo>
                  <a:lnTo>
                    <a:pt x="3714750" y="3105150"/>
                  </a:lnTo>
                  <a:lnTo>
                    <a:pt x="3714750" y="0"/>
                  </a:lnTo>
                  <a:lnTo>
                    <a:pt x="0" y="0"/>
                  </a:lnTo>
                  <a:lnTo>
                    <a:pt x="0" y="3105150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86175" y="2590800"/>
              <a:ext cx="5438775" cy="2438400"/>
            </a:xfrm>
            <a:prstGeom prst="rect">
              <a:avLst/>
            </a:prstGeom>
          </p:spPr>
        </p:pic>
      </p:grpSp>
      <p:sp>
        <p:nvSpPr>
          <p:cNvPr id="7" name="Rectangles 6"/>
          <p:cNvSpPr/>
          <p:nvPr/>
        </p:nvSpPr>
        <p:spPr>
          <a:xfrm>
            <a:off x="1371600" y="1816735"/>
            <a:ext cx="6209030" cy="3853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04850" y="3740785"/>
            <a:ext cx="127635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53200" y="3657600"/>
            <a:ext cx="1657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81200" y="2971800"/>
            <a:ext cx="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1200" y="4419600"/>
            <a:ext cx="728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2943860"/>
            <a:ext cx="895350" cy="2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8100" y="342900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Input Vector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7546340" y="3348990"/>
            <a:ext cx="152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 Vector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402330" y="538480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DUT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32" y="202311"/>
            <a:ext cx="7201534" cy="492125"/>
          </a:xfrm>
        </p:spPr>
        <p:txBody>
          <a:bodyPr/>
          <a:p>
            <a:pPr algn="ctr"/>
            <a:r>
              <a:rPr lang="en-US"/>
              <a:t>TESTBENCH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35455" y="2057400"/>
            <a:ext cx="5673725" cy="277368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72135" y="1066800"/>
            <a:ext cx="80010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838200" y="2667000"/>
            <a:ext cx="914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467600" y="2667000"/>
            <a:ext cx="914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81685" y="3117850"/>
            <a:ext cx="97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Tracefile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452995" y="3190240"/>
            <a:ext cx="960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Outputs file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95400" y="3441700"/>
            <a:ext cx="127635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24600" y="3388360"/>
            <a:ext cx="127635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097020" y="4343400"/>
            <a:ext cx="948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DUT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604260" y="5182235"/>
            <a:ext cx="203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Testbench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32" y="202311"/>
            <a:ext cx="7201534" cy="492125"/>
          </a:xfrm>
        </p:spPr>
        <p:txBody>
          <a:bodyPr/>
          <a:p>
            <a:pPr algn="ctr"/>
            <a:r>
              <a:rPr lang="en-US"/>
              <a:t>TESTBENCH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49730" y="1480820"/>
            <a:ext cx="584327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TRACEFILE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38200" y="1905000"/>
            <a:ext cx="70224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Tracefile format: </a:t>
            </a:r>
            <a:endParaRPr lang="en-US" sz="2400"/>
          </a:p>
          <a:p>
            <a:endParaRPr lang="en-US" sz="2400"/>
          </a:p>
          <a:p>
            <a:r>
              <a:rPr lang="en-US" sz="2400"/>
              <a:t>(&lt;Input&gt;     &lt;Output&gt;     &lt;Mask bit&gt;)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Example : </a:t>
            </a:r>
            <a:endParaRPr lang="en-US" sz="2400"/>
          </a:p>
          <a:p>
            <a:r>
              <a:rPr lang="en-US" sz="2400"/>
              <a:t>(&lt; A &gt; &lt; B &gt;     &lt; OUTPUT &gt;   111)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185" y="656336"/>
            <a:ext cx="51511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QUARTUS</a:t>
            </a:r>
            <a:r>
              <a:rPr sz="3950" spc="45" dirty="0"/>
              <a:t> </a:t>
            </a:r>
            <a:r>
              <a:rPr sz="3950" spc="-5" dirty="0"/>
              <a:t>DESIGN</a:t>
            </a:r>
            <a:r>
              <a:rPr sz="3950" spc="135" dirty="0"/>
              <a:t> </a:t>
            </a:r>
            <a:r>
              <a:rPr sz="3950" spc="-35" dirty="0"/>
              <a:t>FLOW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1055687" y="2055876"/>
            <a:ext cx="1937385" cy="1725930"/>
            <a:chOff x="1055687" y="2055876"/>
            <a:chExt cx="1937385" cy="1725930"/>
          </a:xfrm>
        </p:grpSpPr>
        <p:sp>
          <p:nvSpPr>
            <p:cNvPr id="4" name="object 4"/>
            <p:cNvSpPr/>
            <p:nvPr/>
          </p:nvSpPr>
          <p:spPr>
            <a:xfrm>
              <a:off x="1362075" y="2343150"/>
              <a:ext cx="171450" cy="1438275"/>
            </a:xfrm>
            <a:custGeom>
              <a:avLst/>
              <a:gdLst/>
              <a:ahLst/>
              <a:cxnLst/>
              <a:rect l="l" t="t" r="r" b="b"/>
              <a:pathLst>
                <a:path w="171450" h="1438275">
                  <a:moveTo>
                    <a:pt x="171450" y="0"/>
                  </a:moveTo>
                  <a:lnTo>
                    <a:pt x="0" y="0"/>
                  </a:lnTo>
                  <a:lnTo>
                    <a:pt x="0" y="1438275"/>
                  </a:lnTo>
                  <a:lnTo>
                    <a:pt x="171450" y="143827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2037" y="2062226"/>
              <a:ext cx="1924685" cy="1152525"/>
            </a:xfrm>
            <a:custGeom>
              <a:avLst/>
              <a:gdLst/>
              <a:ahLst/>
              <a:cxnLst/>
              <a:rect l="l" t="t" r="r" b="b"/>
              <a:pathLst>
                <a:path w="1924685" h="1152525">
                  <a:moveTo>
                    <a:pt x="1808797" y="0"/>
                  </a:moveTo>
                  <a:lnTo>
                    <a:pt x="115252" y="0"/>
                  </a:lnTo>
                  <a:lnTo>
                    <a:pt x="70390" y="9050"/>
                  </a:lnTo>
                  <a:lnTo>
                    <a:pt x="33756" y="33734"/>
                  </a:lnTo>
                  <a:lnTo>
                    <a:pt x="9057" y="70348"/>
                  </a:lnTo>
                  <a:lnTo>
                    <a:pt x="0" y="115188"/>
                  </a:lnTo>
                  <a:lnTo>
                    <a:pt x="0" y="1037209"/>
                  </a:lnTo>
                  <a:lnTo>
                    <a:pt x="9057" y="1082069"/>
                  </a:lnTo>
                  <a:lnTo>
                    <a:pt x="33756" y="1118727"/>
                  </a:lnTo>
                  <a:lnTo>
                    <a:pt x="70390" y="1143454"/>
                  </a:lnTo>
                  <a:lnTo>
                    <a:pt x="115252" y="1152525"/>
                  </a:lnTo>
                  <a:lnTo>
                    <a:pt x="1808797" y="1152525"/>
                  </a:lnTo>
                  <a:lnTo>
                    <a:pt x="1853658" y="1143454"/>
                  </a:lnTo>
                  <a:lnTo>
                    <a:pt x="1890315" y="1118727"/>
                  </a:lnTo>
                  <a:lnTo>
                    <a:pt x="1915042" y="1082069"/>
                  </a:lnTo>
                  <a:lnTo>
                    <a:pt x="1924113" y="1037209"/>
                  </a:lnTo>
                  <a:lnTo>
                    <a:pt x="1924113" y="115188"/>
                  </a:lnTo>
                  <a:lnTo>
                    <a:pt x="1915042" y="70348"/>
                  </a:lnTo>
                  <a:lnTo>
                    <a:pt x="1890315" y="33734"/>
                  </a:lnTo>
                  <a:lnTo>
                    <a:pt x="1853658" y="9050"/>
                  </a:lnTo>
                  <a:lnTo>
                    <a:pt x="1808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62037" y="2062226"/>
              <a:ext cx="1924685" cy="1152525"/>
            </a:xfrm>
            <a:custGeom>
              <a:avLst/>
              <a:gdLst/>
              <a:ahLst/>
              <a:cxnLst/>
              <a:rect l="l" t="t" r="r" b="b"/>
              <a:pathLst>
                <a:path w="1924685" h="1152525">
                  <a:moveTo>
                    <a:pt x="0" y="115188"/>
                  </a:moveTo>
                  <a:lnTo>
                    <a:pt x="9057" y="70348"/>
                  </a:lnTo>
                  <a:lnTo>
                    <a:pt x="33756" y="33734"/>
                  </a:lnTo>
                  <a:lnTo>
                    <a:pt x="70390" y="9050"/>
                  </a:lnTo>
                  <a:lnTo>
                    <a:pt x="115252" y="0"/>
                  </a:lnTo>
                  <a:lnTo>
                    <a:pt x="1808797" y="0"/>
                  </a:lnTo>
                  <a:lnTo>
                    <a:pt x="1853658" y="9050"/>
                  </a:lnTo>
                  <a:lnTo>
                    <a:pt x="1890315" y="33734"/>
                  </a:lnTo>
                  <a:lnTo>
                    <a:pt x="1915042" y="70348"/>
                  </a:lnTo>
                  <a:lnTo>
                    <a:pt x="1924113" y="115188"/>
                  </a:lnTo>
                  <a:lnTo>
                    <a:pt x="1924113" y="1037209"/>
                  </a:lnTo>
                  <a:lnTo>
                    <a:pt x="1915042" y="1082069"/>
                  </a:lnTo>
                  <a:lnTo>
                    <a:pt x="1890315" y="1118727"/>
                  </a:lnTo>
                  <a:lnTo>
                    <a:pt x="1853658" y="1143454"/>
                  </a:lnTo>
                  <a:lnTo>
                    <a:pt x="1808797" y="1152525"/>
                  </a:lnTo>
                  <a:lnTo>
                    <a:pt x="115252" y="1152525"/>
                  </a:lnTo>
                  <a:lnTo>
                    <a:pt x="70390" y="1143454"/>
                  </a:lnTo>
                  <a:lnTo>
                    <a:pt x="33756" y="1118727"/>
                  </a:lnTo>
                  <a:lnTo>
                    <a:pt x="9057" y="1082069"/>
                  </a:lnTo>
                  <a:lnTo>
                    <a:pt x="0" y="1037209"/>
                  </a:lnTo>
                  <a:lnTo>
                    <a:pt x="0" y="115188"/>
                  </a:lnTo>
                  <a:close/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43330" y="2285428"/>
            <a:ext cx="15443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75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2100" spc="2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2100" spc="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100" spc="-15" dirty="0">
                <a:latin typeface="Calibri Light" panose="020F0302020204030204"/>
                <a:cs typeface="Calibri Light" panose="020F0302020204030204"/>
              </a:rPr>
              <a:t>at</a:t>
            </a:r>
            <a:r>
              <a:rPr sz="21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100" spc="-2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spc="55" dirty="0">
                <a:latin typeface="Calibri Light" panose="020F0302020204030204"/>
                <a:cs typeface="Calibri Light" panose="020F0302020204030204"/>
              </a:rPr>
              <a:t>P</a:t>
            </a:r>
            <a:r>
              <a:rPr sz="2100" spc="25" dirty="0">
                <a:latin typeface="Calibri Light" panose="020F0302020204030204"/>
                <a:cs typeface="Calibri Light" panose="020F0302020204030204"/>
              </a:rPr>
              <a:t>ro</a:t>
            </a:r>
            <a:r>
              <a:rPr sz="2100" spc="-35" dirty="0">
                <a:latin typeface="Calibri Light" panose="020F0302020204030204"/>
                <a:cs typeface="Calibri Light" panose="020F0302020204030204"/>
              </a:rPr>
              <a:t>j</a:t>
            </a:r>
            <a:r>
              <a:rPr sz="2100" spc="-6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100" spc="5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2100" dirty="0">
                <a:latin typeface="Calibri Light" panose="020F0302020204030204"/>
                <a:cs typeface="Calibri Light" panose="020F0302020204030204"/>
              </a:rPr>
              <a:t>t</a:t>
            </a:r>
            <a:endParaRPr sz="21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0886" y="2580957"/>
            <a:ext cx="102996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7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2100" spc="5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2100" spc="2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2100" spc="-6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100" spc="5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2100" spc="-2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2100" spc="-4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2100" spc="2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2100" dirty="0">
                <a:latin typeface="Calibri Light" panose="020F0302020204030204"/>
                <a:cs typeface="Calibri Light" panose="020F0302020204030204"/>
              </a:rPr>
              <a:t>y</a:t>
            </a:r>
            <a:endParaRPr sz="21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5687" y="3494151"/>
            <a:ext cx="1937385" cy="1725930"/>
            <a:chOff x="1055687" y="3494151"/>
            <a:chExt cx="1937385" cy="1725930"/>
          </a:xfrm>
        </p:grpSpPr>
        <p:sp>
          <p:nvSpPr>
            <p:cNvPr id="10" name="object 10"/>
            <p:cNvSpPr/>
            <p:nvPr/>
          </p:nvSpPr>
          <p:spPr>
            <a:xfrm>
              <a:off x="1362075" y="3790950"/>
              <a:ext cx="171450" cy="1428750"/>
            </a:xfrm>
            <a:custGeom>
              <a:avLst/>
              <a:gdLst/>
              <a:ahLst/>
              <a:cxnLst/>
              <a:rect l="l" t="t" r="r" b="b"/>
              <a:pathLst>
                <a:path w="171450" h="1428750">
                  <a:moveTo>
                    <a:pt x="171450" y="0"/>
                  </a:moveTo>
                  <a:lnTo>
                    <a:pt x="0" y="0"/>
                  </a:lnTo>
                  <a:lnTo>
                    <a:pt x="0" y="1428750"/>
                  </a:lnTo>
                  <a:lnTo>
                    <a:pt x="171450" y="14287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2037" y="3500501"/>
              <a:ext cx="1924685" cy="1162050"/>
            </a:xfrm>
            <a:custGeom>
              <a:avLst/>
              <a:gdLst/>
              <a:ahLst/>
              <a:cxnLst/>
              <a:rect l="l" t="t" r="r" b="b"/>
              <a:pathLst>
                <a:path w="1924685" h="1162050">
                  <a:moveTo>
                    <a:pt x="1807908" y="0"/>
                  </a:moveTo>
                  <a:lnTo>
                    <a:pt x="116205" y="0"/>
                  </a:lnTo>
                  <a:lnTo>
                    <a:pt x="70974" y="9120"/>
                  </a:lnTo>
                  <a:lnTo>
                    <a:pt x="34037" y="34004"/>
                  </a:lnTo>
                  <a:lnTo>
                    <a:pt x="9132" y="70937"/>
                  </a:lnTo>
                  <a:lnTo>
                    <a:pt x="0" y="116205"/>
                  </a:lnTo>
                  <a:lnTo>
                    <a:pt x="0" y="1045844"/>
                  </a:lnTo>
                  <a:lnTo>
                    <a:pt x="9132" y="1091058"/>
                  </a:lnTo>
                  <a:lnTo>
                    <a:pt x="34037" y="1127998"/>
                  </a:lnTo>
                  <a:lnTo>
                    <a:pt x="70974" y="1152911"/>
                  </a:lnTo>
                  <a:lnTo>
                    <a:pt x="116205" y="1162050"/>
                  </a:lnTo>
                  <a:lnTo>
                    <a:pt x="1807908" y="1162050"/>
                  </a:lnTo>
                  <a:lnTo>
                    <a:pt x="1853122" y="1152911"/>
                  </a:lnTo>
                  <a:lnTo>
                    <a:pt x="1890061" y="1127998"/>
                  </a:lnTo>
                  <a:lnTo>
                    <a:pt x="1914975" y="1091058"/>
                  </a:lnTo>
                  <a:lnTo>
                    <a:pt x="1924113" y="1045844"/>
                  </a:lnTo>
                  <a:lnTo>
                    <a:pt x="1924113" y="116205"/>
                  </a:lnTo>
                  <a:lnTo>
                    <a:pt x="1914975" y="70937"/>
                  </a:lnTo>
                  <a:lnTo>
                    <a:pt x="1890061" y="34004"/>
                  </a:lnTo>
                  <a:lnTo>
                    <a:pt x="1853122" y="9120"/>
                  </a:lnTo>
                  <a:lnTo>
                    <a:pt x="1807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62037" y="3500501"/>
              <a:ext cx="1924685" cy="1162050"/>
            </a:xfrm>
            <a:custGeom>
              <a:avLst/>
              <a:gdLst/>
              <a:ahLst/>
              <a:cxnLst/>
              <a:rect l="l" t="t" r="r" b="b"/>
              <a:pathLst>
                <a:path w="1924685" h="1162050">
                  <a:moveTo>
                    <a:pt x="0" y="116205"/>
                  </a:moveTo>
                  <a:lnTo>
                    <a:pt x="9132" y="70937"/>
                  </a:lnTo>
                  <a:lnTo>
                    <a:pt x="34037" y="34004"/>
                  </a:lnTo>
                  <a:lnTo>
                    <a:pt x="70974" y="9120"/>
                  </a:lnTo>
                  <a:lnTo>
                    <a:pt x="116205" y="0"/>
                  </a:lnTo>
                  <a:lnTo>
                    <a:pt x="1807908" y="0"/>
                  </a:lnTo>
                  <a:lnTo>
                    <a:pt x="1853122" y="9120"/>
                  </a:lnTo>
                  <a:lnTo>
                    <a:pt x="1890061" y="34004"/>
                  </a:lnTo>
                  <a:lnTo>
                    <a:pt x="1914975" y="70937"/>
                  </a:lnTo>
                  <a:lnTo>
                    <a:pt x="1924113" y="116205"/>
                  </a:lnTo>
                  <a:lnTo>
                    <a:pt x="1924113" y="1045844"/>
                  </a:lnTo>
                  <a:lnTo>
                    <a:pt x="1914975" y="1091058"/>
                  </a:lnTo>
                  <a:lnTo>
                    <a:pt x="1890061" y="1127998"/>
                  </a:lnTo>
                  <a:lnTo>
                    <a:pt x="1853122" y="1152911"/>
                  </a:lnTo>
                  <a:lnTo>
                    <a:pt x="1807908" y="1162050"/>
                  </a:lnTo>
                  <a:lnTo>
                    <a:pt x="116205" y="1162050"/>
                  </a:lnTo>
                  <a:lnTo>
                    <a:pt x="70974" y="1152911"/>
                  </a:lnTo>
                  <a:lnTo>
                    <a:pt x="34037" y="1127998"/>
                  </a:lnTo>
                  <a:lnTo>
                    <a:pt x="9132" y="1091058"/>
                  </a:lnTo>
                  <a:lnTo>
                    <a:pt x="0" y="1045844"/>
                  </a:lnTo>
                  <a:lnTo>
                    <a:pt x="0" y="116205"/>
                  </a:lnTo>
                  <a:close/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405636" y="3875468"/>
            <a:ext cx="12141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 dirty="0">
                <a:latin typeface="Calibri" panose="020F0502020204030204"/>
                <a:cs typeface="Calibri" panose="020F0502020204030204"/>
              </a:rPr>
              <a:t>VHDL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code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55687" y="4941951"/>
            <a:ext cx="2935605" cy="1165225"/>
            <a:chOff x="1055687" y="4941951"/>
            <a:chExt cx="2935605" cy="1165225"/>
          </a:xfrm>
        </p:grpSpPr>
        <p:sp>
          <p:nvSpPr>
            <p:cNvPr id="15" name="object 15"/>
            <p:cNvSpPr/>
            <p:nvPr/>
          </p:nvSpPr>
          <p:spPr>
            <a:xfrm>
              <a:off x="1447800" y="5133975"/>
              <a:ext cx="2543175" cy="180975"/>
            </a:xfrm>
            <a:custGeom>
              <a:avLst/>
              <a:gdLst/>
              <a:ahLst/>
              <a:cxnLst/>
              <a:rect l="l" t="t" r="r" b="b"/>
              <a:pathLst>
                <a:path w="2543175" h="180975">
                  <a:moveTo>
                    <a:pt x="25431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2543175" y="180975"/>
                  </a:lnTo>
                  <a:lnTo>
                    <a:pt x="2543175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62037" y="4948301"/>
              <a:ext cx="1924685" cy="1152525"/>
            </a:xfrm>
            <a:custGeom>
              <a:avLst/>
              <a:gdLst/>
              <a:ahLst/>
              <a:cxnLst/>
              <a:rect l="l" t="t" r="r" b="b"/>
              <a:pathLst>
                <a:path w="1924685" h="1152525">
                  <a:moveTo>
                    <a:pt x="1808797" y="0"/>
                  </a:moveTo>
                  <a:lnTo>
                    <a:pt x="115252" y="0"/>
                  </a:lnTo>
                  <a:lnTo>
                    <a:pt x="70390" y="9050"/>
                  </a:lnTo>
                  <a:lnTo>
                    <a:pt x="33756" y="33734"/>
                  </a:lnTo>
                  <a:lnTo>
                    <a:pt x="9057" y="70348"/>
                  </a:lnTo>
                  <a:lnTo>
                    <a:pt x="0" y="115188"/>
                  </a:lnTo>
                  <a:lnTo>
                    <a:pt x="0" y="1037209"/>
                  </a:lnTo>
                  <a:lnTo>
                    <a:pt x="9057" y="1082070"/>
                  </a:lnTo>
                  <a:lnTo>
                    <a:pt x="33756" y="1118704"/>
                  </a:lnTo>
                  <a:lnTo>
                    <a:pt x="70390" y="1143404"/>
                  </a:lnTo>
                  <a:lnTo>
                    <a:pt x="115252" y="1152461"/>
                  </a:lnTo>
                  <a:lnTo>
                    <a:pt x="1808797" y="1152461"/>
                  </a:lnTo>
                  <a:lnTo>
                    <a:pt x="1853658" y="1143404"/>
                  </a:lnTo>
                  <a:lnTo>
                    <a:pt x="1890315" y="1118704"/>
                  </a:lnTo>
                  <a:lnTo>
                    <a:pt x="1915042" y="1082070"/>
                  </a:lnTo>
                  <a:lnTo>
                    <a:pt x="1924113" y="1037209"/>
                  </a:lnTo>
                  <a:lnTo>
                    <a:pt x="1924113" y="115188"/>
                  </a:lnTo>
                  <a:lnTo>
                    <a:pt x="1915042" y="70348"/>
                  </a:lnTo>
                  <a:lnTo>
                    <a:pt x="1890315" y="33734"/>
                  </a:lnTo>
                  <a:lnTo>
                    <a:pt x="1853658" y="9050"/>
                  </a:lnTo>
                  <a:lnTo>
                    <a:pt x="1808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62037" y="4948301"/>
              <a:ext cx="1924685" cy="1152525"/>
            </a:xfrm>
            <a:custGeom>
              <a:avLst/>
              <a:gdLst/>
              <a:ahLst/>
              <a:cxnLst/>
              <a:rect l="l" t="t" r="r" b="b"/>
              <a:pathLst>
                <a:path w="1924685" h="1152525">
                  <a:moveTo>
                    <a:pt x="0" y="115188"/>
                  </a:moveTo>
                  <a:lnTo>
                    <a:pt x="9057" y="70348"/>
                  </a:lnTo>
                  <a:lnTo>
                    <a:pt x="33756" y="33734"/>
                  </a:lnTo>
                  <a:lnTo>
                    <a:pt x="70390" y="9050"/>
                  </a:lnTo>
                  <a:lnTo>
                    <a:pt x="115252" y="0"/>
                  </a:lnTo>
                  <a:lnTo>
                    <a:pt x="1808797" y="0"/>
                  </a:lnTo>
                  <a:lnTo>
                    <a:pt x="1853658" y="9050"/>
                  </a:lnTo>
                  <a:lnTo>
                    <a:pt x="1890315" y="33734"/>
                  </a:lnTo>
                  <a:lnTo>
                    <a:pt x="1915042" y="70348"/>
                  </a:lnTo>
                  <a:lnTo>
                    <a:pt x="1924113" y="115188"/>
                  </a:lnTo>
                  <a:lnTo>
                    <a:pt x="1924113" y="1037209"/>
                  </a:lnTo>
                  <a:lnTo>
                    <a:pt x="1915042" y="1082070"/>
                  </a:lnTo>
                  <a:lnTo>
                    <a:pt x="1890315" y="1118704"/>
                  </a:lnTo>
                  <a:lnTo>
                    <a:pt x="1853658" y="1143404"/>
                  </a:lnTo>
                  <a:lnTo>
                    <a:pt x="1808797" y="1152461"/>
                  </a:lnTo>
                  <a:lnTo>
                    <a:pt x="115252" y="1152461"/>
                  </a:lnTo>
                  <a:lnTo>
                    <a:pt x="70390" y="1143404"/>
                  </a:lnTo>
                  <a:lnTo>
                    <a:pt x="33756" y="1118704"/>
                  </a:lnTo>
                  <a:lnTo>
                    <a:pt x="9057" y="1082070"/>
                  </a:lnTo>
                  <a:lnTo>
                    <a:pt x="0" y="1037209"/>
                  </a:lnTo>
                  <a:lnTo>
                    <a:pt x="0" y="115188"/>
                  </a:lnTo>
                  <a:close/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338833" y="5171757"/>
            <a:ext cx="134429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8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2100" spc="10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2100" spc="-15" dirty="0">
                <a:latin typeface="Calibri Light" panose="020F0302020204030204"/>
                <a:cs typeface="Calibri Light" panose="020F0302020204030204"/>
              </a:rPr>
              <a:t>al</a:t>
            </a:r>
            <a:r>
              <a:rPr sz="2100" spc="-30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2100" spc="-65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2100" spc="-1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21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2100" spc="-1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spc="5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2100" spc="30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2100" dirty="0">
                <a:latin typeface="Calibri Light" panose="020F0302020204030204"/>
                <a:cs typeface="Calibri Light" panose="020F0302020204030204"/>
              </a:rPr>
              <a:t>d</a:t>
            </a:r>
            <a:endParaRPr sz="21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0886" y="5467667"/>
            <a:ext cx="103441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libri Light" panose="020F0302020204030204"/>
                <a:cs typeface="Calibri Light" panose="020F0302020204030204"/>
              </a:rPr>
              <a:t>Synthesis</a:t>
            </a:r>
            <a:endParaRPr sz="21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08451" y="3790950"/>
            <a:ext cx="1936750" cy="2316480"/>
            <a:chOff x="3608451" y="3790950"/>
            <a:chExt cx="1936750" cy="2316480"/>
          </a:xfrm>
        </p:grpSpPr>
        <p:sp>
          <p:nvSpPr>
            <p:cNvPr id="21" name="object 21"/>
            <p:cNvSpPr/>
            <p:nvPr/>
          </p:nvSpPr>
          <p:spPr>
            <a:xfrm>
              <a:off x="3914775" y="3790950"/>
              <a:ext cx="171450" cy="1428750"/>
            </a:xfrm>
            <a:custGeom>
              <a:avLst/>
              <a:gdLst/>
              <a:ahLst/>
              <a:cxnLst/>
              <a:rect l="l" t="t" r="r" b="b"/>
              <a:pathLst>
                <a:path w="171450" h="1428750">
                  <a:moveTo>
                    <a:pt x="171450" y="0"/>
                  </a:moveTo>
                  <a:lnTo>
                    <a:pt x="0" y="0"/>
                  </a:lnTo>
                  <a:lnTo>
                    <a:pt x="0" y="1428750"/>
                  </a:lnTo>
                  <a:lnTo>
                    <a:pt x="171450" y="14287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14801" y="4948300"/>
              <a:ext cx="1924050" cy="1152525"/>
            </a:xfrm>
            <a:custGeom>
              <a:avLst/>
              <a:gdLst/>
              <a:ahLst/>
              <a:cxnLst/>
              <a:rect l="l" t="t" r="r" b="b"/>
              <a:pathLst>
                <a:path w="1924050" h="1152525">
                  <a:moveTo>
                    <a:pt x="1808734" y="0"/>
                  </a:moveTo>
                  <a:lnTo>
                    <a:pt x="115188" y="0"/>
                  </a:lnTo>
                  <a:lnTo>
                    <a:pt x="70348" y="9050"/>
                  </a:lnTo>
                  <a:lnTo>
                    <a:pt x="33734" y="33734"/>
                  </a:lnTo>
                  <a:lnTo>
                    <a:pt x="9050" y="70348"/>
                  </a:lnTo>
                  <a:lnTo>
                    <a:pt x="0" y="115188"/>
                  </a:lnTo>
                  <a:lnTo>
                    <a:pt x="0" y="1037209"/>
                  </a:lnTo>
                  <a:lnTo>
                    <a:pt x="9050" y="1082070"/>
                  </a:lnTo>
                  <a:lnTo>
                    <a:pt x="33734" y="1118704"/>
                  </a:lnTo>
                  <a:lnTo>
                    <a:pt x="70348" y="1143404"/>
                  </a:lnTo>
                  <a:lnTo>
                    <a:pt x="115188" y="1152461"/>
                  </a:lnTo>
                  <a:lnTo>
                    <a:pt x="1808734" y="1152461"/>
                  </a:lnTo>
                  <a:lnTo>
                    <a:pt x="1853594" y="1143404"/>
                  </a:lnTo>
                  <a:lnTo>
                    <a:pt x="1890252" y="1118704"/>
                  </a:lnTo>
                  <a:lnTo>
                    <a:pt x="1914979" y="1082070"/>
                  </a:lnTo>
                  <a:lnTo>
                    <a:pt x="1924050" y="1037209"/>
                  </a:lnTo>
                  <a:lnTo>
                    <a:pt x="1924050" y="115188"/>
                  </a:lnTo>
                  <a:lnTo>
                    <a:pt x="1914979" y="70348"/>
                  </a:lnTo>
                  <a:lnTo>
                    <a:pt x="1890252" y="33734"/>
                  </a:lnTo>
                  <a:lnTo>
                    <a:pt x="1853594" y="9050"/>
                  </a:lnTo>
                  <a:lnTo>
                    <a:pt x="18087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14801" y="4948300"/>
              <a:ext cx="1924050" cy="1152525"/>
            </a:xfrm>
            <a:custGeom>
              <a:avLst/>
              <a:gdLst/>
              <a:ahLst/>
              <a:cxnLst/>
              <a:rect l="l" t="t" r="r" b="b"/>
              <a:pathLst>
                <a:path w="1924050" h="1152525">
                  <a:moveTo>
                    <a:pt x="0" y="115188"/>
                  </a:moveTo>
                  <a:lnTo>
                    <a:pt x="9050" y="70348"/>
                  </a:lnTo>
                  <a:lnTo>
                    <a:pt x="33734" y="33734"/>
                  </a:lnTo>
                  <a:lnTo>
                    <a:pt x="70348" y="9050"/>
                  </a:lnTo>
                  <a:lnTo>
                    <a:pt x="115188" y="0"/>
                  </a:lnTo>
                  <a:lnTo>
                    <a:pt x="1808734" y="0"/>
                  </a:lnTo>
                  <a:lnTo>
                    <a:pt x="1853594" y="9050"/>
                  </a:lnTo>
                  <a:lnTo>
                    <a:pt x="1890252" y="33734"/>
                  </a:lnTo>
                  <a:lnTo>
                    <a:pt x="1914979" y="70348"/>
                  </a:lnTo>
                  <a:lnTo>
                    <a:pt x="1924050" y="115188"/>
                  </a:lnTo>
                  <a:lnTo>
                    <a:pt x="1924050" y="1037209"/>
                  </a:lnTo>
                  <a:lnTo>
                    <a:pt x="1914979" y="1082070"/>
                  </a:lnTo>
                  <a:lnTo>
                    <a:pt x="1890252" y="1118704"/>
                  </a:lnTo>
                  <a:lnTo>
                    <a:pt x="1853594" y="1143404"/>
                  </a:lnTo>
                  <a:lnTo>
                    <a:pt x="1808734" y="1152461"/>
                  </a:lnTo>
                  <a:lnTo>
                    <a:pt x="115188" y="1152461"/>
                  </a:lnTo>
                  <a:lnTo>
                    <a:pt x="70348" y="1143404"/>
                  </a:lnTo>
                  <a:lnTo>
                    <a:pt x="33734" y="1118704"/>
                  </a:lnTo>
                  <a:lnTo>
                    <a:pt x="9050" y="1082070"/>
                  </a:lnTo>
                  <a:lnTo>
                    <a:pt x="0" y="1037209"/>
                  </a:lnTo>
                  <a:lnTo>
                    <a:pt x="0" y="115188"/>
                  </a:lnTo>
                  <a:close/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764026" y="5318125"/>
            <a:ext cx="16129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dirty="0">
                <a:latin typeface="Calibri" panose="020F0502020204030204"/>
                <a:cs typeface="Calibri" panose="020F0502020204030204"/>
              </a:rPr>
              <a:t>RTL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Simulation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08451" y="2343150"/>
            <a:ext cx="1936750" cy="2326005"/>
            <a:chOff x="3608451" y="2343150"/>
            <a:chExt cx="1936750" cy="2326005"/>
          </a:xfrm>
        </p:grpSpPr>
        <p:sp>
          <p:nvSpPr>
            <p:cNvPr id="26" name="object 26"/>
            <p:cNvSpPr/>
            <p:nvPr/>
          </p:nvSpPr>
          <p:spPr>
            <a:xfrm>
              <a:off x="3914775" y="2343150"/>
              <a:ext cx="171450" cy="1438275"/>
            </a:xfrm>
            <a:custGeom>
              <a:avLst/>
              <a:gdLst/>
              <a:ahLst/>
              <a:cxnLst/>
              <a:rect l="l" t="t" r="r" b="b"/>
              <a:pathLst>
                <a:path w="171450" h="1438275">
                  <a:moveTo>
                    <a:pt x="171450" y="0"/>
                  </a:moveTo>
                  <a:lnTo>
                    <a:pt x="0" y="0"/>
                  </a:lnTo>
                  <a:lnTo>
                    <a:pt x="0" y="1438275"/>
                  </a:lnTo>
                  <a:lnTo>
                    <a:pt x="171450" y="143827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14801" y="3500500"/>
              <a:ext cx="1924050" cy="1162050"/>
            </a:xfrm>
            <a:custGeom>
              <a:avLst/>
              <a:gdLst/>
              <a:ahLst/>
              <a:cxnLst/>
              <a:rect l="l" t="t" r="r" b="b"/>
              <a:pathLst>
                <a:path w="1924050" h="1162050">
                  <a:moveTo>
                    <a:pt x="1807845" y="0"/>
                  </a:moveTo>
                  <a:lnTo>
                    <a:pt x="116077" y="0"/>
                  </a:lnTo>
                  <a:lnTo>
                    <a:pt x="70883" y="9120"/>
                  </a:lnTo>
                  <a:lnTo>
                    <a:pt x="33988" y="34004"/>
                  </a:lnTo>
                  <a:lnTo>
                    <a:pt x="9118" y="70937"/>
                  </a:lnTo>
                  <a:lnTo>
                    <a:pt x="0" y="116205"/>
                  </a:lnTo>
                  <a:lnTo>
                    <a:pt x="0" y="1045844"/>
                  </a:lnTo>
                  <a:lnTo>
                    <a:pt x="9118" y="1091058"/>
                  </a:lnTo>
                  <a:lnTo>
                    <a:pt x="33988" y="1127998"/>
                  </a:lnTo>
                  <a:lnTo>
                    <a:pt x="70883" y="1152911"/>
                  </a:lnTo>
                  <a:lnTo>
                    <a:pt x="116077" y="1162050"/>
                  </a:lnTo>
                  <a:lnTo>
                    <a:pt x="1807845" y="1162050"/>
                  </a:lnTo>
                  <a:lnTo>
                    <a:pt x="1853058" y="1152911"/>
                  </a:lnTo>
                  <a:lnTo>
                    <a:pt x="1889998" y="1127998"/>
                  </a:lnTo>
                  <a:lnTo>
                    <a:pt x="1914911" y="1091058"/>
                  </a:lnTo>
                  <a:lnTo>
                    <a:pt x="1924050" y="1045844"/>
                  </a:lnTo>
                  <a:lnTo>
                    <a:pt x="1924050" y="116205"/>
                  </a:lnTo>
                  <a:lnTo>
                    <a:pt x="1914911" y="70937"/>
                  </a:lnTo>
                  <a:lnTo>
                    <a:pt x="1889998" y="34004"/>
                  </a:lnTo>
                  <a:lnTo>
                    <a:pt x="1853058" y="9120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14801" y="3500500"/>
              <a:ext cx="1924050" cy="1162050"/>
            </a:xfrm>
            <a:custGeom>
              <a:avLst/>
              <a:gdLst/>
              <a:ahLst/>
              <a:cxnLst/>
              <a:rect l="l" t="t" r="r" b="b"/>
              <a:pathLst>
                <a:path w="1924050" h="1162050">
                  <a:moveTo>
                    <a:pt x="0" y="116205"/>
                  </a:moveTo>
                  <a:lnTo>
                    <a:pt x="9118" y="70937"/>
                  </a:lnTo>
                  <a:lnTo>
                    <a:pt x="33988" y="34004"/>
                  </a:lnTo>
                  <a:lnTo>
                    <a:pt x="70883" y="9120"/>
                  </a:lnTo>
                  <a:lnTo>
                    <a:pt x="116077" y="0"/>
                  </a:lnTo>
                  <a:lnTo>
                    <a:pt x="1807845" y="0"/>
                  </a:lnTo>
                  <a:lnTo>
                    <a:pt x="1853058" y="9120"/>
                  </a:lnTo>
                  <a:lnTo>
                    <a:pt x="1889998" y="34004"/>
                  </a:lnTo>
                  <a:lnTo>
                    <a:pt x="1914911" y="70937"/>
                  </a:lnTo>
                  <a:lnTo>
                    <a:pt x="1924050" y="116205"/>
                  </a:lnTo>
                  <a:lnTo>
                    <a:pt x="1924050" y="1045844"/>
                  </a:lnTo>
                  <a:lnTo>
                    <a:pt x="1914911" y="1091058"/>
                  </a:lnTo>
                  <a:lnTo>
                    <a:pt x="1889998" y="1127998"/>
                  </a:lnTo>
                  <a:lnTo>
                    <a:pt x="1853058" y="1152911"/>
                  </a:lnTo>
                  <a:lnTo>
                    <a:pt x="1807845" y="1162050"/>
                  </a:lnTo>
                  <a:lnTo>
                    <a:pt x="116077" y="1162050"/>
                  </a:lnTo>
                  <a:lnTo>
                    <a:pt x="70883" y="1152911"/>
                  </a:lnTo>
                  <a:lnTo>
                    <a:pt x="33988" y="1127998"/>
                  </a:lnTo>
                  <a:lnTo>
                    <a:pt x="9118" y="1091058"/>
                  </a:lnTo>
                  <a:lnTo>
                    <a:pt x="0" y="1045844"/>
                  </a:lnTo>
                  <a:lnTo>
                    <a:pt x="0" y="116205"/>
                  </a:lnTo>
                  <a:close/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192904" y="3581717"/>
            <a:ext cx="772795" cy="845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5">
              <a:lnSpc>
                <a:spcPct val="128000"/>
              </a:lnSpc>
              <a:spcBef>
                <a:spcPts val="95"/>
              </a:spcBef>
            </a:pPr>
            <a:r>
              <a:rPr sz="2100" spc="-15" dirty="0">
                <a:latin typeface="Calibri" panose="020F0502020204030204"/>
                <a:cs typeface="Calibri" panose="020F0502020204030204"/>
              </a:rPr>
              <a:t>Fitting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(P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R)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08451" y="2055876"/>
            <a:ext cx="2945130" cy="1165225"/>
            <a:chOff x="3608451" y="2055876"/>
            <a:chExt cx="2945130" cy="1165225"/>
          </a:xfrm>
        </p:grpSpPr>
        <p:sp>
          <p:nvSpPr>
            <p:cNvPr id="31" name="object 31"/>
            <p:cNvSpPr/>
            <p:nvPr/>
          </p:nvSpPr>
          <p:spPr>
            <a:xfrm>
              <a:off x="4000500" y="2257425"/>
              <a:ext cx="2552700" cy="171450"/>
            </a:xfrm>
            <a:custGeom>
              <a:avLst/>
              <a:gdLst/>
              <a:ahLst/>
              <a:cxnLst/>
              <a:rect l="l" t="t" r="r" b="b"/>
              <a:pathLst>
                <a:path w="2552700" h="171450">
                  <a:moveTo>
                    <a:pt x="2552700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2552700" y="171450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614801" y="2062226"/>
              <a:ext cx="1924050" cy="1152525"/>
            </a:xfrm>
            <a:custGeom>
              <a:avLst/>
              <a:gdLst/>
              <a:ahLst/>
              <a:cxnLst/>
              <a:rect l="l" t="t" r="r" b="b"/>
              <a:pathLst>
                <a:path w="1924050" h="1152525">
                  <a:moveTo>
                    <a:pt x="1808734" y="0"/>
                  </a:moveTo>
                  <a:lnTo>
                    <a:pt x="115188" y="0"/>
                  </a:lnTo>
                  <a:lnTo>
                    <a:pt x="70348" y="9050"/>
                  </a:lnTo>
                  <a:lnTo>
                    <a:pt x="33734" y="33734"/>
                  </a:lnTo>
                  <a:lnTo>
                    <a:pt x="9050" y="70348"/>
                  </a:lnTo>
                  <a:lnTo>
                    <a:pt x="0" y="115188"/>
                  </a:lnTo>
                  <a:lnTo>
                    <a:pt x="0" y="1037209"/>
                  </a:lnTo>
                  <a:lnTo>
                    <a:pt x="9050" y="1082069"/>
                  </a:lnTo>
                  <a:lnTo>
                    <a:pt x="33734" y="1118727"/>
                  </a:lnTo>
                  <a:lnTo>
                    <a:pt x="70348" y="1143454"/>
                  </a:lnTo>
                  <a:lnTo>
                    <a:pt x="115188" y="1152525"/>
                  </a:lnTo>
                  <a:lnTo>
                    <a:pt x="1808734" y="1152525"/>
                  </a:lnTo>
                  <a:lnTo>
                    <a:pt x="1853594" y="1143454"/>
                  </a:lnTo>
                  <a:lnTo>
                    <a:pt x="1890252" y="1118727"/>
                  </a:lnTo>
                  <a:lnTo>
                    <a:pt x="1914979" y="1082069"/>
                  </a:lnTo>
                  <a:lnTo>
                    <a:pt x="1924050" y="1037209"/>
                  </a:lnTo>
                  <a:lnTo>
                    <a:pt x="1924050" y="115188"/>
                  </a:lnTo>
                  <a:lnTo>
                    <a:pt x="1914979" y="70348"/>
                  </a:lnTo>
                  <a:lnTo>
                    <a:pt x="1890252" y="33734"/>
                  </a:lnTo>
                  <a:lnTo>
                    <a:pt x="1853594" y="9050"/>
                  </a:lnTo>
                  <a:lnTo>
                    <a:pt x="18087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614801" y="2062226"/>
              <a:ext cx="1924050" cy="1152525"/>
            </a:xfrm>
            <a:custGeom>
              <a:avLst/>
              <a:gdLst/>
              <a:ahLst/>
              <a:cxnLst/>
              <a:rect l="l" t="t" r="r" b="b"/>
              <a:pathLst>
                <a:path w="1924050" h="1152525">
                  <a:moveTo>
                    <a:pt x="0" y="115188"/>
                  </a:moveTo>
                  <a:lnTo>
                    <a:pt x="9050" y="70348"/>
                  </a:lnTo>
                  <a:lnTo>
                    <a:pt x="33734" y="33734"/>
                  </a:lnTo>
                  <a:lnTo>
                    <a:pt x="70348" y="9050"/>
                  </a:lnTo>
                  <a:lnTo>
                    <a:pt x="115188" y="0"/>
                  </a:lnTo>
                  <a:lnTo>
                    <a:pt x="1808734" y="0"/>
                  </a:lnTo>
                  <a:lnTo>
                    <a:pt x="1853594" y="9050"/>
                  </a:lnTo>
                  <a:lnTo>
                    <a:pt x="1890252" y="33734"/>
                  </a:lnTo>
                  <a:lnTo>
                    <a:pt x="1914979" y="70348"/>
                  </a:lnTo>
                  <a:lnTo>
                    <a:pt x="1924050" y="115188"/>
                  </a:lnTo>
                  <a:lnTo>
                    <a:pt x="1924050" y="1037209"/>
                  </a:lnTo>
                  <a:lnTo>
                    <a:pt x="1914979" y="1082069"/>
                  </a:lnTo>
                  <a:lnTo>
                    <a:pt x="1890252" y="1118727"/>
                  </a:lnTo>
                  <a:lnTo>
                    <a:pt x="1853594" y="1143454"/>
                  </a:lnTo>
                  <a:lnTo>
                    <a:pt x="1808734" y="1152525"/>
                  </a:lnTo>
                  <a:lnTo>
                    <a:pt x="115188" y="1152525"/>
                  </a:lnTo>
                  <a:lnTo>
                    <a:pt x="70348" y="1143454"/>
                  </a:lnTo>
                  <a:lnTo>
                    <a:pt x="33734" y="1118727"/>
                  </a:lnTo>
                  <a:lnTo>
                    <a:pt x="9050" y="1082069"/>
                  </a:lnTo>
                  <a:lnTo>
                    <a:pt x="0" y="1037209"/>
                  </a:lnTo>
                  <a:lnTo>
                    <a:pt x="0" y="115188"/>
                  </a:lnTo>
                  <a:close/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192904" y="2285428"/>
            <a:ext cx="76009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2100" spc="5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2100" spc="-15" dirty="0">
                <a:latin typeface="Calibri Light" panose="020F0302020204030204"/>
                <a:cs typeface="Calibri Light" panose="020F0302020204030204"/>
              </a:rPr>
              <a:t>mi</a:t>
            </a:r>
            <a:r>
              <a:rPr sz="2100" spc="-4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2100" dirty="0">
                <a:latin typeface="Calibri Light" panose="020F0302020204030204"/>
                <a:cs typeface="Calibri Light" panose="020F0302020204030204"/>
              </a:rPr>
              <a:t>g</a:t>
            </a:r>
            <a:endParaRPr sz="21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92626" y="2580957"/>
            <a:ext cx="11747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latin typeface="Calibri Light" panose="020F0302020204030204"/>
                <a:cs typeface="Calibri Light" panose="020F0302020204030204"/>
              </a:rPr>
              <a:t>Simulation</a:t>
            </a:r>
            <a:endParaRPr sz="21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161151" y="2055876"/>
            <a:ext cx="1936750" cy="1725930"/>
            <a:chOff x="6161151" y="2055876"/>
            <a:chExt cx="1936750" cy="1725930"/>
          </a:xfrm>
        </p:grpSpPr>
        <p:sp>
          <p:nvSpPr>
            <p:cNvPr id="37" name="object 37"/>
            <p:cNvSpPr/>
            <p:nvPr/>
          </p:nvSpPr>
          <p:spPr>
            <a:xfrm>
              <a:off x="6467475" y="2343150"/>
              <a:ext cx="171450" cy="1438275"/>
            </a:xfrm>
            <a:custGeom>
              <a:avLst/>
              <a:gdLst/>
              <a:ahLst/>
              <a:cxnLst/>
              <a:rect l="l" t="t" r="r" b="b"/>
              <a:pathLst>
                <a:path w="171450" h="1438275">
                  <a:moveTo>
                    <a:pt x="171450" y="0"/>
                  </a:moveTo>
                  <a:lnTo>
                    <a:pt x="0" y="0"/>
                  </a:lnTo>
                  <a:lnTo>
                    <a:pt x="0" y="1438275"/>
                  </a:lnTo>
                  <a:lnTo>
                    <a:pt x="171450" y="143827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167501" y="2062226"/>
              <a:ext cx="1924050" cy="1152525"/>
            </a:xfrm>
            <a:custGeom>
              <a:avLst/>
              <a:gdLst/>
              <a:ahLst/>
              <a:cxnLst/>
              <a:rect l="l" t="t" r="r" b="b"/>
              <a:pathLst>
                <a:path w="1924050" h="1152525">
                  <a:moveTo>
                    <a:pt x="1808733" y="0"/>
                  </a:moveTo>
                  <a:lnTo>
                    <a:pt x="115188" y="0"/>
                  </a:lnTo>
                  <a:lnTo>
                    <a:pt x="70348" y="9050"/>
                  </a:lnTo>
                  <a:lnTo>
                    <a:pt x="33734" y="33734"/>
                  </a:lnTo>
                  <a:lnTo>
                    <a:pt x="9050" y="70348"/>
                  </a:lnTo>
                  <a:lnTo>
                    <a:pt x="0" y="115188"/>
                  </a:lnTo>
                  <a:lnTo>
                    <a:pt x="0" y="1037209"/>
                  </a:lnTo>
                  <a:lnTo>
                    <a:pt x="9050" y="1082069"/>
                  </a:lnTo>
                  <a:lnTo>
                    <a:pt x="33734" y="1118727"/>
                  </a:lnTo>
                  <a:lnTo>
                    <a:pt x="70348" y="1143454"/>
                  </a:lnTo>
                  <a:lnTo>
                    <a:pt x="115188" y="1152525"/>
                  </a:lnTo>
                  <a:lnTo>
                    <a:pt x="1808733" y="1152525"/>
                  </a:lnTo>
                  <a:lnTo>
                    <a:pt x="1853594" y="1143454"/>
                  </a:lnTo>
                  <a:lnTo>
                    <a:pt x="1890252" y="1118727"/>
                  </a:lnTo>
                  <a:lnTo>
                    <a:pt x="1914979" y="1082069"/>
                  </a:lnTo>
                  <a:lnTo>
                    <a:pt x="1924050" y="1037209"/>
                  </a:lnTo>
                  <a:lnTo>
                    <a:pt x="1924050" y="115188"/>
                  </a:lnTo>
                  <a:lnTo>
                    <a:pt x="1914979" y="70348"/>
                  </a:lnTo>
                  <a:lnTo>
                    <a:pt x="1890252" y="33734"/>
                  </a:lnTo>
                  <a:lnTo>
                    <a:pt x="1853594" y="9050"/>
                  </a:lnTo>
                  <a:lnTo>
                    <a:pt x="1808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167501" y="2062226"/>
              <a:ext cx="1924050" cy="1152525"/>
            </a:xfrm>
            <a:custGeom>
              <a:avLst/>
              <a:gdLst/>
              <a:ahLst/>
              <a:cxnLst/>
              <a:rect l="l" t="t" r="r" b="b"/>
              <a:pathLst>
                <a:path w="1924050" h="1152525">
                  <a:moveTo>
                    <a:pt x="0" y="115188"/>
                  </a:moveTo>
                  <a:lnTo>
                    <a:pt x="9050" y="70348"/>
                  </a:lnTo>
                  <a:lnTo>
                    <a:pt x="33734" y="33734"/>
                  </a:lnTo>
                  <a:lnTo>
                    <a:pt x="70348" y="9050"/>
                  </a:lnTo>
                  <a:lnTo>
                    <a:pt x="115188" y="0"/>
                  </a:lnTo>
                  <a:lnTo>
                    <a:pt x="1808733" y="0"/>
                  </a:lnTo>
                  <a:lnTo>
                    <a:pt x="1853594" y="9050"/>
                  </a:lnTo>
                  <a:lnTo>
                    <a:pt x="1890252" y="33734"/>
                  </a:lnTo>
                  <a:lnTo>
                    <a:pt x="1914979" y="70348"/>
                  </a:lnTo>
                  <a:lnTo>
                    <a:pt x="1924050" y="115188"/>
                  </a:lnTo>
                  <a:lnTo>
                    <a:pt x="1924050" y="1037209"/>
                  </a:lnTo>
                  <a:lnTo>
                    <a:pt x="1914979" y="1082069"/>
                  </a:lnTo>
                  <a:lnTo>
                    <a:pt x="1890252" y="1118727"/>
                  </a:lnTo>
                  <a:lnTo>
                    <a:pt x="1853594" y="1143454"/>
                  </a:lnTo>
                  <a:lnTo>
                    <a:pt x="1808733" y="1152525"/>
                  </a:lnTo>
                  <a:lnTo>
                    <a:pt x="115188" y="1152525"/>
                  </a:lnTo>
                  <a:lnTo>
                    <a:pt x="70348" y="1143454"/>
                  </a:lnTo>
                  <a:lnTo>
                    <a:pt x="33734" y="1118727"/>
                  </a:lnTo>
                  <a:lnTo>
                    <a:pt x="9050" y="1082069"/>
                  </a:lnTo>
                  <a:lnTo>
                    <a:pt x="0" y="1037209"/>
                  </a:lnTo>
                  <a:lnTo>
                    <a:pt x="0" y="115188"/>
                  </a:lnTo>
                  <a:close/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331965" y="2285428"/>
            <a:ext cx="159702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latin typeface="Calibri" panose="020F0502020204030204"/>
                <a:cs typeface="Calibri" panose="020F0502020204030204"/>
              </a:rPr>
              <a:t>Pin</a:t>
            </a:r>
            <a:r>
              <a:rPr sz="21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Planning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&amp;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98944" y="2580957"/>
            <a:ext cx="6654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 dirty="0">
                <a:latin typeface="Calibri" panose="020F0502020204030204"/>
                <a:cs typeface="Calibri" panose="020F0502020204030204"/>
              </a:rPr>
              <a:t>fitting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161151" y="3494151"/>
            <a:ext cx="1936750" cy="1725930"/>
            <a:chOff x="6161151" y="3494151"/>
            <a:chExt cx="1936750" cy="1725930"/>
          </a:xfrm>
        </p:grpSpPr>
        <p:sp>
          <p:nvSpPr>
            <p:cNvPr id="43" name="object 43"/>
            <p:cNvSpPr/>
            <p:nvPr/>
          </p:nvSpPr>
          <p:spPr>
            <a:xfrm>
              <a:off x="6467475" y="3790950"/>
              <a:ext cx="171450" cy="1428750"/>
            </a:xfrm>
            <a:custGeom>
              <a:avLst/>
              <a:gdLst/>
              <a:ahLst/>
              <a:cxnLst/>
              <a:rect l="l" t="t" r="r" b="b"/>
              <a:pathLst>
                <a:path w="171450" h="1428750">
                  <a:moveTo>
                    <a:pt x="171450" y="0"/>
                  </a:moveTo>
                  <a:lnTo>
                    <a:pt x="0" y="0"/>
                  </a:lnTo>
                  <a:lnTo>
                    <a:pt x="0" y="1428750"/>
                  </a:lnTo>
                  <a:lnTo>
                    <a:pt x="171450" y="14287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167501" y="3500501"/>
              <a:ext cx="1924050" cy="1162050"/>
            </a:xfrm>
            <a:custGeom>
              <a:avLst/>
              <a:gdLst/>
              <a:ahLst/>
              <a:cxnLst/>
              <a:rect l="l" t="t" r="r" b="b"/>
              <a:pathLst>
                <a:path w="1924050" h="1162050">
                  <a:moveTo>
                    <a:pt x="1807845" y="0"/>
                  </a:moveTo>
                  <a:lnTo>
                    <a:pt x="116077" y="0"/>
                  </a:lnTo>
                  <a:lnTo>
                    <a:pt x="70883" y="9120"/>
                  </a:lnTo>
                  <a:lnTo>
                    <a:pt x="33988" y="34004"/>
                  </a:lnTo>
                  <a:lnTo>
                    <a:pt x="9118" y="70937"/>
                  </a:lnTo>
                  <a:lnTo>
                    <a:pt x="0" y="116205"/>
                  </a:lnTo>
                  <a:lnTo>
                    <a:pt x="0" y="1045844"/>
                  </a:lnTo>
                  <a:lnTo>
                    <a:pt x="9118" y="1091058"/>
                  </a:lnTo>
                  <a:lnTo>
                    <a:pt x="33988" y="1127998"/>
                  </a:lnTo>
                  <a:lnTo>
                    <a:pt x="70883" y="1152911"/>
                  </a:lnTo>
                  <a:lnTo>
                    <a:pt x="116077" y="1162050"/>
                  </a:lnTo>
                  <a:lnTo>
                    <a:pt x="1807845" y="1162050"/>
                  </a:lnTo>
                  <a:lnTo>
                    <a:pt x="1853058" y="1152911"/>
                  </a:lnTo>
                  <a:lnTo>
                    <a:pt x="1889998" y="1127998"/>
                  </a:lnTo>
                  <a:lnTo>
                    <a:pt x="1914911" y="1091058"/>
                  </a:lnTo>
                  <a:lnTo>
                    <a:pt x="1924050" y="1045844"/>
                  </a:lnTo>
                  <a:lnTo>
                    <a:pt x="1924050" y="116205"/>
                  </a:lnTo>
                  <a:lnTo>
                    <a:pt x="1914911" y="70937"/>
                  </a:lnTo>
                  <a:lnTo>
                    <a:pt x="1889998" y="34004"/>
                  </a:lnTo>
                  <a:lnTo>
                    <a:pt x="1853058" y="9120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167501" y="3500501"/>
              <a:ext cx="1924050" cy="1162050"/>
            </a:xfrm>
            <a:custGeom>
              <a:avLst/>
              <a:gdLst/>
              <a:ahLst/>
              <a:cxnLst/>
              <a:rect l="l" t="t" r="r" b="b"/>
              <a:pathLst>
                <a:path w="1924050" h="1162050">
                  <a:moveTo>
                    <a:pt x="0" y="116205"/>
                  </a:moveTo>
                  <a:lnTo>
                    <a:pt x="9118" y="70937"/>
                  </a:lnTo>
                  <a:lnTo>
                    <a:pt x="33988" y="34004"/>
                  </a:lnTo>
                  <a:lnTo>
                    <a:pt x="70883" y="9120"/>
                  </a:lnTo>
                  <a:lnTo>
                    <a:pt x="116077" y="0"/>
                  </a:lnTo>
                  <a:lnTo>
                    <a:pt x="1807845" y="0"/>
                  </a:lnTo>
                  <a:lnTo>
                    <a:pt x="1853058" y="9120"/>
                  </a:lnTo>
                  <a:lnTo>
                    <a:pt x="1889998" y="34004"/>
                  </a:lnTo>
                  <a:lnTo>
                    <a:pt x="1914911" y="70937"/>
                  </a:lnTo>
                  <a:lnTo>
                    <a:pt x="1924050" y="116205"/>
                  </a:lnTo>
                  <a:lnTo>
                    <a:pt x="1924050" y="1045844"/>
                  </a:lnTo>
                  <a:lnTo>
                    <a:pt x="1914911" y="1091058"/>
                  </a:lnTo>
                  <a:lnTo>
                    <a:pt x="1889998" y="1127998"/>
                  </a:lnTo>
                  <a:lnTo>
                    <a:pt x="1853058" y="1152911"/>
                  </a:lnTo>
                  <a:lnTo>
                    <a:pt x="1807845" y="1162050"/>
                  </a:lnTo>
                  <a:lnTo>
                    <a:pt x="116077" y="1162050"/>
                  </a:lnTo>
                  <a:lnTo>
                    <a:pt x="70883" y="1152911"/>
                  </a:lnTo>
                  <a:lnTo>
                    <a:pt x="33988" y="1127998"/>
                  </a:lnTo>
                  <a:lnTo>
                    <a:pt x="9118" y="1091058"/>
                  </a:lnTo>
                  <a:lnTo>
                    <a:pt x="0" y="1045844"/>
                  </a:lnTo>
                  <a:lnTo>
                    <a:pt x="0" y="116205"/>
                  </a:lnTo>
                  <a:close/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398640" y="3728656"/>
            <a:ext cx="14751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latin typeface="Calibri" panose="020F0502020204030204"/>
                <a:cs typeface="Calibri" panose="020F0502020204030204"/>
              </a:rPr>
              <a:t>Programming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89115" y="4024312"/>
            <a:ext cx="14820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25" dirty="0">
                <a:latin typeface="Calibri" panose="020F0502020204030204"/>
                <a:cs typeface="Calibri" panose="020F0502020204030204"/>
              </a:rPr>
              <a:t>T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r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g</a:t>
            </a:r>
            <a:r>
              <a:rPr sz="2100" dirty="0">
                <a:latin typeface="Calibri" panose="020F0502020204030204"/>
                <a:cs typeface="Calibri" panose="020F0502020204030204"/>
              </a:rPr>
              <a:t>et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</a:t>
            </a:r>
            <a:r>
              <a:rPr sz="2100" dirty="0">
                <a:latin typeface="Calibri" panose="020F0502020204030204"/>
                <a:cs typeface="Calibri" panose="020F0502020204030204"/>
              </a:rPr>
              <a:t>e</a:t>
            </a:r>
            <a:r>
              <a:rPr sz="2100" spc="25" dirty="0">
                <a:latin typeface="Calibri" panose="020F0502020204030204"/>
                <a:cs typeface="Calibri" panose="020F0502020204030204"/>
              </a:rPr>
              <a:t>v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2100" dirty="0">
                <a:latin typeface="Calibri" panose="020F0502020204030204"/>
                <a:cs typeface="Calibri" panose="020F0502020204030204"/>
              </a:rPr>
              <a:t>e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161151" y="4941951"/>
            <a:ext cx="1936750" cy="1165225"/>
            <a:chOff x="6161151" y="4941951"/>
            <a:chExt cx="1936750" cy="1165225"/>
          </a:xfrm>
        </p:grpSpPr>
        <p:sp>
          <p:nvSpPr>
            <p:cNvPr id="49" name="object 49"/>
            <p:cNvSpPr/>
            <p:nvPr/>
          </p:nvSpPr>
          <p:spPr>
            <a:xfrm>
              <a:off x="6167501" y="4948301"/>
              <a:ext cx="1924050" cy="1152525"/>
            </a:xfrm>
            <a:custGeom>
              <a:avLst/>
              <a:gdLst/>
              <a:ahLst/>
              <a:cxnLst/>
              <a:rect l="l" t="t" r="r" b="b"/>
              <a:pathLst>
                <a:path w="1924050" h="1152525">
                  <a:moveTo>
                    <a:pt x="1808733" y="0"/>
                  </a:moveTo>
                  <a:lnTo>
                    <a:pt x="115188" y="0"/>
                  </a:lnTo>
                  <a:lnTo>
                    <a:pt x="70348" y="9050"/>
                  </a:lnTo>
                  <a:lnTo>
                    <a:pt x="33734" y="33734"/>
                  </a:lnTo>
                  <a:lnTo>
                    <a:pt x="9050" y="70348"/>
                  </a:lnTo>
                  <a:lnTo>
                    <a:pt x="0" y="115188"/>
                  </a:lnTo>
                  <a:lnTo>
                    <a:pt x="0" y="1037209"/>
                  </a:lnTo>
                  <a:lnTo>
                    <a:pt x="9050" y="1082070"/>
                  </a:lnTo>
                  <a:lnTo>
                    <a:pt x="33734" y="1118704"/>
                  </a:lnTo>
                  <a:lnTo>
                    <a:pt x="70348" y="1143404"/>
                  </a:lnTo>
                  <a:lnTo>
                    <a:pt x="115188" y="1152461"/>
                  </a:lnTo>
                  <a:lnTo>
                    <a:pt x="1808733" y="1152461"/>
                  </a:lnTo>
                  <a:lnTo>
                    <a:pt x="1853594" y="1143404"/>
                  </a:lnTo>
                  <a:lnTo>
                    <a:pt x="1890252" y="1118704"/>
                  </a:lnTo>
                  <a:lnTo>
                    <a:pt x="1914979" y="1082070"/>
                  </a:lnTo>
                  <a:lnTo>
                    <a:pt x="1924050" y="1037209"/>
                  </a:lnTo>
                  <a:lnTo>
                    <a:pt x="1924050" y="115188"/>
                  </a:lnTo>
                  <a:lnTo>
                    <a:pt x="1914979" y="70348"/>
                  </a:lnTo>
                  <a:lnTo>
                    <a:pt x="1890252" y="33734"/>
                  </a:lnTo>
                  <a:lnTo>
                    <a:pt x="1853594" y="9050"/>
                  </a:lnTo>
                  <a:lnTo>
                    <a:pt x="1808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167501" y="4948301"/>
              <a:ext cx="1924050" cy="1152525"/>
            </a:xfrm>
            <a:custGeom>
              <a:avLst/>
              <a:gdLst/>
              <a:ahLst/>
              <a:cxnLst/>
              <a:rect l="l" t="t" r="r" b="b"/>
              <a:pathLst>
                <a:path w="1924050" h="1152525">
                  <a:moveTo>
                    <a:pt x="0" y="115188"/>
                  </a:moveTo>
                  <a:lnTo>
                    <a:pt x="9050" y="70348"/>
                  </a:lnTo>
                  <a:lnTo>
                    <a:pt x="33734" y="33734"/>
                  </a:lnTo>
                  <a:lnTo>
                    <a:pt x="70348" y="9050"/>
                  </a:lnTo>
                  <a:lnTo>
                    <a:pt x="115188" y="0"/>
                  </a:lnTo>
                  <a:lnTo>
                    <a:pt x="1808733" y="0"/>
                  </a:lnTo>
                  <a:lnTo>
                    <a:pt x="1853594" y="9050"/>
                  </a:lnTo>
                  <a:lnTo>
                    <a:pt x="1890252" y="33734"/>
                  </a:lnTo>
                  <a:lnTo>
                    <a:pt x="1914979" y="70348"/>
                  </a:lnTo>
                  <a:lnTo>
                    <a:pt x="1924050" y="115188"/>
                  </a:lnTo>
                  <a:lnTo>
                    <a:pt x="1924050" y="1037209"/>
                  </a:lnTo>
                  <a:lnTo>
                    <a:pt x="1914979" y="1082070"/>
                  </a:lnTo>
                  <a:lnTo>
                    <a:pt x="1890252" y="1118704"/>
                  </a:lnTo>
                  <a:lnTo>
                    <a:pt x="1853594" y="1143404"/>
                  </a:lnTo>
                  <a:lnTo>
                    <a:pt x="1808733" y="1152461"/>
                  </a:lnTo>
                  <a:lnTo>
                    <a:pt x="115188" y="1152461"/>
                  </a:lnTo>
                  <a:lnTo>
                    <a:pt x="70348" y="1143404"/>
                  </a:lnTo>
                  <a:lnTo>
                    <a:pt x="33734" y="1118704"/>
                  </a:lnTo>
                  <a:lnTo>
                    <a:pt x="9050" y="1082070"/>
                  </a:lnTo>
                  <a:lnTo>
                    <a:pt x="0" y="1037209"/>
                  </a:lnTo>
                  <a:lnTo>
                    <a:pt x="0" y="115188"/>
                  </a:lnTo>
                  <a:close/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6741794" y="5025072"/>
            <a:ext cx="7893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25" dirty="0">
                <a:latin typeface="Calibri" panose="020F0502020204030204"/>
                <a:cs typeface="Calibri" panose="020F0502020204030204"/>
              </a:rPr>
              <a:t>T</a:t>
            </a:r>
            <a:r>
              <a:rPr sz="2100" dirty="0">
                <a:latin typeface="Calibri" panose="020F0502020204030204"/>
                <a:cs typeface="Calibri" panose="020F0502020204030204"/>
              </a:rPr>
              <a:t>es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2100" dirty="0">
                <a:latin typeface="Calibri" panose="020F0502020204030204"/>
                <a:cs typeface="Calibri" panose="020F0502020204030204"/>
              </a:rPr>
              <a:t>g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22466" y="5320982"/>
            <a:ext cx="1221740" cy="6419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66675">
              <a:lnSpc>
                <a:spcPts val="2330"/>
              </a:lnSpc>
              <a:spcBef>
                <a:spcPts val="335"/>
              </a:spcBef>
            </a:pPr>
            <a:r>
              <a:rPr sz="2100" spc="-10" dirty="0">
                <a:latin typeface="Calibri" panose="020F0502020204030204"/>
                <a:cs typeface="Calibri" panose="020F0502020204030204"/>
              </a:rPr>
              <a:t>(Manual </a:t>
            </a:r>
            <a:r>
              <a:rPr sz="2100" dirty="0">
                <a:latin typeface="Calibri" panose="020F0502020204030204"/>
                <a:cs typeface="Calibri" panose="020F0502020204030204"/>
              </a:rPr>
              <a:t>/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u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o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mat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2100" dirty="0">
                <a:latin typeface="Calibri" panose="020F0502020204030204"/>
                <a:cs typeface="Calibri" panose="020F0502020204030204"/>
              </a:rPr>
              <a:t>)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077" y="500761"/>
            <a:ext cx="7641590" cy="9563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263900" marR="5080" indent="-3251835">
              <a:lnSpc>
                <a:spcPts val="3450"/>
              </a:lnSpc>
              <a:spcBef>
                <a:spcPts val="570"/>
              </a:spcBef>
            </a:pPr>
            <a:r>
              <a:rPr spc="-15" dirty="0"/>
              <a:t>FLOWCHART</a:t>
            </a:r>
            <a:r>
              <a:rPr spc="-80" dirty="0"/>
              <a:t> </a:t>
            </a:r>
            <a:r>
              <a:rPr spc="15" dirty="0"/>
              <a:t>FOR</a:t>
            </a:r>
            <a:r>
              <a:rPr spc="-85" dirty="0"/>
              <a:t> </a:t>
            </a:r>
            <a:r>
              <a:rPr dirty="0"/>
              <a:t>GETTING</a:t>
            </a:r>
            <a:r>
              <a:rPr spc="-15" dirty="0"/>
              <a:t> </a:t>
            </a:r>
            <a:r>
              <a:rPr spc="-35" dirty="0"/>
              <a:t>YOUR</a:t>
            </a:r>
            <a:r>
              <a:rPr spc="-5" dirty="0"/>
              <a:t> VHDL</a:t>
            </a:r>
            <a:r>
              <a:rPr spc="5" dirty="0"/>
              <a:t> </a:t>
            </a:r>
            <a:r>
              <a:rPr spc="10" dirty="0"/>
              <a:t>CODE </a:t>
            </a:r>
            <a:r>
              <a:rPr spc="-710" dirty="0"/>
              <a:t> </a:t>
            </a:r>
            <a:r>
              <a:rPr spc="-25" dirty="0"/>
              <a:t>READY</a:t>
            </a:r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627062" y="1551050"/>
            <a:ext cx="7900034" cy="1031875"/>
            <a:chOff x="627062" y="1551050"/>
            <a:chExt cx="7900034" cy="1031875"/>
          </a:xfrm>
        </p:grpSpPr>
        <p:sp>
          <p:nvSpPr>
            <p:cNvPr id="4" name="object 4"/>
            <p:cNvSpPr/>
            <p:nvPr/>
          </p:nvSpPr>
          <p:spPr>
            <a:xfrm>
              <a:off x="633412" y="1557400"/>
              <a:ext cx="715010" cy="1019175"/>
            </a:xfrm>
            <a:custGeom>
              <a:avLst/>
              <a:gdLst/>
              <a:ahLst/>
              <a:cxnLst/>
              <a:rect l="l" t="t" r="r" b="b"/>
              <a:pathLst>
                <a:path w="715010" h="1019175">
                  <a:moveTo>
                    <a:pt x="714438" y="0"/>
                  </a:moveTo>
                  <a:lnTo>
                    <a:pt x="357187" y="357124"/>
                  </a:lnTo>
                  <a:lnTo>
                    <a:pt x="0" y="0"/>
                  </a:lnTo>
                  <a:lnTo>
                    <a:pt x="0" y="661924"/>
                  </a:lnTo>
                  <a:lnTo>
                    <a:pt x="357187" y="1019175"/>
                  </a:lnTo>
                  <a:lnTo>
                    <a:pt x="714438" y="661924"/>
                  </a:lnTo>
                  <a:lnTo>
                    <a:pt x="71443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3412" y="1557400"/>
              <a:ext cx="7887334" cy="1019175"/>
            </a:xfrm>
            <a:custGeom>
              <a:avLst/>
              <a:gdLst/>
              <a:ahLst/>
              <a:cxnLst/>
              <a:rect l="l" t="t" r="r" b="b"/>
              <a:pathLst>
                <a:path w="7887334" h="1019175">
                  <a:moveTo>
                    <a:pt x="714438" y="0"/>
                  </a:moveTo>
                  <a:lnTo>
                    <a:pt x="714438" y="661924"/>
                  </a:lnTo>
                  <a:lnTo>
                    <a:pt x="357187" y="1019175"/>
                  </a:lnTo>
                  <a:lnTo>
                    <a:pt x="0" y="661924"/>
                  </a:lnTo>
                  <a:lnTo>
                    <a:pt x="0" y="0"/>
                  </a:lnTo>
                  <a:lnTo>
                    <a:pt x="357187" y="357124"/>
                  </a:lnTo>
                  <a:lnTo>
                    <a:pt x="714438" y="0"/>
                  </a:lnTo>
                  <a:close/>
                </a:path>
                <a:path w="7887334" h="1019175">
                  <a:moveTo>
                    <a:pt x="7886763" y="110998"/>
                  </a:moveTo>
                  <a:lnTo>
                    <a:pt x="7886763" y="555625"/>
                  </a:lnTo>
                  <a:lnTo>
                    <a:pt x="7878026" y="598866"/>
                  </a:lnTo>
                  <a:lnTo>
                    <a:pt x="7854203" y="634190"/>
                  </a:lnTo>
                  <a:lnTo>
                    <a:pt x="7818880" y="658012"/>
                  </a:lnTo>
                  <a:lnTo>
                    <a:pt x="7775638" y="666750"/>
                  </a:lnTo>
                  <a:lnTo>
                    <a:pt x="714311" y="666750"/>
                  </a:lnTo>
                  <a:lnTo>
                    <a:pt x="714311" y="0"/>
                  </a:lnTo>
                  <a:lnTo>
                    <a:pt x="7775638" y="0"/>
                  </a:lnTo>
                  <a:lnTo>
                    <a:pt x="7818880" y="8717"/>
                  </a:lnTo>
                  <a:lnTo>
                    <a:pt x="7854203" y="32496"/>
                  </a:lnTo>
                  <a:lnTo>
                    <a:pt x="7878026" y="67776"/>
                  </a:lnTo>
                  <a:lnTo>
                    <a:pt x="7886763" y="110998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04227" y="1741215"/>
            <a:ext cx="3433445" cy="3987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735965" indent="-114935">
              <a:lnSpc>
                <a:spcPct val="100000"/>
              </a:lnSpc>
              <a:spcBef>
                <a:spcPts val="280"/>
              </a:spcBef>
              <a:buChar char="•"/>
              <a:tabLst>
                <a:tab pos="736600" algn="l"/>
              </a:tabLst>
            </a:pPr>
            <a:r>
              <a:rPr sz="120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ud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al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12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qu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ir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ed</a:t>
            </a:r>
            <a:r>
              <a:rPr sz="12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li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b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ra</a:t>
            </a:r>
            <a:r>
              <a:rPr sz="1200" spc="-4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200" spc="-7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2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2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5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12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spc="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30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35" dirty="0">
                <a:latin typeface="Calibri" panose="020F0502020204030204"/>
                <a:cs typeface="Calibri" panose="020F0502020204030204"/>
              </a:rPr>
              <a:t>g</a:t>
            </a:r>
            <a:r>
              <a:rPr sz="1200" dirty="0">
                <a:latin typeface="Calibri" panose="020F0502020204030204"/>
                <a:cs typeface="Calibri" panose="020F0502020204030204"/>
              </a:rPr>
              <a:t>n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50" spc="-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Library</a:t>
            </a:r>
            <a:endParaRPr sz="95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7062" y="2455798"/>
            <a:ext cx="727710" cy="1022350"/>
            <a:chOff x="627062" y="2455798"/>
            <a:chExt cx="727710" cy="1022350"/>
          </a:xfrm>
        </p:grpSpPr>
        <p:sp>
          <p:nvSpPr>
            <p:cNvPr id="8" name="object 8"/>
            <p:cNvSpPr/>
            <p:nvPr/>
          </p:nvSpPr>
          <p:spPr>
            <a:xfrm>
              <a:off x="633412" y="2462148"/>
              <a:ext cx="715010" cy="1009650"/>
            </a:xfrm>
            <a:custGeom>
              <a:avLst/>
              <a:gdLst/>
              <a:ahLst/>
              <a:cxnLst/>
              <a:rect l="l" t="t" r="r" b="b"/>
              <a:pathLst>
                <a:path w="715010" h="1009650">
                  <a:moveTo>
                    <a:pt x="714438" y="0"/>
                  </a:moveTo>
                  <a:lnTo>
                    <a:pt x="357187" y="357250"/>
                  </a:lnTo>
                  <a:lnTo>
                    <a:pt x="0" y="0"/>
                  </a:lnTo>
                  <a:lnTo>
                    <a:pt x="0" y="652526"/>
                  </a:lnTo>
                  <a:lnTo>
                    <a:pt x="357187" y="1009650"/>
                  </a:lnTo>
                  <a:lnTo>
                    <a:pt x="714438" y="652526"/>
                  </a:lnTo>
                  <a:lnTo>
                    <a:pt x="71443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3412" y="2462148"/>
              <a:ext cx="715010" cy="1009650"/>
            </a:xfrm>
            <a:custGeom>
              <a:avLst/>
              <a:gdLst/>
              <a:ahLst/>
              <a:cxnLst/>
              <a:rect l="l" t="t" r="r" b="b"/>
              <a:pathLst>
                <a:path w="715010" h="1009650">
                  <a:moveTo>
                    <a:pt x="714438" y="0"/>
                  </a:moveTo>
                  <a:lnTo>
                    <a:pt x="714438" y="652526"/>
                  </a:lnTo>
                  <a:lnTo>
                    <a:pt x="357187" y="1009650"/>
                  </a:lnTo>
                  <a:lnTo>
                    <a:pt x="0" y="652526"/>
                  </a:lnTo>
                  <a:lnTo>
                    <a:pt x="0" y="0"/>
                  </a:lnTo>
                  <a:lnTo>
                    <a:pt x="357187" y="357250"/>
                  </a:lnTo>
                  <a:lnTo>
                    <a:pt x="714438" y="0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23277" y="2864484"/>
            <a:ext cx="30861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Entity</a:t>
            </a:r>
            <a:endParaRPr sz="95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47724" y="2462276"/>
            <a:ext cx="7172959" cy="657225"/>
          </a:xfrm>
          <a:custGeom>
            <a:avLst/>
            <a:gdLst/>
            <a:ahLst/>
            <a:cxnLst/>
            <a:rect l="l" t="t" r="r" b="b"/>
            <a:pathLst>
              <a:path w="7172959" h="657225">
                <a:moveTo>
                  <a:pt x="7172452" y="109474"/>
                </a:moveTo>
                <a:lnTo>
                  <a:pt x="7172452" y="547624"/>
                </a:lnTo>
                <a:lnTo>
                  <a:pt x="7163827" y="590252"/>
                </a:lnTo>
                <a:lnTo>
                  <a:pt x="7140321" y="625094"/>
                </a:lnTo>
                <a:lnTo>
                  <a:pt x="7105479" y="648600"/>
                </a:lnTo>
                <a:lnTo>
                  <a:pt x="7062851" y="657225"/>
                </a:lnTo>
                <a:lnTo>
                  <a:pt x="0" y="657225"/>
                </a:lnTo>
                <a:lnTo>
                  <a:pt x="0" y="0"/>
                </a:lnTo>
                <a:lnTo>
                  <a:pt x="7062851" y="0"/>
                </a:lnTo>
                <a:lnTo>
                  <a:pt x="7105479" y="8604"/>
                </a:lnTo>
                <a:lnTo>
                  <a:pt x="7140321" y="32067"/>
                </a:lnTo>
                <a:lnTo>
                  <a:pt x="7163827" y="66865"/>
                </a:lnTo>
                <a:lnTo>
                  <a:pt x="7172452" y="109474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13763" y="2547556"/>
            <a:ext cx="2884805" cy="4267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35"/>
              </a:spcBef>
              <a:buChar char="•"/>
              <a:tabLst>
                <a:tab pos="127000" algn="l"/>
              </a:tabLst>
            </a:pPr>
            <a:r>
              <a:rPr sz="1200" spc="15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spc="-2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ri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b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h</a:t>
            </a:r>
            <a:r>
              <a:rPr sz="12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w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5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12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spc="8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3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g</a:t>
            </a:r>
            <a:r>
              <a:rPr sz="1200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oo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ks</a:t>
            </a:r>
            <a:r>
              <a:rPr sz="12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200" spc="3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1200" spc="-20" dirty="0">
                <a:latin typeface="Calibri Light" panose="020F0302020204030204"/>
                <a:cs typeface="Calibri Light" panose="020F0302020204030204"/>
              </a:rPr>
              <a:t>ts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e</a:t>
            </a:r>
            <a:endParaRPr sz="1200">
              <a:latin typeface="Calibri Light" panose="020F0302020204030204"/>
              <a:cs typeface="Calibri Light" panose="020F0302020204030204"/>
            </a:endParaRPr>
          </a:p>
          <a:p>
            <a:pPr marL="127000" indent="-114300">
              <a:lnSpc>
                <a:spcPct val="100000"/>
              </a:lnSpc>
              <a:spcBef>
                <a:spcPts val="140"/>
              </a:spcBef>
              <a:buChar char="•"/>
              <a:tabLst>
                <a:tab pos="127000" algn="l"/>
              </a:tabLst>
            </a:pPr>
            <a:r>
              <a:rPr sz="1200" spc="15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lar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npu</a:t>
            </a:r>
            <a:r>
              <a:rPr sz="1200" spc="-2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2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1200" spc="-2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pu</a:t>
            </a:r>
            <a:r>
              <a:rPr sz="1200" spc="-2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200" spc="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p</a:t>
            </a:r>
            <a:r>
              <a:rPr sz="12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200" spc="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li</a:t>
            </a:r>
            <a:r>
              <a:rPr sz="1200" spc="-2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t</a:t>
            </a:r>
            <a:endParaRPr sz="12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7062" y="3351148"/>
            <a:ext cx="727710" cy="1022350"/>
            <a:chOff x="627062" y="3351148"/>
            <a:chExt cx="727710" cy="1022350"/>
          </a:xfrm>
        </p:grpSpPr>
        <p:sp>
          <p:nvSpPr>
            <p:cNvPr id="14" name="object 14"/>
            <p:cNvSpPr/>
            <p:nvPr/>
          </p:nvSpPr>
          <p:spPr>
            <a:xfrm>
              <a:off x="633412" y="3357498"/>
              <a:ext cx="715010" cy="1009650"/>
            </a:xfrm>
            <a:custGeom>
              <a:avLst/>
              <a:gdLst/>
              <a:ahLst/>
              <a:cxnLst/>
              <a:rect l="l" t="t" r="r" b="b"/>
              <a:pathLst>
                <a:path w="715010" h="1009650">
                  <a:moveTo>
                    <a:pt x="714438" y="0"/>
                  </a:moveTo>
                  <a:lnTo>
                    <a:pt x="357187" y="357250"/>
                  </a:lnTo>
                  <a:lnTo>
                    <a:pt x="0" y="0"/>
                  </a:lnTo>
                  <a:lnTo>
                    <a:pt x="0" y="652526"/>
                  </a:lnTo>
                  <a:lnTo>
                    <a:pt x="357187" y="1009650"/>
                  </a:lnTo>
                  <a:lnTo>
                    <a:pt x="714438" y="652526"/>
                  </a:lnTo>
                  <a:lnTo>
                    <a:pt x="71443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3412" y="3357498"/>
              <a:ext cx="715010" cy="1009650"/>
            </a:xfrm>
            <a:custGeom>
              <a:avLst/>
              <a:gdLst/>
              <a:ahLst/>
              <a:cxnLst/>
              <a:rect l="l" t="t" r="r" b="b"/>
              <a:pathLst>
                <a:path w="715010" h="1009650">
                  <a:moveTo>
                    <a:pt x="714438" y="0"/>
                  </a:moveTo>
                  <a:lnTo>
                    <a:pt x="714438" y="652526"/>
                  </a:lnTo>
                  <a:lnTo>
                    <a:pt x="357187" y="1009650"/>
                  </a:lnTo>
                  <a:lnTo>
                    <a:pt x="0" y="652526"/>
                  </a:lnTo>
                  <a:lnTo>
                    <a:pt x="0" y="0"/>
                  </a:lnTo>
                  <a:lnTo>
                    <a:pt x="357187" y="357250"/>
                  </a:lnTo>
                  <a:lnTo>
                    <a:pt x="714438" y="0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61034" y="3763391"/>
            <a:ext cx="63881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Architecture</a:t>
            </a:r>
            <a:endParaRPr sz="95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47724" y="3357626"/>
            <a:ext cx="7172959" cy="657225"/>
          </a:xfrm>
          <a:custGeom>
            <a:avLst/>
            <a:gdLst/>
            <a:ahLst/>
            <a:cxnLst/>
            <a:rect l="l" t="t" r="r" b="b"/>
            <a:pathLst>
              <a:path w="7172959" h="657225">
                <a:moveTo>
                  <a:pt x="7172452" y="109474"/>
                </a:moveTo>
                <a:lnTo>
                  <a:pt x="7172452" y="547624"/>
                </a:lnTo>
                <a:lnTo>
                  <a:pt x="7163827" y="590252"/>
                </a:lnTo>
                <a:lnTo>
                  <a:pt x="7140321" y="625094"/>
                </a:lnTo>
                <a:lnTo>
                  <a:pt x="7105479" y="648600"/>
                </a:lnTo>
                <a:lnTo>
                  <a:pt x="7062851" y="657225"/>
                </a:lnTo>
                <a:lnTo>
                  <a:pt x="0" y="657225"/>
                </a:lnTo>
                <a:lnTo>
                  <a:pt x="0" y="0"/>
                </a:lnTo>
                <a:lnTo>
                  <a:pt x="7062851" y="0"/>
                </a:lnTo>
                <a:lnTo>
                  <a:pt x="7105479" y="8604"/>
                </a:lnTo>
                <a:lnTo>
                  <a:pt x="7140321" y="32067"/>
                </a:lnTo>
                <a:lnTo>
                  <a:pt x="7163827" y="66865"/>
                </a:lnTo>
                <a:lnTo>
                  <a:pt x="7172452" y="109474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13763" y="3446235"/>
            <a:ext cx="4935855" cy="4267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sz="1200" spc="15" dirty="0">
                <a:latin typeface="Calibri Light" panose="020F0302020204030204"/>
                <a:cs typeface="Calibri Light" panose="020F0302020204030204"/>
              </a:rPr>
              <a:t>Declare</a:t>
            </a:r>
            <a:r>
              <a:rPr sz="12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5" dirty="0">
                <a:latin typeface="Calibri Light" panose="020F0302020204030204"/>
                <a:cs typeface="Calibri Light" panose="020F0302020204030204"/>
              </a:rPr>
              <a:t>intermediate</a:t>
            </a:r>
            <a:r>
              <a:rPr sz="12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signals</a:t>
            </a:r>
            <a:r>
              <a:rPr sz="1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12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components</a:t>
            </a:r>
            <a:r>
              <a:rPr sz="12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in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5" dirty="0">
                <a:latin typeface="Calibri Light" panose="020F0302020204030204"/>
                <a:cs typeface="Calibri Light" panose="020F0302020204030204"/>
              </a:rPr>
              <a:t>architecture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1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zone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0" indent="-114300">
              <a:lnSpc>
                <a:spcPct val="100000"/>
              </a:lnSpc>
              <a:spcBef>
                <a:spcPts val="135"/>
              </a:spcBef>
              <a:buChar char="•"/>
              <a:tabLst>
                <a:tab pos="127000" algn="l"/>
              </a:tabLst>
            </a:pPr>
            <a:r>
              <a:rPr sz="1200" spc="2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200" spc="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spc="-15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200" spc="3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b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5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12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200" spc="3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h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200" spc="-2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200" spc="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200" spc="-2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1200" spc="3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200" spc="3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h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200" spc="-2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200" spc="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200" spc="-2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1200" spc="3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z</a:t>
            </a:r>
            <a:r>
              <a:rPr sz="1200" spc="-35" dirty="0">
                <a:latin typeface="Calibri" panose="020F0502020204030204"/>
                <a:cs typeface="Calibri" panose="020F0502020204030204"/>
              </a:rPr>
              <a:t>on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7062" y="4246626"/>
            <a:ext cx="727710" cy="1031875"/>
            <a:chOff x="627062" y="4246626"/>
            <a:chExt cx="727710" cy="1031875"/>
          </a:xfrm>
        </p:grpSpPr>
        <p:sp>
          <p:nvSpPr>
            <p:cNvPr id="20" name="object 20"/>
            <p:cNvSpPr/>
            <p:nvPr/>
          </p:nvSpPr>
          <p:spPr>
            <a:xfrm>
              <a:off x="633412" y="4252976"/>
              <a:ext cx="715010" cy="1019175"/>
            </a:xfrm>
            <a:custGeom>
              <a:avLst/>
              <a:gdLst/>
              <a:ahLst/>
              <a:cxnLst/>
              <a:rect l="l" t="t" r="r" b="b"/>
              <a:pathLst>
                <a:path w="715010" h="1019175">
                  <a:moveTo>
                    <a:pt x="714438" y="0"/>
                  </a:moveTo>
                  <a:lnTo>
                    <a:pt x="357187" y="357124"/>
                  </a:lnTo>
                  <a:lnTo>
                    <a:pt x="0" y="0"/>
                  </a:lnTo>
                  <a:lnTo>
                    <a:pt x="0" y="661924"/>
                  </a:lnTo>
                  <a:lnTo>
                    <a:pt x="357187" y="1019175"/>
                  </a:lnTo>
                  <a:lnTo>
                    <a:pt x="714438" y="661924"/>
                  </a:lnTo>
                  <a:lnTo>
                    <a:pt x="71443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3412" y="4252976"/>
              <a:ext cx="715010" cy="1019175"/>
            </a:xfrm>
            <a:custGeom>
              <a:avLst/>
              <a:gdLst/>
              <a:ahLst/>
              <a:cxnLst/>
              <a:rect l="l" t="t" r="r" b="b"/>
              <a:pathLst>
                <a:path w="715010" h="1019175">
                  <a:moveTo>
                    <a:pt x="714438" y="0"/>
                  </a:moveTo>
                  <a:lnTo>
                    <a:pt x="714438" y="661924"/>
                  </a:lnTo>
                  <a:lnTo>
                    <a:pt x="357187" y="1019175"/>
                  </a:lnTo>
                  <a:lnTo>
                    <a:pt x="0" y="661924"/>
                  </a:lnTo>
                  <a:lnTo>
                    <a:pt x="0" y="0"/>
                  </a:lnTo>
                  <a:lnTo>
                    <a:pt x="357187" y="357124"/>
                  </a:lnTo>
                  <a:lnTo>
                    <a:pt x="714438" y="0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61377" y="4661598"/>
            <a:ext cx="23812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950" spc="-1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950" spc="1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endParaRPr sz="95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47724" y="4252976"/>
            <a:ext cx="7172959" cy="657225"/>
          </a:xfrm>
          <a:custGeom>
            <a:avLst/>
            <a:gdLst/>
            <a:ahLst/>
            <a:cxnLst/>
            <a:rect l="l" t="t" r="r" b="b"/>
            <a:pathLst>
              <a:path w="7172959" h="657225">
                <a:moveTo>
                  <a:pt x="7172452" y="109474"/>
                </a:moveTo>
                <a:lnTo>
                  <a:pt x="7172452" y="547624"/>
                </a:lnTo>
                <a:lnTo>
                  <a:pt x="7163827" y="590252"/>
                </a:lnTo>
                <a:lnTo>
                  <a:pt x="7140321" y="625094"/>
                </a:lnTo>
                <a:lnTo>
                  <a:pt x="7105479" y="648600"/>
                </a:lnTo>
                <a:lnTo>
                  <a:pt x="7062851" y="657225"/>
                </a:lnTo>
                <a:lnTo>
                  <a:pt x="0" y="657225"/>
                </a:lnTo>
                <a:lnTo>
                  <a:pt x="0" y="0"/>
                </a:lnTo>
                <a:lnTo>
                  <a:pt x="7062851" y="0"/>
                </a:lnTo>
                <a:lnTo>
                  <a:pt x="7105479" y="8604"/>
                </a:lnTo>
                <a:lnTo>
                  <a:pt x="7140321" y="32067"/>
                </a:lnTo>
                <a:lnTo>
                  <a:pt x="7163827" y="66865"/>
                </a:lnTo>
                <a:lnTo>
                  <a:pt x="7172452" y="109474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413763" y="4248248"/>
            <a:ext cx="5095875" cy="6159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30"/>
              </a:spcBef>
              <a:buChar char="•"/>
              <a:tabLst>
                <a:tab pos="127000" algn="l"/>
              </a:tabLst>
            </a:pPr>
            <a:r>
              <a:rPr sz="1200" spc="-10" dirty="0">
                <a:latin typeface="Calibri Light" panose="020F0302020204030204"/>
                <a:cs typeface="Calibri Light" panose="020F0302020204030204"/>
              </a:rPr>
              <a:t>W</a:t>
            </a:r>
            <a:r>
              <a:rPr sz="1200" spc="3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p</a:t>
            </a:r>
            <a:r>
              <a:rPr sz="12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5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12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200" spc="-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3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g</a:t>
            </a:r>
            <a:r>
              <a:rPr sz="1200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2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200" spc="-15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T</a:t>
            </a:r>
            <a:endParaRPr sz="1200">
              <a:latin typeface="Calibri Light" panose="020F0302020204030204"/>
              <a:cs typeface="Calibri Light" panose="020F0302020204030204"/>
            </a:endParaRPr>
          </a:p>
          <a:p>
            <a:pPr marL="127000" indent="-114300">
              <a:lnSpc>
                <a:spcPct val="100000"/>
              </a:lnSpc>
              <a:spcBef>
                <a:spcPts val="135"/>
              </a:spcBef>
              <a:buChar char="•"/>
              <a:tabLst>
                <a:tab pos="127000" algn="l"/>
              </a:tabLst>
            </a:pPr>
            <a:r>
              <a:rPr sz="1200" spc="25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h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200" spc="35" dirty="0">
                <a:latin typeface="Calibri Light" panose="020F0302020204030204"/>
                <a:cs typeface="Calibri Light" panose="020F0302020204030204"/>
              </a:rPr>
              <a:t>g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2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nu</a:t>
            </a:r>
            <a:r>
              <a:rPr sz="1200" spc="20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b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er</a:t>
            </a:r>
            <a:r>
              <a:rPr sz="12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200" spc="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npu</a:t>
            </a:r>
            <a:r>
              <a:rPr sz="1200" spc="-2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200" spc="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2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1200" spc="-2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pu</a:t>
            </a:r>
            <a:r>
              <a:rPr sz="1200" spc="-2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2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200" spc="-15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2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-30" dirty="0">
                <a:latin typeface="Calibri" panose="020F0502020204030204"/>
                <a:cs typeface="Calibri" panose="020F0502020204030204"/>
              </a:rPr>
              <a:t>nt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200" dirty="0">
                <a:latin typeface="Calibri" panose="020F0502020204030204"/>
                <a:cs typeface="Calibri" panose="020F0502020204030204"/>
              </a:rPr>
              <a:t>y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0" indent="-114300">
              <a:lnSpc>
                <a:spcPct val="100000"/>
              </a:lnSpc>
              <a:spcBef>
                <a:spcPts val="65"/>
              </a:spcBef>
              <a:buChar char="•"/>
              <a:tabLst>
                <a:tab pos="127000" algn="l"/>
              </a:tabLst>
            </a:pPr>
            <a:r>
              <a:rPr sz="1200" spc="15" dirty="0">
                <a:latin typeface="Calibri Light" panose="020F0302020204030204"/>
                <a:cs typeface="Calibri Light" panose="020F0302020204030204"/>
              </a:rPr>
              <a:t>Declare</a:t>
            </a:r>
            <a:r>
              <a:rPr sz="12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15" dirty="0">
                <a:latin typeface="Calibri Light" panose="020F0302020204030204"/>
                <a:cs typeface="Calibri Light" panose="020F0302020204030204"/>
              </a:rPr>
              <a:t>your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design</a:t>
            </a:r>
            <a:r>
              <a:rPr sz="1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 Light" panose="020F0302020204030204"/>
                <a:cs typeface="Calibri Light" panose="020F0302020204030204"/>
              </a:rPr>
              <a:t>entity</a:t>
            </a:r>
            <a:r>
              <a:rPr sz="1200" spc="-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15" dirty="0">
                <a:latin typeface="Calibri Light" panose="020F0302020204030204"/>
                <a:cs typeface="Calibri Light" panose="020F0302020204030204"/>
              </a:rPr>
              <a:t>as</a:t>
            </a:r>
            <a:r>
              <a:rPr sz="12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component</a:t>
            </a:r>
            <a:r>
              <a:rPr sz="12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latin typeface="Calibri Light" panose="020F0302020204030204"/>
                <a:cs typeface="Calibri Light" panose="020F0302020204030204"/>
              </a:rPr>
              <a:t>do</a:t>
            </a:r>
            <a:r>
              <a:rPr sz="1200" spc="8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10" dirty="0">
                <a:latin typeface="Calibri Light" panose="020F0302020204030204"/>
                <a:cs typeface="Calibri Light" panose="020F0302020204030204"/>
              </a:rPr>
              <a:t>port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dirty="0">
                <a:latin typeface="Calibri Light" panose="020F0302020204030204"/>
                <a:cs typeface="Calibri Light" panose="020F0302020204030204"/>
              </a:rPr>
              <a:t>mapping</a:t>
            </a:r>
            <a:r>
              <a:rPr sz="12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15" dirty="0">
                <a:latin typeface="Calibri Light" panose="020F0302020204030204"/>
                <a:cs typeface="Calibri Light" panose="020F0302020204030204"/>
              </a:rPr>
              <a:t>by</a:t>
            </a:r>
            <a:r>
              <a:rPr sz="12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instantiating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30" dirty="0">
                <a:latin typeface="Calibri Light" panose="020F0302020204030204"/>
                <a:cs typeface="Calibri Light" panose="020F0302020204030204"/>
              </a:rPr>
              <a:t>it</a:t>
            </a:r>
            <a:endParaRPr sz="12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7062" y="5141976"/>
            <a:ext cx="7900034" cy="1031875"/>
            <a:chOff x="627062" y="5141976"/>
            <a:chExt cx="7900034" cy="1031875"/>
          </a:xfrm>
        </p:grpSpPr>
        <p:sp>
          <p:nvSpPr>
            <p:cNvPr id="26" name="object 26"/>
            <p:cNvSpPr/>
            <p:nvPr/>
          </p:nvSpPr>
          <p:spPr>
            <a:xfrm>
              <a:off x="633412" y="5148326"/>
              <a:ext cx="715010" cy="1019175"/>
            </a:xfrm>
            <a:custGeom>
              <a:avLst/>
              <a:gdLst/>
              <a:ahLst/>
              <a:cxnLst/>
              <a:rect l="l" t="t" r="r" b="b"/>
              <a:pathLst>
                <a:path w="715010" h="1019175">
                  <a:moveTo>
                    <a:pt x="714438" y="0"/>
                  </a:moveTo>
                  <a:lnTo>
                    <a:pt x="357187" y="357124"/>
                  </a:lnTo>
                  <a:lnTo>
                    <a:pt x="0" y="0"/>
                  </a:lnTo>
                  <a:lnTo>
                    <a:pt x="0" y="661924"/>
                  </a:lnTo>
                  <a:lnTo>
                    <a:pt x="357187" y="1019111"/>
                  </a:lnTo>
                  <a:lnTo>
                    <a:pt x="714438" y="661924"/>
                  </a:lnTo>
                  <a:lnTo>
                    <a:pt x="71443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3412" y="5148326"/>
              <a:ext cx="7887334" cy="1019175"/>
            </a:xfrm>
            <a:custGeom>
              <a:avLst/>
              <a:gdLst/>
              <a:ahLst/>
              <a:cxnLst/>
              <a:rect l="l" t="t" r="r" b="b"/>
              <a:pathLst>
                <a:path w="7887334" h="1019175">
                  <a:moveTo>
                    <a:pt x="714438" y="0"/>
                  </a:moveTo>
                  <a:lnTo>
                    <a:pt x="714438" y="661924"/>
                  </a:lnTo>
                  <a:lnTo>
                    <a:pt x="357187" y="1019111"/>
                  </a:lnTo>
                  <a:lnTo>
                    <a:pt x="0" y="661924"/>
                  </a:lnTo>
                  <a:lnTo>
                    <a:pt x="0" y="0"/>
                  </a:lnTo>
                  <a:lnTo>
                    <a:pt x="357187" y="357124"/>
                  </a:lnTo>
                  <a:lnTo>
                    <a:pt x="714438" y="0"/>
                  </a:lnTo>
                  <a:close/>
                </a:path>
                <a:path w="7887334" h="1019175">
                  <a:moveTo>
                    <a:pt x="7886763" y="111125"/>
                  </a:moveTo>
                  <a:lnTo>
                    <a:pt x="7886763" y="555561"/>
                  </a:lnTo>
                  <a:lnTo>
                    <a:pt x="7878026" y="598819"/>
                  </a:lnTo>
                  <a:lnTo>
                    <a:pt x="7854203" y="634141"/>
                  </a:lnTo>
                  <a:lnTo>
                    <a:pt x="7818880" y="657954"/>
                  </a:lnTo>
                  <a:lnTo>
                    <a:pt x="7775638" y="666686"/>
                  </a:lnTo>
                  <a:lnTo>
                    <a:pt x="714311" y="666686"/>
                  </a:lnTo>
                  <a:lnTo>
                    <a:pt x="714311" y="0"/>
                  </a:lnTo>
                  <a:lnTo>
                    <a:pt x="7775638" y="0"/>
                  </a:lnTo>
                  <a:lnTo>
                    <a:pt x="7818880" y="8719"/>
                  </a:lnTo>
                  <a:lnTo>
                    <a:pt x="7854203" y="32512"/>
                  </a:lnTo>
                  <a:lnTo>
                    <a:pt x="7878026" y="67829"/>
                  </a:lnTo>
                  <a:lnTo>
                    <a:pt x="7886763" y="111125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08659" y="5337183"/>
            <a:ext cx="4194810" cy="3981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831850" indent="-114935">
              <a:lnSpc>
                <a:spcPct val="100000"/>
              </a:lnSpc>
              <a:spcBef>
                <a:spcPts val="275"/>
              </a:spcBef>
              <a:buChar char="•"/>
              <a:tabLst>
                <a:tab pos="832485" algn="l"/>
              </a:tabLst>
            </a:pPr>
            <a:r>
              <a:rPr sz="1200" dirty="0">
                <a:latin typeface="Calibri Light" panose="020F0302020204030204"/>
                <a:cs typeface="Calibri Light" panose="020F0302020204030204"/>
              </a:rPr>
              <a:t>Modify</a:t>
            </a:r>
            <a:r>
              <a:rPr sz="12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1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200" spc="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10" dirty="0">
                <a:latin typeface="Calibri Light" panose="020F0302020204030204"/>
                <a:cs typeface="Calibri Light" panose="020F0302020204030204"/>
              </a:rPr>
              <a:t>number</a:t>
            </a:r>
            <a:r>
              <a:rPr sz="1200" spc="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15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1200" spc="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15" dirty="0">
                <a:latin typeface="Calibri Light" panose="020F0302020204030204"/>
                <a:cs typeface="Calibri Light" panose="020F0302020204030204"/>
              </a:rPr>
              <a:t>inputs</a:t>
            </a:r>
            <a:r>
              <a:rPr sz="1200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25" dirty="0">
                <a:latin typeface="Calibri Light" panose="020F0302020204030204"/>
                <a:cs typeface="Calibri Light" panose="020F0302020204030204"/>
              </a:rPr>
              <a:t>outputs</a:t>
            </a:r>
            <a:r>
              <a:rPr sz="1200" spc="1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in</a:t>
            </a:r>
            <a:r>
              <a:rPr sz="12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testbench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Testbench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4215" y="6184900"/>
            <a:ext cx="6557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After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all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above</a:t>
            </a:r>
            <a:r>
              <a:rPr sz="1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steps</a:t>
            </a:r>
            <a:r>
              <a:rPr sz="1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performed,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simulate</a:t>
            </a:r>
            <a:r>
              <a:rPr sz="1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your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design.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180590" marR="5080" indent="-2155190">
              <a:lnSpc>
                <a:spcPts val="3450"/>
              </a:lnSpc>
              <a:spcBef>
                <a:spcPts val="570"/>
              </a:spcBef>
            </a:pPr>
            <a:r>
              <a:rPr spc="5" dirty="0"/>
              <a:t>SUMMARY</a:t>
            </a:r>
            <a:r>
              <a:rPr spc="-80" dirty="0"/>
              <a:t> </a:t>
            </a:r>
            <a:r>
              <a:rPr spc="10" dirty="0"/>
              <a:t>OF</a:t>
            </a:r>
            <a:r>
              <a:rPr spc="-45" dirty="0"/>
              <a:t> </a:t>
            </a:r>
            <a:r>
              <a:rPr spc="5" dirty="0"/>
              <a:t>QUARUS</a:t>
            </a:r>
            <a:r>
              <a:rPr spc="-160" dirty="0"/>
              <a:t> </a:t>
            </a:r>
            <a:r>
              <a:rPr spc="-5" dirty="0"/>
              <a:t>DESIGN</a:t>
            </a:r>
            <a:r>
              <a:rPr spc="-10" dirty="0"/>
              <a:t> </a:t>
            </a:r>
            <a:r>
              <a:rPr spc="-25" dirty="0"/>
              <a:t>FLOW</a:t>
            </a:r>
            <a:r>
              <a:rPr spc="15" dirty="0"/>
              <a:t> </a:t>
            </a:r>
            <a:r>
              <a:rPr spc="-10" dirty="0"/>
              <a:t>TILL </a:t>
            </a:r>
            <a:r>
              <a:rPr spc="-710" dirty="0"/>
              <a:t> </a:t>
            </a:r>
            <a:r>
              <a:rPr dirty="0"/>
              <a:t>RTL</a:t>
            </a:r>
            <a:r>
              <a:rPr spc="-65" dirty="0"/>
              <a:t> </a:t>
            </a:r>
            <a:r>
              <a:rPr spc="-20" dirty="0"/>
              <a:t>SIMULATION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08025" y="1182941"/>
            <a:ext cx="7613650" cy="50425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3025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u="heavy" spc="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Creating</a:t>
            </a:r>
            <a:r>
              <a:rPr sz="2600" u="heavy" spc="-1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Project</a:t>
            </a:r>
            <a:r>
              <a:rPr sz="2600" u="heavy" spc="1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heavy" spc="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Directory: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699135" lvl="1" indent="-229235">
              <a:lnSpc>
                <a:spcPts val="2190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New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0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Wizard</a:t>
            </a:r>
            <a:r>
              <a:rPr sz="2000" spc="-16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2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new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0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directory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699135" marR="5080" lvl="1" indent="-229235">
              <a:lnSpc>
                <a:spcPct val="69000"/>
              </a:lnSpc>
              <a:spcBef>
                <a:spcPts val="63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Copy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paste</a:t>
            </a:r>
            <a:r>
              <a:rPr sz="20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DUT.vhdl,</a:t>
            </a:r>
            <a:r>
              <a:rPr sz="20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Testbench.vhdl,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Gates.vhdl</a:t>
            </a:r>
            <a:r>
              <a:rPr sz="20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TRACEFILE.txt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newly</a:t>
            </a:r>
            <a:r>
              <a:rPr sz="2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created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0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directory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699135" marR="321945" lvl="1" indent="-229235">
              <a:lnSpc>
                <a:spcPct val="72000"/>
              </a:lnSpc>
              <a:spcBef>
                <a:spcPts val="4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000" spc="15" dirty="0">
                <a:latin typeface="Calibri" panose="020F0502020204030204"/>
                <a:cs typeface="Calibri" panose="020F0502020204030204"/>
              </a:rPr>
              <a:t>Add</a:t>
            </a:r>
            <a:r>
              <a:rPr sz="20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all</a:t>
            </a:r>
            <a:r>
              <a:rPr sz="2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files</a:t>
            </a:r>
            <a:r>
              <a:rPr sz="200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Quartus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settings</a:t>
            </a:r>
            <a:r>
              <a:rPr sz="20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-&gt;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Assignments</a:t>
            </a:r>
            <a:r>
              <a:rPr sz="20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-&gt;</a:t>
            </a:r>
            <a:r>
              <a:rPr sz="20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Files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section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ts val="3025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Writing</a:t>
            </a:r>
            <a:r>
              <a:rPr sz="2600" u="heavy" spc="-4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heavy" spc="2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VHDL</a:t>
            </a:r>
            <a:r>
              <a:rPr sz="2600" u="heavy" spc="-13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code: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699135" marR="365125" lvl="1" indent="-229235">
              <a:lnSpc>
                <a:spcPct val="70000"/>
              </a:lnSpc>
              <a:spcBef>
                <a:spcPts val="68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150" dirty="0">
                <a:latin typeface="Calibri" panose="020F0502020204030204"/>
                <a:cs typeface="Calibri" panose="020F0502020204030204"/>
              </a:rPr>
              <a:t>Write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your</a:t>
            </a:r>
            <a:r>
              <a:rPr sz="21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VHDL</a:t>
            </a:r>
            <a:r>
              <a:rPr sz="21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code</a:t>
            </a:r>
            <a:r>
              <a:rPr sz="215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5" dirty="0">
                <a:latin typeface="Calibri" panose="020F0502020204030204"/>
                <a:cs typeface="Calibri" panose="020F0502020204030204"/>
              </a:rPr>
              <a:t>to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describe</a:t>
            </a:r>
            <a:r>
              <a:rPr sz="215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your</a:t>
            </a:r>
            <a:r>
              <a:rPr sz="21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5" dirty="0">
                <a:latin typeface="Calibri" panose="020F0502020204030204"/>
                <a:cs typeface="Calibri" panose="020F0502020204030204"/>
              </a:rPr>
              <a:t>digital</a:t>
            </a:r>
            <a:r>
              <a:rPr sz="215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design,</a:t>
            </a:r>
            <a:r>
              <a:rPr sz="215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This </a:t>
            </a:r>
            <a:r>
              <a:rPr sz="2150" spc="-47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code</a:t>
            </a:r>
            <a:r>
              <a:rPr sz="21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5" dirty="0">
                <a:latin typeface="Calibri" panose="020F0502020204030204"/>
                <a:cs typeface="Calibri" panose="020F0502020204030204"/>
              </a:rPr>
              <a:t>is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sectioned</a:t>
            </a:r>
            <a:r>
              <a:rPr sz="215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20" dirty="0">
                <a:latin typeface="Calibri" panose="020F0502020204030204"/>
                <a:cs typeface="Calibri" panose="020F0502020204030204"/>
              </a:rPr>
              <a:t>in</a:t>
            </a:r>
            <a:r>
              <a:rPr sz="21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three</a:t>
            </a:r>
            <a:r>
              <a:rPr sz="21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parts: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156970" marR="274955" lvl="2" indent="-229235">
              <a:lnSpc>
                <a:spcPct val="73000"/>
              </a:lnSpc>
              <a:spcBef>
                <a:spcPts val="505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1850" u="heavy" spc="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Libraries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:</a:t>
            </a:r>
            <a:r>
              <a:rPr sz="185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Include</a:t>
            </a:r>
            <a:r>
              <a:rPr sz="185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all</a:t>
            </a:r>
            <a:r>
              <a:rPr sz="18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required</a:t>
            </a:r>
            <a:r>
              <a:rPr sz="18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libraries</a:t>
            </a:r>
            <a:r>
              <a:rPr sz="18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in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code.</a:t>
            </a:r>
            <a:r>
              <a:rPr sz="185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This</a:t>
            </a:r>
            <a:r>
              <a:rPr sz="18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libraries </a:t>
            </a:r>
            <a:r>
              <a:rPr sz="1850" spc="-40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have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850" dirty="0">
                <a:latin typeface="Calibri" panose="020F0502020204030204"/>
                <a:cs typeface="Calibri" panose="020F0502020204030204"/>
              </a:rPr>
              <a:t>declaration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definition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of data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types,</a:t>
            </a:r>
            <a:r>
              <a:rPr sz="185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general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gate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primitives</a:t>
            </a:r>
            <a:r>
              <a:rPr sz="18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and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commonly</a:t>
            </a:r>
            <a:r>
              <a:rPr sz="185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used</a:t>
            </a:r>
            <a:r>
              <a:rPr sz="185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VHDL</a:t>
            </a:r>
            <a:r>
              <a:rPr sz="185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keywords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1156970" marR="217170" lvl="2" indent="-229235">
              <a:lnSpc>
                <a:spcPct val="71000"/>
              </a:lnSpc>
              <a:spcBef>
                <a:spcPts val="525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185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Entity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5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Here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you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will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describe </a:t>
            </a:r>
            <a:r>
              <a:rPr sz="1850" dirty="0">
                <a:latin typeface="Calibri" panose="020F0502020204030204"/>
                <a:cs typeface="Calibri" panose="020F0502020204030204"/>
              </a:rPr>
              <a:t>how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your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digital </a:t>
            </a:r>
            <a:r>
              <a:rPr sz="1850" spc="20" dirty="0">
                <a:latin typeface="Calibri" panose="020F0502020204030204"/>
                <a:cs typeface="Calibri" panose="020F0502020204030204"/>
              </a:rPr>
              <a:t>circuit </a:t>
            </a:r>
            <a:r>
              <a:rPr sz="1850" dirty="0">
                <a:latin typeface="Calibri" panose="020F0502020204030204"/>
                <a:cs typeface="Calibri" panose="020F0502020204030204"/>
              </a:rPr>
              <a:t>looks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from </a:t>
            </a:r>
            <a:r>
              <a:rPr sz="1850" spc="-40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outside.</a:t>
            </a:r>
            <a:r>
              <a:rPr sz="185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Inputs</a:t>
            </a:r>
            <a:r>
              <a:rPr sz="185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and</a:t>
            </a:r>
            <a:r>
              <a:rPr sz="185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outputs</a:t>
            </a:r>
            <a:r>
              <a:rPr sz="185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signal</a:t>
            </a:r>
            <a:r>
              <a:rPr sz="18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will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be</a:t>
            </a:r>
            <a:r>
              <a:rPr sz="185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mentioned</a:t>
            </a:r>
            <a:r>
              <a:rPr sz="185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in</a:t>
            </a:r>
            <a:r>
              <a:rPr sz="18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port</a:t>
            </a:r>
            <a:r>
              <a:rPr sz="185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list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1156970" marR="96520" lvl="2" indent="-229235">
              <a:lnSpc>
                <a:spcPct val="72000"/>
              </a:lnSpc>
              <a:spcBef>
                <a:spcPts val="510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185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Architecture</a:t>
            </a:r>
            <a:r>
              <a:rPr sz="1850" dirty="0">
                <a:latin typeface="Calibri" panose="020F0502020204030204"/>
                <a:cs typeface="Calibri" panose="020F0502020204030204"/>
              </a:rPr>
              <a:t>: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1850" dirty="0">
                <a:latin typeface="Calibri" panose="020F0502020204030204"/>
                <a:cs typeface="Calibri" panose="020F0502020204030204"/>
              </a:rPr>
              <a:t>this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you </a:t>
            </a:r>
            <a:r>
              <a:rPr sz="1850" dirty="0">
                <a:latin typeface="Calibri" panose="020F0502020204030204"/>
                <a:cs typeface="Calibri" panose="020F0502020204030204"/>
              </a:rPr>
              <a:t>have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two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zones,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one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is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architecture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zone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where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all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850" dirty="0">
                <a:latin typeface="Calibri" panose="020F0502020204030204"/>
                <a:cs typeface="Calibri" panose="020F0502020204030204"/>
              </a:rPr>
              <a:t>intermediate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signals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components</a:t>
            </a:r>
            <a:r>
              <a:rPr sz="185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will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be</a:t>
            </a:r>
            <a:r>
              <a:rPr sz="18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declared;</a:t>
            </a:r>
            <a:r>
              <a:rPr sz="18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5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other</a:t>
            </a:r>
            <a:r>
              <a:rPr sz="185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zone</a:t>
            </a:r>
            <a:r>
              <a:rPr sz="18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is</a:t>
            </a:r>
            <a:r>
              <a:rPr sz="18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Architecture</a:t>
            </a:r>
            <a:r>
              <a:rPr sz="18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zone </a:t>
            </a:r>
            <a:r>
              <a:rPr sz="1850" spc="-40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where</a:t>
            </a:r>
            <a:r>
              <a:rPr sz="18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you</a:t>
            </a:r>
            <a:r>
              <a:rPr sz="18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will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describe</a:t>
            </a:r>
            <a:r>
              <a:rPr sz="185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how</a:t>
            </a:r>
            <a:r>
              <a:rPr sz="185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exactly</a:t>
            </a:r>
            <a:r>
              <a:rPr sz="18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your</a:t>
            </a:r>
            <a:r>
              <a:rPr sz="185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entity/circuit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looks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from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inside.</a:t>
            </a:r>
            <a:r>
              <a:rPr sz="185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Structural,</a:t>
            </a:r>
            <a:r>
              <a:rPr sz="185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Behavioral</a:t>
            </a:r>
            <a:r>
              <a:rPr sz="185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and</a:t>
            </a:r>
            <a:r>
              <a:rPr sz="185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Design</a:t>
            </a:r>
            <a:r>
              <a:rPr sz="18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flow</a:t>
            </a:r>
            <a:r>
              <a:rPr sz="185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are</a:t>
            </a:r>
            <a:r>
              <a:rPr sz="1850" dirty="0">
                <a:latin typeface="Calibri" panose="020F0502020204030204"/>
                <a:cs typeface="Calibri" panose="020F0502020204030204"/>
              </a:rPr>
              <a:t> three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coding</a:t>
            </a:r>
            <a:r>
              <a:rPr sz="18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styles</a:t>
            </a:r>
            <a:r>
              <a:rPr sz="18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8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describe</a:t>
            </a:r>
            <a:r>
              <a:rPr sz="18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Architecture.</a:t>
            </a:r>
            <a:endParaRPr sz="18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258762"/>
            <a:ext cx="7709534" cy="5842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985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Wrapping</a:t>
            </a:r>
            <a:r>
              <a:rPr sz="2600" u="heavy" spc="4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your</a:t>
            </a:r>
            <a:r>
              <a:rPr sz="2600" u="heavy" spc="-9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design</a:t>
            </a:r>
            <a:r>
              <a:rPr sz="2600" u="heavy" spc="4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inside</a:t>
            </a:r>
            <a:r>
              <a:rPr sz="2600" u="heavy" spc="-10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heavy" spc="-2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DUT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699135" marR="147320" lvl="1" indent="-229235">
              <a:lnSpc>
                <a:spcPct val="73000"/>
              </a:lnSpc>
              <a:spcBef>
                <a:spcPts val="57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150" spc="5" dirty="0">
                <a:latin typeface="Calibri" panose="020F0502020204030204"/>
                <a:cs typeface="Calibri" panose="020F0502020204030204"/>
              </a:rPr>
              <a:t>This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step</a:t>
            </a:r>
            <a:r>
              <a:rPr sz="215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5" dirty="0">
                <a:latin typeface="Calibri" panose="020F0502020204030204"/>
                <a:cs typeface="Calibri" panose="020F0502020204030204"/>
              </a:rPr>
              <a:t>is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required</a:t>
            </a:r>
            <a:r>
              <a:rPr sz="215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1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you</a:t>
            </a:r>
            <a:r>
              <a:rPr sz="21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5" dirty="0">
                <a:latin typeface="Calibri" panose="020F0502020204030204"/>
                <a:cs typeface="Calibri" panose="020F0502020204030204"/>
              </a:rPr>
              <a:t>to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test</a:t>
            </a:r>
            <a:r>
              <a:rPr sz="21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your</a:t>
            </a:r>
            <a:r>
              <a:rPr sz="21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design</a:t>
            </a:r>
            <a:r>
              <a:rPr sz="215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using</a:t>
            </a:r>
            <a:r>
              <a:rPr sz="2150" spc="14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generic </a:t>
            </a:r>
            <a:r>
              <a:rPr sz="2150" spc="-47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testbench.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699135" marR="1076325" lvl="1" indent="-229235">
              <a:lnSpc>
                <a:spcPct val="73000"/>
              </a:lnSpc>
              <a:spcBef>
                <a:spcPts val="4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15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already</a:t>
            </a:r>
            <a:r>
              <a:rPr sz="21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provided</a:t>
            </a:r>
            <a:r>
              <a:rPr sz="21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template</a:t>
            </a:r>
            <a:r>
              <a:rPr sz="21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of</a:t>
            </a:r>
            <a:r>
              <a:rPr sz="215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25" dirty="0">
                <a:latin typeface="Calibri" panose="020F0502020204030204"/>
                <a:cs typeface="Calibri" panose="020F0502020204030204"/>
              </a:rPr>
              <a:t>DUT </a:t>
            </a:r>
            <a:r>
              <a:rPr sz="2150" spc="-10" dirty="0">
                <a:latin typeface="Calibri" panose="020F0502020204030204"/>
                <a:cs typeface="Calibri" panose="020F0502020204030204"/>
              </a:rPr>
              <a:t>code,</a:t>
            </a:r>
            <a:r>
              <a:rPr sz="215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10" dirty="0">
                <a:latin typeface="Calibri" panose="020F0502020204030204"/>
                <a:cs typeface="Calibri" panose="020F0502020204030204"/>
              </a:rPr>
              <a:t>make</a:t>
            </a:r>
            <a:r>
              <a:rPr sz="215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the </a:t>
            </a:r>
            <a:r>
              <a:rPr sz="2150" spc="-47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following</a:t>
            </a:r>
            <a:r>
              <a:rPr sz="21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changes: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156970" lvl="2" indent="-229235">
              <a:lnSpc>
                <a:spcPts val="1795"/>
              </a:lnSpc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1850" spc="5" dirty="0">
                <a:latin typeface="Calibri" panose="020F0502020204030204"/>
                <a:cs typeface="Calibri" panose="020F0502020204030204"/>
              </a:rPr>
              <a:t>Modify</a:t>
            </a:r>
            <a:r>
              <a:rPr sz="185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1850" spc="204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of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inputs</a:t>
            </a:r>
            <a:r>
              <a:rPr sz="185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and</a:t>
            </a:r>
            <a:r>
              <a:rPr sz="185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outputs</a:t>
            </a:r>
            <a:r>
              <a:rPr sz="185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of</a:t>
            </a:r>
            <a:r>
              <a:rPr sz="185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DUT</a:t>
            </a:r>
            <a:r>
              <a:rPr sz="18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entity</a:t>
            </a:r>
            <a:r>
              <a:rPr sz="185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from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port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1156970">
              <a:lnSpc>
                <a:spcPts val="1840"/>
              </a:lnSpc>
            </a:pPr>
            <a:r>
              <a:rPr sz="1850" spc="10" dirty="0">
                <a:latin typeface="Calibri" panose="020F0502020204030204"/>
                <a:cs typeface="Calibri" panose="020F0502020204030204"/>
              </a:rPr>
              <a:t>list.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1156970" lvl="2" indent="-229235">
              <a:lnSpc>
                <a:spcPts val="1840"/>
              </a:lnSpc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185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8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architecture</a:t>
            </a:r>
            <a:r>
              <a:rPr sz="185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declaration</a:t>
            </a:r>
            <a:r>
              <a:rPr sz="185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zone</a:t>
            </a:r>
            <a:r>
              <a:rPr sz="185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declare</a:t>
            </a:r>
            <a:r>
              <a:rPr sz="18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your</a:t>
            </a:r>
            <a:r>
              <a:rPr sz="18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design</a:t>
            </a:r>
            <a:r>
              <a:rPr sz="18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entity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1156970">
              <a:lnSpc>
                <a:spcPts val="1840"/>
              </a:lnSpc>
            </a:pPr>
            <a:r>
              <a:rPr sz="1850" spc="10" dirty="0">
                <a:latin typeface="Calibri" panose="020F0502020204030204"/>
                <a:cs typeface="Calibri" panose="020F0502020204030204"/>
              </a:rPr>
              <a:t>as</a:t>
            </a:r>
            <a:r>
              <a:rPr sz="185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component</a:t>
            </a:r>
            <a:r>
              <a:rPr sz="185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(replace</a:t>
            </a:r>
            <a:r>
              <a:rPr sz="185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5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already</a:t>
            </a:r>
            <a:r>
              <a:rPr sz="18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written</a:t>
            </a:r>
            <a:r>
              <a:rPr sz="185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default </a:t>
            </a:r>
            <a:r>
              <a:rPr sz="1850" dirty="0">
                <a:latin typeface="Calibri" panose="020F0502020204030204"/>
                <a:cs typeface="Calibri" panose="020F0502020204030204"/>
              </a:rPr>
              <a:t>component)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1156970" marR="615950" lvl="2" indent="-229235">
              <a:lnSpc>
                <a:spcPct val="71000"/>
              </a:lnSpc>
              <a:spcBef>
                <a:spcPts val="585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185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architecture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zone </a:t>
            </a:r>
            <a:r>
              <a:rPr sz="1850" dirty="0">
                <a:latin typeface="Calibri" panose="020F0502020204030204"/>
                <a:cs typeface="Calibri" panose="020F0502020204030204"/>
              </a:rPr>
              <a:t>instantiate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your</a:t>
            </a:r>
            <a:r>
              <a:rPr sz="1850" dirty="0">
                <a:latin typeface="Calibri" panose="020F0502020204030204"/>
                <a:cs typeface="Calibri" panose="020F0502020204030204"/>
              </a:rPr>
              <a:t> component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do port </a:t>
            </a:r>
            <a:r>
              <a:rPr sz="1850" spc="-409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mapping</a:t>
            </a:r>
            <a:r>
              <a:rPr sz="18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correctly.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ts val="2985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Adding</a:t>
            </a:r>
            <a:r>
              <a:rPr sz="2600" u="heavy" spc="2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generic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testbench</a:t>
            </a:r>
            <a:r>
              <a:rPr sz="2600" dirty="0">
                <a:latin typeface="Calibri" panose="020F0502020204030204"/>
                <a:cs typeface="Calibri" panose="020F0502020204030204"/>
              </a:rPr>
              <a:t>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699135" marR="375285" lvl="1" indent="-229235">
              <a:lnSpc>
                <a:spcPct val="73000"/>
              </a:lnSpc>
              <a:spcBef>
                <a:spcPts val="57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150" spc="10" dirty="0">
                <a:latin typeface="Calibri" panose="020F0502020204030204"/>
                <a:cs typeface="Calibri" panose="020F0502020204030204"/>
              </a:rPr>
              <a:t>Modify</a:t>
            </a:r>
            <a:r>
              <a:rPr sz="21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the</a:t>
            </a:r>
            <a:r>
              <a:rPr sz="2150" dirty="0">
                <a:latin typeface="Calibri" panose="020F0502020204030204"/>
                <a:cs typeface="Calibri" panose="020F0502020204030204"/>
              </a:rPr>
              <a:t> values</a:t>
            </a:r>
            <a:r>
              <a:rPr sz="21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1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15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1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input</a:t>
            </a:r>
            <a:r>
              <a:rPr sz="21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215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output</a:t>
            </a:r>
            <a:r>
              <a:rPr sz="21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variables </a:t>
            </a:r>
            <a:r>
              <a:rPr sz="2150" spc="-47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value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according</a:t>
            </a:r>
            <a:r>
              <a:rPr sz="215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5" dirty="0">
                <a:latin typeface="Calibri" panose="020F0502020204030204"/>
                <a:cs typeface="Calibri" panose="020F0502020204030204"/>
              </a:rPr>
              <a:t>to</a:t>
            </a:r>
            <a:r>
              <a:rPr sz="21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your</a:t>
            </a:r>
            <a:r>
              <a:rPr sz="21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design.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699135" marR="261620" lvl="1" indent="-229235">
              <a:lnSpc>
                <a:spcPct val="73000"/>
              </a:lnSpc>
              <a:spcBef>
                <a:spcPts val="450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150" spc="10" dirty="0">
                <a:latin typeface="Calibri" panose="020F0502020204030204"/>
                <a:cs typeface="Calibri" panose="020F0502020204030204"/>
              </a:rPr>
              <a:t>Add the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testbench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and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TRACEFILE.txt</a:t>
            </a:r>
            <a:r>
              <a:rPr sz="215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20" dirty="0">
                <a:latin typeface="Calibri" panose="020F0502020204030204"/>
                <a:cs typeface="Calibri" panose="020F0502020204030204"/>
              </a:rPr>
              <a:t>in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the </a:t>
            </a:r>
            <a:r>
              <a:rPr sz="215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from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 Settings</a:t>
            </a:r>
            <a:r>
              <a:rPr sz="21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-&gt;</a:t>
            </a:r>
            <a:r>
              <a:rPr sz="215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Assignments</a:t>
            </a:r>
            <a:r>
              <a:rPr sz="215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-&gt;</a:t>
            </a:r>
            <a:r>
              <a:rPr sz="215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Simulation</a:t>
            </a:r>
            <a:r>
              <a:rPr sz="21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-&gt;</a:t>
            </a:r>
            <a:r>
              <a:rPr sz="21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compile</a:t>
            </a:r>
            <a:r>
              <a:rPr sz="215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testbench.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ts val="3025"/>
              </a:lnSpc>
              <a:spcBef>
                <a:spcPts val="5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Analysis</a:t>
            </a:r>
            <a:r>
              <a:rPr sz="2600" u="heavy" spc="-13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heavy" spc="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and</a:t>
            </a:r>
            <a:r>
              <a:rPr sz="2600" u="heavy" spc="-4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600" u="heavy" spc="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Synthesis</a:t>
            </a:r>
            <a:r>
              <a:rPr sz="2600" spc="5" dirty="0">
                <a:latin typeface="Calibri" panose="020F0502020204030204"/>
                <a:cs typeface="Calibri" panose="020F0502020204030204"/>
              </a:rPr>
              <a:t>: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699135" marR="5080" lvl="1" indent="-229235">
              <a:lnSpc>
                <a:spcPct val="71000"/>
              </a:lnSpc>
              <a:spcBef>
                <a:spcPts val="645"/>
              </a:spcBef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150" spc="10" dirty="0">
                <a:latin typeface="Calibri" panose="020F0502020204030204"/>
                <a:cs typeface="Calibri" panose="020F0502020204030204"/>
              </a:rPr>
              <a:t>Run</a:t>
            </a:r>
            <a:r>
              <a:rPr sz="21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the</a:t>
            </a:r>
            <a:r>
              <a:rPr sz="215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analysis</a:t>
            </a:r>
            <a:r>
              <a:rPr sz="21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215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10" dirty="0">
                <a:latin typeface="Calibri" panose="020F0502020204030204"/>
                <a:cs typeface="Calibri" panose="020F0502020204030204"/>
              </a:rPr>
              <a:t>synthesis</a:t>
            </a:r>
            <a:r>
              <a:rPr sz="215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task,</a:t>
            </a:r>
            <a:r>
              <a:rPr sz="21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this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task</a:t>
            </a:r>
            <a:r>
              <a:rPr sz="2150" spc="20" dirty="0">
                <a:latin typeface="Calibri" panose="020F0502020204030204"/>
                <a:cs typeface="Calibri" panose="020F0502020204030204"/>
              </a:rPr>
              <a:t> will</a:t>
            </a:r>
            <a:r>
              <a:rPr sz="2150" spc="-10" dirty="0">
                <a:latin typeface="Calibri" panose="020F0502020204030204"/>
                <a:cs typeface="Calibri" panose="020F0502020204030204"/>
              </a:rPr>
              <a:t> check</a:t>
            </a:r>
            <a:r>
              <a:rPr sz="215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1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the </a:t>
            </a:r>
            <a:r>
              <a:rPr sz="2150" spc="-47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10" dirty="0">
                <a:latin typeface="Calibri" panose="020F0502020204030204"/>
                <a:cs typeface="Calibri" panose="020F0502020204030204"/>
              </a:rPr>
              <a:t>syntax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and </a:t>
            </a:r>
            <a:r>
              <a:rPr sz="2150" dirty="0">
                <a:latin typeface="Calibri" panose="020F0502020204030204"/>
                <a:cs typeface="Calibri" panose="020F0502020204030204"/>
              </a:rPr>
              <a:t>semantics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of your code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and </a:t>
            </a:r>
            <a:r>
              <a:rPr sz="2150" spc="20" dirty="0">
                <a:latin typeface="Calibri" panose="020F0502020204030204"/>
                <a:cs typeface="Calibri" panose="020F0502020204030204"/>
              </a:rPr>
              <a:t>will </a:t>
            </a:r>
            <a:r>
              <a:rPr sz="2150" spc="-10" dirty="0">
                <a:latin typeface="Calibri" panose="020F0502020204030204"/>
                <a:cs typeface="Calibri" panose="020F0502020204030204"/>
              </a:rPr>
              <a:t>synthesis</a:t>
            </a:r>
            <a:r>
              <a:rPr sz="21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the </a:t>
            </a:r>
            <a:r>
              <a:rPr sz="21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hardware.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699135" lvl="1" indent="-229235">
              <a:lnSpc>
                <a:spcPts val="2330"/>
              </a:lnSpc>
              <a:buFont typeface="Arial MT"/>
              <a:buChar char="•"/>
              <a:tabLst>
                <a:tab pos="699135" algn="l"/>
                <a:tab pos="699770" algn="l"/>
              </a:tabLst>
            </a:pPr>
            <a:r>
              <a:rPr sz="215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 RTL</a:t>
            </a:r>
            <a:r>
              <a:rPr sz="21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latin typeface="Calibri" panose="020F0502020204030204"/>
                <a:cs typeface="Calibri" panose="020F0502020204030204"/>
              </a:rPr>
              <a:t>viewer</a:t>
            </a:r>
            <a:r>
              <a:rPr sz="215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you</a:t>
            </a:r>
            <a:r>
              <a:rPr sz="21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can</a:t>
            </a:r>
            <a:r>
              <a:rPr sz="21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10" dirty="0">
                <a:latin typeface="Calibri" panose="020F0502020204030204"/>
                <a:cs typeface="Calibri" panose="020F0502020204030204"/>
              </a:rPr>
              <a:t>check</a:t>
            </a:r>
            <a:r>
              <a:rPr sz="215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latin typeface="Calibri" panose="020F0502020204030204"/>
                <a:cs typeface="Calibri" panose="020F0502020204030204"/>
              </a:rPr>
              <a:t>the</a:t>
            </a:r>
            <a:r>
              <a:rPr sz="21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spc="-20" dirty="0">
                <a:latin typeface="Calibri" panose="020F0502020204030204"/>
                <a:cs typeface="Calibri" panose="020F0502020204030204"/>
              </a:rPr>
              <a:t>synthesized</a:t>
            </a:r>
            <a:r>
              <a:rPr sz="2150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latin typeface="Calibri" panose="020F0502020204030204"/>
                <a:cs typeface="Calibri" panose="020F0502020204030204"/>
              </a:rPr>
              <a:t>hardware.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261198"/>
            <a:ext cx="7728584" cy="193928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u="heavy" spc="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RTL</a:t>
            </a:r>
            <a:r>
              <a:rPr sz="2750" u="heavy" spc="-3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75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simulation</a:t>
            </a:r>
            <a:r>
              <a:rPr sz="2750" spc="-5" dirty="0">
                <a:latin typeface="Calibri" panose="020F0502020204030204"/>
                <a:cs typeface="Calibri" panose="020F0502020204030204"/>
              </a:rPr>
              <a:t>:</a:t>
            </a:r>
            <a:endParaRPr sz="2750">
              <a:latin typeface="Calibri" panose="020F0502020204030204"/>
              <a:cs typeface="Calibri" panose="020F0502020204030204"/>
            </a:endParaRPr>
          </a:p>
          <a:p>
            <a:pPr marL="699135" marR="548640" lvl="1" indent="-229235">
              <a:lnSpc>
                <a:spcPts val="2630"/>
              </a:lnSpc>
              <a:spcBef>
                <a:spcPts val="575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Run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RTL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simulation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from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Tools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-&gt;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Run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Simulation </a:t>
            </a:r>
            <a:r>
              <a:rPr sz="2400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Tools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-&gt;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RTL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simulation.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99135" lvl="1" indent="-229235">
              <a:lnSpc>
                <a:spcPts val="2720"/>
              </a:lnSpc>
              <a:spcBef>
                <a:spcPts val="150"/>
              </a:spcBef>
              <a:buFont typeface="Arial MT"/>
              <a:buChar char="•"/>
              <a:tabLst>
                <a:tab pos="69977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Modelsim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window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will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displayed</a:t>
            </a:r>
            <a:r>
              <a:rPr sz="24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your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simulation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99135">
              <a:lnSpc>
                <a:spcPts val="2720"/>
              </a:lnSpc>
            </a:pPr>
            <a:r>
              <a:rPr sz="2400" spc="5" dirty="0">
                <a:latin typeface="Calibri" panose="020F0502020204030204"/>
                <a:cs typeface="Calibri" panose="020F0502020204030204"/>
              </a:rPr>
              <a:t>results.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889" y="2586101"/>
            <a:ext cx="4206240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spc="5" dirty="0"/>
              <a:t>THANK</a:t>
            </a:r>
            <a:r>
              <a:rPr sz="6600" spc="-140" dirty="0"/>
              <a:t> </a:t>
            </a:r>
            <a:r>
              <a:rPr sz="6600" spc="-55" dirty="0"/>
              <a:t>YOU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158" y="766063"/>
            <a:ext cx="50863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35" dirty="0"/>
              <a:t>DIGITAL</a:t>
            </a:r>
            <a:r>
              <a:rPr sz="4400" spc="-130" dirty="0"/>
              <a:t> </a:t>
            </a:r>
            <a:r>
              <a:rPr sz="4400" spc="-10" dirty="0"/>
              <a:t>SYSTEMS</a:t>
            </a:r>
            <a:r>
              <a:rPr sz="4400" spc="-195" dirty="0"/>
              <a:t> </a:t>
            </a:r>
            <a:r>
              <a:rPr sz="4400" spc="20" dirty="0"/>
              <a:t>LAB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633976" y="3748151"/>
            <a:ext cx="609600" cy="209550"/>
          </a:xfrm>
          <a:custGeom>
            <a:avLst/>
            <a:gdLst/>
            <a:ahLst/>
            <a:cxnLst/>
            <a:rect l="l" t="t" r="r" b="b"/>
            <a:pathLst>
              <a:path w="609600" h="209550">
                <a:moveTo>
                  <a:pt x="0" y="52324"/>
                </a:moveTo>
                <a:lnTo>
                  <a:pt x="504825" y="52324"/>
                </a:lnTo>
                <a:lnTo>
                  <a:pt x="504825" y="0"/>
                </a:lnTo>
                <a:lnTo>
                  <a:pt x="609600" y="104775"/>
                </a:lnTo>
                <a:lnTo>
                  <a:pt x="504825" y="209550"/>
                </a:lnTo>
                <a:lnTo>
                  <a:pt x="504825" y="157099"/>
                </a:lnTo>
                <a:lnTo>
                  <a:pt x="0" y="157099"/>
                </a:lnTo>
                <a:lnTo>
                  <a:pt x="0" y="523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53075" y="2352675"/>
            <a:ext cx="2743200" cy="30099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3970" y="5141595"/>
            <a:ext cx="22923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0" dirty="0">
                <a:latin typeface="Calibri" panose="020F0502020204030204"/>
                <a:cs typeface="Calibri" panose="020F0502020204030204"/>
              </a:rPr>
              <a:t>Complex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1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3265" y="5431154"/>
            <a:ext cx="250634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61060" marR="5080" indent="-848360">
              <a:lnSpc>
                <a:spcPct val="101000"/>
              </a:lnSpc>
              <a:spcBef>
                <a:spcPts val="8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 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on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FPGA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" y="2352675"/>
            <a:ext cx="3794125" cy="2626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1750" y="1362075"/>
            <a:ext cx="6333223" cy="5257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127" y="386080"/>
            <a:ext cx="776668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FIELD</a:t>
            </a:r>
            <a:r>
              <a:rPr sz="3950" spc="105" dirty="0"/>
              <a:t> </a:t>
            </a:r>
            <a:r>
              <a:rPr sz="3950" spc="5" dirty="0"/>
              <a:t>PROGRAMMABLE</a:t>
            </a:r>
            <a:r>
              <a:rPr sz="3950" spc="225" dirty="0"/>
              <a:t> </a:t>
            </a:r>
            <a:r>
              <a:rPr sz="3950" spc="-70" dirty="0"/>
              <a:t>GATE</a:t>
            </a:r>
            <a:r>
              <a:rPr sz="3950" spc="-10" dirty="0"/>
              <a:t> </a:t>
            </a:r>
            <a:r>
              <a:rPr sz="3950" spc="-45" dirty="0"/>
              <a:t>ARRAY</a:t>
            </a:r>
            <a:endParaRPr sz="3950"/>
          </a:p>
        </p:txBody>
      </p:sp>
      <p:sp>
        <p:nvSpPr>
          <p:cNvPr id="4" name="Text Box 3"/>
          <p:cNvSpPr txBox="1"/>
          <p:nvPr/>
        </p:nvSpPr>
        <p:spPr>
          <a:xfrm>
            <a:off x="3503295" y="1143000"/>
            <a:ext cx="213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Ability to reconfigure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54" y="415036"/>
            <a:ext cx="88449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LOGIC</a:t>
            </a:r>
            <a:r>
              <a:rPr sz="3950" spc="60" dirty="0"/>
              <a:t> </a:t>
            </a:r>
            <a:r>
              <a:rPr sz="3950" spc="10" dirty="0"/>
              <a:t>ELEMENT</a:t>
            </a:r>
            <a:r>
              <a:rPr sz="3950" spc="130" dirty="0"/>
              <a:t> </a:t>
            </a:r>
            <a:r>
              <a:rPr sz="3950" spc="15" dirty="0"/>
              <a:t>OF</a:t>
            </a:r>
            <a:r>
              <a:rPr sz="3950" spc="-25" dirty="0"/>
              <a:t> </a:t>
            </a:r>
            <a:r>
              <a:rPr sz="3950" spc="-45" dirty="0"/>
              <a:t>ALTERA</a:t>
            </a:r>
            <a:r>
              <a:rPr sz="3950" spc="130" dirty="0"/>
              <a:t> </a:t>
            </a:r>
            <a:r>
              <a:rPr sz="3950" spc="10" dirty="0"/>
              <a:t>MAX-10</a:t>
            </a:r>
            <a:r>
              <a:rPr sz="3950" spc="85" dirty="0"/>
              <a:t> </a:t>
            </a:r>
            <a:r>
              <a:rPr sz="3950" spc="5" dirty="0"/>
              <a:t>FPGA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72943" y="1399578"/>
            <a:ext cx="6839513" cy="48928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32178" y="6405562"/>
            <a:ext cx="66141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High-Level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Block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Diagram</a:t>
            </a:r>
            <a:r>
              <a:rPr sz="18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Logic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Element</a:t>
            </a:r>
            <a:r>
              <a:rPr sz="18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MAX-10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[</a:t>
            </a:r>
            <a:r>
              <a:rPr sz="1800" spc="-15" dirty="0">
                <a:latin typeface="Calibri" panose="020F0502020204030204"/>
                <a:cs typeface="Calibri" panose="020F0502020204030204"/>
                <a:hlinkClick r:id="rId2"/>
              </a:rPr>
              <a:t>www.intel.com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]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59" y="635380"/>
            <a:ext cx="795718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HARDWARE</a:t>
            </a:r>
            <a:r>
              <a:rPr sz="3950" spc="140" dirty="0"/>
              <a:t> </a:t>
            </a:r>
            <a:r>
              <a:rPr sz="3950" dirty="0"/>
              <a:t>DESCRIPTION</a:t>
            </a:r>
            <a:r>
              <a:rPr sz="3950" spc="225" dirty="0"/>
              <a:t> </a:t>
            </a:r>
            <a:r>
              <a:rPr sz="3950" spc="-5" dirty="0"/>
              <a:t>LANGUAGE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3929126" y="3700526"/>
            <a:ext cx="685800" cy="142875"/>
          </a:xfrm>
          <a:custGeom>
            <a:avLst/>
            <a:gdLst/>
            <a:ahLst/>
            <a:cxnLst/>
            <a:rect l="l" t="t" r="r" b="b"/>
            <a:pathLst>
              <a:path w="685800" h="142875">
                <a:moveTo>
                  <a:pt x="0" y="35687"/>
                </a:moveTo>
                <a:lnTo>
                  <a:pt x="614299" y="35687"/>
                </a:lnTo>
                <a:lnTo>
                  <a:pt x="614299" y="0"/>
                </a:lnTo>
                <a:lnTo>
                  <a:pt x="685800" y="71374"/>
                </a:lnTo>
                <a:lnTo>
                  <a:pt x="614299" y="142875"/>
                </a:lnTo>
                <a:lnTo>
                  <a:pt x="614299" y="107061"/>
                </a:lnTo>
                <a:lnTo>
                  <a:pt x="0" y="107061"/>
                </a:lnTo>
                <a:lnTo>
                  <a:pt x="0" y="35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04803" y="3038382"/>
            <a:ext cx="2834005" cy="1433830"/>
            <a:chOff x="704803" y="3038382"/>
            <a:chExt cx="2834005" cy="143383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4803" y="3038382"/>
              <a:ext cx="2833828" cy="14336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3057524"/>
              <a:ext cx="2743200" cy="13430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0725" y="3054349"/>
              <a:ext cx="2749550" cy="1349375"/>
            </a:xfrm>
            <a:custGeom>
              <a:avLst/>
              <a:gdLst/>
              <a:ahLst/>
              <a:cxnLst/>
              <a:rect l="l" t="t" r="r" b="b"/>
              <a:pathLst>
                <a:path w="2749550" h="1349375">
                  <a:moveTo>
                    <a:pt x="0" y="1349375"/>
                  </a:moveTo>
                  <a:lnTo>
                    <a:pt x="2749550" y="1349375"/>
                  </a:lnTo>
                  <a:lnTo>
                    <a:pt x="2749550" y="0"/>
                  </a:lnTo>
                  <a:lnTo>
                    <a:pt x="0" y="0"/>
                  </a:lnTo>
                  <a:lnTo>
                    <a:pt x="0" y="13493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905336" y="2247859"/>
            <a:ext cx="3395979" cy="3253104"/>
            <a:chOff x="4905336" y="2247859"/>
            <a:chExt cx="3395979" cy="325310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5336" y="2247859"/>
              <a:ext cx="3395790" cy="32529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4425" y="2266949"/>
              <a:ext cx="3305175" cy="3162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21250" y="2263774"/>
              <a:ext cx="3311525" cy="3168650"/>
            </a:xfrm>
            <a:custGeom>
              <a:avLst/>
              <a:gdLst/>
              <a:ahLst/>
              <a:cxnLst/>
              <a:rect l="l" t="t" r="r" b="b"/>
              <a:pathLst>
                <a:path w="3311525" h="3168650">
                  <a:moveTo>
                    <a:pt x="0" y="3168650"/>
                  </a:moveTo>
                  <a:lnTo>
                    <a:pt x="3311525" y="3168650"/>
                  </a:lnTo>
                  <a:lnTo>
                    <a:pt x="3311525" y="0"/>
                  </a:lnTo>
                  <a:lnTo>
                    <a:pt x="0" y="0"/>
                  </a:lnTo>
                  <a:lnTo>
                    <a:pt x="0" y="31686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98524" y="4517707"/>
            <a:ext cx="1273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1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0034" y="5496559"/>
            <a:ext cx="2076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qu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al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8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492125"/>
          </a:xfrm>
        </p:spPr>
        <p:txBody>
          <a:bodyPr/>
          <a:p>
            <a:pPr algn="ctr"/>
            <a:r>
              <a:rPr lang="en-US"/>
              <a:t>VHDL Basic Code Structure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85800" y="1752600"/>
            <a:ext cx="3232785" cy="2585085"/>
          </a:xfrm>
        </p:spPr>
        <p:txBody>
          <a:bodyPr wrap="square"/>
          <a:p>
            <a:pPr algn="ctr"/>
            <a:r>
              <a:rPr lang="en-US" sz="2400" b="1"/>
              <a:t>Library Initialization</a:t>
            </a:r>
            <a:endParaRPr lang="en-US" sz="2400" b="1"/>
          </a:p>
          <a:p>
            <a:pPr algn="ctr"/>
            <a:endParaRPr lang="en-US" sz="2400" b="1"/>
          </a:p>
          <a:p>
            <a:pPr algn="ctr"/>
            <a:endParaRPr lang="en-US" sz="2400" b="1"/>
          </a:p>
          <a:p>
            <a:pPr algn="ctr"/>
            <a:r>
              <a:rPr lang="en-US" sz="2400" b="1"/>
              <a:t>Entity Declaration</a:t>
            </a:r>
            <a:endParaRPr lang="en-US" sz="2400" b="1"/>
          </a:p>
          <a:p>
            <a:pPr algn="ctr"/>
            <a:endParaRPr lang="en-US" sz="2400" b="1"/>
          </a:p>
          <a:p>
            <a:pPr algn="ctr"/>
            <a:endParaRPr lang="en-US" sz="2400" b="1"/>
          </a:p>
          <a:p>
            <a:pPr algn="ctr"/>
            <a:r>
              <a:rPr lang="en-US" sz="2400" b="1"/>
              <a:t>Architecture Declaration</a:t>
            </a:r>
            <a:endParaRPr lang="en-US" sz="2400" b="1"/>
          </a:p>
        </p:txBody>
      </p:sp>
      <p:grpSp>
        <p:nvGrpSpPr>
          <p:cNvPr id="8" name="object 8"/>
          <p:cNvGrpSpPr/>
          <p:nvPr/>
        </p:nvGrpSpPr>
        <p:grpSpPr>
          <a:xfrm>
            <a:off x="4551045" y="1751965"/>
            <a:ext cx="3750310" cy="3749040"/>
            <a:chOff x="4905336" y="2247859"/>
            <a:chExt cx="3395979" cy="3253104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05336" y="2247859"/>
              <a:ext cx="3395790" cy="32529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4425" y="2266949"/>
              <a:ext cx="3305175" cy="3162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21250" y="2263774"/>
              <a:ext cx="3311525" cy="3168650"/>
            </a:xfrm>
            <a:custGeom>
              <a:avLst/>
              <a:gdLst/>
              <a:ahLst/>
              <a:cxnLst/>
              <a:rect l="l" t="t" r="r" b="b"/>
              <a:pathLst>
                <a:path w="3311525" h="3168650">
                  <a:moveTo>
                    <a:pt x="0" y="3168650"/>
                  </a:moveTo>
                  <a:lnTo>
                    <a:pt x="3311525" y="3168650"/>
                  </a:lnTo>
                  <a:lnTo>
                    <a:pt x="3311525" y="0"/>
                  </a:lnTo>
                  <a:lnTo>
                    <a:pt x="0" y="0"/>
                  </a:lnTo>
                  <a:lnTo>
                    <a:pt x="0" y="31686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3734435" y="1948180"/>
            <a:ext cx="761365" cy="3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81400" y="29718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18585" y="3657600"/>
            <a:ext cx="57721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3601" y="656336"/>
            <a:ext cx="58769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5" dirty="0"/>
              <a:t>ENTITY</a:t>
            </a:r>
            <a:r>
              <a:rPr sz="3950" spc="95" dirty="0"/>
              <a:t> </a:t>
            </a:r>
            <a:r>
              <a:rPr sz="3950" spc="15" dirty="0"/>
              <a:t>AND</a:t>
            </a:r>
            <a:r>
              <a:rPr sz="3950" spc="35" dirty="0"/>
              <a:t> </a:t>
            </a:r>
            <a:r>
              <a:rPr sz="3950" dirty="0"/>
              <a:t>ARCHITECTURE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42987" y="2957576"/>
            <a:ext cx="1247775" cy="1571625"/>
          </a:xfrm>
          <a:prstGeom prst="rect">
            <a:avLst/>
          </a:prstGeom>
          <a:ln w="12700">
            <a:solidFill>
              <a:srgbClr val="001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297815">
              <a:lnSpc>
                <a:spcPct val="100000"/>
              </a:lnSpc>
            </a:pPr>
            <a:r>
              <a:rPr sz="1400" spc="25" dirty="0">
                <a:latin typeface="Calibri" panose="020F0502020204030204"/>
                <a:cs typeface="Calibri" panose="020F0502020204030204"/>
              </a:rPr>
              <a:t>OR</a:t>
            </a:r>
            <a:r>
              <a:rPr sz="1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GATE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734" y="3392170"/>
            <a:ext cx="339725" cy="76200"/>
          </a:xfrm>
          <a:custGeom>
            <a:avLst/>
            <a:gdLst/>
            <a:ahLst/>
            <a:cxnLst/>
            <a:rect l="l" t="t" r="r" b="b"/>
            <a:pathLst>
              <a:path w="339725" h="76200">
                <a:moveTo>
                  <a:pt x="321719" y="28320"/>
                </a:moveTo>
                <a:lnTo>
                  <a:pt x="275818" y="28320"/>
                </a:lnTo>
                <a:lnTo>
                  <a:pt x="276136" y="47370"/>
                </a:lnTo>
                <a:lnTo>
                  <a:pt x="263444" y="47587"/>
                </a:lnTo>
                <a:lnTo>
                  <a:pt x="263931" y="76200"/>
                </a:lnTo>
                <a:lnTo>
                  <a:pt x="339470" y="36829"/>
                </a:lnTo>
                <a:lnTo>
                  <a:pt x="321719" y="28320"/>
                </a:lnTo>
                <a:close/>
              </a:path>
              <a:path w="339725" h="76200">
                <a:moveTo>
                  <a:pt x="263121" y="28537"/>
                </a:moveTo>
                <a:lnTo>
                  <a:pt x="0" y="33019"/>
                </a:lnTo>
                <a:lnTo>
                  <a:pt x="330" y="52069"/>
                </a:lnTo>
                <a:lnTo>
                  <a:pt x="263444" y="47587"/>
                </a:lnTo>
                <a:lnTo>
                  <a:pt x="263121" y="28537"/>
                </a:lnTo>
                <a:close/>
              </a:path>
              <a:path w="339725" h="76200">
                <a:moveTo>
                  <a:pt x="275818" y="28320"/>
                </a:moveTo>
                <a:lnTo>
                  <a:pt x="263121" y="28537"/>
                </a:lnTo>
                <a:lnTo>
                  <a:pt x="263444" y="47587"/>
                </a:lnTo>
                <a:lnTo>
                  <a:pt x="276136" y="47370"/>
                </a:lnTo>
                <a:lnTo>
                  <a:pt x="275818" y="28320"/>
                </a:lnTo>
                <a:close/>
              </a:path>
              <a:path w="339725" h="76200">
                <a:moveTo>
                  <a:pt x="262636" y="0"/>
                </a:moveTo>
                <a:lnTo>
                  <a:pt x="263121" y="28537"/>
                </a:lnTo>
                <a:lnTo>
                  <a:pt x="275818" y="28320"/>
                </a:lnTo>
                <a:lnTo>
                  <a:pt x="321719" y="28320"/>
                </a:lnTo>
                <a:lnTo>
                  <a:pt x="26263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3734" y="4106545"/>
            <a:ext cx="339725" cy="76200"/>
          </a:xfrm>
          <a:custGeom>
            <a:avLst/>
            <a:gdLst/>
            <a:ahLst/>
            <a:cxnLst/>
            <a:rect l="l" t="t" r="r" b="b"/>
            <a:pathLst>
              <a:path w="339725" h="76200">
                <a:moveTo>
                  <a:pt x="321719" y="28320"/>
                </a:moveTo>
                <a:lnTo>
                  <a:pt x="275818" y="28320"/>
                </a:lnTo>
                <a:lnTo>
                  <a:pt x="276136" y="47370"/>
                </a:lnTo>
                <a:lnTo>
                  <a:pt x="263444" y="47587"/>
                </a:lnTo>
                <a:lnTo>
                  <a:pt x="263931" y="76199"/>
                </a:lnTo>
                <a:lnTo>
                  <a:pt x="339470" y="36829"/>
                </a:lnTo>
                <a:lnTo>
                  <a:pt x="321719" y="28320"/>
                </a:lnTo>
                <a:close/>
              </a:path>
              <a:path w="339725" h="76200">
                <a:moveTo>
                  <a:pt x="263121" y="28537"/>
                </a:moveTo>
                <a:lnTo>
                  <a:pt x="0" y="33019"/>
                </a:lnTo>
                <a:lnTo>
                  <a:pt x="330" y="52069"/>
                </a:lnTo>
                <a:lnTo>
                  <a:pt x="263444" y="47587"/>
                </a:lnTo>
                <a:lnTo>
                  <a:pt x="263121" y="28537"/>
                </a:lnTo>
                <a:close/>
              </a:path>
              <a:path w="339725" h="76200">
                <a:moveTo>
                  <a:pt x="275818" y="28320"/>
                </a:moveTo>
                <a:lnTo>
                  <a:pt x="263121" y="28537"/>
                </a:lnTo>
                <a:lnTo>
                  <a:pt x="263444" y="47587"/>
                </a:lnTo>
                <a:lnTo>
                  <a:pt x="276136" y="47370"/>
                </a:lnTo>
                <a:lnTo>
                  <a:pt x="275818" y="28320"/>
                </a:lnTo>
                <a:close/>
              </a:path>
              <a:path w="339725" h="76200">
                <a:moveTo>
                  <a:pt x="262636" y="0"/>
                </a:moveTo>
                <a:lnTo>
                  <a:pt x="263121" y="28537"/>
                </a:lnTo>
                <a:lnTo>
                  <a:pt x="275818" y="28320"/>
                </a:lnTo>
                <a:lnTo>
                  <a:pt x="321719" y="28320"/>
                </a:lnTo>
                <a:lnTo>
                  <a:pt x="26263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5873" y="3716020"/>
            <a:ext cx="339725" cy="76200"/>
          </a:xfrm>
          <a:custGeom>
            <a:avLst/>
            <a:gdLst/>
            <a:ahLst/>
            <a:cxnLst/>
            <a:rect l="l" t="t" r="r" b="b"/>
            <a:pathLst>
              <a:path w="339725" h="76200">
                <a:moveTo>
                  <a:pt x="321719" y="28320"/>
                </a:moveTo>
                <a:lnTo>
                  <a:pt x="275716" y="28320"/>
                </a:lnTo>
                <a:lnTo>
                  <a:pt x="276097" y="47370"/>
                </a:lnTo>
                <a:lnTo>
                  <a:pt x="263429" y="47586"/>
                </a:lnTo>
                <a:lnTo>
                  <a:pt x="263906" y="76199"/>
                </a:lnTo>
                <a:lnTo>
                  <a:pt x="339470" y="36829"/>
                </a:lnTo>
                <a:lnTo>
                  <a:pt x="321719" y="28320"/>
                </a:lnTo>
                <a:close/>
              </a:path>
              <a:path w="339725" h="76200">
                <a:moveTo>
                  <a:pt x="263111" y="28535"/>
                </a:moveTo>
                <a:lnTo>
                  <a:pt x="0" y="33019"/>
                </a:lnTo>
                <a:lnTo>
                  <a:pt x="253" y="52069"/>
                </a:lnTo>
                <a:lnTo>
                  <a:pt x="263429" y="47586"/>
                </a:lnTo>
                <a:lnTo>
                  <a:pt x="263111" y="28535"/>
                </a:lnTo>
                <a:close/>
              </a:path>
              <a:path w="339725" h="76200">
                <a:moveTo>
                  <a:pt x="275716" y="28320"/>
                </a:moveTo>
                <a:lnTo>
                  <a:pt x="263111" y="28535"/>
                </a:lnTo>
                <a:lnTo>
                  <a:pt x="263429" y="47586"/>
                </a:lnTo>
                <a:lnTo>
                  <a:pt x="276097" y="47370"/>
                </a:lnTo>
                <a:lnTo>
                  <a:pt x="275716" y="28320"/>
                </a:lnTo>
                <a:close/>
              </a:path>
              <a:path w="339725" h="76200">
                <a:moveTo>
                  <a:pt x="262635" y="0"/>
                </a:moveTo>
                <a:lnTo>
                  <a:pt x="263111" y="28535"/>
                </a:lnTo>
                <a:lnTo>
                  <a:pt x="275716" y="28320"/>
                </a:lnTo>
                <a:lnTo>
                  <a:pt x="321719" y="28320"/>
                </a:lnTo>
                <a:lnTo>
                  <a:pt x="2626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8475" y="3271520"/>
            <a:ext cx="13017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Calibri" panose="020F0502020204030204"/>
                <a:cs typeface="Calibri" panose="020F0502020204030204"/>
              </a:rPr>
              <a:t>A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367" y="3990911"/>
            <a:ext cx="1244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Calibri" panose="020F0502020204030204"/>
                <a:cs typeface="Calibri" panose="020F0502020204030204"/>
              </a:rPr>
              <a:t>B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1826" y="3602037"/>
            <a:ext cx="6483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45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P</a:t>
            </a:r>
            <a:r>
              <a:rPr sz="1400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2786" y="4667567"/>
            <a:ext cx="4425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20" dirty="0">
                <a:latin typeface="Calibri" panose="020F0502020204030204"/>
                <a:cs typeface="Calibri" panose="020F0502020204030204"/>
              </a:rPr>
              <a:t>ti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86175" y="2265426"/>
            <a:ext cx="5438775" cy="3117850"/>
            <a:chOff x="3686175" y="2265426"/>
            <a:chExt cx="5438775" cy="3117850"/>
          </a:xfrm>
        </p:grpSpPr>
        <p:sp>
          <p:nvSpPr>
            <p:cNvPr id="12" name="object 12"/>
            <p:cNvSpPr/>
            <p:nvPr/>
          </p:nvSpPr>
          <p:spPr>
            <a:xfrm>
              <a:off x="4491101" y="2271776"/>
              <a:ext cx="3714750" cy="3105150"/>
            </a:xfrm>
            <a:custGeom>
              <a:avLst/>
              <a:gdLst/>
              <a:ahLst/>
              <a:cxnLst/>
              <a:rect l="l" t="t" r="r" b="b"/>
              <a:pathLst>
                <a:path w="3714750" h="3105150">
                  <a:moveTo>
                    <a:pt x="0" y="3105150"/>
                  </a:moveTo>
                  <a:lnTo>
                    <a:pt x="3714750" y="3105150"/>
                  </a:lnTo>
                  <a:lnTo>
                    <a:pt x="3714750" y="0"/>
                  </a:lnTo>
                  <a:lnTo>
                    <a:pt x="0" y="0"/>
                  </a:lnTo>
                  <a:lnTo>
                    <a:pt x="0" y="3105150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86175" y="2590800"/>
              <a:ext cx="5438775" cy="24384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996304" y="5473700"/>
            <a:ext cx="93789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ch</a:t>
            </a:r>
            <a:r>
              <a:rPr sz="14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spc="35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67100" y="1676400"/>
            <a:ext cx="14604" cy="4615180"/>
          </a:xfrm>
          <a:custGeom>
            <a:avLst/>
            <a:gdLst/>
            <a:ahLst/>
            <a:cxnLst/>
            <a:rect l="l" t="t" r="r" b="b"/>
            <a:pathLst>
              <a:path w="14604" h="4615180">
                <a:moveTo>
                  <a:pt x="0" y="0"/>
                </a:moveTo>
                <a:lnTo>
                  <a:pt x="14350" y="4615129"/>
                </a:lnTo>
              </a:path>
            </a:pathLst>
          </a:custGeom>
          <a:ln w="19050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492125"/>
          </a:xfrm>
        </p:spPr>
        <p:txBody>
          <a:bodyPr/>
          <a:p>
            <a:pPr algn="ctr"/>
            <a:r>
              <a:rPr lang="en-US"/>
              <a:t>The std_logic type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4390" y="2133600"/>
            <a:ext cx="7475220" cy="3323590"/>
          </a:xfrm>
        </p:spPr>
        <p:txBody>
          <a:bodyPr wrap="square"/>
          <a:p>
            <a:r>
              <a:rPr lang="en-US" sz="2400"/>
              <a:t>    'U': uninitialized. This signal hasn't been set yet.</a:t>
            </a:r>
            <a:endParaRPr lang="en-US" sz="2400"/>
          </a:p>
          <a:p>
            <a:r>
              <a:rPr lang="en-US" sz="2400"/>
              <a:t>    'X': unknown. Impossible to determine this value/result.</a:t>
            </a:r>
            <a:endParaRPr lang="en-US" sz="2400"/>
          </a:p>
          <a:p>
            <a:r>
              <a:rPr lang="en-US" sz="2400"/>
              <a:t>    '0': logic 0</a:t>
            </a:r>
            <a:endParaRPr lang="en-US" sz="2400"/>
          </a:p>
          <a:p>
            <a:r>
              <a:rPr lang="en-US" sz="2400"/>
              <a:t>    '1': logic 1</a:t>
            </a:r>
            <a:endParaRPr lang="en-US" sz="2400"/>
          </a:p>
          <a:p>
            <a:r>
              <a:rPr lang="en-US" sz="2400"/>
              <a:t>    'Z': High Impedance</a:t>
            </a:r>
            <a:endParaRPr lang="en-US" sz="2400"/>
          </a:p>
          <a:p>
            <a:r>
              <a:rPr lang="en-US" sz="2400"/>
              <a:t>    'W': Weak signal, can't tell if it should be 0 or 1.</a:t>
            </a:r>
            <a:endParaRPr lang="en-US" sz="2400"/>
          </a:p>
          <a:p>
            <a:r>
              <a:rPr lang="en-US" sz="2400"/>
              <a:t>    'L': Weak signal that should probably go to 0</a:t>
            </a:r>
            <a:endParaRPr lang="en-US" sz="2400"/>
          </a:p>
          <a:p>
            <a:r>
              <a:rPr lang="en-US" sz="2400"/>
              <a:t>    'H': Weak signal that should probably go to 1</a:t>
            </a:r>
            <a:endParaRPr lang="en-US" sz="2400"/>
          </a:p>
          <a:p>
            <a:r>
              <a:rPr lang="en-US" sz="2400"/>
              <a:t>    '-': Don't care. 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492125"/>
          </a:xfrm>
        </p:spPr>
        <p:txBody>
          <a:bodyPr/>
          <a:p>
            <a:pPr algn="ctr"/>
            <a:r>
              <a:rPr lang="en-US"/>
              <a:t>TYPES OF MODELLING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1752600"/>
            <a:ext cx="6400800" cy="3077845"/>
          </a:xfrm>
        </p:spPr>
        <p:txBody>
          <a:bodyPr/>
          <a:p>
            <a:r>
              <a:rPr lang="en-US" sz="2400"/>
              <a:t>Structural</a:t>
            </a:r>
            <a:endParaRPr lang="en-US" sz="2400"/>
          </a:p>
          <a:p>
            <a:r>
              <a:rPr lang="en-US" sz="2000"/>
              <a:t>Connection of Submodules</a:t>
            </a:r>
            <a:endParaRPr lang="en-US" sz="2000"/>
          </a:p>
          <a:p>
            <a:endParaRPr lang="en-US" sz="2400"/>
          </a:p>
          <a:p>
            <a:r>
              <a:rPr lang="en-US" sz="2400"/>
              <a:t>Behavioural</a:t>
            </a:r>
            <a:endParaRPr lang="en-US" sz="2400"/>
          </a:p>
          <a:p>
            <a:r>
              <a:rPr lang="en-US" sz="2000"/>
              <a:t>Explains Behaviour</a:t>
            </a:r>
            <a:endParaRPr lang="en-US" sz="2000"/>
          </a:p>
          <a:p>
            <a:endParaRPr lang="en-US" sz="2400"/>
          </a:p>
          <a:p>
            <a:r>
              <a:rPr lang="en-US" sz="2400"/>
              <a:t>Data flow</a:t>
            </a:r>
            <a:endParaRPr lang="en-US" sz="2400"/>
          </a:p>
          <a:p>
            <a:r>
              <a:rPr lang="en-US" sz="2000"/>
              <a:t>Design Equations</a:t>
            </a:r>
            <a:endParaRPr lang="en-US" sz="2000"/>
          </a:p>
          <a:p>
            <a:r>
              <a:rPr lang="en-US" sz="2000"/>
              <a:t>	OUTPUT &lt;= A or B ; </a:t>
            </a:r>
            <a:endParaRPr 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4528185" y="25260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4095</Words>
  <Application>WPS Presentation</Application>
  <PresentationFormat>On-screen Show (4:3)</PresentationFormat>
  <Paragraphs>195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Calibri Light</vt:lpstr>
      <vt:lpstr>Times New Roman</vt:lpstr>
      <vt:lpstr>Arial MT</vt:lpstr>
      <vt:lpstr>Microsoft YaHei</vt:lpstr>
      <vt:lpstr>Arial Unicode MS</vt:lpstr>
      <vt:lpstr>Calibri</vt:lpstr>
      <vt:lpstr>Office Theme</vt:lpstr>
      <vt:lpstr>28th  July 2022, Digital Systems Lab</vt:lpstr>
      <vt:lpstr>DIGITAL SYSTEMS LAB</vt:lpstr>
      <vt:lpstr>FIELD PROGRAMMABLE GATE ARRAY</vt:lpstr>
      <vt:lpstr>LOGIC ELEMENT OF ALTERA MAX-10 FPGA</vt:lpstr>
      <vt:lpstr>HARDWARE DESCRIPTION LANGUAGE</vt:lpstr>
      <vt:lpstr>PowerPoint 演示文稿</vt:lpstr>
      <vt:lpstr>ENTITY AND ARCHITECTURE</vt:lpstr>
      <vt:lpstr>PowerPoint 演示文稿</vt:lpstr>
      <vt:lpstr>PowerPoint 演示文稿</vt:lpstr>
      <vt:lpstr>PowerPoint 演示文稿</vt:lpstr>
      <vt:lpstr>Testbench</vt:lpstr>
      <vt:lpstr>PowerPoint 演示文稿</vt:lpstr>
      <vt:lpstr>TRACEFILE</vt:lpstr>
      <vt:lpstr>QUARTUS DESIGN FLOW</vt:lpstr>
      <vt:lpstr>FLOWCHART FOR GETTING YOUR VHDL CODE  READY</vt:lpstr>
      <vt:lpstr>SUMMARY OF QUARUS DESIGN FLOW TILL  RTL SIMULATION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QUARTUS DESIGN FLOW28th  July 2022, Digital Systems Lab</dc:title>
  <dc:creator/>
  <cp:lastModifiedBy>bhupe</cp:lastModifiedBy>
  <cp:revision>4</cp:revision>
  <dcterms:created xsi:type="dcterms:W3CDTF">2023-08-03T11:11:13Z</dcterms:created>
  <dcterms:modified xsi:type="dcterms:W3CDTF">2023-08-03T17:42:14Z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2022-07-30T05:30:00Z</vt:filetime>
  </property>
  <property fmtid="{D5CDD505-2E9C-101B-9397-08002B2CF9AE}" pid="3" name="LastSaved">
    <vt:filetime>2023-08-03T05:30:00Z</vt:filetime>
  </property>
  <property fmtid="{D5CDD505-2E9C-101B-9397-08002B2CF9AE}" pid="4" name="ICV">
    <vt:lpwstr>1408BD18986D4B4F93C40C65EC385CEA</vt:lpwstr>
  </property>
  <property fmtid="{D5CDD505-2E9C-101B-9397-08002B2CF9AE}" pid="5" name="KSOProductBuildVer">
    <vt:lpwstr>1033-11.2.0.11219</vt:lpwstr>
  </property>
</Properties>
</file>