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8"/>
  </p:notesMasterIdLst>
  <p:sldIdLst>
    <p:sldId id="256" r:id="rId2"/>
    <p:sldId id="257" r:id="rId3"/>
    <p:sldId id="259" r:id="rId4"/>
    <p:sldId id="295" r:id="rId5"/>
    <p:sldId id="262" r:id="rId6"/>
    <p:sldId id="291" r:id="rId7"/>
    <p:sldId id="296" r:id="rId8"/>
    <p:sldId id="290" r:id="rId9"/>
    <p:sldId id="265" r:id="rId10"/>
    <p:sldId id="268" r:id="rId11"/>
    <p:sldId id="283" r:id="rId12"/>
    <p:sldId id="299" r:id="rId13"/>
    <p:sldId id="300" r:id="rId14"/>
    <p:sldId id="301" r:id="rId15"/>
    <p:sldId id="334" r:id="rId16"/>
    <p:sldId id="336" r:id="rId17"/>
    <p:sldId id="342" r:id="rId18"/>
    <p:sldId id="337" r:id="rId19"/>
    <p:sldId id="338" r:id="rId20"/>
    <p:sldId id="339" r:id="rId21"/>
    <p:sldId id="340" r:id="rId22"/>
    <p:sldId id="303" r:id="rId23"/>
    <p:sldId id="304" r:id="rId24"/>
    <p:sldId id="306" r:id="rId25"/>
    <p:sldId id="309" r:id="rId26"/>
    <p:sldId id="310" r:id="rId27"/>
    <p:sldId id="311" r:id="rId28"/>
    <p:sldId id="312" r:id="rId29"/>
    <p:sldId id="313" r:id="rId30"/>
    <p:sldId id="314" r:id="rId31"/>
    <p:sldId id="315" r:id="rId32"/>
    <p:sldId id="316" r:id="rId33"/>
    <p:sldId id="317" r:id="rId34"/>
    <p:sldId id="319" r:id="rId35"/>
    <p:sldId id="320" r:id="rId36"/>
    <p:sldId id="323" r:id="rId37"/>
    <p:sldId id="324" r:id="rId38"/>
    <p:sldId id="325" r:id="rId39"/>
    <p:sldId id="326" r:id="rId40"/>
    <p:sldId id="327" r:id="rId41"/>
    <p:sldId id="328" r:id="rId42"/>
    <p:sldId id="330" r:id="rId43"/>
    <p:sldId id="331" r:id="rId44"/>
    <p:sldId id="332" r:id="rId45"/>
    <p:sldId id="333" r:id="rId46"/>
    <p:sldId id="34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220" autoAdjust="0"/>
  </p:normalViewPr>
  <p:slideViewPr>
    <p:cSldViewPr snapToGrid="0">
      <p:cViewPr varScale="1">
        <p:scale>
          <a:sx n="89" d="100"/>
          <a:sy n="89" d="100"/>
        </p:scale>
        <p:origin x="41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7E23E-6DDE-4A85-A425-DA68D56D144E}" type="datetimeFigureOut">
              <a:rPr lang="en-IN" smtClean="0"/>
              <a:t>02-05-2025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DC568-C490-4D9F-9608-9133614F37BF}" type="slidenum">
              <a:rPr lang="en-IN" smtClean="0"/>
              <a:t>‹#›</a:t>
            </a:fld>
            <a:endParaRPr lang="en-IN" dirty="0"/>
          </a:p>
        </p:txBody>
      </p:sp>
    </p:spTree>
    <p:extLst>
      <p:ext uri="{BB962C8B-B14F-4D97-AF65-F5344CB8AC3E}">
        <p14:creationId xmlns:p14="http://schemas.microsoft.com/office/powerpoint/2010/main" val="1817802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8DC568-C490-4D9F-9608-9133614F37BF}" type="slidenum">
              <a:rPr lang="en-IN" smtClean="0"/>
              <a:t>15</a:t>
            </a:fld>
            <a:endParaRPr lang="en-IN" dirty="0"/>
          </a:p>
        </p:txBody>
      </p:sp>
    </p:spTree>
    <p:extLst>
      <p:ext uri="{BB962C8B-B14F-4D97-AF65-F5344CB8AC3E}">
        <p14:creationId xmlns:p14="http://schemas.microsoft.com/office/powerpoint/2010/main" val="22070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ABD730-A2F6-4D1F-9879-0B2072A95746}" type="datetimeFigureOut">
              <a:rPr lang="en-IN" smtClean="0"/>
              <a:t>02-05-2025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E166EA9-F41E-48F9-9631-AA37BE1D6E26}" type="slidenum">
              <a:rPr lang="en-IN" smtClean="0"/>
              <a:t>‹#›</a:t>
            </a:fld>
            <a:endParaRPr lang="en-IN" dirty="0"/>
          </a:p>
        </p:txBody>
      </p:sp>
    </p:spTree>
    <p:extLst>
      <p:ext uri="{BB962C8B-B14F-4D97-AF65-F5344CB8AC3E}">
        <p14:creationId xmlns:p14="http://schemas.microsoft.com/office/powerpoint/2010/main" val="165549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BD730-A2F6-4D1F-9879-0B2072A95746}" type="datetimeFigureOut">
              <a:rPr lang="en-IN" smtClean="0"/>
              <a:t>02-05-2025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E166EA9-F41E-48F9-9631-AA37BE1D6E26}" type="slidenum">
              <a:rPr lang="en-IN" smtClean="0"/>
              <a:t>‹#›</a:t>
            </a:fld>
            <a:endParaRPr lang="en-IN" dirty="0"/>
          </a:p>
        </p:txBody>
      </p:sp>
    </p:spTree>
    <p:extLst>
      <p:ext uri="{BB962C8B-B14F-4D97-AF65-F5344CB8AC3E}">
        <p14:creationId xmlns:p14="http://schemas.microsoft.com/office/powerpoint/2010/main" val="441625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BD730-A2F6-4D1F-9879-0B2072A95746}" type="datetimeFigureOut">
              <a:rPr lang="en-IN" smtClean="0"/>
              <a:t>02-05-2025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E166EA9-F41E-48F9-9631-AA37BE1D6E26}" type="slidenum">
              <a:rPr lang="en-IN" smtClean="0"/>
              <a:t>‹#›</a:t>
            </a:fld>
            <a:endParaRPr lang="en-IN" dirty="0"/>
          </a:p>
        </p:txBody>
      </p:sp>
    </p:spTree>
    <p:extLst>
      <p:ext uri="{BB962C8B-B14F-4D97-AF65-F5344CB8AC3E}">
        <p14:creationId xmlns:p14="http://schemas.microsoft.com/office/powerpoint/2010/main" val="404157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BD730-A2F6-4D1F-9879-0B2072A95746}" type="datetimeFigureOut">
              <a:rPr lang="en-IN" smtClean="0"/>
              <a:t>02-05-2025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E166EA9-F41E-48F9-9631-AA37BE1D6E26}" type="slidenum">
              <a:rPr lang="en-IN" smtClean="0"/>
              <a:t>‹#›</a:t>
            </a:fld>
            <a:endParaRPr lang="en-IN" dirty="0"/>
          </a:p>
        </p:txBody>
      </p:sp>
    </p:spTree>
    <p:extLst>
      <p:ext uri="{BB962C8B-B14F-4D97-AF65-F5344CB8AC3E}">
        <p14:creationId xmlns:p14="http://schemas.microsoft.com/office/powerpoint/2010/main" val="285359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BD730-A2F6-4D1F-9879-0B2072A95746}" type="datetimeFigureOut">
              <a:rPr lang="en-IN" smtClean="0"/>
              <a:t>02-05-2025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E166EA9-F41E-48F9-9631-AA37BE1D6E26}" type="slidenum">
              <a:rPr lang="en-IN" smtClean="0"/>
              <a:t>‹#›</a:t>
            </a:fld>
            <a:endParaRPr lang="en-IN" dirty="0"/>
          </a:p>
        </p:txBody>
      </p:sp>
    </p:spTree>
    <p:extLst>
      <p:ext uri="{BB962C8B-B14F-4D97-AF65-F5344CB8AC3E}">
        <p14:creationId xmlns:p14="http://schemas.microsoft.com/office/powerpoint/2010/main" val="204625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ABD730-A2F6-4D1F-9879-0B2072A95746}" type="datetimeFigureOut">
              <a:rPr lang="en-IN" smtClean="0"/>
              <a:t>02-05-2025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E166EA9-F41E-48F9-9631-AA37BE1D6E26}" type="slidenum">
              <a:rPr lang="en-IN" smtClean="0"/>
              <a:t>‹#›</a:t>
            </a:fld>
            <a:endParaRPr lang="en-IN" dirty="0"/>
          </a:p>
        </p:txBody>
      </p:sp>
    </p:spTree>
    <p:extLst>
      <p:ext uri="{BB962C8B-B14F-4D97-AF65-F5344CB8AC3E}">
        <p14:creationId xmlns:p14="http://schemas.microsoft.com/office/powerpoint/2010/main" val="366727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ABD730-A2F6-4D1F-9879-0B2072A95746}" type="datetimeFigureOut">
              <a:rPr lang="en-IN" smtClean="0"/>
              <a:t>02-05-2025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E166EA9-F41E-48F9-9631-AA37BE1D6E26}" type="slidenum">
              <a:rPr lang="en-IN" smtClean="0"/>
              <a:t>‹#›</a:t>
            </a:fld>
            <a:endParaRPr lang="en-IN" dirty="0"/>
          </a:p>
        </p:txBody>
      </p:sp>
    </p:spTree>
    <p:extLst>
      <p:ext uri="{BB962C8B-B14F-4D97-AF65-F5344CB8AC3E}">
        <p14:creationId xmlns:p14="http://schemas.microsoft.com/office/powerpoint/2010/main" val="339165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ABD730-A2F6-4D1F-9879-0B2072A95746}" type="datetimeFigureOut">
              <a:rPr lang="en-IN" smtClean="0"/>
              <a:t>02-05-2025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E166EA9-F41E-48F9-9631-AA37BE1D6E26}" type="slidenum">
              <a:rPr lang="en-IN" smtClean="0"/>
              <a:t>‹#›</a:t>
            </a:fld>
            <a:endParaRPr lang="en-IN" dirty="0"/>
          </a:p>
        </p:txBody>
      </p:sp>
    </p:spTree>
    <p:extLst>
      <p:ext uri="{BB962C8B-B14F-4D97-AF65-F5344CB8AC3E}">
        <p14:creationId xmlns:p14="http://schemas.microsoft.com/office/powerpoint/2010/main" val="470173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ABD730-A2F6-4D1F-9879-0B2072A95746}" type="datetimeFigureOut">
              <a:rPr lang="en-IN" smtClean="0"/>
              <a:t>02-05-2025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E166EA9-F41E-48F9-9631-AA37BE1D6E26}" type="slidenum">
              <a:rPr lang="en-IN" smtClean="0"/>
              <a:t>‹#›</a:t>
            </a:fld>
            <a:endParaRPr lang="en-IN" dirty="0"/>
          </a:p>
        </p:txBody>
      </p:sp>
    </p:spTree>
    <p:extLst>
      <p:ext uri="{BB962C8B-B14F-4D97-AF65-F5344CB8AC3E}">
        <p14:creationId xmlns:p14="http://schemas.microsoft.com/office/powerpoint/2010/main" val="4186842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ABD730-A2F6-4D1F-9879-0B2072A95746}" type="datetimeFigureOut">
              <a:rPr lang="en-IN" smtClean="0"/>
              <a:t>02-05-2025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E166EA9-F41E-48F9-9631-AA37BE1D6E26}" type="slidenum">
              <a:rPr lang="en-IN" smtClean="0"/>
              <a:t>‹#›</a:t>
            </a:fld>
            <a:endParaRPr lang="en-IN" dirty="0"/>
          </a:p>
        </p:txBody>
      </p:sp>
    </p:spTree>
    <p:extLst>
      <p:ext uri="{BB962C8B-B14F-4D97-AF65-F5344CB8AC3E}">
        <p14:creationId xmlns:p14="http://schemas.microsoft.com/office/powerpoint/2010/main" val="256334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ABD730-A2F6-4D1F-9879-0B2072A95746}" type="datetimeFigureOut">
              <a:rPr lang="en-IN" smtClean="0"/>
              <a:t>02-05-2025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E166EA9-F41E-48F9-9631-AA37BE1D6E26}" type="slidenum">
              <a:rPr lang="en-IN" smtClean="0"/>
              <a:t>‹#›</a:t>
            </a:fld>
            <a:endParaRPr lang="en-IN" dirty="0"/>
          </a:p>
        </p:txBody>
      </p:sp>
    </p:spTree>
    <p:extLst>
      <p:ext uri="{BB962C8B-B14F-4D97-AF65-F5344CB8AC3E}">
        <p14:creationId xmlns:p14="http://schemas.microsoft.com/office/powerpoint/2010/main" val="190419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DAABD730-A2F6-4D1F-9879-0B2072A95746}" type="datetimeFigureOut">
              <a:rPr lang="en-IN" smtClean="0"/>
              <a:t>02-05-2025</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9E166EA9-F41E-48F9-9631-AA37BE1D6E26}" type="slidenum">
              <a:rPr lang="en-IN" smtClean="0"/>
              <a:t>‹#›</a:t>
            </a:fld>
            <a:endParaRPr lang="en-IN" dirty="0"/>
          </a:p>
        </p:txBody>
      </p:sp>
    </p:spTree>
    <p:extLst>
      <p:ext uri="{BB962C8B-B14F-4D97-AF65-F5344CB8AC3E}">
        <p14:creationId xmlns:p14="http://schemas.microsoft.com/office/powerpoint/2010/main" val="941047190"/>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abs/2201.0939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arxiv.org/pdf/1806.07366" TargetMode="External"/><Relationship Id="rId2" Type="http://schemas.openxmlformats.org/officeDocument/2006/relationships/hyperlink" Target="https://huggingface.co/docs/transformers/en/model_doc/vit" TargetMode="External"/><Relationship Id="rId1" Type="http://schemas.openxmlformats.org/officeDocument/2006/relationships/slideLayout" Target="../slideLayouts/slideLayout2.xml"/><Relationship Id="rId6" Type="http://schemas.openxmlformats.org/officeDocument/2006/relationships/hyperlink" Target="https://stackoverflow.com/questions/68039008/getting-error-with-two-matrices-multiplication-mat1-and-mat2-shapes-cannot-be-m" TargetMode="External"/><Relationship Id="rId5" Type="http://schemas.openxmlformats.org/officeDocument/2006/relationships/hyperlink" Target="https://github.com/dmitrijsk/AttentionHTR" TargetMode="External"/><Relationship Id="rId4" Type="http://schemas.openxmlformats.org/officeDocument/2006/relationships/hyperlink" Target="https://github.com/msurtsukov/neural-ode/blob/master/Neural%20ODEs.ipyn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2201.0939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FFFFFF"/>
                </a:solidFill>
              </a:rPr>
              <a:t>Attention HTR</a:t>
            </a:r>
            <a:endParaRPr sz="2800" dirty="0">
              <a:solidFill>
                <a:srgbClr val="FFFFFF"/>
              </a:solidFill>
            </a:endParaRPr>
          </a:p>
        </p:txBody>
      </p:sp>
      <p:sp>
        <p:nvSpPr>
          <p:cNvPr id="3" name="Content Placeholder 2"/>
          <p:cNvSpPr>
            <a:spLocks noGrp="1"/>
          </p:cNvSpPr>
          <p:nvPr>
            <p:ph idx="1"/>
          </p:nvPr>
        </p:nvSpPr>
        <p:spPr>
          <a:xfrm>
            <a:off x="276045" y="1250830"/>
            <a:ext cx="11550769" cy="5242045"/>
          </a:xfrm>
        </p:spPr>
        <p:txBody>
          <a:bodyPr>
            <a:normAutofit fontScale="70000" lnSpcReduction="20000"/>
          </a:bodyPr>
          <a:lstStyle/>
          <a:p>
            <a:r>
              <a:rPr dirty="0">
                <a:solidFill>
                  <a:srgbClr val="FFFFFF"/>
                </a:solidFill>
              </a:rPr>
              <a:t>Attention</a:t>
            </a:r>
            <a:r>
              <a:rPr lang="en-US" dirty="0">
                <a:solidFill>
                  <a:srgbClr val="FFFFFF"/>
                </a:solidFill>
              </a:rPr>
              <a:t> </a:t>
            </a:r>
            <a:r>
              <a:rPr dirty="0">
                <a:solidFill>
                  <a:srgbClr val="FFFFFF"/>
                </a:solidFill>
              </a:rPr>
              <a:t>HTR: Handwritten Text Recognition</a:t>
            </a:r>
          </a:p>
          <a:p>
            <a:r>
              <a:rPr dirty="0">
                <a:solidFill>
                  <a:srgbClr val="FFFFFF"/>
                </a:solidFill>
              </a:rPr>
              <a:t>Based on Attention Encoder-Decoder Networks</a:t>
            </a:r>
          </a:p>
          <a:p>
            <a:r>
              <a:rPr dirty="0">
                <a:solidFill>
                  <a:srgbClr val="FFFFFF"/>
                </a:solidFill>
              </a:rPr>
              <a:t>By Dmitrijs Kass and Ekta Vats</a:t>
            </a:r>
          </a:p>
          <a:p>
            <a:r>
              <a:rPr dirty="0">
                <a:solidFill>
                  <a:srgbClr val="FFFFFF"/>
                </a:solidFill>
              </a:rPr>
              <a:t>Uppsala University, Sweden</a:t>
            </a:r>
            <a:endParaRPr lang="en-US" dirty="0">
              <a:solidFill>
                <a:srgbClr val="FFFFFF"/>
              </a:solidFill>
            </a:endParaRPr>
          </a:p>
          <a:p>
            <a:r>
              <a:rPr lang="en-IN" dirty="0">
                <a:solidFill>
                  <a:srgbClr val="FFFFFF"/>
                </a:solidFill>
              </a:rPr>
              <a:t>Arxiv paper(Research paper published by Cornell University)</a:t>
            </a:r>
          </a:p>
          <a:p>
            <a:r>
              <a:rPr lang="en-IN" dirty="0">
                <a:solidFill>
                  <a:srgbClr val="FFFFFF"/>
                </a:solidFill>
              </a:rPr>
              <a:t>Reference link:</a:t>
            </a:r>
          </a:p>
          <a:p>
            <a:r>
              <a:rPr lang="en-IN" dirty="0">
                <a:solidFill>
                  <a:schemeClr val="bg1"/>
                </a:solidFill>
                <a:hlinkClick r:id="rId2"/>
              </a:rPr>
              <a:t>Dmitrijs Kass et. al 2022</a:t>
            </a:r>
            <a:endParaRPr lang="en-US" dirty="0">
              <a:solidFill>
                <a:srgbClr val="FFFFFF"/>
              </a:solidFill>
            </a:endParaRPr>
          </a:p>
          <a:p>
            <a:endParaRPr lang="en-IN" dirty="0">
              <a:solidFill>
                <a:srgbClr val="FFFFFF"/>
              </a:solidFill>
            </a:endParaRPr>
          </a:p>
          <a:p>
            <a:r>
              <a:rPr lang="en-IN" dirty="0">
                <a:solidFill>
                  <a:srgbClr val="FFFFFF"/>
                </a:solidFill>
              </a:rPr>
              <a:t>Team Members:</a:t>
            </a:r>
          </a:p>
          <a:p>
            <a:r>
              <a:rPr lang="en-IN" dirty="0">
                <a:solidFill>
                  <a:srgbClr val="FFFFFF"/>
                </a:solidFill>
              </a:rPr>
              <a:t>Nikhil CS,422229</a:t>
            </a:r>
          </a:p>
          <a:p>
            <a:r>
              <a:rPr lang="en-IN" dirty="0">
                <a:solidFill>
                  <a:srgbClr val="FFFFFF"/>
                </a:solidFill>
              </a:rPr>
              <a:t>Kushal C,422204</a:t>
            </a:r>
          </a:p>
          <a:p>
            <a:r>
              <a:rPr lang="en-IN" dirty="0">
                <a:solidFill>
                  <a:srgbClr val="FFFFFF"/>
                </a:solidFill>
              </a:rPr>
              <a:t>Sai Kaustuv,422248</a:t>
            </a:r>
          </a:p>
          <a:p>
            <a:pPr>
              <a:buNone/>
            </a:pPr>
            <a:r>
              <a:rPr lang="en-US" b="1" dirty="0"/>
              <a:t>Special Acknowledgement:</a:t>
            </a:r>
            <a:endParaRPr lang="en-US" dirty="0"/>
          </a:p>
          <a:p>
            <a:r>
              <a:rPr lang="en-US" dirty="0"/>
              <a:t>We extend our sincere gratitude to faculty members, Gireesh Sir, Shashank Sir, and Dr. Himabindu Ma'am, for their invaluable guidance and support throughout this project.</a:t>
            </a:r>
          </a:p>
          <a:p>
            <a:endParaRPr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800" dirty="0">
                <a:solidFill>
                  <a:srgbClr val="FFFFFF"/>
                </a:solidFill>
              </a:rPr>
              <a:t>Challenges Faced</a:t>
            </a:r>
            <a:r>
              <a:rPr lang="en-US" sz="2800" dirty="0">
                <a:solidFill>
                  <a:srgbClr val="FFFFFF"/>
                </a:solidFill>
              </a:rPr>
              <a:t> and real world applications</a:t>
            </a:r>
            <a:endParaRPr sz="2800" dirty="0">
              <a:solidFill>
                <a:srgbClr val="FFFFFF"/>
              </a:solidFill>
            </a:endParaRPr>
          </a:p>
        </p:txBody>
      </p:sp>
      <p:sp>
        <p:nvSpPr>
          <p:cNvPr id="3" name="Content Placeholder 2"/>
          <p:cNvSpPr>
            <a:spLocks noGrp="1"/>
          </p:cNvSpPr>
          <p:nvPr>
            <p:ph idx="1"/>
          </p:nvPr>
        </p:nvSpPr>
        <p:spPr>
          <a:xfrm>
            <a:off x="838200" y="1210733"/>
            <a:ext cx="10515600" cy="4966230"/>
          </a:xfrm>
        </p:spPr>
        <p:txBody>
          <a:bodyPr/>
          <a:lstStyle/>
          <a:p>
            <a:r>
              <a:rPr lang="en-US" dirty="0">
                <a:solidFill>
                  <a:srgbClr val="FFFFFF"/>
                </a:solidFill>
              </a:rPr>
              <a:t>Challenges faced:</a:t>
            </a:r>
          </a:p>
          <a:p>
            <a:r>
              <a:rPr dirty="0">
                <a:solidFill>
                  <a:srgbClr val="FFFFFF"/>
                </a:solidFill>
              </a:rPr>
              <a:t>1. Variability in handwriting styles.</a:t>
            </a:r>
          </a:p>
          <a:p>
            <a:r>
              <a:rPr dirty="0">
                <a:solidFill>
                  <a:srgbClr val="FFFFFF"/>
                </a:solidFill>
              </a:rPr>
              <a:t>2. Limited labeled datasets.</a:t>
            </a:r>
          </a:p>
          <a:p>
            <a:r>
              <a:rPr dirty="0">
                <a:solidFill>
                  <a:srgbClr val="FFFFFF"/>
                </a:solidFill>
              </a:rPr>
              <a:t>3. Model generalization across different scripts.</a:t>
            </a:r>
            <a:endParaRPr lang="en-US" dirty="0">
              <a:solidFill>
                <a:srgbClr val="FFFFFF"/>
              </a:solidFill>
            </a:endParaRPr>
          </a:p>
          <a:p>
            <a:r>
              <a:rPr lang="en-IN" dirty="0">
                <a:solidFill>
                  <a:srgbClr val="FFFFFF"/>
                </a:solidFill>
              </a:rPr>
              <a:t>Real world applications:</a:t>
            </a:r>
          </a:p>
          <a:p>
            <a:r>
              <a:rPr lang="en-US" sz="2800" dirty="0">
                <a:solidFill>
                  <a:srgbClr val="FFFFFF"/>
                </a:solidFill>
              </a:rPr>
              <a:t>1. Digitization of historical manuscripts.</a:t>
            </a:r>
          </a:p>
          <a:p>
            <a:r>
              <a:rPr lang="en-US" sz="2800" dirty="0">
                <a:solidFill>
                  <a:srgbClr val="FFFFFF"/>
                </a:solidFill>
              </a:rPr>
              <a:t>2. Automatic transcription for medical records.</a:t>
            </a:r>
          </a:p>
          <a:p>
            <a:r>
              <a:rPr lang="en-US" sz="2800" dirty="0">
                <a:solidFill>
                  <a:srgbClr val="FFFFFF"/>
                </a:solidFill>
              </a:rPr>
              <a:t>3. Assistive technology for visually impaired individuals.</a:t>
            </a:r>
          </a:p>
          <a:p>
            <a:endParaRPr lang="en-IN" dirty="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6395" y="79748"/>
            <a:ext cx="7429499" cy="1478570"/>
          </a:xfrm>
        </p:spPr>
        <p:txBody>
          <a:bodyPr/>
          <a:lstStyle/>
          <a:p>
            <a:r>
              <a:rPr sz="2800" dirty="0">
                <a:solidFill>
                  <a:srgbClr val="FFFFFF"/>
                </a:solidFill>
              </a:rPr>
              <a:t>Limitations of the Model</a:t>
            </a:r>
          </a:p>
        </p:txBody>
      </p:sp>
      <p:sp>
        <p:nvSpPr>
          <p:cNvPr id="3" name="Content Placeholder 2"/>
          <p:cNvSpPr>
            <a:spLocks noGrp="1"/>
          </p:cNvSpPr>
          <p:nvPr>
            <p:ph idx="1"/>
          </p:nvPr>
        </p:nvSpPr>
        <p:spPr>
          <a:xfrm>
            <a:off x="2380061" y="1549401"/>
            <a:ext cx="7429499" cy="4241801"/>
          </a:xfrm>
        </p:spPr>
        <p:txBody>
          <a:bodyPr>
            <a:normAutofit fontScale="85000" lnSpcReduction="10000"/>
          </a:bodyPr>
          <a:lstStyle/>
          <a:p>
            <a:r>
              <a:rPr lang="en-US" sz="2000" dirty="0"/>
              <a:t>The model’s errors pass a sanity check as the confusion matrix highlights that the most typical errors are between characters having similar ways of writing. For example, a is most often confused with o, and q with g. </a:t>
            </a:r>
          </a:p>
          <a:p>
            <a:r>
              <a:rPr lang="en-US" sz="2000" dirty="0"/>
              <a:t>– Letters z, q, j and x and all digits are significantly under-represented in the distribution of characters. </a:t>
            </a:r>
          </a:p>
          <a:p>
            <a:r>
              <a:rPr lang="en-US" sz="2000" dirty="0"/>
              <a:t>– In general, a lower probability mass of a character leads to a lower F1 score. However, the uniqueness of a character’s way of writing seems to be an important factor. For example, digits 0 and 3 have approximately the same probability mass but hugely different F1 scores (77% and 97%). This difference is attributed to the fact that digit 3 is relatively unique and is, therefore, more difficult to confuse with other characters. The same conclusion applies to letter x, which achieves a relatively high F1 score despite being among the least frequent characters. Intuitively, characters that are somewhat unique in the way they are written need fewer examples in the training set to achieve high F1 scores. This also suggests that F1 scores can be used to prioritize characters for inclusion in the data augmentation, as a possible next step to improve the model’s performance.</a:t>
            </a:r>
            <a:endParaRPr dirty="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2335-02FB-63A2-E56B-0B903A89F4F2}"/>
              </a:ext>
            </a:extLst>
          </p:cNvPr>
          <p:cNvSpPr>
            <a:spLocks noGrp="1"/>
          </p:cNvSpPr>
          <p:nvPr>
            <p:ph type="title"/>
          </p:nvPr>
        </p:nvSpPr>
        <p:spPr/>
        <p:txBody>
          <a:bodyPr/>
          <a:lstStyle/>
          <a:p>
            <a:r>
              <a:rPr lang="en-US" dirty="0"/>
              <a:t>CHANGES MADE TO EXISTING CODE TO MAKE IT WORK IN LOCAL SYSTEM</a:t>
            </a:r>
            <a:endParaRPr lang="en-IN" dirty="0"/>
          </a:p>
        </p:txBody>
      </p:sp>
      <p:pic>
        <p:nvPicPr>
          <p:cNvPr id="7" name="Picture 6">
            <a:extLst>
              <a:ext uri="{FF2B5EF4-FFF2-40B4-BE49-F238E27FC236}">
                <a16:creationId xmlns:a16="http://schemas.microsoft.com/office/drawing/2014/main" id="{F107ABA9-E876-13AB-1491-CED5A412B451}"/>
              </a:ext>
            </a:extLst>
          </p:cNvPr>
          <p:cNvPicPr>
            <a:picLocks noChangeAspect="1"/>
          </p:cNvPicPr>
          <p:nvPr/>
        </p:nvPicPr>
        <p:blipFill>
          <a:blip r:embed="rId2"/>
          <a:stretch>
            <a:fillRect/>
          </a:stretch>
        </p:blipFill>
        <p:spPr>
          <a:xfrm>
            <a:off x="1937676" y="2008234"/>
            <a:ext cx="8314267" cy="4231248"/>
          </a:xfrm>
          <a:prstGeom prst="rect">
            <a:avLst/>
          </a:prstGeom>
        </p:spPr>
      </p:pic>
    </p:spTree>
    <p:extLst>
      <p:ext uri="{BB962C8B-B14F-4D97-AF65-F5344CB8AC3E}">
        <p14:creationId xmlns:p14="http://schemas.microsoft.com/office/powerpoint/2010/main" val="4101926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90B1-7A25-B1BA-B520-C63F1E586565}"/>
              </a:ext>
            </a:extLst>
          </p:cNvPr>
          <p:cNvSpPr>
            <a:spLocks noGrp="1"/>
          </p:cNvSpPr>
          <p:nvPr>
            <p:ph type="title"/>
          </p:nvPr>
        </p:nvSpPr>
        <p:spPr/>
        <p:txBody>
          <a:bodyPr/>
          <a:lstStyle/>
          <a:p>
            <a:r>
              <a:rPr lang="en-US" dirty="0"/>
              <a:t>Parameters recorded</a:t>
            </a:r>
            <a:endParaRPr lang="en-IN" dirty="0"/>
          </a:p>
        </p:txBody>
      </p:sp>
      <p:pic>
        <p:nvPicPr>
          <p:cNvPr id="5" name="Content Placeholder 4">
            <a:extLst>
              <a:ext uri="{FF2B5EF4-FFF2-40B4-BE49-F238E27FC236}">
                <a16:creationId xmlns:a16="http://schemas.microsoft.com/office/drawing/2014/main" id="{BA9980E8-36AB-4070-2DE9-3827B265041D}"/>
              </a:ext>
            </a:extLst>
          </p:cNvPr>
          <p:cNvPicPr>
            <a:picLocks noGrp="1" noChangeAspect="1"/>
          </p:cNvPicPr>
          <p:nvPr>
            <p:ph idx="1"/>
          </p:nvPr>
        </p:nvPicPr>
        <p:blipFill>
          <a:blip r:embed="rId2"/>
          <a:stretch>
            <a:fillRect/>
          </a:stretch>
        </p:blipFill>
        <p:spPr>
          <a:xfrm>
            <a:off x="838199" y="1573477"/>
            <a:ext cx="9745133" cy="4683389"/>
          </a:xfrm>
        </p:spPr>
      </p:pic>
    </p:spTree>
    <p:extLst>
      <p:ext uri="{BB962C8B-B14F-4D97-AF65-F5344CB8AC3E}">
        <p14:creationId xmlns:p14="http://schemas.microsoft.com/office/powerpoint/2010/main" val="380381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D3FE-ED72-338E-55A8-936B3CD5B9A9}"/>
              </a:ext>
            </a:extLst>
          </p:cNvPr>
          <p:cNvSpPr>
            <a:spLocks noGrp="1"/>
          </p:cNvSpPr>
          <p:nvPr>
            <p:ph type="title"/>
          </p:nvPr>
        </p:nvSpPr>
        <p:spPr>
          <a:xfrm>
            <a:off x="93135" y="110518"/>
            <a:ext cx="11667063" cy="676882"/>
          </a:xfrm>
        </p:spPr>
        <p:txBody>
          <a:bodyPr>
            <a:noAutofit/>
          </a:bodyPr>
          <a:lstStyle/>
          <a:p>
            <a:r>
              <a:rPr lang="en-US" sz="3600" dirty="0"/>
              <a:t>Model architecture pipeline modifications experimented with </a:t>
            </a:r>
            <a:endParaRPr lang="en-IN" sz="3600" dirty="0"/>
          </a:p>
        </p:txBody>
      </p:sp>
      <p:sp>
        <p:nvSpPr>
          <p:cNvPr id="3" name="Content Placeholder 2">
            <a:extLst>
              <a:ext uri="{FF2B5EF4-FFF2-40B4-BE49-F238E27FC236}">
                <a16:creationId xmlns:a16="http://schemas.microsoft.com/office/drawing/2014/main" id="{0786A0D0-9F29-F6DA-CDED-5E3DE5598B4C}"/>
              </a:ext>
            </a:extLst>
          </p:cNvPr>
          <p:cNvSpPr>
            <a:spLocks noGrp="1"/>
          </p:cNvSpPr>
          <p:nvPr>
            <p:ph idx="1"/>
          </p:nvPr>
        </p:nvSpPr>
        <p:spPr>
          <a:xfrm>
            <a:off x="262468" y="685800"/>
            <a:ext cx="11929532" cy="5901266"/>
          </a:xfrm>
        </p:spPr>
        <p:txBody>
          <a:bodyPr>
            <a:normAutofit/>
          </a:bodyPr>
          <a:lstStyle/>
          <a:p>
            <a:r>
              <a:rPr lang="en-US" sz="2000" dirty="0"/>
              <a:t>Measurement metrics</a:t>
            </a:r>
            <a:r>
              <a:rPr lang="en-US" sz="2000" dirty="0">
                <a:sym typeface="Wingdings" panose="05000000000000000000" pitchFamily="2" charset="2"/>
              </a:rPr>
              <a:t>(accuracy,norm_ed,train loss,valid loss)</a:t>
            </a:r>
            <a:endParaRPr lang="en-US" sz="2000" dirty="0"/>
          </a:p>
          <a:p>
            <a:r>
              <a:rPr lang="en-US" sz="2000" dirty="0"/>
              <a:t>Changed the pre existing feature extractor layer of the model architecture pipeline from resnet(residual network model) to a Visual Transformer(Vit_b_16 model) and noted changes in measurement metrics</a:t>
            </a:r>
          </a:p>
          <a:p>
            <a:r>
              <a:rPr lang="en-US" sz="2000" dirty="0"/>
              <a:t>Changed the pre existing decoder layer of the model architecture pipeline from BiLSTM to a Visual Transformer(custom VIT) and noted changes in measurement metrics</a:t>
            </a:r>
          </a:p>
          <a:p>
            <a:r>
              <a:rPr lang="en-US" sz="2000" dirty="0"/>
              <a:t>Changed the pre existing feature extractor layer of the model architecture pipeline from resnet(residual network model) to a custom resnet(6 layers)+NeuralODE(1 layer) model and noted changes in measurement metrics</a:t>
            </a:r>
          </a:p>
          <a:p>
            <a:r>
              <a:rPr lang="en-US" sz="2000" dirty="0"/>
              <a:t>Changed the pre existing feature extractor layer of the model architecture pipeline from resnet(residual network model) to a RCNN model and noted changes in measurement metrics</a:t>
            </a:r>
          </a:p>
          <a:p>
            <a:r>
              <a:rPr lang="en-US" sz="2000" dirty="0"/>
              <a:t>Changed the pre existing feature extractor layer of the model architecture pipeline from resnet(residual network model) to a VGG model and noted changes in measurement metrics</a:t>
            </a:r>
          </a:p>
          <a:p>
            <a:endParaRPr lang="en-US" sz="2000" dirty="0"/>
          </a:p>
        </p:txBody>
      </p:sp>
    </p:spTree>
    <p:extLst>
      <p:ext uri="{BB962C8B-B14F-4D97-AF65-F5344CB8AC3E}">
        <p14:creationId xmlns:p14="http://schemas.microsoft.com/office/powerpoint/2010/main" val="2397693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67" y="-83607"/>
            <a:ext cx="11328399" cy="896408"/>
          </a:xfrm>
        </p:spPr>
        <p:txBody>
          <a:bodyPr>
            <a:normAutofit/>
          </a:bodyPr>
          <a:lstStyle/>
          <a:p>
            <a:pPr>
              <a:defRPr sz="2800" b="1">
                <a:solidFill>
                  <a:srgbClr val="FFFFFF"/>
                </a:solidFill>
              </a:defRPr>
            </a:pPr>
            <a:r>
              <a:rPr sz="1800" dirty="0"/>
              <a:t>Modification</a:t>
            </a:r>
            <a:r>
              <a:rPr lang="en-US" sz="1800" dirty="0"/>
              <a:t>1</a:t>
            </a:r>
            <a:r>
              <a:rPr sz="1800" dirty="0"/>
              <a:t> (feature extraction layer resnet → </a:t>
            </a:r>
            <a:r>
              <a:rPr lang="en-US" sz="1800" dirty="0"/>
              <a:t>resnet(6 layers</a:t>
            </a:r>
            <a:r>
              <a:rPr sz="1800" dirty="0"/>
              <a:t>)</a:t>
            </a:r>
            <a:r>
              <a:rPr lang="en-US" sz="1800" dirty="0"/>
              <a:t>+</a:t>
            </a:r>
            <a:r>
              <a:rPr lang="en-US" sz="1800" dirty="0" err="1"/>
              <a:t>neuralode</a:t>
            </a:r>
            <a:r>
              <a:rPr lang="en-US" sz="1800" dirty="0"/>
              <a:t>(1 layer)</a:t>
            </a:r>
            <a:endParaRPr sz="1800" dirty="0"/>
          </a:p>
          <a:p>
            <a:r>
              <a:rPr sz="2800" dirty="0"/>
              <a:t>WHY NEURAL ODE IS CHOSEN OVER RESNET</a:t>
            </a:r>
          </a:p>
        </p:txBody>
      </p:sp>
      <p:sp>
        <p:nvSpPr>
          <p:cNvPr id="3" name="TextBox 2"/>
          <p:cNvSpPr txBox="1"/>
          <p:nvPr/>
        </p:nvSpPr>
        <p:spPr>
          <a:xfrm>
            <a:off x="160867" y="812801"/>
            <a:ext cx="12115800" cy="6740307"/>
          </a:xfrm>
          <a:prstGeom prst="rect">
            <a:avLst/>
          </a:prstGeom>
          <a:noFill/>
        </p:spPr>
        <p:txBody>
          <a:bodyPr wrap="square">
            <a:spAutoFit/>
          </a:bodyPr>
          <a:lstStyle/>
          <a:p>
            <a:r>
              <a:rPr dirty="0"/>
              <a:t>1) </a:t>
            </a:r>
            <a:r>
              <a:rPr lang="en-US" dirty="0"/>
              <a:t>Neural ode offers a memory-efficient feature extractor by modeling feature transformations as continuous flows rather than stacked layers, which is beneficial for limited gpu systems in handwritten text recognition (htr).</a:t>
            </a:r>
            <a:br>
              <a:rPr lang="en-US" dirty="0"/>
            </a:br>
            <a:r>
              <a:rPr lang="en-US" dirty="0"/>
              <a:t>2) It adapts computation based on image complexity, allowing dynamic depth for feature extraction — less computation for simple words and more for complex handwriting.</a:t>
            </a:r>
            <a:br>
              <a:rPr lang="en-US" dirty="0"/>
            </a:br>
            <a:r>
              <a:rPr lang="en-US" dirty="0"/>
              <a:t>3) It reduces model overfitting risk by using fewer parameters and output channels while preserving accuracy, which is critical when training on small datasets like iam words.</a:t>
            </a:r>
            <a:br>
              <a:rPr dirty="0"/>
            </a:br>
            <a:br>
              <a:rPr dirty="0"/>
            </a:br>
            <a:r>
              <a:rPr dirty="0"/>
              <a:t>ADVANTAGES AND DISADVANTAGES OF NEURAL ODE:</a:t>
            </a:r>
            <a:br>
              <a:rPr dirty="0"/>
            </a:br>
            <a:br>
              <a:rPr dirty="0"/>
            </a:br>
            <a:r>
              <a:rPr dirty="0"/>
              <a:t>Advantages:</a:t>
            </a:r>
            <a:br>
              <a:rPr dirty="0"/>
            </a:br>
            <a:r>
              <a:rPr dirty="0"/>
              <a:t>• Smooth continuous feature transformation — captures fine variations in handwriting strokes effectively.</a:t>
            </a:r>
            <a:br>
              <a:rPr dirty="0"/>
            </a:br>
            <a:r>
              <a:rPr dirty="0"/>
              <a:t>• Constant GPU memory usage during backpropagation — enables larger batch sizes or higher resolution images.</a:t>
            </a:r>
            <a:br>
              <a:rPr dirty="0"/>
            </a:br>
            <a:r>
              <a:rPr dirty="0"/>
              <a:t>• Fewer model parameters and output channels — reduces risk of overfitting on small datasets.</a:t>
            </a:r>
            <a:br>
              <a:rPr dirty="0"/>
            </a:br>
            <a:r>
              <a:rPr dirty="0"/>
              <a:t>• Adaptive computation — automatically adjusts effort for each image based on difficulty.</a:t>
            </a:r>
            <a:br>
              <a:rPr dirty="0"/>
            </a:br>
            <a:r>
              <a:rPr dirty="0"/>
              <a:t>• Natural fit for sequence-like data such as handwriting — mimics continuous flow of pen strokes.</a:t>
            </a:r>
            <a:br>
              <a:rPr dirty="0"/>
            </a:br>
            <a:r>
              <a:rPr dirty="0"/>
              <a:t>• Reversible computation — theoretical ability to recover input features from output (useful in debugging and interpretability).</a:t>
            </a:r>
            <a:br>
              <a:rPr dirty="0"/>
            </a:br>
            <a:r>
              <a:rPr dirty="0"/>
              <a:t>Disadvantages:</a:t>
            </a:r>
            <a:br>
              <a:rPr dirty="0"/>
            </a:br>
            <a:r>
              <a:rPr dirty="0"/>
              <a:t>• Slower inference time due to numerical solver overhead (ODE solver requires multiple evaluations during forward pass).</a:t>
            </a:r>
            <a:br>
              <a:rPr dirty="0"/>
            </a:br>
            <a:r>
              <a:rPr dirty="0"/>
              <a:t>• More sensitive to hyperparameter tuning (solver settings, time step size, etc.) — harder to optimize than ResNet.</a:t>
            </a:r>
            <a:br>
              <a:rPr dirty="0"/>
            </a:br>
            <a:r>
              <a:rPr dirty="0"/>
              <a:t>• Complex implementation compared to traditional convolutional layers — increases development/debugging effort.</a:t>
            </a:r>
            <a:br>
              <a:rPr dirty="0"/>
            </a:br>
            <a:br>
              <a:rPr dirty="0"/>
            </a:br>
            <a:br>
              <a:rPr dirty="0"/>
            </a:b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467A"/>
                </a:solidFill>
              </a:defRPr>
            </a:pPr>
            <a:r>
              <a:rPr dirty="0">
                <a:solidFill>
                  <a:schemeClr val="tx2"/>
                </a:solidFill>
              </a:rPr>
              <a:t>why </a:t>
            </a:r>
            <a:r>
              <a:rPr dirty="0" err="1">
                <a:solidFill>
                  <a:schemeClr val="tx2"/>
                </a:solidFill>
              </a:rPr>
              <a:t>neuralode</a:t>
            </a:r>
            <a:r>
              <a:rPr dirty="0">
                <a:solidFill>
                  <a:schemeClr val="tx2"/>
                </a:solidFill>
              </a:rPr>
              <a:t> </a:t>
            </a:r>
            <a:r>
              <a:rPr lang="en-US" dirty="0">
                <a:solidFill>
                  <a:schemeClr val="tx2"/>
                </a:solidFill>
              </a:rPr>
              <a:t>ideally </a:t>
            </a:r>
            <a:r>
              <a:rPr dirty="0">
                <a:solidFill>
                  <a:schemeClr val="tx2"/>
                </a:solidFill>
              </a:rPr>
              <a:t>gives faster training &amp; needs fewer channels</a:t>
            </a:r>
            <a:r>
              <a:rPr lang="en-US" dirty="0">
                <a:solidFill>
                  <a:schemeClr val="tx2"/>
                </a:solidFill>
              </a:rPr>
              <a:t> with less backpropogation time</a:t>
            </a:r>
            <a:endParaRPr dirty="0">
              <a:solidFill>
                <a:schemeClr val="tx2"/>
              </a:solidFill>
            </a:endParaRPr>
          </a:p>
        </p:txBody>
      </p:sp>
      <p:sp>
        <p:nvSpPr>
          <p:cNvPr id="3" name="TextBox 2"/>
          <p:cNvSpPr txBox="1"/>
          <p:nvPr/>
        </p:nvSpPr>
        <p:spPr>
          <a:xfrm>
            <a:off x="655608" y="1371601"/>
            <a:ext cx="10698192" cy="5293757"/>
          </a:xfrm>
          <a:prstGeom prst="rect">
            <a:avLst/>
          </a:prstGeom>
          <a:noFill/>
        </p:spPr>
        <p:txBody>
          <a:bodyPr wrap="square">
            <a:spAutoFit/>
          </a:bodyPr>
          <a:lstStyle/>
          <a:p>
            <a:endParaRPr dirty="0">
              <a:solidFill>
                <a:schemeClr val="tx2">
                  <a:lumMod val="90000"/>
                </a:schemeClr>
              </a:solidFill>
            </a:endParaRPr>
          </a:p>
          <a:p>
            <a:pPr>
              <a:defRPr sz="2000">
                <a:solidFill>
                  <a:srgbClr val="000000"/>
                </a:solidFill>
              </a:defRPr>
            </a:pPr>
            <a:r>
              <a:rPr dirty="0">
                <a:solidFill>
                  <a:schemeClr val="tx2">
                    <a:lumMod val="90000"/>
                  </a:schemeClr>
                </a:solidFill>
              </a:rPr>
              <a:t>- continuous-depth learning: </a:t>
            </a:r>
            <a:r>
              <a:rPr dirty="0" err="1">
                <a:solidFill>
                  <a:schemeClr val="tx2">
                    <a:lumMod val="90000"/>
                  </a:schemeClr>
                </a:solidFill>
              </a:rPr>
              <a:t>neuralode</a:t>
            </a:r>
            <a:r>
              <a:rPr dirty="0">
                <a:solidFill>
                  <a:schemeClr val="tx2">
                    <a:lumMod val="90000"/>
                  </a:schemeClr>
                </a:solidFill>
              </a:rPr>
              <a:t> models feature transformation as a smooth, continuous process (like following a path), not discrete stacked layers.</a:t>
            </a:r>
            <a:endParaRPr lang="en-US" dirty="0">
              <a:solidFill>
                <a:schemeClr val="tx2">
                  <a:lumMod val="90000"/>
                </a:schemeClr>
              </a:solidFill>
            </a:endParaRPr>
          </a:p>
          <a:p>
            <a:pPr>
              <a:defRPr sz="2000">
                <a:solidFill>
                  <a:srgbClr val="000000"/>
                </a:solidFill>
              </a:defRPr>
            </a:pPr>
            <a:br>
              <a:rPr dirty="0">
                <a:solidFill>
                  <a:schemeClr val="tx2">
                    <a:lumMod val="90000"/>
                  </a:schemeClr>
                </a:solidFill>
              </a:rPr>
            </a:br>
            <a:r>
              <a:rPr dirty="0">
                <a:solidFill>
                  <a:schemeClr val="tx2">
                    <a:lumMod val="90000"/>
                  </a:schemeClr>
                </a:solidFill>
              </a:rPr>
              <a:t>- fewer parameters: instead of stacking many layers (like resnet), </a:t>
            </a:r>
            <a:r>
              <a:rPr dirty="0" err="1">
                <a:solidFill>
                  <a:schemeClr val="tx2">
                    <a:lumMod val="90000"/>
                  </a:schemeClr>
                </a:solidFill>
              </a:rPr>
              <a:t>neuralode</a:t>
            </a:r>
            <a:r>
              <a:rPr dirty="0">
                <a:solidFill>
                  <a:schemeClr val="tx2">
                    <a:lumMod val="90000"/>
                  </a:schemeClr>
                </a:solidFill>
              </a:rPr>
              <a:t> solves a differential equation with fewer intermediate states — so fewer output channels are needed.</a:t>
            </a:r>
            <a:endParaRPr lang="en-US" dirty="0">
              <a:solidFill>
                <a:schemeClr val="tx2">
                  <a:lumMod val="90000"/>
                </a:schemeClr>
              </a:solidFill>
            </a:endParaRPr>
          </a:p>
          <a:p>
            <a:pPr>
              <a:defRPr sz="2000">
                <a:solidFill>
                  <a:srgbClr val="000000"/>
                </a:solidFill>
              </a:defRPr>
            </a:pPr>
            <a:br>
              <a:rPr dirty="0">
                <a:solidFill>
                  <a:schemeClr val="tx2">
                    <a:lumMod val="90000"/>
                  </a:schemeClr>
                </a:solidFill>
              </a:rPr>
            </a:br>
            <a:r>
              <a:rPr dirty="0">
                <a:solidFill>
                  <a:schemeClr val="tx2">
                    <a:lumMod val="90000"/>
                  </a:schemeClr>
                </a:solidFill>
              </a:rPr>
              <a:t>- lighter computations: because it computes only necessary intermediate steps (adaptive solvers), backpropagation time can be less compared to deep stack models.</a:t>
            </a:r>
            <a:endParaRPr lang="en-US" dirty="0">
              <a:solidFill>
                <a:schemeClr val="tx2">
                  <a:lumMod val="90000"/>
                </a:schemeClr>
              </a:solidFill>
            </a:endParaRPr>
          </a:p>
          <a:p>
            <a:pPr>
              <a:defRPr sz="2000">
                <a:solidFill>
                  <a:srgbClr val="000000"/>
                </a:solidFill>
              </a:defRPr>
            </a:pPr>
            <a:br>
              <a:rPr dirty="0">
                <a:solidFill>
                  <a:schemeClr val="tx2">
                    <a:lumMod val="90000"/>
                  </a:schemeClr>
                </a:solidFill>
              </a:rPr>
            </a:br>
            <a:r>
              <a:rPr dirty="0">
                <a:solidFill>
                  <a:schemeClr val="tx2">
                    <a:lumMod val="90000"/>
                  </a:schemeClr>
                </a:solidFill>
              </a:rPr>
              <a:t>- stable gradients: smoother transformations mean less vanishing/exploding gradient risk, allowing stable and efficient backward pass.</a:t>
            </a:r>
            <a:endParaRPr lang="en-US" dirty="0">
              <a:solidFill>
                <a:schemeClr val="tx2">
                  <a:lumMod val="90000"/>
                </a:schemeClr>
              </a:solidFill>
            </a:endParaRPr>
          </a:p>
          <a:p>
            <a:pPr>
              <a:defRPr sz="2000">
                <a:solidFill>
                  <a:srgbClr val="000000"/>
                </a:solidFill>
              </a:defRPr>
            </a:pPr>
            <a:br>
              <a:rPr dirty="0">
                <a:solidFill>
                  <a:schemeClr val="tx2">
                    <a:lumMod val="90000"/>
                  </a:schemeClr>
                </a:solidFill>
              </a:rPr>
            </a:br>
            <a:r>
              <a:rPr dirty="0">
                <a:solidFill>
                  <a:schemeClr val="tx2">
                    <a:lumMod val="90000"/>
                  </a:schemeClr>
                </a:solidFill>
              </a:rPr>
              <a:t>- compact model: with fewer output channels, the feature maps (activations) are smaller — reducing </a:t>
            </a:r>
            <a:r>
              <a:rPr sz="2000" dirty="0">
                <a:solidFill>
                  <a:schemeClr val="tx2">
                    <a:lumMod val="90000"/>
                  </a:schemeClr>
                </a:solidFill>
              </a:rPr>
              <a:t>GPU memory usage.</a:t>
            </a:r>
            <a:br>
              <a:rPr sz="2000" dirty="0">
                <a:solidFill>
                  <a:schemeClr val="tx2">
                    <a:lumMod val="90000"/>
                  </a:schemeClr>
                </a:solidFill>
              </a:rPr>
            </a:br>
            <a:r>
              <a:rPr sz="2000" dirty="0">
                <a:solidFill>
                  <a:schemeClr val="tx2">
                    <a:lumMod val="90000"/>
                  </a:schemeClr>
                </a:solidFill>
              </a:rPr>
              <a:t>- in attention</a:t>
            </a:r>
            <a:r>
              <a:rPr lang="en-US" sz="2000" dirty="0">
                <a:solidFill>
                  <a:schemeClr val="tx2">
                    <a:lumMod val="90000"/>
                  </a:schemeClr>
                </a:solidFill>
              </a:rPr>
              <a:t> </a:t>
            </a:r>
            <a:r>
              <a:rPr sz="2000" dirty="0">
                <a:solidFill>
                  <a:schemeClr val="tx2">
                    <a:lumMod val="90000"/>
                  </a:schemeClr>
                </a:solidFill>
              </a:rPr>
              <a:t>HTR: by using </a:t>
            </a:r>
            <a:r>
              <a:rPr sz="2000" dirty="0" err="1">
                <a:solidFill>
                  <a:schemeClr val="tx2">
                    <a:lumMod val="90000"/>
                  </a:schemeClr>
                </a:solidFill>
              </a:rPr>
              <a:t>neuralode</a:t>
            </a:r>
            <a:r>
              <a:rPr sz="2000" dirty="0">
                <a:solidFill>
                  <a:schemeClr val="tx2">
                    <a:lumMod val="90000"/>
                  </a:schemeClr>
                </a:solidFill>
              </a:rPr>
              <a:t> as feature extractor, less feature redundancy is captured (no need to stack many conv filters), still preserving character-level spatial info.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6B17-2709-4D53-5D1C-2445CEC3A480}"/>
              </a:ext>
            </a:extLst>
          </p:cNvPr>
          <p:cNvSpPr>
            <a:spLocks noGrp="1"/>
          </p:cNvSpPr>
          <p:nvPr>
            <p:ph type="title"/>
          </p:nvPr>
        </p:nvSpPr>
        <p:spPr/>
        <p:txBody>
          <a:bodyPr/>
          <a:lstStyle/>
          <a:p>
            <a:r>
              <a:rPr lang="en-US" dirty="0"/>
              <a:t>neuralODE class</a:t>
            </a:r>
            <a:endParaRPr lang="en-IN" dirty="0"/>
          </a:p>
        </p:txBody>
      </p:sp>
      <p:pic>
        <p:nvPicPr>
          <p:cNvPr id="4" name="Picture 3">
            <a:extLst>
              <a:ext uri="{FF2B5EF4-FFF2-40B4-BE49-F238E27FC236}">
                <a16:creationId xmlns:a16="http://schemas.microsoft.com/office/drawing/2014/main" id="{EDABB5D0-20DB-8C08-BDDB-F38D54983FE2}"/>
              </a:ext>
            </a:extLst>
          </p:cNvPr>
          <p:cNvPicPr>
            <a:picLocks noChangeAspect="1"/>
          </p:cNvPicPr>
          <p:nvPr/>
        </p:nvPicPr>
        <p:blipFill>
          <a:blip r:embed="rId2"/>
          <a:stretch>
            <a:fillRect/>
          </a:stretch>
        </p:blipFill>
        <p:spPr>
          <a:xfrm>
            <a:off x="1428098" y="1768415"/>
            <a:ext cx="9335803" cy="4803309"/>
          </a:xfrm>
          <a:prstGeom prst="rect">
            <a:avLst/>
          </a:prstGeom>
        </p:spPr>
      </p:pic>
    </p:spTree>
    <p:extLst>
      <p:ext uri="{BB962C8B-B14F-4D97-AF65-F5344CB8AC3E}">
        <p14:creationId xmlns:p14="http://schemas.microsoft.com/office/powerpoint/2010/main" val="2720008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733D5-C572-260D-97AF-200A0FB6875E}"/>
              </a:ext>
            </a:extLst>
          </p:cNvPr>
          <p:cNvSpPr>
            <a:spLocks noGrp="1"/>
          </p:cNvSpPr>
          <p:nvPr>
            <p:ph type="title"/>
          </p:nvPr>
        </p:nvSpPr>
        <p:spPr/>
        <p:txBody>
          <a:bodyPr/>
          <a:lstStyle/>
          <a:p>
            <a:r>
              <a:rPr lang="en-US" dirty="0"/>
              <a:t>Tested accuracy</a:t>
            </a:r>
            <a:endParaRPr lang="en-IN" dirty="0"/>
          </a:p>
        </p:txBody>
      </p:sp>
      <p:pic>
        <p:nvPicPr>
          <p:cNvPr id="4" name="Picture 3">
            <a:extLst>
              <a:ext uri="{FF2B5EF4-FFF2-40B4-BE49-F238E27FC236}">
                <a16:creationId xmlns:a16="http://schemas.microsoft.com/office/drawing/2014/main" id="{7957CB39-57F8-F7CD-77C7-6517A860DBF1}"/>
              </a:ext>
            </a:extLst>
          </p:cNvPr>
          <p:cNvPicPr>
            <a:picLocks noChangeAspect="1"/>
          </p:cNvPicPr>
          <p:nvPr/>
        </p:nvPicPr>
        <p:blipFill>
          <a:blip r:embed="rId2"/>
          <a:stretch>
            <a:fillRect/>
          </a:stretch>
        </p:blipFill>
        <p:spPr>
          <a:xfrm>
            <a:off x="838199" y="1544128"/>
            <a:ext cx="10212239" cy="4504612"/>
          </a:xfrm>
          <a:prstGeom prst="rect">
            <a:avLst/>
          </a:prstGeom>
        </p:spPr>
      </p:pic>
    </p:spTree>
    <p:extLst>
      <p:ext uri="{BB962C8B-B14F-4D97-AF65-F5344CB8AC3E}">
        <p14:creationId xmlns:p14="http://schemas.microsoft.com/office/powerpoint/2010/main" val="1364543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62715-6696-769D-D710-4A067167DD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58C900-2C44-520A-3200-0F3369BABAEF}"/>
              </a:ext>
            </a:extLst>
          </p:cNvPr>
          <p:cNvSpPr>
            <a:spLocks noGrp="1"/>
          </p:cNvSpPr>
          <p:nvPr>
            <p:ph type="title"/>
          </p:nvPr>
        </p:nvSpPr>
        <p:spPr>
          <a:xfrm>
            <a:off x="1702727" y="1"/>
            <a:ext cx="7429499" cy="693815"/>
          </a:xfrm>
        </p:spPr>
        <p:txBody>
          <a:bodyPr>
            <a:normAutofit/>
          </a:bodyPr>
          <a:lstStyle/>
          <a:p>
            <a:r>
              <a:rPr lang="en-US" sz="2400" dirty="0"/>
              <a:t>Graphs related to training</a:t>
            </a:r>
            <a:endParaRPr lang="en-IN" sz="2400" dirty="0"/>
          </a:p>
        </p:txBody>
      </p:sp>
      <p:sp>
        <p:nvSpPr>
          <p:cNvPr id="6" name="TextBox 5">
            <a:extLst>
              <a:ext uri="{FF2B5EF4-FFF2-40B4-BE49-F238E27FC236}">
                <a16:creationId xmlns:a16="http://schemas.microsoft.com/office/drawing/2014/main" id="{760C847D-26DE-17D6-3AA2-7F8E0A17D029}"/>
              </a:ext>
            </a:extLst>
          </p:cNvPr>
          <p:cNvSpPr txBox="1"/>
          <p:nvPr/>
        </p:nvSpPr>
        <p:spPr>
          <a:xfrm>
            <a:off x="1778000" y="618068"/>
            <a:ext cx="8378824" cy="646331"/>
          </a:xfrm>
          <a:prstGeom prst="rect">
            <a:avLst/>
          </a:prstGeom>
          <a:noFill/>
        </p:spPr>
        <p:txBody>
          <a:bodyPr wrap="square" rtlCol="0">
            <a:spAutoFit/>
          </a:bodyPr>
          <a:lstStyle/>
          <a:p>
            <a:r>
              <a:rPr lang="en-US" dirty="0"/>
              <a:t>Accuracy(y-axis) vs epochs(x-axis) for neuralODE+RESNET feature extraction based model pipeline</a:t>
            </a:r>
            <a:endParaRPr lang="en-IN" dirty="0"/>
          </a:p>
        </p:txBody>
      </p:sp>
      <p:pic>
        <p:nvPicPr>
          <p:cNvPr id="4" name="Picture 3" descr="A graph with a line&#10;&#10;AI-generated content may be incorrect.">
            <a:extLst>
              <a:ext uri="{FF2B5EF4-FFF2-40B4-BE49-F238E27FC236}">
                <a16:creationId xmlns:a16="http://schemas.microsoft.com/office/drawing/2014/main" id="{C3ECE1A0-0910-17C9-5EFA-47C86CDC1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094" y="1254013"/>
            <a:ext cx="10153291" cy="5293436"/>
          </a:xfrm>
          <a:prstGeom prst="rect">
            <a:avLst/>
          </a:prstGeom>
        </p:spPr>
      </p:pic>
    </p:spTree>
    <p:extLst>
      <p:ext uri="{BB962C8B-B14F-4D97-AF65-F5344CB8AC3E}">
        <p14:creationId xmlns:p14="http://schemas.microsoft.com/office/powerpoint/2010/main" val="128051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708827"/>
          </a:xfrm>
        </p:spPr>
        <p:txBody>
          <a:bodyPr/>
          <a:lstStyle/>
          <a:p>
            <a:r>
              <a:rPr sz="2800" dirty="0">
                <a:solidFill>
                  <a:srgbClr val="FFFFFF"/>
                </a:solidFill>
              </a:rPr>
              <a:t>Abstract</a:t>
            </a:r>
          </a:p>
        </p:txBody>
      </p:sp>
      <p:sp>
        <p:nvSpPr>
          <p:cNvPr id="3" name="Content Placeholder 2"/>
          <p:cNvSpPr>
            <a:spLocks noGrp="1"/>
          </p:cNvSpPr>
          <p:nvPr>
            <p:ph idx="1"/>
          </p:nvPr>
        </p:nvSpPr>
        <p:spPr/>
        <p:txBody>
          <a:bodyPr>
            <a:normAutofit fontScale="85000" lnSpcReduction="20000"/>
          </a:bodyPr>
          <a:lstStyle/>
          <a:p>
            <a:r>
              <a:rPr sz="2800" dirty="0">
                <a:solidFill>
                  <a:srgbClr val="FFFFFF"/>
                </a:solidFill>
              </a:rPr>
              <a:t>This work proposes an attention-based sequence-to-sequence model for handwritten text recognition (HTR). It explores transfer learning for data-efficient training and leverages pre-trained models on scene text images.</a:t>
            </a:r>
            <a:endParaRPr lang="en-US" sz="2800" dirty="0">
              <a:solidFill>
                <a:srgbClr val="FFFFFF"/>
              </a:solidFill>
            </a:endParaRPr>
          </a:p>
          <a:p>
            <a:r>
              <a:rPr lang="en-US" sz="2800" dirty="0">
                <a:solidFill>
                  <a:srgbClr val="FFFFFF"/>
                </a:solidFill>
              </a:rPr>
              <a:t>Handwritten Text Recognition (HTR) is a challenging task in computer vision and NLP.</a:t>
            </a:r>
          </a:p>
          <a:p>
            <a:r>
              <a:rPr lang="en-US" sz="2800" dirty="0">
                <a:solidFill>
                  <a:srgbClr val="FFFFFF"/>
                </a:solidFill>
              </a:rPr>
              <a:t>The proposed model uses ResNet for feature extraction and BiLSTM for sequence modeling</a:t>
            </a:r>
          </a:p>
          <a:p>
            <a:r>
              <a:rPr lang="en-US" sz="2800" dirty="0">
                <a:solidFill>
                  <a:srgbClr val="FFFFFF"/>
                </a:solidFill>
              </a:rPr>
              <a:t>Objectives:</a:t>
            </a:r>
          </a:p>
          <a:p>
            <a:r>
              <a:rPr lang="en-US" sz="2800" dirty="0">
                <a:solidFill>
                  <a:srgbClr val="FFFFFF"/>
                </a:solidFill>
              </a:rPr>
              <a:t>1. Develop an end-to-end attention-based model for HTR.</a:t>
            </a:r>
          </a:p>
          <a:p>
            <a:r>
              <a:rPr lang="en-US" sz="2800" dirty="0">
                <a:solidFill>
                  <a:srgbClr val="FFFFFF"/>
                </a:solidFill>
              </a:rPr>
              <a:t>2. Utilize transfer learning for better performance.</a:t>
            </a:r>
          </a:p>
          <a:p>
            <a:r>
              <a:rPr lang="en-US" sz="2800" dirty="0">
                <a:solidFill>
                  <a:srgbClr val="FFFFFF"/>
                </a:solidFill>
              </a:rPr>
              <a:t>3. Evaluate the model if possible on diverse handwriting datasets.</a:t>
            </a:r>
          </a:p>
          <a:p>
            <a:r>
              <a:rPr lang="en-US" sz="2800" dirty="0">
                <a:solidFill>
                  <a:srgbClr val="FFFFFF"/>
                </a:solidFill>
              </a:rPr>
              <a:t>Observe certain metrics to decide how good model perform</a:t>
            </a:r>
          </a:p>
          <a:p>
            <a:endParaRPr sz="2800" dirty="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551DD-1356-AD52-5C4A-C57B51A79F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092ABA-1E9F-4924-DFF7-886E01503FC7}"/>
              </a:ext>
            </a:extLst>
          </p:cNvPr>
          <p:cNvSpPr>
            <a:spLocks noGrp="1"/>
          </p:cNvSpPr>
          <p:nvPr>
            <p:ph type="title"/>
          </p:nvPr>
        </p:nvSpPr>
        <p:spPr>
          <a:xfrm>
            <a:off x="1677328" y="93585"/>
            <a:ext cx="8863673" cy="448281"/>
          </a:xfrm>
        </p:spPr>
        <p:txBody>
          <a:bodyPr>
            <a:noAutofit/>
          </a:bodyPr>
          <a:lstStyle/>
          <a:p>
            <a:r>
              <a:rPr lang="en-US" sz="1800" dirty="0"/>
              <a:t>NORM_ED(normal edit distance)(y-axis) vs epochs(x-axis) for neuralODE+RESNET feature extraction based model pipeline</a:t>
            </a:r>
            <a:endParaRPr lang="en-IN" sz="1800" dirty="0"/>
          </a:p>
        </p:txBody>
      </p:sp>
      <p:pic>
        <p:nvPicPr>
          <p:cNvPr id="4" name="Picture 3" descr="A graph with a green line&#10;&#10;AI-generated content may be incorrect.">
            <a:extLst>
              <a:ext uri="{FF2B5EF4-FFF2-40B4-BE49-F238E27FC236}">
                <a16:creationId xmlns:a16="http://schemas.microsoft.com/office/drawing/2014/main" id="{1332AD48-098B-6C84-B1FB-8EE868052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762" y="672860"/>
            <a:ext cx="10679502" cy="5762446"/>
          </a:xfrm>
          <a:prstGeom prst="rect">
            <a:avLst/>
          </a:prstGeom>
        </p:spPr>
      </p:pic>
    </p:spTree>
    <p:extLst>
      <p:ext uri="{BB962C8B-B14F-4D97-AF65-F5344CB8AC3E}">
        <p14:creationId xmlns:p14="http://schemas.microsoft.com/office/powerpoint/2010/main" val="3874948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5B63F-83E6-02F5-386F-13F7AD7213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9B8B70-B59D-CA67-B36D-BEFCC46E99E9}"/>
              </a:ext>
            </a:extLst>
          </p:cNvPr>
          <p:cNvSpPr>
            <a:spLocks noGrp="1"/>
          </p:cNvSpPr>
          <p:nvPr>
            <p:ph type="title"/>
          </p:nvPr>
        </p:nvSpPr>
        <p:spPr>
          <a:xfrm>
            <a:off x="569343" y="178252"/>
            <a:ext cx="9886990" cy="643015"/>
          </a:xfrm>
        </p:spPr>
        <p:txBody>
          <a:bodyPr>
            <a:noAutofit/>
          </a:bodyPr>
          <a:lstStyle/>
          <a:p>
            <a:r>
              <a:rPr lang="en-US" sz="2000" dirty="0"/>
              <a:t>Train_loss and valid_loss(y-axis) vs epochs(x-axis) for neuralODE+RESNET feature extraction based model pipeline</a:t>
            </a:r>
            <a:endParaRPr lang="en-IN" sz="2000" dirty="0"/>
          </a:p>
        </p:txBody>
      </p:sp>
      <p:pic>
        <p:nvPicPr>
          <p:cNvPr id="4" name="Picture 3" descr="A graph with red and yellow lines&#10;&#10;AI-generated content may be incorrect.">
            <a:extLst>
              <a:ext uri="{FF2B5EF4-FFF2-40B4-BE49-F238E27FC236}">
                <a16:creationId xmlns:a16="http://schemas.microsoft.com/office/drawing/2014/main" id="{E8AD9FB3-6ABA-01EC-B5C8-BBA6FA829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72" y="821267"/>
            <a:ext cx="10880785" cy="5539147"/>
          </a:xfrm>
          <a:prstGeom prst="rect">
            <a:avLst/>
          </a:prstGeom>
        </p:spPr>
      </p:pic>
    </p:spTree>
    <p:extLst>
      <p:ext uri="{BB962C8B-B14F-4D97-AF65-F5344CB8AC3E}">
        <p14:creationId xmlns:p14="http://schemas.microsoft.com/office/powerpoint/2010/main" val="3853511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81AC-FEF9-8FE8-7B4B-A16AFDCBA405}"/>
              </a:ext>
            </a:extLst>
          </p:cNvPr>
          <p:cNvSpPr>
            <a:spLocks noGrp="1"/>
          </p:cNvSpPr>
          <p:nvPr>
            <p:ph type="title"/>
          </p:nvPr>
        </p:nvSpPr>
        <p:spPr>
          <a:xfrm>
            <a:off x="2447795" y="127451"/>
            <a:ext cx="7429499" cy="1083282"/>
          </a:xfrm>
        </p:spPr>
        <p:txBody>
          <a:bodyPr/>
          <a:lstStyle/>
          <a:p>
            <a:r>
              <a:rPr lang="en-US" dirty="0"/>
              <a:t>Modificatoin-2(resnet</a:t>
            </a:r>
            <a:r>
              <a:rPr lang="en-US" dirty="0">
                <a:sym typeface="Wingdings" panose="05000000000000000000" pitchFamily="2" charset="2"/>
              </a:rPr>
              <a:t></a:t>
            </a:r>
            <a:r>
              <a:rPr lang="en-US" dirty="0"/>
              <a:t>vit)</a:t>
            </a:r>
            <a:endParaRPr lang="en-IN" dirty="0"/>
          </a:p>
        </p:txBody>
      </p:sp>
      <p:sp>
        <p:nvSpPr>
          <p:cNvPr id="3" name="Content Placeholder 2">
            <a:extLst>
              <a:ext uri="{FF2B5EF4-FFF2-40B4-BE49-F238E27FC236}">
                <a16:creationId xmlns:a16="http://schemas.microsoft.com/office/drawing/2014/main" id="{9CFA3225-A003-2428-C2A8-9CB35DCFDB93}"/>
              </a:ext>
            </a:extLst>
          </p:cNvPr>
          <p:cNvSpPr>
            <a:spLocks noGrp="1"/>
          </p:cNvSpPr>
          <p:nvPr>
            <p:ph idx="1"/>
          </p:nvPr>
        </p:nvSpPr>
        <p:spPr>
          <a:xfrm>
            <a:off x="448733" y="922867"/>
            <a:ext cx="11658600" cy="5807682"/>
          </a:xfrm>
        </p:spPr>
        <p:txBody>
          <a:bodyPr>
            <a:normAutofit fontScale="70000" lnSpcReduction="20000"/>
          </a:bodyPr>
          <a:lstStyle/>
          <a:p>
            <a:pPr>
              <a:buNone/>
            </a:pPr>
            <a:r>
              <a:rPr lang="en-US" b="1" dirty="0"/>
              <a:t>Why Vision Transformer (ViT)?</a:t>
            </a:r>
          </a:p>
          <a:p>
            <a:pPr>
              <a:buFont typeface="Arial" panose="020B0604020202020204" pitchFamily="34" charset="0"/>
              <a:buChar char="•"/>
            </a:pPr>
            <a:r>
              <a:rPr lang="en-US" b="1" dirty="0"/>
              <a:t>Direct Global Attention</a:t>
            </a:r>
            <a:br>
              <a:rPr lang="en-US" dirty="0"/>
            </a:br>
            <a:r>
              <a:rPr lang="en-US" dirty="0"/>
              <a:t>    ViT computes </a:t>
            </a:r>
            <a:r>
              <a:rPr lang="en-US" b="1" dirty="0"/>
              <a:t>attention</a:t>
            </a:r>
            <a:r>
              <a:rPr lang="en-US" dirty="0"/>
              <a:t> over all image patches simultaneously.</a:t>
            </a:r>
            <a:br>
              <a:rPr lang="en-US" dirty="0"/>
            </a:br>
            <a:r>
              <a:rPr lang="en-US" dirty="0"/>
              <a:t>Unlike ResNet’s </a:t>
            </a:r>
            <a:r>
              <a:rPr lang="en-US" b="1" dirty="0"/>
              <a:t>local convolutions</a:t>
            </a:r>
            <a:r>
              <a:rPr lang="en-US" dirty="0"/>
              <a:t> (which aggregate features progressively across layers), ViT allows </a:t>
            </a:r>
            <a:r>
              <a:rPr lang="en-US" b="1" dirty="0"/>
              <a:t>every patch to directly interact with every other patch</a:t>
            </a:r>
            <a:r>
              <a:rPr lang="en-US" dirty="0"/>
              <a:t> in a single step.</a:t>
            </a:r>
            <a:br>
              <a:rPr lang="en-US" dirty="0"/>
            </a:br>
            <a:r>
              <a:rPr lang="en-US" dirty="0"/>
              <a:t>This can capture </a:t>
            </a:r>
            <a:r>
              <a:rPr lang="en-US" b="1" dirty="0"/>
              <a:t>global spatial relationships</a:t>
            </a:r>
            <a:r>
              <a:rPr lang="en-US" dirty="0"/>
              <a:t> more explicitly and earlier in the network, which may benefit complex or widely spread text patterns.</a:t>
            </a:r>
          </a:p>
          <a:p>
            <a:pPr>
              <a:buFont typeface="Arial" panose="020B0604020202020204" pitchFamily="34" charset="0"/>
              <a:buChar char="•"/>
            </a:pPr>
            <a:r>
              <a:rPr lang="en-US" b="1" dirty="0"/>
              <a:t>Uniform Feature Processing</a:t>
            </a:r>
            <a:br>
              <a:rPr lang="en-US" dirty="0"/>
            </a:br>
            <a:r>
              <a:rPr lang="en-US" dirty="0"/>
              <a:t>    In convolutional networks like ResNet, </a:t>
            </a:r>
            <a:r>
              <a:rPr lang="en-US" b="1" dirty="0"/>
              <a:t>center pixels</a:t>
            </a:r>
            <a:r>
              <a:rPr lang="en-US" dirty="0"/>
              <a:t> often get emphasized due to overlapping receptive fields and stride patterns.</a:t>
            </a:r>
            <a:br>
              <a:rPr lang="en-US" dirty="0"/>
            </a:br>
            <a:r>
              <a:rPr lang="en-US" dirty="0"/>
              <a:t>ViT treats </a:t>
            </a:r>
            <a:r>
              <a:rPr lang="en-US" b="1" dirty="0"/>
              <a:t>each patch equally</a:t>
            </a:r>
            <a:r>
              <a:rPr lang="en-US" dirty="0"/>
              <a:t>, without any spatial bias or preference for certain regions.</a:t>
            </a:r>
            <a:br>
              <a:rPr lang="en-US" dirty="0"/>
            </a:br>
            <a:r>
              <a:rPr lang="en-US" dirty="0"/>
              <a:t>This uniformity ensures that </a:t>
            </a:r>
            <a:r>
              <a:rPr lang="en-US" b="1" dirty="0"/>
              <a:t>important strokes or characters</a:t>
            </a:r>
            <a:r>
              <a:rPr lang="en-US" dirty="0"/>
              <a:t> located at the periphery of handwritten text (edges, margins) receive </a:t>
            </a:r>
            <a:r>
              <a:rPr lang="en-US" b="1" dirty="0"/>
              <a:t>equal attention</a:t>
            </a:r>
            <a:r>
              <a:rPr lang="en-US" dirty="0"/>
              <a:t> as central regions.</a:t>
            </a:r>
          </a:p>
          <a:p>
            <a:pPr>
              <a:buFont typeface="Arial" panose="020B0604020202020204" pitchFamily="34" charset="0"/>
              <a:buChar char="•"/>
            </a:pPr>
            <a:r>
              <a:rPr lang="en-US" b="1" dirty="0"/>
              <a:t>Better Modeling of Long-range Dependencies</a:t>
            </a:r>
            <a:br>
              <a:rPr lang="en-US" dirty="0"/>
            </a:br>
            <a:r>
              <a:rPr lang="en-US" dirty="0"/>
              <a:t>    For handwritten text recognition, especially </a:t>
            </a:r>
            <a:r>
              <a:rPr lang="en-US" b="1" dirty="0"/>
              <a:t>long lines of text</a:t>
            </a:r>
            <a:r>
              <a:rPr lang="en-US" dirty="0"/>
              <a:t> or </a:t>
            </a:r>
            <a:r>
              <a:rPr lang="en-US" b="1" dirty="0"/>
              <a:t>irregular cursive handwriting</a:t>
            </a:r>
            <a:r>
              <a:rPr lang="en-US" dirty="0"/>
              <a:t>, dependencies between distant characters matter (e.g., character context across entire words).</a:t>
            </a:r>
            <a:br>
              <a:rPr lang="en-US" dirty="0"/>
            </a:br>
            <a:r>
              <a:rPr lang="en-US" dirty="0"/>
              <a:t>ViT excels at </a:t>
            </a:r>
            <a:r>
              <a:rPr lang="en-US" b="1" dirty="0"/>
              <a:t>capturing dependencies between distant regions</a:t>
            </a:r>
            <a:r>
              <a:rPr lang="en-US" dirty="0"/>
              <a:t>, allowing better holistic understanding of entire words or sequences — potentially improving </a:t>
            </a:r>
            <a:r>
              <a:rPr lang="en-US" b="1" dirty="0"/>
              <a:t>word-level recognition</a:t>
            </a:r>
            <a:r>
              <a:rPr lang="en-US" dirty="0"/>
              <a:t> compared to ResNet’s more localized focus.</a:t>
            </a:r>
          </a:p>
          <a:p>
            <a:r>
              <a:rPr lang="en-US" dirty="0"/>
              <a:t>By replacing ResNet with ViT, we aim to leverage </a:t>
            </a:r>
            <a:r>
              <a:rPr lang="en-US" b="1" dirty="0"/>
              <a:t>stronger global context modeling</a:t>
            </a:r>
            <a:r>
              <a:rPr lang="en-US" dirty="0"/>
              <a:t>, </a:t>
            </a:r>
            <a:r>
              <a:rPr lang="en-US" b="1" dirty="0"/>
              <a:t>uniform feature extraction</a:t>
            </a:r>
            <a:r>
              <a:rPr lang="en-US" dirty="0"/>
              <a:t>, and </a:t>
            </a:r>
            <a:r>
              <a:rPr lang="en-US" b="1" dirty="0"/>
              <a:t>enhanced long-range dependency capture</a:t>
            </a:r>
            <a:r>
              <a:rPr lang="en-US" dirty="0"/>
              <a:t>, which are crucial for accurate recognition of complex handwritten text sequences.</a:t>
            </a:r>
            <a:endParaRPr lang="en-IN" dirty="0"/>
          </a:p>
        </p:txBody>
      </p:sp>
    </p:spTree>
    <p:extLst>
      <p:ext uri="{BB962C8B-B14F-4D97-AF65-F5344CB8AC3E}">
        <p14:creationId xmlns:p14="http://schemas.microsoft.com/office/powerpoint/2010/main" val="837400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521E-E768-AD5F-562A-9BC8B1B2F03A}"/>
              </a:ext>
            </a:extLst>
          </p:cNvPr>
          <p:cNvSpPr>
            <a:spLocks noGrp="1"/>
          </p:cNvSpPr>
          <p:nvPr>
            <p:ph type="title"/>
          </p:nvPr>
        </p:nvSpPr>
        <p:spPr>
          <a:xfrm>
            <a:off x="310551" y="365125"/>
            <a:ext cx="11043249" cy="550413"/>
          </a:xfrm>
        </p:spPr>
        <p:txBody>
          <a:bodyPr>
            <a:normAutofit fontScale="90000"/>
          </a:bodyPr>
          <a:lstStyle/>
          <a:p>
            <a:r>
              <a:rPr lang="en-US" dirty="0"/>
              <a:t>Advantages and disadvantages of vit replacing resnet</a:t>
            </a:r>
            <a:endParaRPr lang="en-IN" dirty="0"/>
          </a:p>
        </p:txBody>
      </p:sp>
      <p:sp>
        <p:nvSpPr>
          <p:cNvPr id="3" name="Content Placeholder 2">
            <a:extLst>
              <a:ext uri="{FF2B5EF4-FFF2-40B4-BE49-F238E27FC236}">
                <a16:creationId xmlns:a16="http://schemas.microsoft.com/office/drawing/2014/main" id="{A36F252C-3779-F659-5FA3-F7CD82596450}"/>
              </a:ext>
            </a:extLst>
          </p:cNvPr>
          <p:cNvSpPr>
            <a:spLocks noGrp="1"/>
          </p:cNvSpPr>
          <p:nvPr>
            <p:ph idx="1"/>
          </p:nvPr>
        </p:nvSpPr>
        <p:spPr>
          <a:xfrm>
            <a:off x="571500" y="915538"/>
            <a:ext cx="10820400" cy="4351338"/>
          </a:xfrm>
        </p:spPr>
        <p:txBody>
          <a:bodyPr>
            <a:normAutofit fontScale="70000" lnSpcReduction="20000"/>
          </a:bodyPr>
          <a:lstStyle/>
          <a:p>
            <a:pPr>
              <a:buNone/>
            </a:pPr>
            <a:r>
              <a:rPr lang="en-US" b="1" dirty="0"/>
              <a:t>Pros of ViT over ResNet</a:t>
            </a:r>
          </a:p>
          <a:p>
            <a:pPr>
              <a:buFont typeface="Arial" panose="020B0604020202020204" pitchFamily="34" charset="0"/>
              <a:buChar char="•"/>
            </a:pPr>
            <a:r>
              <a:rPr lang="en-US" b="1" dirty="0"/>
              <a:t>Immediate global interactions</a:t>
            </a:r>
            <a:r>
              <a:rPr lang="en-US" dirty="0"/>
              <a:t> (not hierarchical approximation).</a:t>
            </a:r>
          </a:p>
          <a:p>
            <a:pPr>
              <a:buFont typeface="Arial" panose="020B0604020202020204" pitchFamily="34" charset="0"/>
              <a:buChar char="•"/>
            </a:pPr>
            <a:r>
              <a:rPr lang="en-US" b="1" dirty="0"/>
              <a:t>Parameter efficiency</a:t>
            </a:r>
            <a:r>
              <a:rPr lang="en-US" dirty="0"/>
              <a:t>: Fewer layers may achieve similar expressiveness in </a:t>
            </a:r>
            <a:r>
              <a:rPr lang="en-US" b="1" dirty="0"/>
              <a:t>global reasoning</a:t>
            </a:r>
            <a:r>
              <a:rPr lang="en-US" dirty="0"/>
              <a:t>.</a:t>
            </a:r>
          </a:p>
          <a:p>
            <a:pPr>
              <a:buFont typeface="Arial" panose="020B0604020202020204" pitchFamily="34" charset="0"/>
              <a:buChar char="•"/>
            </a:pPr>
            <a:r>
              <a:rPr lang="en-US" b="1" dirty="0"/>
              <a:t>Natural fit</a:t>
            </a:r>
            <a:r>
              <a:rPr lang="en-US" dirty="0"/>
              <a:t> for variable-sized and </a:t>
            </a:r>
            <a:r>
              <a:rPr lang="en-US" b="1" dirty="0"/>
              <a:t>irregular handwriting patterns</a:t>
            </a:r>
            <a:r>
              <a:rPr lang="en-US" dirty="0"/>
              <a:t>.</a:t>
            </a:r>
          </a:p>
          <a:p>
            <a:pPr>
              <a:buFont typeface="Arial" panose="020B0604020202020204" pitchFamily="34" charset="0"/>
              <a:buChar char="•"/>
            </a:pPr>
            <a:r>
              <a:rPr lang="en-US" dirty="0"/>
              <a:t>Cons of vit over resnet:</a:t>
            </a:r>
          </a:p>
          <a:p>
            <a:pPr>
              <a:buFont typeface="Arial" panose="020B0604020202020204" pitchFamily="34" charset="0"/>
              <a:buChar char="•"/>
            </a:pPr>
            <a:r>
              <a:rPr lang="en-US" b="1" dirty="0"/>
              <a:t>Loss of strong spatial priors</a:t>
            </a:r>
            <a:r>
              <a:rPr lang="en-US" dirty="0"/>
              <a:t> (convolutions are naturally translation-invariant, helpful for strokes).</a:t>
            </a:r>
          </a:p>
          <a:p>
            <a:pPr>
              <a:buFont typeface="Arial" panose="020B0604020202020204" pitchFamily="34" charset="0"/>
              <a:buChar char="•"/>
            </a:pPr>
            <a:r>
              <a:rPr lang="en-US" b="1" dirty="0"/>
              <a:t>Higher computational overhead</a:t>
            </a:r>
            <a:r>
              <a:rPr lang="en-US" dirty="0"/>
              <a:t> without careful tuning.The GPU offered in Kaggle having only capacity of 16GB in total acts as a hindrance for training a vit based model in large scale </a:t>
            </a:r>
          </a:p>
          <a:p>
            <a:pPr>
              <a:buFont typeface="Arial" panose="020B0604020202020204" pitchFamily="34" charset="0"/>
              <a:buChar char="•"/>
            </a:pPr>
            <a:r>
              <a:rPr lang="en-US" dirty="0"/>
              <a:t>Needs </a:t>
            </a:r>
            <a:r>
              <a:rPr lang="en-US" b="1" dirty="0"/>
              <a:t>larger datasets</a:t>
            </a:r>
            <a:r>
              <a:rPr lang="en-US" dirty="0"/>
              <a:t> to fully leverage ViT’s capacity.The IAM words dataset itself consists of only a total of 70000 images of words out of which 6127 of them is used as a validation dataset and another 17137 of them is used as a testing dataset and the rest 41167 is used for training</a:t>
            </a:r>
          </a:p>
          <a:p>
            <a:pPr>
              <a:buFont typeface="Arial" panose="020B0604020202020204" pitchFamily="34" charset="0"/>
              <a:buChar char="•"/>
            </a:pPr>
            <a:endParaRPr lang="en-US" dirty="0"/>
          </a:p>
          <a:p>
            <a:endParaRPr lang="en-IN" dirty="0"/>
          </a:p>
        </p:txBody>
      </p:sp>
      <p:pic>
        <p:nvPicPr>
          <p:cNvPr id="7" name="Picture 6" descr="A black screen with white text&#10;&#10;AI-generated content may be incorrect.">
            <a:extLst>
              <a:ext uri="{FF2B5EF4-FFF2-40B4-BE49-F238E27FC236}">
                <a16:creationId xmlns:a16="http://schemas.microsoft.com/office/drawing/2014/main" id="{9053835D-EBA0-B9BC-DF08-4EBE94D52FE8}"/>
              </a:ext>
            </a:extLst>
          </p:cNvPr>
          <p:cNvPicPr>
            <a:picLocks noChangeAspect="1"/>
          </p:cNvPicPr>
          <p:nvPr/>
        </p:nvPicPr>
        <p:blipFill>
          <a:blip r:embed="rId2"/>
          <a:stretch>
            <a:fillRect/>
          </a:stretch>
        </p:blipFill>
        <p:spPr>
          <a:xfrm>
            <a:off x="952500" y="4356789"/>
            <a:ext cx="8044851" cy="2389068"/>
          </a:xfrm>
          <a:prstGeom prst="rect">
            <a:avLst/>
          </a:prstGeom>
        </p:spPr>
      </p:pic>
    </p:spTree>
    <p:extLst>
      <p:ext uri="{BB962C8B-B14F-4D97-AF65-F5344CB8AC3E}">
        <p14:creationId xmlns:p14="http://schemas.microsoft.com/office/powerpoint/2010/main" val="465039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388A-34CF-D823-D6C7-91E97E10559E}"/>
              </a:ext>
            </a:extLst>
          </p:cNvPr>
          <p:cNvSpPr>
            <a:spLocks noGrp="1"/>
          </p:cNvSpPr>
          <p:nvPr>
            <p:ph type="title"/>
          </p:nvPr>
        </p:nvSpPr>
        <p:spPr>
          <a:xfrm>
            <a:off x="2761061" y="68184"/>
            <a:ext cx="7429499" cy="905482"/>
          </a:xfrm>
        </p:spPr>
        <p:txBody>
          <a:bodyPr>
            <a:noAutofit/>
          </a:bodyPr>
          <a:lstStyle/>
          <a:p>
            <a:r>
              <a:rPr lang="en-US" sz="2400" dirty="0"/>
              <a:t>Training parameters for the training of vit_b_16 feature extractor based model pipeline</a:t>
            </a:r>
            <a:endParaRPr lang="en-IN" sz="2400" dirty="0"/>
          </a:p>
        </p:txBody>
      </p:sp>
      <p:pic>
        <p:nvPicPr>
          <p:cNvPr id="5" name="Content Placeholder 4">
            <a:extLst>
              <a:ext uri="{FF2B5EF4-FFF2-40B4-BE49-F238E27FC236}">
                <a16:creationId xmlns:a16="http://schemas.microsoft.com/office/drawing/2014/main" id="{FC242FD5-1F0E-1F20-54A8-5CD1586464A1}"/>
              </a:ext>
            </a:extLst>
          </p:cNvPr>
          <p:cNvPicPr>
            <a:picLocks noGrp="1" noChangeAspect="1"/>
          </p:cNvPicPr>
          <p:nvPr>
            <p:ph idx="1"/>
          </p:nvPr>
        </p:nvPicPr>
        <p:blipFill>
          <a:blip r:embed="rId2"/>
          <a:stretch>
            <a:fillRect/>
          </a:stretch>
        </p:blipFill>
        <p:spPr>
          <a:xfrm>
            <a:off x="2669495" y="982133"/>
            <a:ext cx="5963482" cy="3115734"/>
          </a:xfrm>
        </p:spPr>
      </p:pic>
      <p:sp>
        <p:nvSpPr>
          <p:cNvPr id="6" name="TextBox 5">
            <a:extLst>
              <a:ext uri="{FF2B5EF4-FFF2-40B4-BE49-F238E27FC236}">
                <a16:creationId xmlns:a16="http://schemas.microsoft.com/office/drawing/2014/main" id="{45F54B5C-3611-BDE7-24C0-3E1F9DD6C3D4}"/>
              </a:ext>
            </a:extLst>
          </p:cNvPr>
          <p:cNvSpPr txBox="1"/>
          <p:nvPr/>
        </p:nvSpPr>
        <p:spPr>
          <a:xfrm>
            <a:off x="254000" y="4114802"/>
            <a:ext cx="11853333" cy="2734082"/>
          </a:xfrm>
          <a:prstGeom prst="rect">
            <a:avLst/>
          </a:prstGeom>
          <a:noFill/>
        </p:spPr>
        <p:txBody>
          <a:bodyPr wrap="square" rtlCol="0">
            <a:spAutoFit/>
          </a:bodyPr>
          <a:lstStyle/>
          <a:p>
            <a:r>
              <a:rPr lang="en-US" dirty="0"/>
              <a:t>The image height and image width was changed from 32x100 default configuration to 128x128 configuration so that both dimensions are divisible by 16 as patch size is 16 for vit_b_16 model where b stands for base type model. The model is trained from scratch once it is imported from torchvision.</a:t>
            </a:r>
          </a:p>
          <a:p>
            <a:endParaRPr lang="en-US" dirty="0"/>
          </a:p>
          <a:p>
            <a:pPr>
              <a:lnSpc>
                <a:spcPts val="1425"/>
              </a:lnSpc>
            </a:pPr>
            <a:r>
              <a:rPr lang="en-US" dirty="0"/>
              <a:t>Output channels are changed from default 512 to 768 for more detailed featuring of each individual image leading to better accuracy but this caused more memory overhead.Batch size changed from default 192 to 32 to handle memory overhead  .</a:t>
            </a:r>
          </a:p>
          <a:p>
            <a:pPr>
              <a:lnSpc>
                <a:spcPts val="1425"/>
              </a:lnSpc>
            </a:pPr>
            <a:endParaRPr lang="en-US" dirty="0"/>
          </a:p>
          <a:p>
            <a:pPr>
              <a:lnSpc>
                <a:spcPts val="1425"/>
              </a:lnSpc>
            </a:pPr>
            <a:r>
              <a:rPr lang="en-IN" sz="1800" b="1" dirty="0"/>
              <a:t> </a:t>
            </a:r>
            <a:r>
              <a:rPr lang="en-IN" dirty="0"/>
              <a:t>The vit model returns an output tensor of type [B,H,W,C] where</a:t>
            </a:r>
          </a:p>
          <a:p>
            <a:pPr>
              <a:lnSpc>
                <a:spcPts val="1425"/>
              </a:lnSpc>
            </a:pPr>
            <a:r>
              <a:rPr lang="en-IN" dirty="0"/>
              <a:t>B=Batch Size,H=height,W=width,C=channels so modified output tensor to form [B,SEQ_LEN,C] where sequence length of feature vector=H*W.</a:t>
            </a:r>
          </a:p>
          <a:p>
            <a:endParaRPr lang="en-IN" dirty="0"/>
          </a:p>
        </p:txBody>
      </p:sp>
    </p:spTree>
    <p:extLst>
      <p:ext uri="{BB962C8B-B14F-4D97-AF65-F5344CB8AC3E}">
        <p14:creationId xmlns:p14="http://schemas.microsoft.com/office/powerpoint/2010/main" val="459835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CF0B-7C0A-BAA3-81AE-E93F276A9E85}"/>
              </a:ext>
            </a:extLst>
          </p:cNvPr>
          <p:cNvSpPr>
            <a:spLocks noGrp="1"/>
          </p:cNvSpPr>
          <p:nvPr>
            <p:ph type="title"/>
          </p:nvPr>
        </p:nvSpPr>
        <p:spPr>
          <a:xfrm>
            <a:off x="1803401" y="93585"/>
            <a:ext cx="8006159" cy="736149"/>
          </a:xfrm>
        </p:spPr>
        <p:txBody>
          <a:bodyPr/>
          <a:lstStyle/>
          <a:p>
            <a:r>
              <a:rPr lang="en-US" dirty="0"/>
              <a:t>Vit feature extractor class code</a:t>
            </a:r>
            <a:endParaRPr lang="en-IN" dirty="0"/>
          </a:p>
        </p:txBody>
      </p:sp>
      <p:pic>
        <p:nvPicPr>
          <p:cNvPr id="5" name="Content Placeholder 4">
            <a:extLst>
              <a:ext uri="{FF2B5EF4-FFF2-40B4-BE49-F238E27FC236}">
                <a16:creationId xmlns:a16="http://schemas.microsoft.com/office/drawing/2014/main" id="{29C8B579-880E-0C40-9456-0D4BEC5B4CFB}"/>
              </a:ext>
            </a:extLst>
          </p:cNvPr>
          <p:cNvPicPr>
            <a:picLocks noGrp="1" noChangeAspect="1"/>
          </p:cNvPicPr>
          <p:nvPr>
            <p:ph idx="1"/>
          </p:nvPr>
        </p:nvPicPr>
        <p:blipFill>
          <a:blip r:embed="rId2"/>
          <a:stretch>
            <a:fillRect/>
          </a:stretch>
        </p:blipFill>
        <p:spPr>
          <a:xfrm>
            <a:off x="1930401" y="652463"/>
            <a:ext cx="8006158" cy="5917670"/>
          </a:xfrm>
        </p:spPr>
      </p:pic>
    </p:spTree>
    <p:extLst>
      <p:ext uri="{BB962C8B-B14F-4D97-AF65-F5344CB8AC3E}">
        <p14:creationId xmlns:p14="http://schemas.microsoft.com/office/powerpoint/2010/main" val="1358538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1387-A3DC-2D74-BA95-3AFC85B6422A}"/>
              </a:ext>
            </a:extLst>
          </p:cNvPr>
          <p:cNvSpPr>
            <a:spLocks noGrp="1"/>
          </p:cNvSpPr>
          <p:nvPr>
            <p:ph type="title"/>
          </p:nvPr>
        </p:nvSpPr>
        <p:spPr>
          <a:xfrm>
            <a:off x="2617127" y="451"/>
            <a:ext cx="7429499" cy="778482"/>
          </a:xfrm>
        </p:spPr>
        <p:txBody>
          <a:bodyPr>
            <a:normAutofit/>
          </a:bodyPr>
          <a:lstStyle/>
          <a:p>
            <a:r>
              <a:rPr lang="en-US" sz="2400" dirty="0"/>
              <a:t>Regularization strategies adopted across 3 training attempts to get the  best accuracy</a:t>
            </a:r>
            <a:endParaRPr lang="en-IN" sz="2400" dirty="0"/>
          </a:p>
        </p:txBody>
      </p:sp>
      <p:sp>
        <p:nvSpPr>
          <p:cNvPr id="3" name="Content Placeholder 2">
            <a:extLst>
              <a:ext uri="{FF2B5EF4-FFF2-40B4-BE49-F238E27FC236}">
                <a16:creationId xmlns:a16="http://schemas.microsoft.com/office/drawing/2014/main" id="{9D656353-9BE0-347D-A49D-EF8013C8549A}"/>
              </a:ext>
            </a:extLst>
          </p:cNvPr>
          <p:cNvSpPr>
            <a:spLocks noGrp="1"/>
          </p:cNvSpPr>
          <p:nvPr>
            <p:ph idx="1"/>
          </p:nvPr>
        </p:nvSpPr>
        <p:spPr>
          <a:xfrm>
            <a:off x="2380060" y="711200"/>
            <a:ext cx="8033940" cy="5842000"/>
          </a:xfrm>
        </p:spPr>
        <p:txBody>
          <a:bodyPr/>
          <a:lstStyle/>
          <a:p>
            <a:pPr marL="0" indent="0">
              <a:buNone/>
            </a:pPr>
            <a:r>
              <a:rPr lang="en-US" dirty="0"/>
              <a:t>1)Added norm dropout withing the model itself before forward</a:t>
            </a:r>
            <a:r>
              <a:rPr lang="en-IN" dirty="0"/>
              <a:t>Pass so that 40% of neurons are forgotten after each epoch to prevent overconfidence and memorization of words</a:t>
            </a:r>
          </a:p>
          <a:p>
            <a:endParaRPr lang="en-IN" dirty="0"/>
          </a:p>
          <a:p>
            <a:r>
              <a:rPr lang="en-IN" dirty="0"/>
              <a:t>2)added a scheduler for learning rate to reduce learning rate by a factor of 2 for every 5 early stopping epochs</a:t>
            </a:r>
          </a:p>
          <a:p>
            <a:r>
              <a:rPr lang="en-IN" sz="1800" dirty="0"/>
              <a:t>Definition of scheduler</a:t>
            </a:r>
            <a:r>
              <a:rPr lang="en-IN" b="0" dirty="0">
                <a:solidFill>
                  <a:srgbClr val="CCCCCC"/>
                </a:solidFill>
                <a:effectLst/>
                <a:latin typeface="Consolas" panose="020B0609020204030204" pitchFamily="49" charset="0"/>
              </a:rPr>
              <a:t>: </a:t>
            </a:r>
          </a:p>
          <a:p>
            <a:r>
              <a:rPr lang="en-IN" sz="1800" dirty="0"/>
              <a:t>scheduler = torch.optim.lr_scheduler.ReduceLROnPlateau(optimizer, 'min', patience=5, factor=0.5)</a:t>
            </a:r>
          </a:p>
          <a:p>
            <a:r>
              <a:rPr lang="en-IN" sz="1800" dirty="0"/>
              <a:t>Calling the scheduler on valid loss for each epoch of validation:</a:t>
            </a:r>
          </a:p>
          <a:p>
            <a:r>
              <a:rPr lang="en-IN" sz="1800" dirty="0"/>
              <a:t>scheduler.step(valid_loss)</a:t>
            </a:r>
          </a:p>
          <a:p>
            <a:endParaRPr lang="en-IN" sz="1400" dirty="0">
              <a:solidFill>
                <a:srgbClr val="CCCCCC"/>
              </a:solidFill>
              <a:latin typeface="Consolas" panose="020B0609020204030204" pitchFamily="49" charset="0"/>
            </a:endParaRPr>
          </a:p>
          <a:p>
            <a:endParaRPr lang="en-IN" dirty="0"/>
          </a:p>
        </p:txBody>
      </p:sp>
      <p:pic>
        <p:nvPicPr>
          <p:cNvPr id="5" name="Picture 4">
            <a:extLst>
              <a:ext uri="{FF2B5EF4-FFF2-40B4-BE49-F238E27FC236}">
                <a16:creationId xmlns:a16="http://schemas.microsoft.com/office/drawing/2014/main" id="{8001E624-1467-5DFF-AE78-D5016F0C5BD7}"/>
              </a:ext>
            </a:extLst>
          </p:cNvPr>
          <p:cNvPicPr>
            <a:picLocks noChangeAspect="1"/>
          </p:cNvPicPr>
          <p:nvPr/>
        </p:nvPicPr>
        <p:blipFill>
          <a:blip r:embed="rId2"/>
          <a:stretch>
            <a:fillRect/>
          </a:stretch>
        </p:blipFill>
        <p:spPr>
          <a:xfrm>
            <a:off x="3743193" y="2293376"/>
            <a:ext cx="3143689" cy="476316"/>
          </a:xfrm>
          <a:prstGeom prst="rect">
            <a:avLst/>
          </a:prstGeom>
        </p:spPr>
      </p:pic>
    </p:spTree>
    <p:extLst>
      <p:ext uri="{BB962C8B-B14F-4D97-AF65-F5344CB8AC3E}">
        <p14:creationId xmlns:p14="http://schemas.microsoft.com/office/powerpoint/2010/main" val="977492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DBC72F-74CB-99D3-5287-421E716D4196}"/>
              </a:ext>
            </a:extLst>
          </p:cNvPr>
          <p:cNvSpPr>
            <a:spLocks noGrp="1"/>
          </p:cNvSpPr>
          <p:nvPr>
            <p:ph idx="1"/>
          </p:nvPr>
        </p:nvSpPr>
        <p:spPr>
          <a:xfrm>
            <a:off x="465667" y="143933"/>
            <a:ext cx="11590865" cy="6239934"/>
          </a:xfrm>
        </p:spPr>
        <p:txBody>
          <a:bodyPr/>
          <a:lstStyle/>
          <a:p>
            <a:r>
              <a:rPr lang="en-US" sz="2000" dirty="0"/>
              <a:t>3)added a label smoother which will cloud the labels by applying a softmax such that confidence on predictions of words don’t go to extremes:</a:t>
            </a:r>
          </a:p>
          <a:p>
            <a:r>
              <a:rPr lang="en-US" dirty="0"/>
              <a:t>Before label smoothing:                            after label smoothing</a:t>
            </a:r>
          </a:p>
          <a:p>
            <a:r>
              <a:rPr lang="en-US" dirty="0"/>
              <a:t>                                                 </a:t>
            </a:r>
            <a:endParaRPr lang="en-IN" sz="1800" dirty="0">
              <a:latin typeface="Arial" panose="020B0604020202020204" pitchFamily="34" charset="0"/>
            </a:endParaRPr>
          </a:p>
          <a:p>
            <a:r>
              <a:rPr lang="en-US" sz="1800" dirty="0">
                <a:latin typeface="Arial" panose="020B0604020202020204" pitchFamily="34" charset="0"/>
              </a:rPr>
              <a:t>          </a:t>
            </a:r>
            <a:endParaRPr lang="en-US" dirty="0"/>
          </a:p>
          <a:p>
            <a:endParaRPr lang="en-IN" dirty="0"/>
          </a:p>
        </p:txBody>
      </p:sp>
      <p:graphicFrame>
        <p:nvGraphicFramePr>
          <p:cNvPr id="7" name="Table 6">
            <a:extLst>
              <a:ext uri="{FF2B5EF4-FFF2-40B4-BE49-F238E27FC236}">
                <a16:creationId xmlns:a16="http://schemas.microsoft.com/office/drawing/2014/main" id="{3310B45C-F758-99A8-A33C-E2C94C0C2E19}"/>
              </a:ext>
            </a:extLst>
          </p:cNvPr>
          <p:cNvGraphicFramePr>
            <a:graphicFrameLocks noGrp="1"/>
          </p:cNvGraphicFramePr>
          <p:nvPr>
            <p:extLst>
              <p:ext uri="{D42A27DB-BD31-4B8C-83A1-F6EECF244321}">
                <p14:modId xmlns:p14="http://schemas.microsoft.com/office/powerpoint/2010/main" val="2793484758"/>
              </p:ext>
            </p:extLst>
          </p:nvPr>
        </p:nvGraphicFramePr>
        <p:xfrm>
          <a:off x="880530" y="1375834"/>
          <a:ext cx="4212168" cy="1752600"/>
        </p:xfrm>
        <a:graphic>
          <a:graphicData uri="http://schemas.openxmlformats.org/drawingml/2006/table">
            <a:tbl>
              <a:tblPr firstRow="1" bandRow="1">
                <a:tableStyleId>{5C22544A-7EE6-4342-B048-85BDC9FD1C3A}</a:tableStyleId>
              </a:tblPr>
              <a:tblGrid>
                <a:gridCol w="1404056">
                  <a:extLst>
                    <a:ext uri="{9D8B030D-6E8A-4147-A177-3AD203B41FA5}">
                      <a16:colId xmlns:a16="http://schemas.microsoft.com/office/drawing/2014/main" val="2554620511"/>
                    </a:ext>
                  </a:extLst>
                </a:gridCol>
                <a:gridCol w="1404056">
                  <a:extLst>
                    <a:ext uri="{9D8B030D-6E8A-4147-A177-3AD203B41FA5}">
                      <a16:colId xmlns:a16="http://schemas.microsoft.com/office/drawing/2014/main" val="2434430343"/>
                    </a:ext>
                  </a:extLst>
                </a:gridCol>
                <a:gridCol w="1404056">
                  <a:extLst>
                    <a:ext uri="{9D8B030D-6E8A-4147-A177-3AD203B41FA5}">
                      <a16:colId xmlns:a16="http://schemas.microsoft.com/office/drawing/2014/main" val="2451436599"/>
                    </a:ext>
                  </a:extLst>
                </a:gridCol>
              </a:tblGrid>
              <a:tr h="370840">
                <a:tc>
                  <a:txBody>
                    <a:bodyPr/>
                    <a:lstStyle/>
                    <a:p>
                      <a:r>
                        <a:rPr lang="en-US" dirty="0"/>
                        <a:t>Ground truth</a:t>
                      </a:r>
                      <a:endParaRPr lang="en-IN" dirty="0"/>
                    </a:p>
                  </a:txBody>
                  <a:tcPr/>
                </a:tc>
                <a:tc>
                  <a:txBody>
                    <a:bodyPr/>
                    <a:lstStyle/>
                    <a:p>
                      <a:r>
                        <a:rPr lang="en-US" dirty="0"/>
                        <a:t>prediction</a:t>
                      </a:r>
                      <a:endParaRPr lang="en-IN" dirty="0"/>
                    </a:p>
                  </a:txBody>
                  <a:tcPr/>
                </a:tc>
                <a:tc>
                  <a:txBody>
                    <a:bodyPr/>
                    <a:lstStyle/>
                    <a:p>
                      <a:r>
                        <a:rPr lang="en-US" dirty="0"/>
                        <a:t>confidence</a:t>
                      </a:r>
                      <a:endParaRPr lang="en-IN" dirty="0"/>
                    </a:p>
                  </a:txBody>
                  <a:tcPr/>
                </a:tc>
                <a:extLst>
                  <a:ext uri="{0D108BD9-81ED-4DB2-BD59-A6C34878D82A}">
                    <a16:rowId xmlns:a16="http://schemas.microsoft.com/office/drawing/2014/main" val="198963887"/>
                  </a:ext>
                </a:extLst>
              </a:tr>
              <a:tr h="370840">
                <a:tc>
                  <a:txBody>
                    <a:bodyPr/>
                    <a:lstStyle/>
                    <a:p>
                      <a:r>
                        <a:rPr lang="en-US" dirty="0"/>
                        <a:t>cat</a:t>
                      </a:r>
                      <a:endParaRPr lang="en-IN" dirty="0"/>
                    </a:p>
                  </a:txBody>
                  <a:tcPr/>
                </a:tc>
                <a:tc>
                  <a:txBody>
                    <a:bodyPr/>
                    <a:lstStyle/>
                    <a:p>
                      <a:r>
                        <a:rPr lang="en-US" dirty="0"/>
                        <a:t>sat</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486905162"/>
                  </a:ext>
                </a:extLst>
              </a:tr>
              <a:tr h="370840">
                <a:tc>
                  <a:txBody>
                    <a:bodyPr/>
                    <a:lstStyle/>
                    <a:p>
                      <a:r>
                        <a:rPr lang="en-US" dirty="0"/>
                        <a:t>bat</a:t>
                      </a:r>
                      <a:endParaRPr lang="en-IN" dirty="0"/>
                    </a:p>
                  </a:txBody>
                  <a:tcPr/>
                </a:tc>
                <a:tc>
                  <a:txBody>
                    <a:bodyPr/>
                    <a:lstStyle/>
                    <a:p>
                      <a:r>
                        <a:rPr lang="en-US" dirty="0"/>
                        <a:t>bat</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7178031"/>
                  </a:ext>
                </a:extLst>
              </a:tr>
              <a:tr h="370840">
                <a:tc>
                  <a:txBody>
                    <a:bodyPr/>
                    <a:lstStyle/>
                    <a:p>
                      <a:r>
                        <a:rPr lang="en-US" dirty="0"/>
                        <a:t>rat</a:t>
                      </a:r>
                      <a:endParaRPr lang="en-IN" dirty="0"/>
                    </a:p>
                  </a:txBody>
                  <a:tcPr/>
                </a:tc>
                <a:tc>
                  <a:txBody>
                    <a:bodyPr/>
                    <a:lstStyle/>
                    <a:p>
                      <a:r>
                        <a:rPr lang="en-US" dirty="0"/>
                        <a:t>rack</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43495417"/>
                  </a:ext>
                </a:extLst>
              </a:tr>
            </a:tbl>
          </a:graphicData>
        </a:graphic>
      </p:graphicFrame>
      <p:cxnSp>
        <p:nvCxnSpPr>
          <p:cNvPr id="9" name="Straight Arrow Connector 8">
            <a:extLst>
              <a:ext uri="{FF2B5EF4-FFF2-40B4-BE49-F238E27FC236}">
                <a16:creationId xmlns:a16="http://schemas.microsoft.com/office/drawing/2014/main" id="{61C6EFF1-0209-01E5-1948-C2EF570C080A}"/>
              </a:ext>
            </a:extLst>
          </p:cNvPr>
          <p:cNvCxnSpPr>
            <a:cxnSpLocks/>
          </p:cNvCxnSpPr>
          <p:nvPr/>
        </p:nvCxnSpPr>
        <p:spPr>
          <a:xfrm>
            <a:off x="5753098" y="1777999"/>
            <a:ext cx="127846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C827A8E6-BDBE-1FA4-F0E3-D86984A8056D}"/>
              </a:ext>
            </a:extLst>
          </p:cNvPr>
          <p:cNvGraphicFramePr>
            <a:graphicFrameLocks noGrp="1"/>
          </p:cNvGraphicFramePr>
          <p:nvPr>
            <p:extLst>
              <p:ext uri="{D42A27DB-BD31-4B8C-83A1-F6EECF244321}">
                <p14:modId xmlns:p14="http://schemas.microsoft.com/office/powerpoint/2010/main" val="2906724021"/>
              </p:ext>
            </p:extLst>
          </p:nvPr>
        </p:nvGraphicFramePr>
        <p:xfrm>
          <a:off x="7031563" y="1464735"/>
          <a:ext cx="4212168" cy="1752600"/>
        </p:xfrm>
        <a:graphic>
          <a:graphicData uri="http://schemas.openxmlformats.org/drawingml/2006/table">
            <a:tbl>
              <a:tblPr firstRow="1" bandRow="1">
                <a:tableStyleId>{5C22544A-7EE6-4342-B048-85BDC9FD1C3A}</a:tableStyleId>
              </a:tblPr>
              <a:tblGrid>
                <a:gridCol w="1404056">
                  <a:extLst>
                    <a:ext uri="{9D8B030D-6E8A-4147-A177-3AD203B41FA5}">
                      <a16:colId xmlns:a16="http://schemas.microsoft.com/office/drawing/2014/main" val="2197061559"/>
                    </a:ext>
                  </a:extLst>
                </a:gridCol>
                <a:gridCol w="1404056">
                  <a:extLst>
                    <a:ext uri="{9D8B030D-6E8A-4147-A177-3AD203B41FA5}">
                      <a16:colId xmlns:a16="http://schemas.microsoft.com/office/drawing/2014/main" val="216380423"/>
                    </a:ext>
                  </a:extLst>
                </a:gridCol>
                <a:gridCol w="1404056">
                  <a:extLst>
                    <a:ext uri="{9D8B030D-6E8A-4147-A177-3AD203B41FA5}">
                      <a16:colId xmlns:a16="http://schemas.microsoft.com/office/drawing/2014/main" val="55974492"/>
                    </a:ext>
                  </a:extLst>
                </a:gridCol>
              </a:tblGrid>
              <a:tr h="370840">
                <a:tc>
                  <a:txBody>
                    <a:bodyPr/>
                    <a:lstStyle/>
                    <a:p>
                      <a:r>
                        <a:rPr lang="en-US" dirty="0"/>
                        <a:t>Ground truth</a:t>
                      </a:r>
                      <a:endParaRPr lang="en-IN" dirty="0"/>
                    </a:p>
                  </a:txBody>
                  <a:tcPr/>
                </a:tc>
                <a:tc>
                  <a:txBody>
                    <a:bodyPr/>
                    <a:lstStyle/>
                    <a:p>
                      <a:r>
                        <a:rPr lang="en-US" dirty="0"/>
                        <a:t>prediction</a:t>
                      </a:r>
                      <a:endParaRPr lang="en-IN" dirty="0"/>
                    </a:p>
                  </a:txBody>
                  <a:tcPr/>
                </a:tc>
                <a:tc>
                  <a:txBody>
                    <a:bodyPr/>
                    <a:lstStyle/>
                    <a:p>
                      <a:r>
                        <a:rPr lang="en-US" dirty="0"/>
                        <a:t>confidence</a:t>
                      </a:r>
                      <a:endParaRPr lang="en-IN" dirty="0"/>
                    </a:p>
                  </a:txBody>
                  <a:tcPr/>
                </a:tc>
                <a:extLst>
                  <a:ext uri="{0D108BD9-81ED-4DB2-BD59-A6C34878D82A}">
                    <a16:rowId xmlns:a16="http://schemas.microsoft.com/office/drawing/2014/main" val="3042460328"/>
                  </a:ext>
                </a:extLst>
              </a:tr>
              <a:tr h="370840">
                <a:tc>
                  <a:txBody>
                    <a:bodyPr/>
                    <a:lstStyle/>
                    <a:p>
                      <a:r>
                        <a:rPr lang="en-US" dirty="0"/>
                        <a:t>cat</a:t>
                      </a:r>
                      <a:endParaRPr lang="en-IN" dirty="0"/>
                    </a:p>
                  </a:txBody>
                  <a:tcPr/>
                </a:tc>
                <a:tc>
                  <a:txBody>
                    <a:bodyPr/>
                    <a:lstStyle/>
                    <a:p>
                      <a:r>
                        <a:rPr lang="en-US" dirty="0"/>
                        <a:t>sat</a:t>
                      </a:r>
                      <a:endParaRPr lang="en-IN" dirty="0"/>
                    </a:p>
                  </a:txBody>
                  <a:tcPr/>
                </a:tc>
                <a:tc>
                  <a:txBody>
                    <a:bodyPr/>
                    <a:lstStyle/>
                    <a:p>
                      <a:r>
                        <a:rPr lang="en-US" dirty="0"/>
                        <a:t>0.33</a:t>
                      </a:r>
                      <a:endParaRPr lang="en-IN" dirty="0"/>
                    </a:p>
                  </a:txBody>
                  <a:tcPr/>
                </a:tc>
                <a:extLst>
                  <a:ext uri="{0D108BD9-81ED-4DB2-BD59-A6C34878D82A}">
                    <a16:rowId xmlns:a16="http://schemas.microsoft.com/office/drawing/2014/main" val="2841978044"/>
                  </a:ext>
                </a:extLst>
              </a:tr>
              <a:tr h="370840">
                <a:tc>
                  <a:txBody>
                    <a:bodyPr/>
                    <a:lstStyle/>
                    <a:p>
                      <a:r>
                        <a:rPr lang="en-US" dirty="0"/>
                        <a:t>bat</a:t>
                      </a:r>
                      <a:endParaRPr lang="en-IN" dirty="0"/>
                    </a:p>
                  </a:txBody>
                  <a:tcPr/>
                </a:tc>
                <a:tc>
                  <a:txBody>
                    <a:bodyPr/>
                    <a:lstStyle/>
                    <a:p>
                      <a:r>
                        <a:rPr lang="en-US" dirty="0"/>
                        <a:t>bat</a:t>
                      </a:r>
                      <a:endParaRPr lang="en-IN" dirty="0"/>
                    </a:p>
                  </a:txBody>
                  <a:tcPr/>
                </a:tc>
                <a:tc>
                  <a:txBody>
                    <a:bodyPr/>
                    <a:lstStyle/>
                    <a:p>
                      <a:r>
                        <a:rPr lang="en-US" dirty="0"/>
                        <a:t>0.66</a:t>
                      </a:r>
                      <a:endParaRPr lang="en-IN" dirty="0"/>
                    </a:p>
                  </a:txBody>
                  <a:tcPr/>
                </a:tc>
                <a:extLst>
                  <a:ext uri="{0D108BD9-81ED-4DB2-BD59-A6C34878D82A}">
                    <a16:rowId xmlns:a16="http://schemas.microsoft.com/office/drawing/2014/main" val="2962819863"/>
                  </a:ext>
                </a:extLst>
              </a:tr>
              <a:tr h="370840">
                <a:tc>
                  <a:txBody>
                    <a:bodyPr/>
                    <a:lstStyle/>
                    <a:p>
                      <a:r>
                        <a:rPr lang="en-US" dirty="0"/>
                        <a:t>rat</a:t>
                      </a:r>
                      <a:endParaRPr lang="en-IN" dirty="0"/>
                    </a:p>
                  </a:txBody>
                  <a:tcPr/>
                </a:tc>
                <a:tc>
                  <a:txBody>
                    <a:bodyPr/>
                    <a:lstStyle/>
                    <a:p>
                      <a:r>
                        <a:rPr lang="en-US" dirty="0"/>
                        <a:t>rack</a:t>
                      </a:r>
                      <a:endParaRPr lang="en-IN" dirty="0"/>
                    </a:p>
                  </a:txBody>
                  <a:tcPr/>
                </a:tc>
                <a:tc>
                  <a:txBody>
                    <a:bodyPr/>
                    <a:lstStyle/>
                    <a:p>
                      <a:r>
                        <a:rPr lang="en-US" dirty="0"/>
                        <a:t>0.33</a:t>
                      </a:r>
                      <a:endParaRPr lang="en-IN" dirty="0"/>
                    </a:p>
                  </a:txBody>
                  <a:tcPr/>
                </a:tc>
                <a:extLst>
                  <a:ext uri="{0D108BD9-81ED-4DB2-BD59-A6C34878D82A}">
                    <a16:rowId xmlns:a16="http://schemas.microsoft.com/office/drawing/2014/main" val="518705540"/>
                  </a:ext>
                </a:extLst>
              </a:tr>
            </a:tbl>
          </a:graphicData>
        </a:graphic>
      </p:graphicFrame>
      <p:pic>
        <p:nvPicPr>
          <p:cNvPr id="15" name="Picture 14">
            <a:extLst>
              <a:ext uri="{FF2B5EF4-FFF2-40B4-BE49-F238E27FC236}">
                <a16:creationId xmlns:a16="http://schemas.microsoft.com/office/drawing/2014/main" id="{47DE4BA6-986E-72E6-E399-6A907046C45F}"/>
              </a:ext>
            </a:extLst>
          </p:cNvPr>
          <p:cNvPicPr>
            <a:picLocks noChangeAspect="1"/>
          </p:cNvPicPr>
          <p:nvPr/>
        </p:nvPicPr>
        <p:blipFill>
          <a:blip r:embed="rId2"/>
          <a:stretch>
            <a:fillRect/>
          </a:stretch>
        </p:blipFill>
        <p:spPr>
          <a:xfrm>
            <a:off x="2623635" y="3365502"/>
            <a:ext cx="7071729" cy="2544231"/>
          </a:xfrm>
          <a:prstGeom prst="rect">
            <a:avLst/>
          </a:prstGeom>
        </p:spPr>
      </p:pic>
      <p:pic>
        <p:nvPicPr>
          <p:cNvPr id="17" name="Picture 16">
            <a:extLst>
              <a:ext uri="{FF2B5EF4-FFF2-40B4-BE49-F238E27FC236}">
                <a16:creationId xmlns:a16="http://schemas.microsoft.com/office/drawing/2014/main" id="{7EB8BD3C-7CBD-E32B-8757-9125FA8AED47}"/>
              </a:ext>
            </a:extLst>
          </p:cNvPr>
          <p:cNvPicPr>
            <a:picLocks noChangeAspect="1"/>
          </p:cNvPicPr>
          <p:nvPr/>
        </p:nvPicPr>
        <p:blipFill>
          <a:blip r:embed="rId3"/>
          <a:stretch>
            <a:fillRect/>
          </a:stretch>
        </p:blipFill>
        <p:spPr>
          <a:xfrm>
            <a:off x="3033285" y="5973145"/>
            <a:ext cx="6125430" cy="647790"/>
          </a:xfrm>
          <a:prstGeom prst="rect">
            <a:avLst/>
          </a:prstGeom>
        </p:spPr>
      </p:pic>
      <p:cxnSp>
        <p:nvCxnSpPr>
          <p:cNvPr id="4" name="Straight Arrow Connector 3">
            <a:extLst>
              <a:ext uri="{FF2B5EF4-FFF2-40B4-BE49-F238E27FC236}">
                <a16:creationId xmlns:a16="http://schemas.microsoft.com/office/drawing/2014/main" id="{F76CBED3-1D32-60AB-4A9D-7C1EF02E8541}"/>
              </a:ext>
            </a:extLst>
          </p:cNvPr>
          <p:cNvCxnSpPr>
            <a:cxnSpLocks/>
            <a:stCxn id="7" idx="3"/>
          </p:cNvCxnSpPr>
          <p:nvPr/>
        </p:nvCxnSpPr>
        <p:spPr>
          <a:xfrm flipV="1">
            <a:off x="5092698" y="2235200"/>
            <a:ext cx="1849969" cy="16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1804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F41E4-70E6-0DF7-7943-EEEFD3D10638}"/>
              </a:ext>
            </a:extLst>
          </p:cNvPr>
          <p:cNvSpPr>
            <a:spLocks noGrp="1"/>
          </p:cNvSpPr>
          <p:nvPr>
            <p:ph type="title"/>
          </p:nvPr>
        </p:nvSpPr>
        <p:spPr>
          <a:xfrm>
            <a:off x="1770461" y="85119"/>
            <a:ext cx="7429499" cy="693815"/>
          </a:xfrm>
        </p:spPr>
        <p:txBody>
          <a:bodyPr>
            <a:normAutofit fontScale="90000"/>
          </a:bodyPr>
          <a:lstStyle/>
          <a:p>
            <a:r>
              <a:rPr lang="en-US" dirty="0"/>
              <a:t>Tested results of accuracy</a:t>
            </a:r>
            <a:endParaRPr lang="en-IN" dirty="0"/>
          </a:p>
        </p:txBody>
      </p:sp>
      <p:pic>
        <p:nvPicPr>
          <p:cNvPr id="5" name="Content Placeholder 4">
            <a:extLst>
              <a:ext uri="{FF2B5EF4-FFF2-40B4-BE49-F238E27FC236}">
                <a16:creationId xmlns:a16="http://schemas.microsoft.com/office/drawing/2014/main" id="{3DF48861-40FC-9EE0-4274-E7257CB50056}"/>
              </a:ext>
            </a:extLst>
          </p:cNvPr>
          <p:cNvPicPr>
            <a:picLocks noGrp="1" noChangeAspect="1"/>
          </p:cNvPicPr>
          <p:nvPr>
            <p:ph idx="1"/>
          </p:nvPr>
        </p:nvPicPr>
        <p:blipFill>
          <a:blip r:embed="rId2"/>
          <a:stretch>
            <a:fillRect/>
          </a:stretch>
        </p:blipFill>
        <p:spPr>
          <a:xfrm>
            <a:off x="1770461" y="948438"/>
            <a:ext cx="8651875" cy="4004563"/>
          </a:xfrm>
        </p:spPr>
      </p:pic>
    </p:spTree>
    <p:extLst>
      <p:ext uri="{BB962C8B-B14F-4D97-AF65-F5344CB8AC3E}">
        <p14:creationId xmlns:p14="http://schemas.microsoft.com/office/powerpoint/2010/main" val="3021556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25A3-5104-ED80-79A0-E31A04E1F3C0}"/>
              </a:ext>
            </a:extLst>
          </p:cNvPr>
          <p:cNvSpPr>
            <a:spLocks noGrp="1"/>
          </p:cNvSpPr>
          <p:nvPr>
            <p:ph type="title"/>
          </p:nvPr>
        </p:nvSpPr>
        <p:spPr>
          <a:xfrm>
            <a:off x="1702727" y="1"/>
            <a:ext cx="7429499" cy="693815"/>
          </a:xfrm>
        </p:spPr>
        <p:txBody>
          <a:bodyPr>
            <a:normAutofit/>
          </a:bodyPr>
          <a:lstStyle/>
          <a:p>
            <a:r>
              <a:rPr lang="en-US" sz="2400" dirty="0"/>
              <a:t>Graphs related to training</a:t>
            </a:r>
            <a:endParaRPr lang="en-IN" sz="2400" dirty="0"/>
          </a:p>
        </p:txBody>
      </p:sp>
      <p:pic>
        <p:nvPicPr>
          <p:cNvPr id="5" name="Content Placeholder 4">
            <a:extLst>
              <a:ext uri="{FF2B5EF4-FFF2-40B4-BE49-F238E27FC236}">
                <a16:creationId xmlns:a16="http://schemas.microsoft.com/office/drawing/2014/main" id="{3CE24EE0-12AB-B836-78A6-C20A34A96C0F}"/>
              </a:ext>
            </a:extLst>
          </p:cNvPr>
          <p:cNvPicPr>
            <a:picLocks noGrp="1" noChangeAspect="1"/>
          </p:cNvPicPr>
          <p:nvPr>
            <p:ph idx="1"/>
          </p:nvPr>
        </p:nvPicPr>
        <p:blipFill>
          <a:blip r:embed="rId2"/>
          <a:stretch>
            <a:fillRect/>
          </a:stretch>
        </p:blipFill>
        <p:spPr>
          <a:xfrm>
            <a:off x="1778000" y="987399"/>
            <a:ext cx="8378824" cy="5447268"/>
          </a:xfrm>
        </p:spPr>
      </p:pic>
      <p:sp>
        <p:nvSpPr>
          <p:cNvPr id="6" name="TextBox 5">
            <a:extLst>
              <a:ext uri="{FF2B5EF4-FFF2-40B4-BE49-F238E27FC236}">
                <a16:creationId xmlns:a16="http://schemas.microsoft.com/office/drawing/2014/main" id="{E631B78C-E0A0-42BF-B931-413E70A5CCD8}"/>
              </a:ext>
            </a:extLst>
          </p:cNvPr>
          <p:cNvSpPr txBox="1"/>
          <p:nvPr/>
        </p:nvSpPr>
        <p:spPr>
          <a:xfrm>
            <a:off x="1778000" y="618068"/>
            <a:ext cx="8378824" cy="646331"/>
          </a:xfrm>
          <a:prstGeom prst="rect">
            <a:avLst/>
          </a:prstGeom>
          <a:noFill/>
        </p:spPr>
        <p:txBody>
          <a:bodyPr wrap="square" rtlCol="0">
            <a:spAutoFit/>
          </a:bodyPr>
          <a:lstStyle/>
          <a:p>
            <a:r>
              <a:rPr lang="en-US" dirty="0"/>
              <a:t>Accuracy(y-axis) vs epochs(x-axis) for VIT_b_16 feature extraction based model pipeline</a:t>
            </a:r>
            <a:endParaRPr lang="en-IN" dirty="0"/>
          </a:p>
        </p:txBody>
      </p:sp>
    </p:spTree>
    <p:extLst>
      <p:ext uri="{BB962C8B-B14F-4D97-AF65-F5344CB8AC3E}">
        <p14:creationId xmlns:p14="http://schemas.microsoft.com/office/powerpoint/2010/main" val="1877854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800" dirty="0">
                <a:solidFill>
                  <a:srgbClr val="FFFFFF"/>
                </a:solidFill>
              </a:rPr>
              <a:t>Problem Statement</a:t>
            </a:r>
          </a:p>
        </p:txBody>
      </p:sp>
      <p:sp>
        <p:nvSpPr>
          <p:cNvPr id="3" name="Content Placeholder 2"/>
          <p:cNvSpPr>
            <a:spLocks noGrp="1"/>
          </p:cNvSpPr>
          <p:nvPr>
            <p:ph idx="1"/>
          </p:nvPr>
        </p:nvSpPr>
        <p:spPr/>
        <p:txBody>
          <a:bodyPr/>
          <a:lstStyle/>
          <a:p>
            <a:r>
              <a:rPr sz="2800" dirty="0">
                <a:solidFill>
                  <a:srgbClr val="FFFFFF"/>
                </a:solidFill>
              </a:rPr>
              <a:t>Traditional HTR models require large labeled datasets, which are scarce.</a:t>
            </a:r>
          </a:p>
          <a:p>
            <a:r>
              <a:rPr sz="2800" dirty="0">
                <a:solidFill>
                  <a:srgbClr val="FFFFFF"/>
                </a:solidFill>
              </a:rPr>
              <a:t>This work aims to improve HTR by leveraging pre-trained models and attention mechanisms.</a:t>
            </a:r>
            <a:endParaRPr lang="en-US" sz="2800" dirty="0">
              <a:solidFill>
                <a:srgbClr val="FFFFFF"/>
              </a:solidFill>
            </a:endParaRPr>
          </a:p>
          <a:p>
            <a:r>
              <a:rPr lang="en-US" sz="2800" dirty="0">
                <a:solidFill>
                  <a:srgbClr val="FFFFFF"/>
                </a:solidFill>
              </a:rPr>
              <a:t>Various sequence-to-sequence models have been proposed for text recognition.</a:t>
            </a:r>
          </a:p>
          <a:p>
            <a:r>
              <a:rPr lang="en-US" sz="2800" dirty="0">
                <a:solidFill>
                  <a:srgbClr val="FFFFFF"/>
                </a:solidFill>
              </a:rPr>
              <a:t>Most rely on large labeled datasets, making training costly.</a:t>
            </a:r>
          </a:p>
          <a:p>
            <a:endParaRPr sz="2800" dirty="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2ECAE-2AF6-681A-31A1-EEA07C771DD6}"/>
              </a:ext>
            </a:extLst>
          </p:cNvPr>
          <p:cNvSpPr>
            <a:spLocks noGrp="1"/>
          </p:cNvSpPr>
          <p:nvPr>
            <p:ph type="title"/>
          </p:nvPr>
        </p:nvSpPr>
        <p:spPr>
          <a:xfrm>
            <a:off x="1677328" y="93585"/>
            <a:ext cx="8863673" cy="448281"/>
          </a:xfrm>
        </p:spPr>
        <p:txBody>
          <a:bodyPr>
            <a:noAutofit/>
          </a:bodyPr>
          <a:lstStyle/>
          <a:p>
            <a:r>
              <a:rPr lang="en-US" sz="1800" dirty="0"/>
              <a:t>NORM_ED(normal edit distance)(y-axis) vs epochs(x-axis) for VIT_b_16 feature extraction based model pipeline</a:t>
            </a:r>
            <a:endParaRPr lang="en-IN" sz="1800" dirty="0"/>
          </a:p>
        </p:txBody>
      </p:sp>
      <p:pic>
        <p:nvPicPr>
          <p:cNvPr id="5" name="Content Placeholder 4">
            <a:extLst>
              <a:ext uri="{FF2B5EF4-FFF2-40B4-BE49-F238E27FC236}">
                <a16:creationId xmlns:a16="http://schemas.microsoft.com/office/drawing/2014/main" id="{6B132BFA-DB9E-E07A-2ADE-F8A321BB98FB}"/>
              </a:ext>
            </a:extLst>
          </p:cNvPr>
          <p:cNvPicPr>
            <a:picLocks noGrp="1" noChangeAspect="1"/>
          </p:cNvPicPr>
          <p:nvPr>
            <p:ph idx="1"/>
          </p:nvPr>
        </p:nvPicPr>
        <p:blipFill>
          <a:blip r:embed="rId2"/>
          <a:stretch>
            <a:fillRect/>
          </a:stretch>
        </p:blipFill>
        <p:spPr>
          <a:xfrm>
            <a:off x="2048933" y="651934"/>
            <a:ext cx="8229600" cy="5689599"/>
          </a:xfrm>
        </p:spPr>
      </p:pic>
    </p:spTree>
    <p:extLst>
      <p:ext uri="{BB962C8B-B14F-4D97-AF65-F5344CB8AC3E}">
        <p14:creationId xmlns:p14="http://schemas.microsoft.com/office/powerpoint/2010/main" val="418193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B7CAE-DEC1-A83C-CDD5-FA594BF5F782}"/>
              </a:ext>
            </a:extLst>
          </p:cNvPr>
          <p:cNvSpPr>
            <a:spLocks noGrp="1"/>
          </p:cNvSpPr>
          <p:nvPr>
            <p:ph type="title"/>
          </p:nvPr>
        </p:nvSpPr>
        <p:spPr>
          <a:xfrm>
            <a:off x="1804327" y="178252"/>
            <a:ext cx="8652006" cy="643015"/>
          </a:xfrm>
        </p:spPr>
        <p:txBody>
          <a:bodyPr>
            <a:noAutofit/>
          </a:bodyPr>
          <a:lstStyle/>
          <a:p>
            <a:r>
              <a:rPr lang="en-US" sz="2000" dirty="0"/>
              <a:t>Train_loss and valid_loss(y-axis) vs epochs(x-axis) for VIT_b_16 feature extraction based model pipeline</a:t>
            </a:r>
            <a:endParaRPr lang="en-IN" sz="2000" dirty="0"/>
          </a:p>
        </p:txBody>
      </p:sp>
      <p:pic>
        <p:nvPicPr>
          <p:cNvPr id="5" name="Content Placeholder 4">
            <a:extLst>
              <a:ext uri="{FF2B5EF4-FFF2-40B4-BE49-F238E27FC236}">
                <a16:creationId xmlns:a16="http://schemas.microsoft.com/office/drawing/2014/main" id="{C6ACA359-BF7B-013B-71A0-A3D52411C93C}"/>
              </a:ext>
            </a:extLst>
          </p:cNvPr>
          <p:cNvPicPr>
            <a:picLocks noGrp="1" noChangeAspect="1"/>
          </p:cNvPicPr>
          <p:nvPr>
            <p:ph idx="1"/>
          </p:nvPr>
        </p:nvPicPr>
        <p:blipFill>
          <a:blip r:embed="rId2"/>
          <a:stretch>
            <a:fillRect/>
          </a:stretch>
        </p:blipFill>
        <p:spPr>
          <a:xfrm>
            <a:off x="1804328" y="965200"/>
            <a:ext cx="8406473" cy="5486400"/>
          </a:xfrm>
        </p:spPr>
      </p:pic>
    </p:spTree>
    <p:extLst>
      <p:ext uri="{BB962C8B-B14F-4D97-AF65-F5344CB8AC3E}">
        <p14:creationId xmlns:p14="http://schemas.microsoft.com/office/powerpoint/2010/main" val="4027157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10343-2C87-51C0-08E4-B5DEDCEDACDA}"/>
              </a:ext>
            </a:extLst>
          </p:cNvPr>
          <p:cNvSpPr>
            <a:spLocks noGrp="1"/>
          </p:cNvSpPr>
          <p:nvPr>
            <p:ph type="title"/>
          </p:nvPr>
        </p:nvSpPr>
        <p:spPr>
          <a:xfrm>
            <a:off x="2380061" y="93585"/>
            <a:ext cx="7429499" cy="846216"/>
          </a:xfrm>
        </p:spPr>
        <p:txBody>
          <a:bodyPr/>
          <a:lstStyle/>
          <a:p>
            <a:r>
              <a:rPr lang="en-US" dirty="0"/>
              <a:t>Modification-3(resnet</a:t>
            </a:r>
            <a:r>
              <a:rPr lang="en-US" dirty="0">
                <a:sym typeface="Wingdings" panose="05000000000000000000" pitchFamily="2" charset="2"/>
              </a:rPr>
              <a:t>  </a:t>
            </a:r>
            <a:r>
              <a:rPr lang="en-US" dirty="0"/>
              <a:t>rcnn)</a:t>
            </a:r>
            <a:endParaRPr lang="en-IN" dirty="0"/>
          </a:p>
        </p:txBody>
      </p:sp>
      <p:sp>
        <p:nvSpPr>
          <p:cNvPr id="3" name="Content Placeholder 2">
            <a:extLst>
              <a:ext uri="{FF2B5EF4-FFF2-40B4-BE49-F238E27FC236}">
                <a16:creationId xmlns:a16="http://schemas.microsoft.com/office/drawing/2014/main" id="{A0AB2071-D850-49A0-912B-6CC6DDE61D8A}"/>
              </a:ext>
            </a:extLst>
          </p:cNvPr>
          <p:cNvSpPr>
            <a:spLocks noGrp="1"/>
          </p:cNvSpPr>
          <p:nvPr>
            <p:ph idx="1"/>
          </p:nvPr>
        </p:nvSpPr>
        <p:spPr>
          <a:xfrm>
            <a:off x="2380061" y="812801"/>
            <a:ext cx="7429499" cy="4978401"/>
          </a:xfrm>
        </p:spPr>
        <p:txBody>
          <a:bodyPr>
            <a:normAutofit lnSpcReduction="10000"/>
          </a:bodyPr>
          <a:lstStyle/>
          <a:p>
            <a:pPr>
              <a:buNone/>
            </a:pPr>
            <a:r>
              <a:rPr lang="en-US" b="1" dirty="0"/>
              <a:t>Why Replace ResNet with RCNN?</a:t>
            </a:r>
          </a:p>
          <a:p>
            <a:pPr>
              <a:buFont typeface="Arial" panose="020B0604020202020204" pitchFamily="34" charset="0"/>
              <a:buChar char="•"/>
            </a:pPr>
            <a:r>
              <a:rPr lang="en-US" b="1" dirty="0"/>
              <a:t>Region-Focused Feature Extraction</a:t>
            </a:r>
            <a:r>
              <a:rPr lang="en-US" dirty="0"/>
              <a:t>: RCNN explicitly detects and focuses on </a:t>
            </a:r>
            <a:r>
              <a:rPr lang="en-US" b="1" dirty="0"/>
              <a:t>regions of interest</a:t>
            </a:r>
            <a:r>
              <a:rPr lang="en-US" dirty="0"/>
              <a:t> (e.g., characters or word-parts) rather than processing the entire image uniformly.</a:t>
            </a:r>
          </a:p>
          <a:p>
            <a:pPr>
              <a:buFont typeface="Arial" panose="020B0604020202020204" pitchFamily="34" charset="0"/>
              <a:buChar char="•"/>
            </a:pPr>
            <a:r>
              <a:rPr lang="en-US" b="1" dirty="0"/>
              <a:t>Better Localization</a:t>
            </a:r>
            <a:r>
              <a:rPr lang="en-US" dirty="0"/>
              <a:t>: Helps in </a:t>
            </a:r>
            <a:r>
              <a:rPr lang="en-US" b="1" dirty="0"/>
              <a:t>complex handwriting</a:t>
            </a:r>
            <a:r>
              <a:rPr lang="en-US" dirty="0"/>
              <a:t> where words or characters are scattered, slanted, or irregularly spaced.</a:t>
            </a:r>
          </a:p>
          <a:p>
            <a:pPr>
              <a:buFont typeface="Arial" panose="020B0604020202020204" pitchFamily="34" charset="0"/>
              <a:buChar char="•"/>
            </a:pPr>
            <a:r>
              <a:rPr lang="en-US" b="1" dirty="0"/>
              <a:t>Adaptive Attention</a:t>
            </a:r>
            <a:r>
              <a:rPr lang="en-US" dirty="0"/>
              <a:t>: Allows the model to </a:t>
            </a:r>
            <a:r>
              <a:rPr lang="en-US" b="1" dirty="0"/>
              <a:t>attend selectively</a:t>
            </a:r>
            <a:r>
              <a:rPr lang="en-US" dirty="0"/>
              <a:t> to informative parts of the image, rather than relying on fixed receptive fields.</a:t>
            </a:r>
          </a:p>
          <a:p>
            <a:endParaRPr lang="en-IN" dirty="0"/>
          </a:p>
        </p:txBody>
      </p:sp>
    </p:spTree>
    <p:extLst>
      <p:ext uri="{BB962C8B-B14F-4D97-AF65-F5344CB8AC3E}">
        <p14:creationId xmlns:p14="http://schemas.microsoft.com/office/powerpoint/2010/main" val="4291550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9B1B2-464D-E0B4-7142-41BB5E234CD6}"/>
              </a:ext>
            </a:extLst>
          </p:cNvPr>
          <p:cNvSpPr>
            <a:spLocks noGrp="1"/>
          </p:cNvSpPr>
          <p:nvPr>
            <p:ph type="title"/>
          </p:nvPr>
        </p:nvSpPr>
        <p:spPr>
          <a:xfrm>
            <a:off x="414868" y="177801"/>
            <a:ext cx="10854265" cy="888999"/>
          </a:xfrm>
        </p:spPr>
        <p:txBody>
          <a:bodyPr>
            <a:normAutofit fontScale="90000"/>
          </a:bodyPr>
          <a:lstStyle/>
          <a:p>
            <a:r>
              <a:rPr lang="en-US" dirty="0"/>
              <a:t>Advantages and Disadvantages of replacing resnet with rcnn model</a:t>
            </a:r>
            <a:endParaRPr lang="en-IN" dirty="0"/>
          </a:p>
        </p:txBody>
      </p:sp>
      <p:sp>
        <p:nvSpPr>
          <p:cNvPr id="3" name="Content Placeholder 2">
            <a:extLst>
              <a:ext uri="{FF2B5EF4-FFF2-40B4-BE49-F238E27FC236}">
                <a16:creationId xmlns:a16="http://schemas.microsoft.com/office/drawing/2014/main" id="{2CC1FC80-D84A-72E0-14B4-25C3F1F23DE9}"/>
              </a:ext>
            </a:extLst>
          </p:cNvPr>
          <p:cNvSpPr>
            <a:spLocks noGrp="1"/>
          </p:cNvSpPr>
          <p:nvPr>
            <p:ph idx="1"/>
          </p:nvPr>
        </p:nvSpPr>
        <p:spPr>
          <a:xfrm>
            <a:off x="414867" y="1047219"/>
            <a:ext cx="11717865" cy="4972581"/>
          </a:xfrm>
        </p:spPr>
        <p:txBody>
          <a:bodyPr>
            <a:normAutofit fontScale="85000" lnSpcReduction="20000"/>
          </a:bodyPr>
          <a:lstStyle/>
          <a:p>
            <a:pPr>
              <a:buNone/>
            </a:pPr>
            <a:r>
              <a:rPr lang="en-IN" b="1" dirty="0"/>
              <a:t>Advantages of RCNN Feature Extractor</a:t>
            </a:r>
          </a:p>
          <a:p>
            <a:r>
              <a:rPr lang="en-IN" dirty="0"/>
              <a:t> </a:t>
            </a:r>
            <a:r>
              <a:rPr lang="en-IN" b="1" dirty="0"/>
              <a:t>Handles Complex Layouts Better</a:t>
            </a:r>
            <a:r>
              <a:rPr lang="en-IN" dirty="0"/>
              <a:t> — Effective for text with irregular spacing, noise, or overlapping strokes.</a:t>
            </a:r>
            <a:br>
              <a:rPr lang="en-IN" dirty="0"/>
            </a:br>
            <a:r>
              <a:rPr lang="en-IN" dirty="0"/>
              <a:t> </a:t>
            </a:r>
            <a:r>
              <a:rPr lang="en-IN" b="1" dirty="0"/>
              <a:t>Explicit Focus on Characters</a:t>
            </a:r>
            <a:r>
              <a:rPr lang="en-IN" dirty="0"/>
              <a:t> — Improves recognition of small or fine-grained details.</a:t>
            </a:r>
            <a:br>
              <a:rPr lang="en-IN" dirty="0"/>
            </a:br>
            <a:r>
              <a:rPr lang="en-IN" dirty="0"/>
              <a:t> </a:t>
            </a:r>
            <a:r>
              <a:rPr lang="en-IN" b="1" dirty="0"/>
              <a:t>Potential Accuracy Gain</a:t>
            </a:r>
            <a:r>
              <a:rPr lang="en-IN" dirty="0"/>
              <a:t> — For challenging handwritten text, region proposals give more precise features.</a:t>
            </a:r>
          </a:p>
          <a:p>
            <a:r>
              <a:rPr lang="en-IN" b="1" dirty="0"/>
              <a:t>Disadvantages of RCNN Feature Extractor</a:t>
            </a:r>
            <a:endParaRPr lang="en-IN" dirty="0"/>
          </a:p>
          <a:p>
            <a:r>
              <a:rPr lang="en-US" b="1" dirty="0"/>
              <a:t>Slower Training &amp; Inference</a:t>
            </a:r>
            <a:r>
              <a:rPr lang="en-US" dirty="0"/>
              <a:t> — Region proposals introduce additional computational overhead.</a:t>
            </a:r>
            <a:br>
              <a:rPr lang="en-US" dirty="0"/>
            </a:br>
            <a:r>
              <a:rPr lang="en-US" dirty="0"/>
              <a:t> </a:t>
            </a:r>
            <a:r>
              <a:rPr lang="en-US" b="1" dirty="0"/>
              <a:t>More Complex Pipeline</a:t>
            </a:r>
            <a:r>
              <a:rPr lang="en-US" dirty="0"/>
              <a:t> — Integration with sequence models becomes harder than with ResNet's dense features.</a:t>
            </a:r>
            <a:br>
              <a:rPr lang="en-US" dirty="0"/>
            </a:br>
            <a:r>
              <a:rPr lang="en-US" dirty="0"/>
              <a:t> </a:t>
            </a:r>
            <a:r>
              <a:rPr lang="en-US" b="1" dirty="0"/>
              <a:t>Higher Memory Usage</a:t>
            </a:r>
            <a:r>
              <a:rPr lang="en-US" dirty="0"/>
              <a:t> — Especially when many proposals are generated per image.</a:t>
            </a:r>
          </a:p>
          <a:p>
            <a:r>
              <a:rPr lang="en-IN" dirty="0"/>
              <a:t>Similar to the vit model I have made use of the regularization strategies of norm dropout of 0.4,labelsmoothing and a learning rate scheduler which are having same parameters as the ones used for training the vit based model</a:t>
            </a:r>
          </a:p>
          <a:p>
            <a:endParaRPr lang="en-IN" dirty="0"/>
          </a:p>
        </p:txBody>
      </p:sp>
    </p:spTree>
    <p:extLst>
      <p:ext uri="{BB962C8B-B14F-4D97-AF65-F5344CB8AC3E}">
        <p14:creationId xmlns:p14="http://schemas.microsoft.com/office/powerpoint/2010/main" val="4161863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96E4E-2057-36C7-12D4-B21469B63A76}"/>
              </a:ext>
            </a:extLst>
          </p:cNvPr>
          <p:cNvSpPr>
            <a:spLocks noGrp="1"/>
          </p:cNvSpPr>
          <p:nvPr>
            <p:ph type="title"/>
          </p:nvPr>
        </p:nvSpPr>
        <p:spPr>
          <a:xfrm>
            <a:off x="2117594" y="152851"/>
            <a:ext cx="7429499" cy="913949"/>
          </a:xfrm>
        </p:spPr>
        <p:txBody>
          <a:bodyPr/>
          <a:lstStyle/>
          <a:p>
            <a:r>
              <a:rPr lang="en-US" dirty="0"/>
              <a:t>Tested results of accuracy</a:t>
            </a:r>
            <a:endParaRPr lang="en-IN" dirty="0"/>
          </a:p>
        </p:txBody>
      </p:sp>
      <p:pic>
        <p:nvPicPr>
          <p:cNvPr id="7" name="Picture 6">
            <a:extLst>
              <a:ext uri="{FF2B5EF4-FFF2-40B4-BE49-F238E27FC236}">
                <a16:creationId xmlns:a16="http://schemas.microsoft.com/office/drawing/2014/main" id="{F19938FB-16CB-EAC4-976B-67DBDA1AA3F8}"/>
              </a:ext>
            </a:extLst>
          </p:cNvPr>
          <p:cNvPicPr>
            <a:picLocks noChangeAspect="1"/>
          </p:cNvPicPr>
          <p:nvPr/>
        </p:nvPicPr>
        <p:blipFill>
          <a:blip r:embed="rId2"/>
          <a:stretch>
            <a:fillRect/>
          </a:stretch>
        </p:blipFill>
        <p:spPr>
          <a:xfrm>
            <a:off x="1761067" y="1837215"/>
            <a:ext cx="8449733" cy="4148719"/>
          </a:xfrm>
          <a:prstGeom prst="rect">
            <a:avLst/>
          </a:prstGeom>
        </p:spPr>
      </p:pic>
    </p:spTree>
    <p:extLst>
      <p:ext uri="{BB962C8B-B14F-4D97-AF65-F5344CB8AC3E}">
        <p14:creationId xmlns:p14="http://schemas.microsoft.com/office/powerpoint/2010/main" val="2402720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16F6-E0CA-920D-3AEE-C0D8CECC7881}"/>
              </a:ext>
            </a:extLst>
          </p:cNvPr>
          <p:cNvSpPr>
            <a:spLocks noGrp="1"/>
          </p:cNvSpPr>
          <p:nvPr>
            <p:ph type="title"/>
          </p:nvPr>
        </p:nvSpPr>
        <p:spPr>
          <a:xfrm>
            <a:off x="440268" y="213023"/>
            <a:ext cx="9614826" cy="448281"/>
          </a:xfrm>
        </p:spPr>
        <p:txBody>
          <a:bodyPr>
            <a:noAutofit/>
          </a:bodyPr>
          <a:lstStyle/>
          <a:p>
            <a:r>
              <a:rPr lang="en-US" sz="1800" dirty="0"/>
              <a:t>1)Accuracy(y-axis) vs epochs(x-axis) for rcnn feature extraction based model pipeline</a:t>
            </a:r>
            <a:br>
              <a:rPr lang="en-US" sz="1800" dirty="0"/>
            </a:br>
            <a:r>
              <a:rPr lang="en-US" sz="1800" dirty="0"/>
              <a:t>2) NORM_ED(normal edit distance)(y-axis) vs epochs(x-axis) for rcnn feature extraction based model pipeline</a:t>
            </a:r>
            <a:br>
              <a:rPr lang="en-US" sz="1800" dirty="0"/>
            </a:br>
            <a:r>
              <a:rPr lang="en-US" sz="1800" dirty="0"/>
              <a:t>3)Train_loss and valid_loss(y-axis) vs epochs(x-axis) for rcnn feature extraction based model pipeline</a:t>
            </a:r>
            <a:endParaRPr lang="en-IN" sz="1800" dirty="0"/>
          </a:p>
        </p:txBody>
      </p:sp>
      <p:pic>
        <p:nvPicPr>
          <p:cNvPr id="5" name="Content Placeholder 4">
            <a:extLst>
              <a:ext uri="{FF2B5EF4-FFF2-40B4-BE49-F238E27FC236}">
                <a16:creationId xmlns:a16="http://schemas.microsoft.com/office/drawing/2014/main" id="{FED8B5E7-C87E-0869-028D-86424FD3F83A}"/>
              </a:ext>
            </a:extLst>
          </p:cNvPr>
          <p:cNvPicPr>
            <a:picLocks noGrp="1" noChangeAspect="1"/>
          </p:cNvPicPr>
          <p:nvPr>
            <p:ph idx="1"/>
          </p:nvPr>
        </p:nvPicPr>
        <p:blipFill>
          <a:blip r:embed="rId2"/>
          <a:stretch>
            <a:fillRect/>
          </a:stretch>
        </p:blipFill>
        <p:spPr>
          <a:xfrm>
            <a:off x="320081" y="996420"/>
            <a:ext cx="3853986" cy="4532312"/>
          </a:xfrm>
        </p:spPr>
      </p:pic>
      <p:pic>
        <p:nvPicPr>
          <p:cNvPr id="3" name="Content Placeholder 4">
            <a:extLst>
              <a:ext uri="{FF2B5EF4-FFF2-40B4-BE49-F238E27FC236}">
                <a16:creationId xmlns:a16="http://schemas.microsoft.com/office/drawing/2014/main" id="{7097DC81-3D09-240B-E9AA-0F7DC396D85E}"/>
              </a:ext>
            </a:extLst>
          </p:cNvPr>
          <p:cNvPicPr>
            <a:picLocks noChangeAspect="1"/>
          </p:cNvPicPr>
          <p:nvPr/>
        </p:nvPicPr>
        <p:blipFill>
          <a:blip r:embed="rId3"/>
          <a:stretch>
            <a:fillRect/>
          </a:stretch>
        </p:blipFill>
        <p:spPr>
          <a:xfrm>
            <a:off x="4174067" y="996419"/>
            <a:ext cx="3733800" cy="4532313"/>
          </a:xfrm>
          <a:prstGeom prst="rect">
            <a:avLst/>
          </a:prstGeom>
        </p:spPr>
      </p:pic>
      <p:pic>
        <p:nvPicPr>
          <p:cNvPr id="4" name="Content Placeholder 4">
            <a:extLst>
              <a:ext uri="{FF2B5EF4-FFF2-40B4-BE49-F238E27FC236}">
                <a16:creationId xmlns:a16="http://schemas.microsoft.com/office/drawing/2014/main" id="{A89F37AF-70A5-9002-456C-592D0AACCEA3}"/>
              </a:ext>
            </a:extLst>
          </p:cNvPr>
          <p:cNvPicPr>
            <a:picLocks noChangeAspect="1"/>
          </p:cNvPicPr>
          <p:nvPr/>
        </p:nvPicPr>
        <p:blipFill>
          <a:blip r:embed="rId4"/>
          <a:stretch>
            <a:fillRect/>
          </a:stretch>
        </p:blipFill>
        <p:spPr>
          <a:xfrm>
            <a:off x="8017935" y="996419"/>
            <a:ext cx="3803186" cy="4639733"/>
          </a:xfrm>
          <a:prstGeom prst="rect">
            <a:avLst/>
          </a:prstGeom>
        </p:spPr>
      </p:pic>
    </p:spTree>
    <p:extLst>
      <p:ext uri="{BB962C8B-B14F-4D97-AF65-F5344CB8AC3E}">
        <p14:creationId xmlns:p14="http://schemas.microsoft.com/office/powerpoint/2010/main" val="1029808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DA9B-66EA-956F-3539-B8999A8DF322}"/>
              </a:ext>
            </a:extLst>
          </p:cNvPr>
          <p:cNvSpPr>
            <a:spLocks noGrp="1"/>
          </p:cNvSpPr>
          <p:nvPr>
            <p:ph type="title"/>
          </p:nvPr>
        </p:nvSpPr>
        <p:spPr>
          <a:xfrm>
            <a:off x="1854201" y="127451"/>
            <a:ext cx="8813799" cy="829282"/>
          </a:xfrm>
        </p:spPr>
        <p:txBody>
          <a:bodyPr>
            <a:normAutofit/>
          </a:bodyPr>
          <a:lstStyle/>
          <a:p>
            <a:r>
              <a:rPr lang="en-US" sz="2800" dirty="0"/>
              <a:t>Modification4(decoder layer</a:t>
            </a:r>
            <a:r>
              <a:rPr lang="en-US" sz="2800" dirty="0">
                <a:sym typeface="Wingdings" panose="05000000000000000000" pitchFamily="2" charset="2"/>
              </a:rPr>
              <a:t> </a:t>
            </a:r>
            <a:r>
              <a:rPr lang="en-US" sz="2800" dirty="0"/>
              <a:t>bilstm</a:t>
            </a:r>
            <a:r>
              <a:rPr lang="en-US" sz="2800" dirty="0">
                <a:sym typeface="Wingdings" panose="05000000000000000000" pitchFamily="2" charset="2"/>
              </a:rPr>
              <a:t>  </a:t>
            </a:r>
            <a:r>
              <a:rPr lang="en-US" sz="2800" dirty="0"/>
              <a:t>custom vit model)</a:t>
            </a:r>
            <a:endParaRPr lang="en-IN" sz="2800" dirty="0"/>
          </a:p>
        </p:txBody>
      </p:sp>
      <p:sp>
        <p:nvSpPr>
          <p:cNvPr id="3" name="Content Placeholder 2">
            <a:extLst>
              <a:ext uri="{FF2B5EF4-FFF2-40B4-BE49-F238E27FC236}">
                <a16:creationId xmlns:a16="http://schemas.microsoft.com/office/drawing/2014/main" id="{45A4B6E8-F6DA-EDBD-3EFE-E2C7B44ACFD5}"/>
              </a:ext>
            </a:extLst>
          </p:cNvPr>
          <p:cNvSpPr>
            <a:spLocks noGrp="1"/>
          </p:cNvSpPr>
          <p:nvPr>
            <p:ph idx="1"/>
          </p:nvPr>
        </p:nvSpPr>
        <p:spPr>
          <a:xfrm>
            <a:off x="389467" y="979487"/>
            <a:ext cx="11633199" cy="5480580"/>
          </a:xfrm>
        </p:spPr>
        <p:txBody>
          <a:bodyPr>
            <a:normAutofit fontScale="92500" lnSpcReduction="10000"/>
          </a:bodyPr>
          <a:lstStyle/>
          <a:p>
            <a:r>
              <a:rPr lang="en-US" dirty="0"/>
              <a:t>Major Modifications Replaced BiLSTM with custom Vision Transformer (ViT) for sequence modeling Integrated ResNet for robust feature extraction (512 channels) Implemented Attention decoder for precise character prediction </a:t>
            </a:r>
          </a:p>
          <a:p>
            <a:r>
              <a:rPr lang="en-US" dirty="0"/>
              <a:t>Performance Highlights </a:t>
            </a:r>
          </a:p>
          <a:p>
            <a:r>
              <a:rPr lang="en-US" dirty="0"/>
              <a:t>Achieved ~30% accuracy on standard benchmark datasets</a:t>
            </a:r>
          </a:p>
          <a:p>
            <a:r>
              <a:rPr lang="en-US" dirty="0"/>
              <a:t> Reduced Normalized Edit Distance to ~1.5 Training on 115,320 samples from IAM_LMDB dataset </a:t>
            </a:r>
          </a:p>
          <a:p>
            <a:r>
              <a:rPr lang="en-US" dirty="0"/>
              <a:t>Benefits of Our Approach </a:t>
            </a:r>
          </a:p>
          <a:p>
            <a:r>
              <a:rPr lang="en-US" dirty="0"/>
              <a:t>1. Better context understanding: Captures relationships between characters </a:t>
            </a:r>
          </a:p>
          <a:p>
            <a:r>
              <a:rPr lang="en-US" dirty="0"/>
              <a:t>2. Robustness to variations: Handles different writing styles and slants</a:t>
            </a:r>
          </a:p>
          <a:p>
            <a:r>
              <a:rPr lang="en-US" dirty="0"/>
              <a:t> 3. Efficiency: Optimized model size while maintaining performance </a:t>
            </a:r>
          </a:p>
          <a:p>
            <a:r>
              <a:rPr lang="en-US" dirty="0"/>
              <a:t>4. End-to-end training: All components trained jointly for handwriting recognition</a:t>
            </a:r>
            <a:endParaRPr lang="en-IN" dirty="0"/>
          </a:p>
        </p:txBody>
      </p:sp>
    </p:spTree>
    <p:extLst>
      <p:ext uri="{BB962C8B-B14F-4D97-AF65-F5344CB8AC3E}">
        <p14:creationId xmlns:p14="http://schemas.microsoft.com/office/powerpoint/2010/main" val="2686581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269D-1A8E-6376-7E5A-4815B67CCC14}"/>
              </a:ext>
            </a:extLst>
          </p:cNvPr>
          <p:cNvSpPr>
            <a:spLocks noGrp="1"/>
          </p:cNvSpPr>
          <p:nvPr>
            <p:ph type="title"/>
          </p:nvPr>
        </p:nvSpPr>
        <p:spPr>
          <a:xfrm>
            <a:off x="2269994" y="119211"/>
            <a:ext cx="7429499" cy="998615"/>
          </a:xfrm>
        </p:spPr>
        <p:txBody>
          <a:bodyPr/>
          <a:lstStyle/>
          <a:p>
            <a:r>
              <a:rPr lang="en-US" dirty="0"/>
              <a:t>Why to choose vit for decoder</a:t>
            </a:r>
            <a:endParaRPr lang="en-IN" dirty="0"/>
          </a:p>
        </p:txBody>
      </p:sp>
      <p:sp>
        <p:nvSpPr>
          <p:cNvPr id="3" name="Content Placeholder 2">
            <a:extLst>
              <a:ext uri="{FF2B5EF4-FFF2-40B4-BE49-F238E27FC236}">
                <a16:creationId xmlns:a16="http://schemas.microsoft.com/office/drawing/2014/main" id="{34C590DF-E7B1-8BEA-8150-BBDF4C1AE155}"/>
              </a:ext>
            </a:extLst>
          </p:cNvPr>
          <p:cNvSpPr>
            <a:spLocks noGrp="1"/>
          </p:cNvSpPr>
          <p:nvPr>
            <p:ph idx="1"/>
          </p:nvPr>
        </p:nvSpPr>
        <p:spPr>
          <a:xfrm>
            <a:off x="2474384" y="836989"/>
            <a:ext cx="7429499" cy="3541714"/>
          </a:xfrm>
        </p:spPr>
        <p:txBody>
          <a:bodyPr>
            <a:normAutofit/>
          </a:bodyPr>
          <a:lstStyle/>
          <a:p>
            <a:r>
              <a:rPr lang="en-US" sz="1800" dirty="0"/>
              <a:t>Why Custom ViT is Better for Our Task Lightweight &amp; Efficient: 6 layers instead of 12+ reduces computation </a:t>
            </a:r>
          </a:p>
          <a:p>
            <a:r>
              <a:rPr lang="en-US" sz="1800" dirty="0"/>
              <a:t>Specialized for Text: Designed for sequential data, not image classification Direct Integration: Works directly with ResNet feature maps</a:t>
            </a:r>
          </a:p>
          <a:p>
            <a:r>
              <a:rPr lang="en-US" sz="1800" dirty="0"/>
              <a:t> Memory Efficient: 256 vs 768+ dimensions saves significant memory Task Specific: Focused on handwriting recognition, not general vision tasks</a:t>
            </a:r>
          </a:p>
          <a:p>
            <a:r>
              <a:rPr lang="en-US" sz="1800" dirty="0"/>
              <a:t> Inference Speed: Faster due to reduced complexity (~11ms per image)</a:t>
            </a:r>
            <a:endParaRPr lang="en-IN" sz="1800" dirty="0"/>
          </a:p>
        </p:txBody>
      </p:sp>
      <p:pic>
        <p:nvPicPr>
          <p:cNvPr id="5" name="Picture 4">
            <a:extLst>
              <a:ext uri="{FF2B5EF4-FFF2-40B4-BE49-F238E27FC236}">
                <a16:creationId xmlns:a16="http://schemas.microsoft.com/office/drawing/2014/main" id="{CED59490-587A-3A60-731E-F53728F9A5D5}"/>
              </a:ext>
            </a:extLst>
          </p:cNvPr>
          <p:cNvPicPr>
            <a:picLocks noChangeAspect="1"/>
          </p:cNvPicPr>
          <p:nvPr/>
        </p:nvPicPr>
        <p:blipFill>
          <a:blip r:embed="rId2"/>
          <a:stretch>
            <a:fillRect/>
          </a:stretch>
        </p:blipFill>
        <p:spPr>
          <a:xfrm>
            <a:off x="2871337" y="3852333"/>
            <a:ext cx="6449325" cy="2610214"/>
          </a:xfrm>
          <a:prstGeom prst="rect">
            <a:avLst/>
          </a:prstGeom>
        </p:spPr>
      </p:pic>
    </p:spTree>
    <p:extLst>
      <p:ext uri="{BB962C8B-B14F-4D97-AF65-F5344CB8AC3E}">
        <p14:creationId xmlns:p14="http://schemas.microsoft.com/office/powerpoint/2010/main" val="3653412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6537-8A13-8127-3131-531F982D9965}"/>
              </a:ext>
            </a:extLst>
          </p:cNvPr>
          <p:cNvSpPr>
            <a:spLocks noGrp="1"/>
          </p:cNvSpPr>
          <p:nvPr>
            <p:ph type="title"/>
          </p:nvPr>
        </p:nvSpPr>
        <p:spPr>
          <a:xfrm>
            <a:off x="1990594" y="127453"/>
            <a:ext cx="7429499" cy="558349"/>
          </a:xfrm>
        </p:spPr>
        <p:txBody>
          <a:bodyPr>
            <a:normAutofit fontScale="90000"/>
          </a:bodyPr>
          <a:lstStyle/>
          <a:p>
            <a:r>
              <a:rPr lang="en-US" dirty="0"/>
              <a:t>Graph results for training</a:t>
            </a:r>
            <a:endParaRPr lang="en-IN" dirty="0"/>
          </a:p>
        </p:txBody>
      </p:sp>
      <p:pic>
        <p:nvPicPr>
          <p:cNvPr id="5" name="Content Placeholder 4" descr="A graph of a number of people&#10;&#10;AI-generated content may be incorrect.">
            <a:extLst>
              <a:ext uri="{FF2B5EF4-FFF2-40B4-BE49-F238E27FC236}">
                <a16:creationId xmlns:a16="http://schemas.microsoft.com/office/drawing/2014/main" id="{C1E3500C-6C8F-7C42-760C-B45F06ABAA4B}"/>
              </a:ext>
            </a:extLst>
          </p:cNvPr>
          <p:cNvPicPr>
            <a:picLocks noGrp="1" noChangeAspect="1"/>
          </p:cNvPicPr>
          <p:nvPr>
            <p:ph idx="1"/>
          </p:nvPr>
        </p:nvPicPr>
        <p:blipFill>
          <a:blip r:embed="rId2"/>
          <a:stretch>
            <a:fillRect/>
          </a:stretch>
        </p:blipFill>
        <p:spPr>
          <a:xfrm>
            <a:off x="2209801" y="685801"/>
            <a:ext cx="8060266" cy="5875866"/>
          </a:xfrm>
        </p:spPr>
      </p:pic>
    </p:spTree>
    <p:extLst>
      <p:ext uri="{BB962C8B-B14F-4D97-AF65-F5344CB8AC3E}">
        <p14:creationId xmlns:p14="http://schemas.microsoft.com/office/powerpoint/2010/main" val="4041832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63E42-9863-B4ED-F6F1-C570AD6A501A}"/>
              </a:ext>
            </a:extLst>
          </p:cNvPr>
          <p:cNvSpPr>
            <a:spLocks noGrp="1"/>
          </p:cNvSpPr>
          <p:nvPr>
            <p:ph type="title"/>
          </p:nvPr>
        </p:nvSpPr>
        <p:spPr/>
        <p:txBody>
          <a:bodyPr/>
          <a:lstStyle/>
          <a:p>
            <a:r>
              <a:rPr lang="en-US" dirty="0"/>
              <a:t>Test results for accuracy</a:t>
            </a:r>
            <a:endParaRPr lang="en-IN" dirty="0"/>
          </a:p>
        </p:txBody>
      </p:sp>
      <p:pic>
        <p:nvPicPr>
          <p:cNvPr id="5" name="Content Placeholder 4" descr="A screenshot of a computer program&#10;&#10;AI-generated content may be incorrect.">
            <a:extLst>
              <a:ext uri="{FF2B5EF4-FFF2-40B4-BE49-F238E27FC236}">
                <a16:creationId xmlns:a16="http://schemas.microsoft.com/office/drawing/2014/main" id="{FD58F8A5-0A30-54F5-955D-56EAA21C4C4B}"/>
              </a:ext>
            </a:extLst>
          </p:cNvPr>
          <p:cNvPicPr>
            <a:picLocks noGrp="1" noChangeAspect="1"/>
          </p:cNvPicPr>
          <p:nvPr>
            <p:ph idx="1"/>
          </p:nvPr>
        </p:nvPicPr>
        <p:blipFill>
          <a:blip r:embed="rId2"/>
          <a:stretch>
            <a:fillRect/>
          </a:stretch>
        </p:blipFill>
        <p:spPr>
          <a:xfrm>
            <a:off x="2379663" y="2273251"/>
            <a:ext cx="7429500" cy="3494186"/>
          </a:xfrm>
        </p:spPr>
      </p:pic>
    </p:spTree>
    <p:extLst>
      <p:ext uri="{BB962C8B-B14F-4D97-AF65-F5344CB8AC3E}">
        <p14:creationId xmlns:p14="http://schemas.microsoft.com/office/powerpoint/2010/main" val="2080969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82C7-CBD9-8956-3C77-63EAA8F405FC}"/>
              </a:ext>
            </a:extLst>
          </p:cNvPr>
          <p:cNvSpPr>
            <a:spLocks noGrp="1"/>
          </p:cNvSpPr>
          <p:nvPr>
            <p:ph type="title"/>
          </p:nvPr>
        </p:nvSpPr>
        <p:spPr>
          <a:xfrm>
            <a:off x="2049861" y="778933"/>
            <a:ext cx="7429499" cy="829282"/>
          </a:xfrm>
        </p:spPr>
        <p:txBody>
          <a:bodyPr>
            <a:normAutofit/>
          </a:bodyPr>
          <a:lstStyle/>
          <a:p>
            <a:r>
              <a:rPr lang="en-US" sz="2400" dirty="0"/>
              <a:t>Novelty and uniqueness of model proposed</a:t>
            </a:r>
            <a:endParaRPr lang="en-IN" sz="2400" dirty="0"/>
          </a:p>
        </p:txBody>
      </p:sp>
      <p:sp>
        <p:nvSpPr>
          <p:cNvPr id="3" name="Content Placeholder 2">
            <a:extLst>
              <a:ext uri="{FF2B5EF4-FFF2-40B4-BE49-F238E27FC236}">
                <a16:creationId xmlns:a16="http://schemas.microsoft.com/office/drawing/2014/main" id="{114FDF64-B61F-464D-B673-2692A3CCA77F}"/>
              </a:ext>
            </a:extLst>
          </p:cNvPr>
          <p:cNvSpPr>
            <a:spLocks noGrp="1"/>
          </p:cNvSpPr>
          <p:nvPr>
            <p:ph idx="1"/>
          </p:nvPr>
        </p:nvSpPr>
        <p:spPr>
          <a:xfrm>
            <a:off x="2600196" y="1718283"/>
            <a:ext cx="7429499" cy="4608513"/>
          </a:xfrm>
        </p:spPr>
        <p:txBody>
          <a:bodyPr>
            <a:noAutofit/>
          </a:bodyPr>
          <a:lstStyle/>
          <a:p>
            <a:r>
              <a:rPr lang="en-US" sz="1600" dirty="0"/>
              <a:t>s. (a) The goal of this work is to leverage transfer learning to enable HTR in cases where training data is scarce.</a:t>
            </a:r>
          </a:p>
          <a:p>
            <a:r>
              <a:rPr lang="en-US" sz="1600" dirty="0"/>
              <a:t> (b) Scene text images and a new dataset, Imgur5K [13], are used for transfer learning. The Imgur5K dataset contains a handwritten text by approximately 5000 writers, which allows our proposed model to generalize better on unseen examples.</a:t>
            </a:r>
          </a:p>
          <a:p>
            <a:r>
              <a:rPr lang="en-US" sz="1600" dirty="0"/>
              <a:t>(c) The proposed attention-based architecture is simple, modular, and reproducible, more data can be easily added in the pipeline, further strengthening the model’s accuracy. </a:t>
            </a:r>
          </a:p>
          <a:p>
            <a:r>
              <a:rPr lang="en-US" sz="1600" dirty="0"/>
              <a:t>(d) A comprehensive error analysis using different techniques such as bias-variance analysis, character-level analysis, and visual analysis is presented. </a:t>
            </a:r>
          </a:p>
          <a:p>
            <a:r>
              <a:rPr lang="en-US" sz="1600" dirty="0"/>
              <a:t>(e) An ablation study is conducted to demonstrate the importance of the proposed framework</a:t>
            </a:r>
            <a:endParaRPr lang="en-IN" sz="1600" dirty="0"/>
          </a:p>
        </p:txBody>
      </p:sp>
    </p:spTree>
    <p:extLst>
      <p:ext uri="{BB962C8B-B14F-4D97-AF65-F5344CB8AC3E}">
        <p14:creationId xmlns:p14="http://schemas.microsoft.com/office/powerpoint/2010/main" val="1039759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F376-50E9-178A-A198-E9055F848757}"/>
              </a:ext>
            </a:extLst>
          </p:cNvPr>
          <p:cNvSpPr>
            <a:spLocks noGrp="1"/>
          </p:cNvSpPr>
          <p:nvPr>
            <p:ph type="title"/>
          </p:nvPr>
        </p:nvSpPr>
        <p:spPr>
          <a:xfrm>
            <a:off x="2380061" y="102052"/>
            <a:ext cx="7429499" cy="786949"/>
          </a:xfrm>
        </p:spPr>
        <p:txBody>
          <a:bodyPr>
            <a:normAutofit fontScale="90000"/>
          </a:bodyPr>
          <a:lstStyle/>
          <a:p>
            <a:r>
              <a:rPr lang="en-US" dirty="0"/>
              <a:t>Class coded of custom vit decoder</a:t>
            </a:r>
            <a:endParaRPr lang="en-IN" dirty="0"/>
          </a:p>
        </p:txBody>
      </p:sp>
      <p:pic>
        <p:nvPicPr>
          <p:cNvPr id="10" name="Content Placeholder 9" descr="A screen shot of a computer code&#10;&#10;AI-generated content may be incorrect.">
            <a:extLst>
              <a:ext uri="{FF2B5EF4-FFF2-40B4-BE49-F238E27FC236}">
                <a16:creationId xmlns:a16="http://schemas.microsoft.com/office/drawing/2014/main" id="{14CFFD75-7470-C41C-3639-C327CA6A797C}"/>
              </a:ext>
            </a:extLst>
          </p:cNvPr>
          <p:cNvPicPr>
            <a:picLocks noGrp="1" noChangeAspect="1"/>
          </p:cNvPicPr>
          <p:nvPr>
            <p:ph idx="1"/>
          </p:nvPr>
        </p:nvPicPr>
        <p:blipFill>
          <a:blip r:embed="rId2"/>
          <a:stretch>
            <a:fillRect/>
          </a:stretch>
        </p:blipFill>
        <p:spPr bwMode="auto">
          <a:xfrm>
            <a:off x="2380061" y="889000"/>
            <a:ext cx="7644472"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988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C7E8-2D52-3130-5427-528497102B64}"/>
              </a:ext>
            </a:extLst>
          </p:cNvPr>
          <p:cNvSpPr>
            <a:spLocks noGrp="1"/>
          </p:cNvSpPr>
          <p:nvPr>
            <p:ph type="title"/>
          </p:nvPr>
        </p:nvSpPr>
        <p:spPr>
          <a:xfrm>
            <a:off x="1710268" y="208111"/>
            <a:ext cx="8754532" cy="820815"/>
          </a:xfrm>
        </p:spPr>
        <p:txBody>
          <a:bodyPr>
            <a:normAutofit/>
          </a:bodyPr>
          <a:lstStyle/>
          <a:p>
            <a:r>
              <a:rPr lang="en-US" sz="2400" dirty="0"/>
              <a:t>Modification5(feature extraction layer</a:t>
            </a:r>
            <a:r>
              <a:rPr lang="en-US" sz="2400" dirty="0">
                <a:sym typeface="Wingdings" panose="05000000000000000000" pitchFamily="2" charset="2"/>
              </a:rPr>
              <a:t> resnet</a:t>
            </a:r>
            <a:r>
              <a:rPr lang="en-US" sz="2400" dirty="0"/>
              <a:t>vggmodel  </a:t>
            </a:r>
            <a:endParaRPr lang="en-IN" sz="2400" dirty="0"/>
          </a:p>
        </p:txBody>
      </p:sp>
      <p:sp>
        <p:nvSpPr>
          <p:cNvPr id="3" name="Content Placeholder 2">
            <a:extLst>
              <a:ext uri="{FF2B5EF4-FFF2-40B4-BE49-F238E27FC236}">
                <a16:creationId xmlns:a16="http://schemas.microsoft.com/office/drawing/2014/main" id="{D8143F13-54B5-F86E-D5C2-E89855D09642}"/>
              </a:ext>
            </a:extLst>
          </p:cNvPr>
          <p:cNvSpPr>
            <a:spLocks noGrp="1"/>
          </p:cNvSpPr>
          <p:nvPr>
            <p:ph idx="1"/>
          </p:nvPr>
        </p:nvSpPr>
        <p:spPr>
          <a:xfrm>
            <a:off x="211666" y="869421"/>
            <a:ext cx="11980333" cy="5700712"/>
          </a:xfrm>
        </p:spPr>
        <p:txBody>
          <a:bodyPr>
            <a:normAutofit lnSpcReduction="10000"/>
          </a:bodyPr>
          <a:lstStyle/>
          <a:p>
            <a:pPr rtl="0">
              <a:buNone/>
            </a:pPr>
            <a:r>
              <a:rPr lang="en-US" sz="4000" cap="all" dirty="0">
                <a:effectLst>
                  <a:outerShdw blurRad="114300" dist="38100" dir="2700000" algn="tl">
                    <a:srgbClr val="000000">
                      <a:alpha val="26000"/>
                    </a:srgbClr>
                  </a:outerShdw>
                </a:effectLst>
                <a:latin typeface="+mj-lt"/>
                <a:ea typeface="+mj-ea"/>
                <a:cs typeface="+mj-cs"/>
              </a:rPr>
              <a:t>Why VGG is chosen over ResNet</a:t>
            </a:r>
          </a:p>
          <a:p>
            <a:pPr fontAlgn="base">
              <a:spcAft>
                <a:spcPts val="1200"/>
              </a:spcAft>
            </a:pPr>
            <a:br>
              <a:rPr lang="en-US" sz="1100" dirty="0"/>
            </a:br>
            <a:r>
              <a:rPr lang="en-US" sz="1800" cap="all" dirty="0">
                <a:effectLst>
                  <a:outerShdw blurRad="114300" dist="38100" dir="2700000" algn="tl">
                    <a:srgbClr val="000000">
                      <a:alpha val="26000"/>
                    </a:srgbClr>
                  </a:outerShdw>
                </a:effectLst>
                <a:latin typeface="+mj-lt"/>
                <a:ea typeface="+mj-ea"/>
                <a:cs typeface="+mj-cs"/>
              </a:rPr>
              <a:t>1)VGG converges quicker, making it easier to train on Handwritten datasets (like IAM dataset)</a:t>
            </a:r>
            <a:br>
              <a:rPr lang="en-US" sz="1800" cap="all" dirty="0">
                <a:effectLst>
                  <a:outerShdw blurRad="114300" dist="38100" dir="2700000" algn="tl">
                    <a:srgbClr val="000000">
                      <a:alpha val="26000"/>
                    </a:srgbClr>
                  </a:outerShdw>
                </a:effectLst>
                <a:latin typeface="+mj-lt"/>
                <a:ea typeface="+mj-ea"/>
                <a:cs typeface="+mj-cs"/>
              </a:rPr>
            </a:br>
            <a:r>
              <a:rPr lang="en-US" sz="1800" cap="all" dirty="0">
                <a:effectLst>
                  <a:outerShdw blurRad="114300" dist="38100" dir="2700000" algn="tl">
                    <a:srgbClr val="000000">
                      <a:alpha val="26000"/>
                    </a:srgbClr>
                  </a:outerShdw>
                </a:effectLst>
                <a:latin typeface="+mj-lt"/>
                <a:ea typeface="+mj-ea"/>
                <a:cs typeface="+mj-cs"/>
              </a:rPr>
              <a:t>2)It achieves a great feature extraction quality due to its uniform filter design having 3x3 convolutional filters, and its depth having 16 layers</a:t>
            </a:r>
            <a:br>
              <a:rPr lang="en-US" sz="1800" cap="all" dirty="0">
                <a:effectLst>
                  <a:outerShdw blurRad="114300" dist="38100" dir="2700000" algn="tl">
                    <a:srgbClr val="000000">
                      <a:alpha val="26000"/>
                    </a:srgbClr>
                  </a:outerShdw>
                </a:effectLst>
                <a:latin typeface="+mj-lt"/>
                <a:ea typeface="+mj-ea"/>
                <a:cs typeface="+mj-cs"/>
              </a:rPr>
            </a:br>
            <a:r>
              <a:rPr lang="en-US" sz="1800" cap="all" dirty="0">
                <a:effectLst>
                  <a:outerShdw blurRad="114300" dist="38100" dir="2700000" algn="tl">
                    <a:srgbClr val="000000">
                      <a:alpha val="26000"/>
                    </a:srgbClr>
                  </a:outerShdw>
                </a:effectLst>
                <a:latin typeface="+mj-lt"/>
                <a:ea typeface="+mj-ea"/>
                <a:cs typeface="+mj-cs"/>
              </a:rPr>
              <a:t>3)It has a clear feature hierarchy as each successive layer learns features at increasingly abstract semantic levels, and its layer-by-layer refinement using convolutional blocks, as well as maintaining spatial resolution throughout it</a:t>
            </a:r>
          </a:p>
          <a:p>
            <a:pPr fontAlgn="base">
              <a:spcAft>
                <a:spcPts val="1200"/>
              </a:spcAft>
            </a:pPr>
            <a:r>
              <a:rPr lang="en-US" sz="1800" cap="all" dirty="0">
                <a:effectLst>
                  <a:outerShdw blurRad="114300" dist="38100" dir="2700000" algn="tl">
                    <a:srgbClr val="000000">
                      <a:alpha val="26000"/>
                    </a:srgbClr>
                  </a:outerShdw>
                </a:effectLst>
                <a:latin typeface="+mj-lt"/>
                <a:ea typeface="+mj-ea"/>
                <a:cs typeface="+mj-cs"/>
              </a:rPr>
              <a:t>Advantages and disadvantages of vgg:</a:t>
            </a:r>
          </a:p>
          <a:p>
            <a:r>
              <a:rPr lang="en-US" sz="1600" dirty="0"/>
              <a:t>Advantages:</a:t>
            </a:r>
          </a:p>
          <a:p>
            <a:pPr rtl="0" fontAlgn="base">
              <a:spcAft>
                <a:spcPts val="1200"/>
              </a:spcAft>
              <a:buFont typeface="Arial" panose="020B0604020202020204" pitchFamily="34" charset="0"/>
              <a:buChar char="•"/>
            </a:pPr>
            <a:r>
              <a:rPr lang="en-US" sz="1600" dirty="0"/>
              <a:t>Simpler architecture - easier to understand and modify for HTR tasks</a:t>
            </a:r>
            <a:br>
              <a:rPr lang="en-US" sz="1600" dirty="0"/>
            </a:br>
            <a:r>
              <a:rPr lang="en-US" sz="1600" dirty="0"/>
              <a:t>Excellent feature extraction for fine-grained details in handwriting</a:t>
            </a:r>
            <a:br>
              <a:rPr lang="en-US" sz="1600" dirty="0"/>
            </a:br>
            <a:r>
              <a:rPr lang="en-US" sz="1600" dirty="0"/>
              <a:t>Uniform filter sizes create consistent receptive field growth</a:t>
            </a:r>
            <a:endParaRPr lang="en-US" sz="1400" dirty="0">
              <a:solidFill>
                <a:srgbClr val="595959"/>
              </a:solidFill>
              <a:effectLst/>
              <a:latin typeface="Arial" panose="020B0604020202020204" pitchFamily="34" charset="0"/>
            </a:endParaRPr>
          </a:p>
          <a:p>
            <a:pPr rtl="0" fontAlgn="base">
              <a:spcAft>
                <a:spcPts val="1200"/>
              </a:spcAft>
              <a:buFont typeface="Arial" panose="020B0604020202020204" pitchFamily="34" charset="0"/>
              <a:buChar char="•"/>
            </a:pPr>
            <a:r>
              <a:rPr lang="en-US" sz="1600" dirty="0"/>
              <a:t>Disadvantages:</a:t>
            </a:r>
          </a:p>
          <a:p>
            <a:pPr fontAlgn="base">
              <a:spcAft>
                <a:spcPts val="1200"/>
              </a:spcAft>
            </a:pPr>
            <a:r>
              <a:rPr lang="en-US" sz="1600" dirty="0"/>
              <a:t>significantly larger model size (VGG16: 533MB vs. ResNet50: 102MB)</a:t>
            </a:r>
            <a:br>
              <a:rPr lang="en-US" sz="1600" dirty="0"/>
            </a:br>
            <a:r>
              <a:rPr lang="en-US" sz="1600" dirty="0"/>
              <a:t>Higher computational cost for inference - slower recognition speed</a:t>
            </a:r>
            <a:br>
              <a:rPr lang="en-US" sz="1600" dirty="0"/>
            </a:br>
            <a:r>
              <a:rPr lang="en-US" sz="1600" dirty="0"/>
              <a:t>Greater memory requirements due to large fully-connected layers</a:t>
            </a:r>
          </a:p>
          <a:p>
            <a:pPr fontAlgn="base">
              <a:spcAft>
                <a:spcPts val="1200"/>
              </a:spcAft>
            </a:pPr>
            <a:endParaRPr lang="en-US" sz="1800" cap="all" dirty="0">
              <a:effectLst>
                <a:outerShdw blurRad="114300" dist="38100" dir="2700000" algn="tl">
                  <a:srgbClr val="000000">
                    <a:alpha val="26000"/>
                  </a:srgbClr>
                </a:outerShdw>
              </a:effectLst>
              <a:latin typeface="+mj-lt"/>
              <a:ea typeface="+mj-ea"/>
              <a:cs typeface="+mj-cs"/>
            </a:endParaRPr>
          </a:p>
          <a:p>
            <a:pPr fontAlgn="base">
              <a:spcAft>
                <a:spcPts val="1200"/>
              </a:spcAft>
            </a:pPr>
            <a:endParaRPr lang="en-US" sz="1800" cap="all" dirty="0">
              <a:effectLst>
                <a:outerShdw blurRad="114300" dist="38100" dir="2700000" algn="tl">
                  <a:srgbClr val="000000">
                    <a:alpha val="26000"/>
                  </a:srgbClr>
                </a:outerShdw>
              </a:effectLst>
              <a:latin typeface="+mj-lt"/>
              <a:ea typeface="+mj-ea"/>
              <a:cs typeface="+mj-cs"/>
            </a:endParaRPr>
          </a:p>
          <a:p>
            <a:pPr fontAlgn="base">
              <a:spcAft>
                <a:spcPts val="1200"/>
              </a:spcAft>
            </a:pPr>
            <a:endParaRPr lang="en-US" sz="4200" cap="all" dirty="0">
              <a:effectLst>
                <a:outerShdw blurRad="114300" dist="38100" dir="2700000" algn="tl">
                  <a:srgbClr val="000000">
                    <a:alpha val="26000"/>
                  </a:srgbClr>
                </a:outerShdw>
              </a:effectLst>
              <a:latin typeface="+mj-lt"/>
              <a:ea typeface="+mj-ea"/>
              <a:cs typeface="+mj-cs"/>
            </a:endParaRPr>
          </a:p>
          <a:p>
            <a:pPr>
              <a:buNone/>
            </a:pPr>
            <a:endParaRPr lang="en-IN" dirty="0"/>
          </a:p>
        </p:txBody>
      </p:sp>
    </p:spTree>
    <p:extLst>
      <p:ext uri="{BB962C8B-B14F-4D97-AF65-F5344CB8AC3E}">
        <p14:creationId xmlns:p14="http://schemas.microsoft.com/office/powerpoint/2010/main" val="792425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E087-7D15-6D8D-57A2-DAE414D38BC6}"/>
              </a:ext>
            </a:extLst>
          </p:cNvPr>
          <p:cNvSpPr>
            <a:spLocks noGrp="1"/>
          </p:cNvSpPr>
          <p:nvPr>
            <p:ph type="title"/>
          </p:nvPr>
        </p:nvSpPr>
        <p:spPr>
          <a:xfrm>
            <a:off x="2381251" y="191177"/>
            <a:ext cx="7429499" cy="854682"/>
          </a:xfrm>
        </p:spPr>
        <p:txBody>
          <a:bodyPr/>
          <a:lstStyle/>
          <a:p>
            <a:r>
              <a:rPr lang="en-US" dirty="0"/>
              <a:t>Tested accuracy results</a:t>
            </a:r>
            <a:endParaRPr lang="en-IN" dirty="0"/>
          </a:p>
        </p:txBody>
      </p:sp>
      <p:pic>
        <p:nvPicPr>
          <p:cNvPr id="5" name="Content Placeholder 4">
            <a:extLst>
              <a:ext uri="{FF2B5EF4-FFF2-40B4-BE49-F238E27FC236}">
                <a16:creationId xmlns:a16="http://schemas.microsoft.com/office/drawing/2014/main" id="{CE03A306-1094-6FC6-8DB0-FF4A156FD3B7}"/>
              </a:ext>
            </a:extLst>
          </p:cNvPr>
          <p:cNvPicPr>
            <a:picLocks noGrp="1" noChangeAspect="1"/>
          </p:cNvPicPr>
          <p:nvPr>
            <p:ph idx="1"/>
          </p:nvPr>
        </p:nvPicPr>
        <p:blipFill>
          <a:blip r:embed="rId2"/>
          <a:stretch>
            <a:fillRect/>
          </a:stretch>
        </p:blipFill>
        <p:spPr>
          <a:xfrm>
            <a:off x="2252664" y="1625303"/>
            <a:ext cx="7907337" cy="3429595"/>
          </a:xfrm>
        </p:spPr>
      </p:pic>
    </p:spTree>
    <p:extLst>
      <p:ext uri="{BB962C8B-B14F-4D97-AF65-F5344CB8AC3E}">
        <p14:creationId xmlns:p14="http://schemas.microsoft.com/office/powerpoint/2010/main" val="8516982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B9A7-F45F-4B00-8221-A7B71997EB04}"/>
              </a:ext>
            </a:extLst>
          </p:cNvPr>
          <p:cNvSpPr>
            <a:spLocks noGrp="1"/>
          </p:cNvSpPr>
          <p:nvPr>
            <p:ph type="title"/>
          </p:nvPr>
        </p:nvSpPr>
        <p:spPr>
          <a:xfrm>
            <a:off x="2380061" y="288319"/>
            <a:ext cx="7429499" cy="668415"/>
          </a:xfrm>
        </p:spPr>
        <p:txBody>
          <a:bodyPr>
            <a:noAutofit/>
          </a:bodyPr>
          <a:lstStyle/>
          <a:p>
            <a:r>
              <a:rPr lang="en-US" sz="1800" dirty="0"/>
              <a:t>Accuracy(y-axis) vs epochs(x-axis) for vgg feature extraction based model pipeline</a:t>
            </a:r>
            <a:endParaRPr lang="en-IN" sz="1800" dirty="0"/>
          </a:p>
        </p:txBody>
      </p:sp>
      <p:pic>
        <p:nvPicPr>
          <p:cNvPr id="5" name="Content Placeholder 4">
            <a:extLst>
              <a:ext uri="{FF2B5EF4-FFF2-40B4-BE49-F238E27FC236}">
                <a16:creationId xmlns:a16="http://schemas.microsoft.com/office/drawing/2014/main" id="{9FBEDAF9-9E66-DE3B-D161-2E2ED5499038}"/>
              </a:ext>
            </a:extLst>
          </p:cNvPr>
          <p:cNvPicPr>
            <a:picLocks noGrp="1" noChangeAspect="1"/>
          </p:cNvPicPr>
          <p:nvPr>
            <p:ph idx="1"/>
          </p:nvPr>
        </p:nvPicPr>
        <p:blipFill>
          <a:blip r:embed="rId2"/>
          <a:stretch>
            <a:fillRect/>
          </a:stretch>
        </p:blipFill>
        <p:spPr>
          <a:xfrm>
            <a:off x="2380061" y="956733"/>
            <a:ext cx="7833613" cy="5274734"/>
          </a:xfrm>
        </p:spPr>
      </p:pic>
    </p:spTree>
    <p:extLst>
      <p:ext uri="{BB962C8B-B14F-4D97-AF65-F5344CB8AC3E}">
        <p14:creationId xmlns:p14="http://schemas.microsoft.com/office/powerpoint/2010/main" val="32485012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3574-86B8-4F09-5BA0-95C5447D21E6}"/>
              </a:ext>
            </a:extLst>
          </p:cNvPr>
          <p:cNvSpPr>
            <a:spLocks noGrp="1"/>
          </p:cNvSpPr>
          <p:nvPr>
            <p:ph type="title"/>
          </p:nvPr>
        </p:nvSpPr>
        <p:spPr>
          <a:xfrm>
            <a:off x="2566327" y="149716"/>
            <a:ext cx="7429499" cy="993285"/>
          </a:xfrm>
        </p:spPr>
        <p:txBody>
          <a:bodyPr>
            <a:noAutofit/>
          </a:bodyPr>
          <a:lstStyle/>
          <a:p>
            <a:r>
              <a:rPr lang="en-US" sz="1600" dirty="0"/>
              <a:t>NORM_ED(normal edit distance)(y-axis) vs epochs(x-axis) for vgg feature extraction based model pipeline</a:t>
            </a:r>
            <a:endParaRPr lang="en-IN" sz="1600" dirty="0"/>
          </a:p>
        </p:txBody>
      </p:sp>
      <p:pic>
        <p:nvPicPr>
          <p:cNvPr id="5" name="Content Placeholder 4">
            <a:extLst>
              <a:ext uri="{FF2B5EF4-FFF2-40B4-BE49-F238E27FC236}">
                <a16:creationId xmlns:a16="http://schemas.microsoft.com/office/drawing/2014/main" id="{E0030F13-1DCD-B2AA-16FB-8C29EB64350F}"/>
              </a:ext>
            </a:extLst>
          </p:cNvPr>
          <p:cNvPicPr>
            <a:picLocks noGrp="1" noChangeAspect="1"/>
          </p:cNvPicPr>
          <p:nvPr>
            <p:ph idx="1"/>
          </p:nvPr>
        </p:nvPicPr>
        <p:blipFill>
          <a:blip r:embed="rId2"/>
          <a:stretch>
            <a:fillRect/>
          </a:stretch>
        </p:blipFill>
        <p:spPr>
          <a:xfrm>
            <a:off x="2566326" y="1007534"/>
            <a:ext cx="7754541" cy="5444067"/>
          </a:xfrm>
        </p:spPr>
      </p:pic>
    </p:spTree>
    <p:extLst>
      <p:ext uri="{BB962C8B-B14F-4D97-AF65-F5344CB8AC3E}">
        <p14:creationId xmlns:p14="http://schemas.microsoft.com/office/powerpoint/2010/main" val="220854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3FDF4-F5B9-7B35-8FC6-B529211AA09B}"/>
              </a:ext>
            </a:extLst>
          </p:cNvPr>
          <p:cNvSpPr>
            <a:spLocks noGrp="1"/>
          </p:cNvSpPr>
          <p:nvPr>
            <p:ph type="title"/>
          </p:nvPr>
        </p:nvSpPr>
        <p:spPr>
          <a:xfrm>
            <a:off x="2380061" y="225044"/>
            <a:ext cx="7429499" cy="786949"/>
          </a:xfrm>
        </p:spPr>
        <p:txBody>
          <a:bodyPr>
            <a:normAutofit/>
          </a:bodyPr>
          <a:lstStyle/>
          <a:p>
            <a:r>
              <a:rPr lang="en-US" sz="1800" dirty="0"/>
              <a:t>Train_loss and valid_loss(y-axis) vs epochs(x-axis) for vgg feature extraction based model pipeline</a:t>
            </a:r>
            <a:endParaRPr lang="en-IN" sz="1800" dirty="0"/>
          </a:p>
        </p:txBody>
      </p:sp>
      <p:pic>
        <p:nvPicPr>
          <p:cNvPr id="5" name="Content Placeholder 4">
            <a:extLst>
              <a:ext uri="{FF2B5EF4-FFF2-40B4-BE49-F238E27FC236}">
                <a16:creationId xmlns:a16="http://schemas.microsoft.com/office/drawing/2014/main" id="{AE88688E-13A5-081C-D611-0D606656F5F5}"/>
              </a:ext>
            </a:extLst>
          </p:cNvPr>
          <p:cNvPicPr>
            <a:picLocks noGrp="1" noChangeAspect="1"/>
          </p:cNvPicPr>
          <p:nvPr>
            <p:ph idx="1"/>
          </p:nvPr>
        </p:nvPicPr>
        <p:blipFill>
          <a:blip r:embed="rId2"/>
          <a:stretch>
            <a:fillRect/>
          </a:stretch>
        </p:blipFill>
        <p:spPr>
          <a:xfrm>
            <a:off x="2380061" y="1109133"/>
            <a:ext cx="7822272" cy="4969934"/>
          </a:xfrm>
        </p:spPr>
      </p:pic>
    </p:spTree>
    <p:extLst>
      <p:ext uri="{BB962C8B-B14F-4D97-AF65-F5344CB8AC3E}">
        <p14:creationId xmlns:p14="http://schemas.microsoft.com/office/powerpoint/2010/main" val="1040015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A86-B0B7-34EF-1EF9-DDAA4EEC920C}"/>
              </a:ext>
            </a:extLst>
          </p:cNvPr>
          <p:cNvSpPr>
            <a:spLocks noGrp="1"/>
          </p:cNvSpPr>
          <p:nvPr>
            <p:ph type="title"/>
          </p:nvPr>
        </p:nvSpPr>
        <p:spPr/>
        <p:txBody>
          <a:bodyPr/>
          <a:lstStyle/>
          <a:p>
            <a:r>
              <a:rPr lang="en-US" dirty="0"/>
              <a:t>Bibliography and references</a:t>
            </a:r>
            <a:endParaRPr lang="en-IN" dirty="0"/>
          </a:p>
        </p:txBody>
      </p:sp>
      <p:sp>
        <p:nvSpPr>
          <p:cNvPr id="3" name="Content Placeholder 2">
            <a:extLst>
              <a:ext uri="{FF2B5EF4-FFF2-40B4-BE49-F238E27FC236}">
                <a16:creationId xmlns:a16="http://schemas.microsoft.com/office/drawing/2014/main" id="{76810F9B-FC5C-00E1-CC8D-4FD4A186FA71}"/>
              </a:ext>
            </a:extLst>
          </p:cNvPr>
          <p:cNvSpPr>
            <a:spLocks noGrp="1"/>
          </p:cNvSpPr>
          <p:nvPr>
            <p:ph idx="1"/>
          </p:nvPr>
        </p:nvSpPr>
        <p:spPr>
          <a:xfrm>
            <a:off x="120770" y="1449238"/>
            <a:ext cx="11852695" cy="4727725"/>
          </a:xfrm>
        </p:spPr>
        <p:txBody>
          <a:bodyPr/>
          <a:lstStyle/>
          <a:p>
            <a:r>
              <a:rPr lang="en-IN" sz="2000" dirty="0">
                <a:hlinkClick r:id="rId2"/>
              </a:rPr>
              <a:t>https://huggingface.co/docs/transformers/en/model_doc/vit</a:t>
            </a:r>
            <a:endParaRPr lang="en-IN" sz="2000" dirty="0"/>
          </a:p>
          <a:p>
            <a:r>
              <a:rPr lang="en-IN" sz="2000" dirty="0"/>
              <a:t>Neural ODE research paper: </a:t>
            </a:r>
            <a:r>
              <a:rPr lang="en-IN" sz="2000" dirty="0">
                <a:hlinkClick r:id="rId3"/>
              </a:rPr>
              <a:t>https://arxiv.org/pdf/1806.07366</a:t>
            </a:r>
            <a:endParaRPr lang="en-IN" sz="2000" dirty="0"/>
          </a:p>
          <a:p>
            <a:r>
              <a:rPr lang="en-IN" sz="2000" dirty="0"/>
              <a:t>Neural ODE reference code: </a:t>
            </a:r>
            <a:r>
              <a:rPr lang="en-IN" sz="2000" dirty="0">
                <a:hlinkClick r:id="rId4"/>
              </a:rPr>
              <a:t>https://github.com/msurtsukov/neural-ode/blob/master/Neural%20ODEs.ipynb</a:t>
            </a:r>
            <a:endParaRPr lang="en-IN" sz="2000" dirty="0"/>
          </a:p>
          <a:p>
            <a:r>
              <a:rPr lang="en-IN" sz="2000" dirty="0"/>
              <a:t>Base research paper of attention: HTR: https://arxiv.org/abs/2201.09390</a:t>
            </a:r>
          </a:p>
          <a:p>
            <a:r>
              <a:rPr lang="en-IN" sz="2000" dirty="0"/>
              <a:t>Reference code of base research paper: </a:t>
            </a:r>
            <a:r>
              <a:rPr lang="en-IN" sz="2000" dirty="0">
                <a:hlinkClick r:id="rId5"/>
              </a:rPr>
              <a:t>https://github.com/dmitrijsk/AttentionHTR</a:t>
            </a:r>
            <a:endParaRPr lang="en-IN" sz="2000" dirty="0"/>
          </a:p>
          <a:p>
            <a:pPr marL="0" indent="0">
              <a:buNone/>
            </a:pPr>
            <a:r>
              <a:rPr lang="en-IN" sz="2000" dirty="0"/>
              <a:t>matrix error fix: </a:t>
            </a:r>
            <a:r>
              <a:rPr lang="en-IN" sz="2000" dirty="0">
                <a:hlinkClick r:id="rId6"/>
              </a:rPr>
              <a:t>https://stackoverflow.com/questions/68039008/getting-error-with-two-matrices-multiplication-mat1-and-mat2-shapes-cannot-be-m</a:t>
            </a:r>
            <a:endParaRPr lang="en-IN" sz="2000" dirty="0"/>
          </a:p>
          <a:p>
            <a:pPr marL="0" indent="0">
              <a:buNone/>
            </a:pPr>
            <a:r>
              <a:rPr lang="en-IN" sz="2000" dirty="0"/>
              <a:t>CUDA out of memory error:https://www.kaggle.com/discussions/getting-started/140636</a:t>
            </a:r>
          </a:p>
          <a:p>
            <a:endParaRPr lang="en-IN" dirty="0"/>
          </a:p>
        </p:txBody>
      </p:sp>
    </p:spTree>
    <p:extLst>
      <p:ext uri="{BB962C8B-B14F-4D97-AF65-F5344CB8AC3E}">
        <p14:creationId xmlns:p14="http://schemas.microsoft.com/office/powerpoint/2010/main" val="3282048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800" dirty="0">
                <a:solidFill>
                  <a:srgbClr val="FFFFFF"/>
                </a:solidFill>
              </a:rPr>
              <a:t>Methodology - Overview</a:t>
            </a:r>
          </a:p>
        </p:txBody>
      </p:sp>
      <p:sp>
        <p:nvSpPr>
          <p:cNvPr id="3" name="Content Placeholder 2"/>
          <p:cNvSpPr>
            <a:spLocks noGrp="1"/>
          </p:cNvSpPr>
          <p:nvPr>
            <p:ph idx="1"/>
          </p:nvPr>
        </p:nvSpPr>
        <p:spPr/>
        <p:txBody>
          <a:bodyPr/>
          <a:lstStyle/>
          <a:p>
            <a:r>
              <a:rPr sz="2800" dirty="0">
                <a:solidFill>
                  <a:srgbClr val="FFFFFF"/>
                </a:solidFill>
              </a:rPr>
              <a:t>The proposed HTR model consists of:</a:t>
            </a:r>
          </a:p>
          <a:p>
            <a:r>
              <a:rPr sz="2800" dirty="0">
                <a:solidFill>
                  <a:srgbClr val="FFFFFF"/>
                </a:solidFill>
              </a:rPr>
              <a:t>- Feature extraction using ResNet.</a:t>
            </a:r>
          </a:p>
          <a:p>
            <a:r>
              <a:rPr sz="2800" dirty="0">
                <a:solidFill>
                  <a:srgbClr val="FFFFFF"/>
                </a:solidFill>
              </a:rPr>
              <a:t>- Sequence modeling with BiLSTM.</a:t>
            </a:r>
          </a:p>
          <a:p>
            <a:r>
              <a:rPr sz="2800" dirty="0">
                <a:solidFill>
                  <a:srgbClr val="FFFFFF"/>
                </a:solidFill>
              </a:rPr>
              <a:t>- Decoder with attention mechanism.</a:t>
            </a:r>
            <a:endParaRPr lang="en-US" sz="2800" dirty="0">
              <a:solidFill>
                <a:srgbClr val="FFFFFF"/>
              </a:solidFill>
            </a:endParaRPr>
          </a:p>
          <a:p>
            <a:r>
              <a:rPr lang="en-US" sz="2800" dirty="0">
                <a:solidFill>
                  <a:srgbClr val="FFFFFF"/>
                </a:solidFill>
              </a:rPr>
              <a:t>Datasets used include IAM and Imgur5K for handwriting recognition.</a:t>
            </a:r>
          </a:p>
          <a:p>
            <a:r>
              <a:rPr lang="en-US" sz="2800" dirty="0">
                <a:solidFill>
                  <a:srgbClr val="FFFFFF"/>
                </a:solidFill>
              </a:rPr>
              <a:t>Data preprocessing involves normalization and</a:t>
            </a:r>
          </a:p>
          <a:p>
            <a:pPr marL="0" indent="0">
              <a:buNone/>
            </a:pPr>
            <a:r>
              <a:rPr lang="en-US" sz="2800" dirty="0">
                <a:solidFill>
                  <a:srgbClr val="FFFFFF"/>
                </a:solidFill>
              </a:rPr>
              <a:t>Other procedures covered later on</a:t>
            </a:r>
          </a:p>
          <a:p>
            <a:endParaRPr sz="2800"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F729-6A33-15B7-C8DA-70C48F5859BD}"/>
              </a:ext>
            </a:extLst>
          </p:cNvPr>
          <p:cNvSpPr>
            <a:spLocks noGrp="1"/>
          </p:cNvSpPr>
          <p:nvPr>
            <p:ph type="title"/>
          </p:nvPr>
        </p:nvSpPr>
        <p:spPr>
          <a:xfrm>
            <a:off x="1032933" y="764373"/>
            <a:ext cx="10473267" cy="1293028"/>
          </a:xfrm>
        </p:spPr>
        <p:txBody>
          <a:bodyPr>
            <a:normAutofit fontScale="90000"/>
          </a:bodyPr>
          <a:lstStyle/>
          <a:p>
            <a:r>
              <a:rPr lang="en-US" dirty="0"/>
              <a:t>Model Architecture(reffered from research paper</a:t>
            </a:r>
            <a:r>
              <a:rPr lang="en-US" dirty="0">
                <a:solidFill>
                  <a:schemeClr val="bg1"/>
                </a:solidFill>
              </a:rPr>
              <a:t>)</a:t>
            </a:r>
            <a:endParaRPr lang="en-IN" dirty="0">
              <a:solidFill>
                <a:schemeClr val="bg1"/>
              </a:solidFill>
            </a:endParaRPr>
          </a:p>
        </p:txBody>
      </p:sp>
      <p:pic>
        <p:nvPicPr>
          <p:cNvPr id="5" name="Content Placeholder 4">
            <a:extLst>
              <a:ext uri="{FF2B5EF4-FFF2-40B4-BE49-F238E27FC236}">
                <a16:creationId xmlns:a16="http://schemas.microsoft.com/office/drawing/2014/main" id="{B9DB17C1-BDDE-94C4-95C4-0C12FD821419}"/>
              </a:ext>
            </a:extLst>
          </p:cNvPr>
          <p:cNvPicPr>
            <a:picLocks noGrp="1" noChangeAspect="1"/>
          </p:cNvPicPr>
          <p:nvPr>
            <p:ph idx="1"/>
          </p:nvPr>
        </p:nvPicPr>
        <p:blipFill>
          <a:blip r:embed="rId2"/>
          <a:stretch>
            <a:fillRect/>
          </a:stretch>
        </p:blipFill>
        <p:spPr>
          <a:xfrm>
            <a:off x="3967835" y="2177363"/>
            <a:ext cx="4016088" cy="3063505"/>
          </a:xfrm>
        </p:spPr>
      </p:pic>
      <p:sp>
        <p:nvSpPr>
          <p:cNvPr id="3" name="TextBox 2">
            <a:extLst>
              <a:ext uri="{FF2B5EF4-FFF2-40B4-BE49-F238E27FC236}">
                <a16:creationId xmlns:a16="http://schemas.microsoft.com/office/drawing/2014/main" id="{2E8F3250-493F-E70F-60C6-04FE1F0FE185}"/>
              </a:ext>
            </a:extLst>
          </p:cNvPr>
          <p:cNvSpPr txBox="1"/>
          <p:nvPr/>
        </p:nvSpPr>
        <p:spPr>
          <a:xfrm>
            <a:off x="3725333" y="5444067"/>
            <a:ext cx="6375400" cy="369332"/>
          </a:xfrm>
          <a:prstGeom prst="rect">
            <a:avLst/>
          </a:prstGeom>
          <a:noFill/>
        </p:spPr>
        <p:txBody>
          <a:bodyPr wrap="square" rtlCol="0">
            <a:spAutoFit/>
          </a:bodyPr>
          <a:lstStyle/>
          <a:p>
            <a:r>
              <a:rPr lang="en-IN" dirty="0">
                <a:solidFill>
                  <a:schemeClr val="bg1"/>
                </a:solidFill>
                <a:hlinkClick r:id="rId3"/>
              </a:rPr>
              <a:t>Dmitrijs Kass et. al 2022</a:t>
            </a:r>
            <a:endParaRPr lang="en-IN" dirty="0">
              <a:solidFill>
                <a:schemeClr val="bg1"/>
              </a:solidFill>
            </a:endParaRPr>
          </a:p>
        </p:txBody>
      </p:sp>
    </p:spTree>
    <p:extLst>
      <p:ext uri="{BB962C8B-B14F-4D97-AF65-F5344CB8AC3E}">
        <p14:creationId xmlns:p14="http://schemas.microsoft.com/office/powerpoint/2010/main" val="80983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D6B31B-2B15-B71B-AD47-F0B0C2A1EF6F}"/>
              </a:ext>
            </a:extLst>
          </p:cNvPr>
          <p:cNvSpPr>
            <a:spLocks noGrp="1"/>
          </p:cNvSpPr>
          <p:nvPr>
            <p:ph idx="1"/>
          </p:nvPr>
        </p:nvSpPr>
        <p:spPr>
          <a:xfrm>
            <a:off x="185738" y="68263"/>
            <a:ext cx="11607800" cy="6553200"/>
          </a:xfrm>
        </p:spPr>
        <p:txBody>
          <a:bodyPr>
            <a:normAutofit lnSpcReduction="10000"/>
          </a:bodyPr>
          <a:lstStyle/>
          <a:p>
            <a:pPr marL="0" indent="0" algn="ctr">
              <a:spcBef>
                <a:spcPct val="0"/>
              </a:spcBef>
              <a:buNone/>
            </a:pPr>
            <a:r>
              <a:rPr lang="en-IN" sz="2400" dirty="0">
                <a:solidFill>
                  <a:srgbClr val="FFFFFF"/>
                </a:solidFill>
              </a:rPr>
              <a:t>1)Transformation stage:  </a:t>
            </a:r>
          </a:p>
          <a:p>
            <a:pPr marL="0" indent="0" algn="ctr">
              <a:spcBef>
                <a:spcPct val="0"/>
              </a:spcBef>
              <a:buNone/>
            </a:pPr>
            <a:r>
              <a:rPr lang="en-IN" sz="2400" dirty="0">
                <a:solidFill>
                  <a:srgbClr val="FFFFFF"/>
                </a:solidFill>
              </a:rPr>
              <a:t>• Handwritten words often appear in irregular shapes (tilted, skewed, curved).</a:t>
            </a:r>
          </a:p>
          <a:p>
            <a:pPr marL="0" indent="0" algn="ctr">
              <a:spcBef>
                <a:spcPct val="0"/>
              </a:spcBef>
              <a:buNone/>
            </a:pPr>
            <a:r>
              <a:rPr lang="en-IN" sz="2400" dirty="0">
                <a:solidFill>
                  <a:srgbClr val="FFFFFF"/>
                </a:solidFill>
              </a:rPr>
              <a:t>• Thin-plate spline (TPS) transformation normalizes word images.</a:t>
            </a:r>
          </a:p>
          <a:p>
            <a:pPr marL="0" indent="0" algn="ctr">
              <a:spcBef>
                <a:spcPct val="0"/>
              </a:spcBef>
              <a:buNone/>
            </a:pPr>
            <a:r>
              <a:rPr lang="en-IN" sz="2400" dirty="0">
                <a:solidFill>
                  <a:srgbClr val="FFFFFF"/>
                </a:solidFill>
              </a:rPr>
              <a:t>• A CNN-based localization network detects fiducial points for shape normalization.</a:t>
            </a:r>
          </a:p>
          <a:p>
            <a:pPr marL="0" indent="0" algn="ctr">
              <a:spcBef>
                <a:spcPct val="0"/>
              </a:spcBef>
              <a:buNone/>
            </a:pPr>
            <a:r>
              <a:rPr lang="en-IN" sz="2400" dirty="0">
                <a:solidFill>
                  <a:srgbClr val="FFFFFF"/>
                </a:solidFill>
              </a:rPr>
              <a:t>• A grid generator and sampler adjust the image to a standard form.</a:t>
            </a:r>
          </a:p>
          <a:p>
            <a:pPr marL="0" indent="0" algn="ctr">
              <a:spcBef>
                <a:spcPct val="0"/>
              </a:spcBef>
              <a:buNone/>
            </a:pPr>
            <a:r>
              <a:rPr lang="en-IN" sz="2400" dirty="0">
                <a:solidFill>
                  <a:srgbClr val="FFFFFF"/>
                </a:solidFill>
              </a:rPr>
              <a:t>2)Feature Extraction Stage:</a:t>
            </a:r>
          </a:p>
          <a:p>
            <a:pPr marL="0" indent="0" algn="ctr">
              <a:spcBef>
                <a:spcPct val="0"/>
              </a:spcBef>
              <a:buNone/>
            </a:pPr>
            <a:r>
              <a:rPr lang="en-IN" sz="2400" dirty="0">
                <a:solidFill>
                  <a:srgbClr val="FFFFFF"/>
                </a:solidFill>
              </a:rPr>
              <a:t>•</a:t>
            </a:r>
            <a:r>
              <a:rPr lang="en-US" sz="2400" dirty="0">
                <a:solidFill>
                  <a:srgbClr val="FFFFFF"/>
                </a:solidFill>
              </a:rPr>
              <a:t> A 32-layer residual neural network (ResNet) encodes input images.</a:t>
            </a:r>
          </a:p>
          <a:p>
            <a:pPr marL="0" indent="0" algn="ctr">
              <a:spcBef>
                <a:spcPct val="0"/>
              </a:spcBef>
              <a:buNone/>
            </a:pPr>
            <a:r>
              <a:rPr lang="en-IN" sz="2400" dirty="0">
                <a:solidFill>
                  <a:srgbClr val="FFFFFF"/>
                </a:solidFill>
              </a:rPr>
              <a:t>•</a:t>
            </a:r>
            <a:r>
              <a:rPr lang="en-US" sz="2400" dirty="0">
                <a:solidFill>
                  <a:srgbClr val="FFFFFF"/>
                </a:solidFill>
              </a:rPr>
              <a:t> Input: 100×32 grayscale image.</a:t>
            </a:r>
          </a:p>
          <a:p>
            <a:pPr marL="0" indent="0" algn="ctr">
              <a:spcBef>
                <a:spcPct val="0"/>
              </a:spcBef>
              <a:buNone/>
            </a:pPr>
            <a:r>
              <a:rPr lang="en-IN" sz="2400" dirty="0">
                <a:solidFill>
                  <a:srgbClr val="FFFFFF"/>
                </a:solidFill>
              </a:rPr>
              <a:t>•</a:t>
            </a:r>
            <a:r>
              <a:rPr lang="en-US" sz="2400" dirty="0">
                <a:solidFill>
                  <a:srgbClr val="FFFFFF"/>
                </a:solidFill>
              </a:rPr>
              <a:t> Output: 2D visual feature map with 512 channels and 26 columns.</a:t>
            </a:r>
          </a:p>
          <a:p>
            <a:pPr marL="0" indent="0" algn="ctr">
              <a:spcBef>
                <a:spcPct val="0"/>
              </a:spcBef>
              <a:buNone/>
            </a:pPr>
            <a:r>
              <a:rPr lang="en-IN" sz="2400" dirty="0">
                <a:solidFill>
                  <a:srgbClr val="FFFFFF"/>
                </a:solidFill>
              </a:rPr>
              <a:t>•</a:t>
            </a:r>
            <a:r>
              <a:rPr lang="en-US" sz="2400" dirty="0">
                <a:solidFill>
                  <a:srgbClr val="FFFFFF"/>
                </a:solidFill>
              </a:rPr>
              <a:t> Each column corresponds to a region in the transformed image.</a:t>
            </a:r>
          </a:p>
          <a:p>
            <a:r>
              <a:rPr lang="en-US" sz="2400" dirty="0">
                <a:solidFill>
                  <a:srgbClr val="FFFFFF"/>
                </a:solidFill>
              </a:rPr>
              <a:t>                                                              3)Sequence Modelling stage</a:t>
            </a:r>
          </a:p>
          <a:p>
            <a:pPr marL="0" indent="0" algn="ctr">
              <a:spcBef>
                <a:spcPct val="0"/>
              </a:spcBef>
              <a:buNone/>
            </a:pPr>
            <a:r>
              <a:rPr lang="en-IN" sz="2400" dirty="0">
                <a:solidFill>
                  <a:srgbClr val="FFFFFF"/>
                </a:solidFill>
              </a:rPr>
              <a:t>• </a:t>
            </a:r>
            <a:r>
              <a:rPr lang="en-US" sz="2400" dirty="0">
                <a:solidFill>
                  <a:srgbClr val="FFFFFF"/>
                </a:solidFill>
              </a:rPr>
              <a:t>The extracted feature map is reshaped into a sequence of features.</a:t>
            </a:r>
          </a:p>
          <a:p>
            <a:pPr marL="0" indent="0" algn="ctr">
              <a:spcBef>
                <a:spcPct val="0"/>
              </a:spcBef>
              <a:buNone/>
            </a:pPr>
            <a:r>
              <a:rPr lang="en-IN" sz="2400" dirty="0">
                <a:solidFill>
                  <a:srgbClr val="FFFFFF"/>
                </a:solidFill>
              </a:rPr>
              <a:t>• </a:t>
            </a:r>
            <a:r>
              <a:rPr lang="en-US" sz="2400" dirty="0">
                <a:solidFill>
                  <a:srgbClr val="FFFFFF"/>
                </a:solidFill>
              </a:rPr>
              <a:t>A bidirectional LSTM (BLSTM) models sequence dependencies.</a:t>
            </a:r>
          </a:p>
          <a:p>
            <a:pPr marL="0" indent="0" algn="ctr">
              <a:spcBef>
                <a:spcPct val="0"/>
              </a:spcBef>
              <a:buNone/>
            </a:pPr>
            <a:r>
              <a:rPr lang="en-IN" sz="2400" dirty="0">
                <a:solidFill>
                  <a:srgbClr val="FFFFFF"/>
                </a:solidFill>
              </a:rPr>
              <a:t>• </a:t>
            </a:r>
            <a:r>
              <a:rPr lang="en-US" sz="2400" dirty="0">
                <a:solidFill>
                  <a:srgbClr val="FFFFFF"/>
                </a:solidFill>
              </a:rPr>
              <a:t>BLSTM captures contextual information from both sides.</a:t>
            </a:r>
          </a:p>
          <a:p>
            <a:pPr marL="0" indent="0" algn="ctr">
              <a:spcBef>
                <a:spcPct val="0"/>
              </a:spcBef>
              <a:buNone/>
            </a:pPr>
            <a:r>
              <a:rPr lang="en-IN" sz="2400" dirty="0">
                <a:solidFill>
                  <a:srgbClr val="FFFFFF"/>
                </a:solidFill>
              </a:rPr>
              <a:t>•</a:t>
            </a:r>
            <a:r>
              <a:rPr lang="en-US" sz="2400" dirty="0">
                <a:solidFill>
                  <a:srgbClr val="FFFFFF"/>
                </a:solidFill>
              </a:rPr>
              <a:t> Two stacked BLSTMs improve abstraction and recognition accuracy.</a:t>
            </a:r>
          </a:p>
          <a:p>
            <a:pPr marL="0" indent="0" algn="ctr">
              <a:spcBef>
                <a:spcPct val="0"/>
              </a:spcBef>
              <a:buNone/>
            </a:pPr>
            <a:r>
              <a:rPr lang="en-US" sz="2400" dirty="0">
                <a:solidFill>
                  <a:srgbClr val="FFFFFF"/>
                </a:solidFill>
              </a:rPr>
              <a:t> 4) Prediction stage</a:t>
            </a:r>
          </a:p>
          <a:p>
            <a:pPr marL="0" indent="0" algn="ctr">
              <a:lnSpc>
                <a:spcPct val="100000"/>
              </a:lnSpc>
              <a:spcBef>
                <a:spcPct val="0"/>
              </a:spcBef>
              <a:buNone/>
            </a:pPr>
            <a:r>
              <a:rPr lang="en-US" sz="2400" dirty="0">
                <a:solidFill>
                  <a:srgbClr val="FFFFFF"/>
                </a:solidFill>
              </a:rPr>
              <a:t>• An attention-based decoder improves character sequence prediction.</a:t>
            </a:r>
          </a:p>
          <a:p>
            <a:pPr marL="0" indent="0" algn="ctr">
              <a:lnSpc>
                <a:spcPct val="100000"/>
              </a:lnSpc>
              <a:spcBef>
                <a:spcPct val="0"/>
              </a:spcBef>
              <a:buNone/>
            </a:pPr>
            <a:r>
              <a:rPr lang="en-US" sz="2400" dirty="0">
                <a:solidFill>
                  <a:srgbClr val="FFFFFF"/>
                </a:solidFill>
              </a:rPr>
              <a:t>• A unidirectional LSTM generates output one character at a time.</a:t>
            </a:r>
          </a:p>
          <a:p>
            <a:pPr marL="0" indent="0" algn="ctr">
              <a:lnSpc>
                <a:spcPct val="100000"/>
              </a:lnSpc>
              <a:spcBef>
                <a:spcPct val="0"/>
              </a:spcBef>
              <a:buNone/>
            </a:pPr>
            <a:r>
              <a:rPr lang="en-US" sz="2400" dirty="0">
                <a:solidFill>
                  <a:srgbClr val="FFFFFF"/>
                </a:solidFill>
              </a:rPr>
              <a:t>• The decoder dynamically focuses on different parts of the feature sequence.</a:t>
            </a:r>
          </a:p>
          <a:p>
            <a:pPr marL="0" indent="0" algn="ctr">
              <a:lnSpc>
                <a:spcPct val="100000"/>
              </a:lnSpc>
              <a:spcBef>
                <a:spcPct val="0"/>
              </a:spcBef>
              <a:buNone/>
            </a:pPr>
            <a:r>
              <a:rPr lang="en-US" sz="2400" dirty="0">
                <a:solidFill>
                  <a:srgbClr val="FFFFFF"/>
                </a:solidFill>
              </a:rPr>
              <a:t>• The model supports variable-length predictions with a fixed maximum length.</a:t>
            </a:r>
          </a:p>
          <a:p>
            <a:pPr marL="0" indent="0" algn="ctr">
              <a:spcBef>
                <a:spcPct val="0"/>
              </a:spcBef>
              <a:buNone/>
            </a:pPr>
            <a:endParaRPr lang="en-US" sz="2400" dirty="0">
              <a:solidFill>
                <a:srgbClr val="FFFFFF"/>
              </a:solidFill>
            </a:endParaRPr>
          </a:p>
          <a:p>
            <a:pPr marL="0" indent="0" algn="ctr">
              <a:spcBef>
                <a:spcPct val="0"/>
              </a:spcBef>
              <a:buNone/>
            </a:pPr>
            <a:endParaRPr lang="en-US" sz="2400" dirty="0">
              <a:solidFill>
                <a:srgbClr val="FFFFFF"/>
              </a:solidFill>
            </a:endParaRPr>
          </a:p>
          <a:p>
            <a:endParaRPr lang="en-US" sz="2400" dirty="0">
              <a:solidFill>
                <a:srgbClr val="FFFFFF"/>
              </a:solidFill>
            </a:endParaRPr>
          </a:p>
          <a:p>
            <a:pPr marL="0" indent="0" algn="ctr">
              <a:spcBef>
                <a:spcPct val="0"/>
              </a:spcBef>
              <a:buNone/>
            </a:pPr>
            <a:endParaRPr lang="en-IN" sz="2400" dirty="0">
              <a:solidFill>
                <a:srgbClr val="FFFFFF"/>
              </a:solidFill>
            </a:endParaRPr>
          </a:p>
          <a:p>
            <a:endParaRPr lang="en-IN" dirty="0"/>
          </a:p>
        </p:txBody>
      </p:sp>
    </p:spTree>
    <p:extLst>
      <p:ext uri="{BB962C8B-B14F-4D97-AF65-F5344CB8AC3E}">
        <p14:creationId xmlns:p14="http://schemas.microsoft.com/office/powerpoint/2010/main" val="386947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Character Set and Final Output</a:t>
            </a:r>
          </a:p>
        </p:txBody>
      </p:sp>
      <p:sp>
        <p:nvSpPr>
          <p:cNvPr id="3" name="Content Placeholder 2"/>
          <p:cNvSpPr>
            <a:spLocks noGrp="1"/>
          </p:cNvSpPr>
          <p:nvPr>
            <p:ph idx="1"/>
          </p:nvPr>
        </p:nvSpPr>
        <p:spPr/>
        <p:txBody>
          <a:bodyPr>
            <a:normAutofit/>
          </a:bodyPr>
          <a:lstStyle/>
          <a:p>
            <a:r>
              <a:rPr dirty="0"/>
              <a:t>• The model supports case-insensitive and case-sensitive recognition.</a:t>
            </a:r>
          </a:p>
          <a:p>
            <a:r>
              <a:rPr dirty="0"/>
              <a:t>• Case-insensitive model: 37 characters (26 lowercase letters, 10 digits, EOS token).</a:t>
            </a:r>
          </a:p>
          <a:p>
            <a:r>
              <a:rPr dirty="0"/>
              <a:t>• Case-sensitive model: 95 characters (uppercase letters, digits, special symbols).</a:t>
            </a:r>
          </a:p>
          <a:p>
            <a:r>
              <a:rPr dirty="0"/>
              <a:t>• The decoder stops generating characters upon predicting the EOS token.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0842" y="0"/>
            <a:ext cx="7429499" cy="547874"/>
          </a:xfrm>
        </p:spPr>
        <p:txBody>
          <a:bodyPr>
            <a:normAutofit/>
          </a:bodyPr>
          <a:lstStyle/>
          <a:p>
            <a:r>
              <a:rPr lang="en-US" sz="2000" dirty="0">
                <a:solidFill>
                  <a:srgbClr val="FFFFFF"/>
                </a:solidFill>
              </a:rPr>
              <a:t>			</a:t>
            </a:r>
            <a:r>
              <a:rPr sz="2000" dirty="0">
                <a:solidFill>
                  <a:srgbClr val="FFFFFF"/>
                </a:solidFill>
              </a:rPr>
              <a:t>Experimental Setup</a:t>
            </a:r>
          </a:p>
        </p:txBody>
      </p:sp>
      <p:sp>
        <p:nvSpPr>
          <p:cNvPr id="3" name="Content Placeholder 2"/>
          <p:cNvSpPr>
            <a:spLocks noGrp="1"/>
          </p:cNvSpPr>
          <p:nvPr>
            <p:ph idx="1"/>
          </p:nvPr>
        </p:nvSpPr>
        <p:spPr>
          <a:xfrm>
            <a:off x="677334" y="547874"/>
            <a:ext cx="10837332" cy="4754564"/>
          </a:xfrm>
        </p:spPr>
        <p:txBody>
          <a:bodyPr>
            <a:normAutofit/>
          </a:bodyPr>
          <a:lstStyle/>
          <a:p>
            <a:r>
              <a:rPr dirty="0">
                <a:solidFill>
                  <a:srgbClr val="FFFFFF"/>
                </a:solidFill>
              </a:rPr>
              <a:t>The model was implemented in PyTorch with</a:t>
            </a:r>
            <a:r>
              <a:rPr lang="en-US" dirty="0">
                <a:solidFill>
                  <a:srgbClr val="FFFFFF"/>
                </a:solidFill>
              </a:rPr>
              <a:t> single </a:t>
            </a:r>
            <a:r>
              <a:rPr dirty="0">
                <a:solidFill>
                  <a:srgbClr val="FFFFFF"/>
                </a:solidFill>
              </a:rPr>
              <a:t> GPU.</a:t>
            </a:r>
            <a:endParaRPr lang="en-US" dirty="0">
              <a:solidFill>
                <a:srgbClr val="FFFFFF"/>
              </a:solidFill>
            </a:endParaRPr>
          </a:p>
          <a:p>
            <a:r>
              <a:rPr lang="en-IN" dirty="0">
                <a:solidFill>
                  <a:srgbClr val="FFFFFF"/>
                </a:solidFill>
              </a:rPr>
              <a:t>The research paper proposed usage of multiple GPUs for larger datasets such as Imgur5K multiwriter dataset</a:t>
            </a:r>
          </a:p>
          <a:p>
            <a:r>
              <a:rPr lang="en-IN" dirty="0">
                <a:solidFill>
                  <a:srgbClr val="FFFFFF"/>
                </a:solidFill>
              </a:rPr>
              <a:t>Dependencies :apart from the table the rest of the dependencies used remained the same as provided in requirements.txt such as lmdb library module etc.</a:t>
            </a:r>
          </a:p>
          <a:p>
            <a:r>
              <a:rPr lang="en-US" dirty="0">
                <a:solidFill>
                  <a:srgbClr val="FFFFFF"/>
                </a:solidFill>
              </a:rPr>
              <a:t>1. Transfer learning improves performance with limited data.</a:t>
            </a:r>
          </a:p>
          <a:p>
            <a:r>
              <a:rPr lang="en-US" dirty="0">
                <a:solidFill>
                  <a:srgbClr val="FFFFFF"/>
                </a:solidFill>
              </a:rPr>
              <a:t>2. Attention mechanism enhances text recognition accuracy..</a:t>
            </a:r>
          </a:p>
          <a:p>
            <a:endParaRPr lang="en-IN" dirty="0">
              <a:solidFill>
                <a:srgbClr val="FFFFFF"/>
              </a:solidFill>
            </a:endParaRPr>
          </a:p>
          <a:p>
            <a:endParaRPr dirty="0">
              <a:solidFill>
                <a:srgbClr val="FFFFFF"/>
              </a:solidFill>
            </a:endParaRPr>
          </a:p>
        </p:txBody>
      </p:sp>
      <p:graphicFrame>
        <p:nvGraphicFramePr>
          <p:cNvPr id="4" name="Table 3">
            <a:extLst>
              <a:ext uri="{FF2B5EF4-FFF2-40B4-BE49-F238E27FC236}">
                <a16:creationId xmlns:a16="http://schemas.microsoft.com/office/drawing/2014/main" id="{72BED811-40B1-1770-E911-5DB571605143}"/>
              </a:ext>
            </a:extLst>
          </p:cNvPr>
          <p:cNvGraphicFramePr>
            <a:graphicFrameLocks noGrp="1"/>
          </p:cNvGraphicFramePr>
          <p:nvPr>
            <p:extLst>
              <p:ext uri="{D42A27DB-BD31-4B8C-83A1-F6EECF244321}">
                <p14:modId xmlns:p14="http://schemas.microsoft.com/office/powerpoint/2010/main" val="2766692736"/>
              </p:ext>
            </p:extLst>
          </p:nvPr>
        </p:nvGraphicFramePr>
        <p:xfrm>
          <a:off x="2947591" y="4451774"/>
          <a:ext cx="6096000" cy="2021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405549013"/>
                    </a:ext>
                  </a:extLst>
                </a:gridCol>
                <a:gridCol w="3048000">
                  <a:extLst>
                    <a:ext uri="{9D8B030D-6E8A-4147-A177-3AD203B41FA5}">
                      <a16:colId xmlns:a16="http://schemas.microsoft.com/office/drawing/2014/main" val="2896900634"/>
                    </a:ext>
                  </a:extLst>
                </a:gridCol>
              </a:tblGrid>
              <a:tr h="330200">
                <a:tc>
                  <a:txBody>
                    <a:bodyPr/>
                    <a:lstStyle/>
                    <a:p>
                      <a:r>
                        <a:rPr lang="en-US" dirty="0"/>
                        <a:t>Suggested by research paper</a:t>
                      </a:r>
                      <a:endParaRPr lang="en-IN" dirty="0"/>
                    </a:p>
                  </a:txBody>
                  <a:tcPr/>
                </a:tc>
                <a:tc>
                  <a:txBody>
                    <a:bodyPr/>
                    <a:lstStyle/>
                    <a:p>
                      <a:r>
                        <a:rPr lang="en-US" dirty="0"/>
                        <a:t>Used by us as per keggle environment </a:t>
                      </a:r>
                      <a:endParaRPr lang="en-IN" dirty="0"/>
                    </a:p>
                  </a:txBody>
                  <a:tcPr/>
                </a:tc>
                <a:extLst>
                  <a:ext uri="{0D108BD9-81ED-4DB2-BD59-A6C34878D82A}">
                    <a16:rowId xmlns:a16="http://schemas.microsoft.com/office/drawing/2014/main" val="1115644973"/>
                  </a:ext>
                </a:extLst>
              </a:tr>
              <a:tr h="370840">
                <a:tc>
                  <a:txBody>
                    <a:bodyPr/>
                    <a:lstStyle/>
                    <a:p>
                      <a:r>
                        <a:rPr lang="en-IN" sz="1800" b="0" i="0" kern="1200" dirty="0">
                          <a:solidFill>
                            <a:schemeClr val="dk1"/>
                          </a:solidFill>
                          <a:effectLst/>
                          <a:latin typeface="+mn-lt"/>
                          <a:ea typeface="+mn-ea"/>
                          <a:cs typeface="+mn-cs"/>
                        </a:rPr>
                        <a:t>CentOS Linux release 7.9.2009 (Core)</a:t>
                      </a:r>
                      <a:endParaRPr lang="en-IN" dirty="0"/>
                    </a:p>
                  </a:txBody>
                  <a:tcPr/>
                </a:tc>
                <a:tc>
                  <a:txBody>
                    <a:bodyPr/>
                    <a:lstStyle/>
                    <a:p>
                      <a:r>
                        <a:rPr lang="en-US" dirty="0"/>
                        <a:t>Windows</a:t>
                      </a:r>
                      <a:endParaRPr lang="en-IN" dirty="0"/>
                    </a:p>
                  </a:txBody>
                  <a:tcPr/>
                </a:tc>
                <a:extLst>
                  <a:ext uri="{0D108BD9-81ED-4DB2-BD59-A6C34878D82A}">
                    <a16:rowId xmlns:a16="http://schemas.microsoft.com/office/drawing/2014/main" val="2548213620"/>
                  </a:ext>
                </a:extLst>
              </a:tr>
              <a:tr h="370840">
                <a:tc>
                  <a:txBody>
                    <a:bodyPr/>
                    <a:lstStyle/>
                    <a:p>
                      <a:r>
                        <a:rPr lang="en-US" dirty="0"/>
                        <a:t>Python 3.6.8</a:t>
                      </a:r>
                      <a:endParaRPr lang="en-IN" dirty="0"/>
                    </a:p>
                  </a:txBody>
                  <a:tcPr/>
                </a:tc>
                <a:tc>
                  <a:txBody>
                    <a:bodyPr/>
                    <a:lstStyle/>
                    <a:p>
                      <a:r>
                        <a:rPr lang="en-US" dirty="0"/>
                        <a:t>Python 3.11</a:t>
                      </a:r>
                      <a:endParaRPr lang="en-IN" dirty="0"/>
                    </a:p>
                  </a:txBody>
                  <a:tcPr/>
                </a:tc>
                <a:extLst>
                  <a:ext uri="{0D108BD9-81ED-4DB2-BD59-A6C34878D82A}">
                    <a16:rowId xmlns:a16="http://schemas.microsoft.com/office/drawing/2014/main" val="265045392"/>
                  </a:ext>
                </a:extLst>
              </a:tr>
              <a:tr h="370840">
                <a:tc>
                  <a:txBody>
                    <a:bodyPr/>
                    <a:lstStyle/>
                    <a:p>
                      <a:r>
                        <a:rPr lang="en-IN" sz="1800" b="0" i="0" kern="1200" dirty="0">
                          <a:solidFill>
                            <a:schemeClr val="dk1"/>
                          </a:solidFill>
                          <a:effectLst/>
                          <a:latin typeface="+mn-lt"/>
                          <a:ea typeface="+mn-ea"/>
                          <a:cs typeface="+mn-cs"/>
                        </a:rPr>
                        <a:t>PyTorch 1.9.0,CUDA 11.5</a:t>
                      </a:r>
                      <a:endParaRPr lang="en-IN" dirty="0"/>
                    </a:p>
                  </a:txBody>
                  <a:tcPr/>
                </a:tc>
                <a:tc>
                  <a:txBody>
                    <a:bodyPr/>
                    <a:lstStyle/>
                    <a:p>
                      <a:r>
                        <a:rPr lang="en-US" dirty="0"/>
                        <a:t>PyTorch 2.5.1,cu121</a:t>
                      </a:r>
                      <a:endParaRPr lang="en-IN" dirty="0"/>
                    </a:p>
                  </a:txBody>
                  <a:tcPr/>
                </a:tc>
                <a:extLst>
                  <a:ext uri="{0D108BD9-81ED-4DB2-BD59-A6C34878D82A}">
                    <a16:rowId xmlns:a16="http://schemas.microsoft.com/office/drawing/2014/main" val="316203927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210</TotalTime>
  <Words>3599</Words>
  <Application>Microsoft Office PowerPoint</Application>
  <PresentationFormat>Widescreen</PresentationFormat>
  <Paragraphs>243</Paragraphs>
  <Slides>46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Aptos</vt:lpstr>
      <vt:lpstr>Aptos Display</vt:lpstr>
      <vt:lpstr>Arial</vt:lpstr>
      <vt:lpstr>Consolas</vt:lpstr>
      <vt:lpstr>Wingdings</vt:lpstr>
      <vt:lpstr>Office Theme</vt:lpstr>
      <vt:lpstr>Attention HTR</vt:lpstr>
      <vt:lpstr>Abstract</vt:lpstr>
      <vt:lpstr>Problem Statement</vt:lpstr>
      <vt:lpstr>Novelty and uniqueness of model proposed</vt:lpstr>
      <vt:lpstr>Methodology - Overview</vt:lpstr>
      <vt:lpstr>Model Architecture(reffered from research paper)</vt:lpstr>
      <vt:lpstr>PowerPoint Presentation</vt:lpstr>
      <vt:lpstr>Character Set and Final Output</vt:lpstr>
      <vt:lpstr>   Experimental Setup</vt:lpstr>
      <vt:lpstr>Challenges Faced and real world applications</vt:lpstr>
      <vt:lpstr>Limitations of the Model</vt:lpstr>
      <vt:lpstr>CHANGES MADE TO EXISTING CODE TO MAKE IT WORK IN LOCAL SYSTEM</vt:lpstr>
      <vt:lpstr>Parameters recorded</vt:lpstr>
      <vt:lpstr>Model architecture pipeline modifications experimented with </vt:lpstr>
      <vt:lpstr>Modification1 (feature extraction layer resnet → resnet(6 layers)+neuralode(1 layer) WHY NEURAL ODE IS CHOSEN OVER RESNET</vt:lpstr>
      <vt:lpstr>why neuralode ideally gives faster training &amp; needs fewer channels with less backpropogation time</vt:lpstr>
      <vt:lpstr>neuralODE class</vt:lpstr>
      <vt:lpstr>Tested accuracy</vt:lpstr>
      <vt:lpstr>Graphs related to training</vt:lpstr>
      <vt:lpstr>NORM_ED(normal edit distance)(y-axis) vs epochs(x-axis) for neuralODE+RESNET feature extraction based model pipeline</vt:lpstr>
      <vt:lpstr>Train_loss and valid_loss(y-axis) vs epochs(x-axis) for neuralODE+RESNET feature extraction based model pipeline</vt:lpstr>
      <vt:lpstr>Modificatoin-2(resnetvit)</vt:lpstr>
      <vt:lpstr>Advantages and disadvantages of vit replacing resnet</vt:lpstr>
      <vt:lpstr>Training parameters for the training of vit_b_16 feature extractor based model pipeline</vt:lpstr>
      <vt:lpstr>Vit feature extractor class code</vt:lpstr>
      <vt:lpstr>Regularization strategies adopted across 3 training attempts to get the  best accuracy</vt:lpstr>
      <vt:lpstr>PowerPoint Presentation</vt:lpstr>
      <vt:lpstr>Tested results of accuracy</vt:lpstr>
      <vt:lpstr>Graphs related to training</vt:lpstr>
      <vt:lpstr>NORM_ED(normal edit distance)(y-axis) vs epochs(x-axis) for VIT_b_16 feature extraction based model pipeline</vt:lpstr>
      <vt:lpstr>Train_loss and valid_loss(y-axis) vs epochs(x-axis) for VIT_b_16 feature extraction based model pipeline</vt:lpstr>
      <vt:lpstr>Modification-3(resnet  rcnn)</vt:lpstr>
      <vt:lpstr>Advantages and Disadvantages of replacing resnet with rcnn model</vt:lpstr>
      <vt:lpstr>Tested results of accuracy</vt:lpstr>
      <vt:lpstr>1)Accuracy(y-axis) vs epochs(x-axis) for rcnn feature extraction based model pipeline 2) NORM_ED(normal edit distance)(y-axis) vs epochs(x-axis) for rcnn feature extraction based model pipeline 3)Train_loss and valid_loss(y-axis) vs epochs(x-axis) for rcnn feature extraction based model pipeline</vt:lpstr>
      <vt:lpstr>Modification4(decoder layer bilstm  custom vit model)</vt:lpstr>
      <vt:lpstr>Why to choose vit for decoder</vt:lpstr>
      <vt:lpstr>Graph results for training</vt:lpstr>
      <vt:lpstr>Test results for accuracy</vt:lpstr>
      <vt:lpstr>Class coded of custom vit decoder</vt:lpstr>
      <vt:lpstr>Modification5(feature extraction layer resnetvggmodel  </vt:lpstr>
      <vt:lpstr>Tested accuracy results</vt:lpstr>
      <vt:lpstr>Accuracy(y-axis) vs epochs(x-axis) for vgg feature extraction based model pipeline</vt:lpstr>
      <vt:lpstr>NORM_ED(normal edit distance)(y-axis) vs epochs(x-axis) for vgg feature extraction based model pipeline</vt:lpstr>
      <vt:lpstr>Train_loss and valid_loss(y-axis) vs epochs(x-axis) for vgg feature extraction based model pipeline</vt:lpstr>
      <vt:lpstr>Bibliography and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CS</dc:creator>
  <cp:lastModifiedBy>Nikhil CS</cp:lastModifiedBy>
  <cp:revision>14</cp:revision>
  <dcterms:created xsi:type="dcterms:W3CDTF">2025-05-01T20:52:34Z</dcterms:created>
  <dcterms:modified xsi:type="dcterms:W3CDTF">2025-05-02T03:08:30Z</dcterms:modified>
</cp:coreProperties>
</file>