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62" r:id="rId6"/>
    <p:sldId id="259" r:id="rId7"/>
    <p:sldId id="263" r:id="rId8"/>
    <p:sldId id="264" r:id="rId9"/>
    <p:sldId id="265" r:id="rId10"/>
    <p:sldId id="260" r:id="rId11"/>
    <p:sldId id="261"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1"/>
    <p:restoredTop sz="96327"/>
  </p:normalViewPr>
  <p:slideViewPr>
    <p:cSldViewPr snapToGrid="0">
      <p:cViewPr varScale="1">
        <p:scale>
          <a:sx n="71" d="100"/>
          <a:sy n="71" d="100"/>
        </p:scale>
        <p:origin x="200" y="1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ankitverma2010/ecommerce-customer-churn-analysis-and-prediction"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4" descr="3D Hologram from iPad">
            <a:extLst>
              <a:ext uri="{FF2B5EF4-FFF2-40B4-BE49-F238E27FC236}">
                <a16:creationId xmlns:a16="http://schemas.microsoft.com/office/drawing/2014/main" id="{16C6E9F0-3D3D-35A0-CC81-D68D116348FD}"/>
              </a:ext>
            </a:extLst>
          </p:cNvPr>
          <p:cNvPicPr>
            <a:picLocks noChangeAspect="1"/>
          </p:cNvPicPr>
          <p:nvPr/>
        </p:nvPicPr>
        <p:blipFill rotWithShape="1">
          <a:blip r:embed="rId2"/>
          <a:srcRect l="7438" r="15453"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40F9BAC-0547-FA1A-FF38-763311A957CE}"/>
              </a:ext>
            </a:extLst>
          </p:cNvPr>
          <p:cNvSpPr>
            <a:spLocks noGrp="1"/>
          </p:cNvSpPr>
          <p:nvPr>
            <p:ph type="ctrTitle"/>
          </p:nvPr>
        </p:nvSpPr>
        <p:spPr>
          <a:xfrm>
            <a:off x="668867" y="1678666"/>
            <a:ext cx="4088190" cy="2369093"/>
          </a:xfrm>
        </p:spPr>
        <p:txBody>
          <a:bodyPr>
            <a:normAutofit/>
          </a:bodyPr>
          <a:lstStyle/>
          <a:p>
            <a:pPr>
              <a:lnSpc>
                <a:spcPct val="90000"/>
              </a:lnSpc>
            </a:pPr>
            <a:r>
              <a:rPr lang="en-US" sz="4100"/>
              <a:t>Ecommerce Customer Churn Analysis and Prediction</a:t>
            </a:r>
          </a:p>
        </p:txBody>
      </p:sp>
      <p:sp>
        <p:nvSpPr>
          <p:cNvPr id="3" name="Subtitle 2">
            <a:extLst>
              <a:ext uri="{FF2B5EF4-FFF2-40B4-BE49-F238E27FC236}">
                <a16:creationId xmlns:a16="http://schemas.microsoft.com/office/drawing/2014/main" id="{CD942422-2A32-B148-FF12-709AA769AD1A}"/>
              </a:ext>
            </a:extLst>
          </p:cNvPr>
          <p:cNvSpPr>
            <a:spLocks noGrp="1"/>
          </p:cNvSpPr>
          <p:nvPr>
            <p:ph type="subTitle" idx="1"/>
          </p:nvPr>
        </p:nvSpPr>
        <p:spPr>
          <a:xfrm>
            <a:off x="677335" y="4050831"/>
            <a:ext cx="4079721" cy="1096901"/>
          </a:xfrm>
        </p:spPr>
        <p:txBody>
          <a:bodyPr>
            <a:normAutofit/>
          </a:bodyPr>
          <a:lstStyle/>
          <a:p>
            <a:r>
              <a:rPr lang="en-US" sz="1600"/>
              <a:t>Mid-Bootcamp project by Julia Novikova</a:t>
            </a:r>
          </a:p>
        </p:txBody>
      </p:sp>
      <p:cxnSp>
        <p:nvCxnSpPr>
          <p:cNvPr id="28"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9350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AA06-A435-75C0-834C-855BA9686052}"/>
              </a:ext>
            </a:extLst>
          </p:cNvPr>
          <p:cNvSpPr>
            <a:spLocks noGrp="1"/>
          </p:cNvSpPr>
          <p:nvPr>
            <p:ph type="title"/>
          </p:nvPr>
        </p:nvSpPr>
        <p:spPr/>
        <p:txBody>
          <a:bodyPr/>
          <a:lstStyle/>
          <a:p>
            <a:r>
              <a:rPr lang="en-US" dirty="0"/>
              <a:t>Insights we can get from this dataset</a:t>
            </a:r>
          </a:p>
        </p:txBody>
      </p:sp>
    </p:spTree>
    <p:extLst>
      <p:ext uri="{BB962C8B-B14F-4D97-AF65-F5344CB8AC3E}">
        <p14:creationId xmlns:p14="http://schemas.microsoft.com/office/powerpoint/2010/main" val="26093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The ratio of use of the different payment modes</a:t>
            </a:r>
          </a:p>
        </p:txBody>
      </p:sp>
      <p:sp>
        <p:nvSpPr>
          <p:cNvPr id="3" name="Content Placeholder 2">
            <a:extLst>
              <a:ext uri="{FF2B5EF4-FFF2-40B4-BE49-F238E27FC236}">
                <a16:creationId xmlns:a16="http://schemas.microsoft.com/office/drawing/2014/main" id="{911022EE-E161-9950-5673-DF2BABF89BC6}"/>
              </a:ext>
            </a:extLst>
          </p:cNvPr>
          <p:cNvSpPr>
            <a:spLocks noGrp="1"/>
          </p:cNvSpPr>
          <p:nvPr>
            <p:ph idx="1"/>
          </p:nvPr>
        </p:nvSpPr>
        <p:spPr>
          <a:xfrm>
            <a:off x="673754" y="2160590"/>
            <a:ext cx="3973943" cy="3440110"/>
          </a:xfrm>
        </p:spPr>
        <p:txBody>
          <a:bodyPr>
            <a:normAutofit/>
          </a:bodyPr>
          <a:lstStyle/>
          <a:p>
            <a:r>
              <a:rPr lang="en-US">
                <a:solidFill>
                  <a:schemeClr val="bg1"/>
                </a:solidFill>
              </a:rPr>
              <a:t>Debit Card is the most popular payment option (41%), after that goes Credit Card (32%) and another three options are having almost the same ratio.</a:t>
            </a:r>
          </a:p>
        </p:txBody>
      </p:sp>
      <p:pic>
        <p:nvPicPr>
          <p:cNvPr id="5" name="Picture 4" descr="Chart, pie chart&#10;&#10;Description automatically generated">
            <a:extLst>
              <a:ext uri="{FF2B5EF4-FFF2-40B4-BE49-F238E27FC236}">
                <a16:creationId xmlns:a16="http://schemas.microsoft.com/office/drawing/2014/main" id="{7FBE8F63-AE24-CEDE-F957-8313CB2ED2C1}"/>
              </a:ext>
            </a:extLst>
          </p:cNvPr>
          <p:cNvPicPr>
            <a:picLocks noChangeAspect="1"/>
          </p:cNvPicPr>
          <p:nvPr/>
        </p:nvPicPr>
        <p:blipFill>
          <a:blip r:embed="rId2"/>
          <a:stretch>
            <a:fillRect/>
          </a:stretch>
        </p:blipFill>
        <p:spPr>
          <a:xfrm>
            <a:off x="6096001" y="1355778"/>
            <a:ext cx="5143500" cy="4133928"/>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3941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5145740" y="906285"/>
            <a:ext cx="4128260" cy="1550989"/>
          </a:xfrm>
        </p:spPr>
        <p:txBody>
          <a:bodyPr vert="horz" lIns="91440" tIns="45720" rIns="91440" bIns="45720" rtlCol="0" anchor="ctr">
            <a:normAutofit/>
          </a:bodyPr>
          <a:lstStyle/>
          <a:p>
            <a:pPr>
              <a:lnSpc>
                <a:spcPct val="90000"/>
              </a:lnSpc>
            </a:pPr>
            <a:r>
              <a:rPr lang="en-US" sz="2800" dirty="0"/>
              <a:t>The ratio of use of the different login devices</a:t>
            </a:r>
          </a:p>
        </p:txBody>
      </p:sp>
      <p:sp>
        <p:nvSpPr>
          <p:cNvPr id="6" name="TextBox 5">
            <a:extLst>
              <a:ext uri="{FF2B5EF4-FFF2-40B4-BE49-F238E27FC236}">
                <a16:creationId xmlns:a16="http://schemas.microsoft.com/office/drawing/2014/main" id="{2D1A5987-0496-E47B-C045-6D2D2C9C751F}"/>
              </a:ext>
            </a:extLst>
          </p:cNvPr>
          <p:cNvSpPr txBox="1"/>
          <p:nvPr/>
        </p:nvSpPr>
        <p:spPr>
          <a:xfrm>
            <a:off x="5145741" y="2618639"/>
            <a:ext cx="4128259" cy="3880773"/>
          </a:xfrm>
          <a:prstGeom prst="rect">
            <a:avLst/>
          </a:prstGeom>
        </p:spPr>
        <p:txBody>
          <a:bodyPr vert="horz" lIns="91440" tIns="45720" rIns="91440" bIns="45720" rtlCol="0">
            <a:normAutofit/>
          </a:bodyPr>
          <a:lstStyle/>
          <a:p>
            <a:pPr>
              <a:spcBef>
                <a:spcPts val="1000"/>
              </a:spcBef>
              <a:buClr>
                <a:schemeClr val="accent1"/>
              </a:buClr>
              <a:buSzPct val="80000"/>
            </a:pPr>
            <a:r>
              <a:rPr lang="en-US" dirty="0">
                <a:solidFill>
                  <a:schemeClr val="tx1">
                    <a:lumMod val="75000"/>
                    <a:lumOff val="25000"/>
                  </a:schemeClr>
                </a:solidFill>
              </a:rPr>
              <a:t>As we can see - more than 2/3 (71%) of the customers use mobile phone to login into the service.</a:t>
            </a:r>
          </a:p>
        </p:txBody>
      </p:sp>
      <p:pic>
        <p:nvPicPr>
          <p:cNvPr id="5" name="Content Placeholder 4" descr="Chart, pie chart&#10;&#10;Description automatically generated">
            <a:extLst>
              <a:ext uri="{FF2B5EF4-FFF2-40B4-BE49-F238E27FC236}">
                <a16:creationId xmlns:a16="http://schemas.microsoft.com/office/drawing/2014/main" id="{BC0D15CD-D4A1-6D59-D734-EF9F0A4D9BB4}"/>
              </a:ext>
            </a:extLst>
          </p:cNvPr>
          <p:cNvPicPr>
            <a:picLocks noGrp="1" noChangeAspect="1"/>
          </p:cNvPicPr>
          <p:nvPr>
            <p:ph idx="1"/>
          </p:nvPr>
        </p:nvPicPr>
        <p:blipFill>
          <a:blip r:embed="rId2"/>
          <a:stretch>
            <a:fillRect/>
          </a:stretch>
        </p:blipFill>
        <p:spPr>
          <a:xfrm>
            <a:off x="404431" y="1585953"/>
            <a:ext cx="4400651" cy="4311973"/>
          </a:xfrm>
          <a:prstGeom prst="rect">
            <a:avLst/>
          </a:prstGeom>
        </p:spPr>
      </p:pic>
    </p:spTree>
    <p:extLst>
      <p:ext uri="{BB962C8B-B14F-4D97-AF65-F5344CB8AC3E}">
        <p14:creationId xmlns:p14="http://schemas.microsoft.com/office/powerpoint/2010/main" val="2504534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a:solidFill>
                  <a:schemeClr val="bg1"/>
                </a:solidFill>
              </a:rPr>
              <a:t>From which category do customers order the most?</a:t>
            </a:r>
          </a:p>
        </p:txBody>
      </p:sp>
      <p:sp>
        <p:nvSpPr>
          <p:cNvPr id="3" name="Content Placeholder 2">
            <a:extLst>
              <a:ext uri="{FF2B5EF4-FFF2-40B4-BE49-F238E27FC236}">
                <a16:creationId xmlns:a16="http://schemas.microsoft.com/office/drawing/2014/main" id="{911022EE-E161-9950-5673-DF2BABF89BC6}"/>
              </a:ext>
            </a:extLst>
          </p:cNvPr>
          <p:cNvSpPr>
            <a:spLocks noGrp="1"/>
          </p:cNvSpPr>
          <p:nvPr>
            <p:ph idx="1"/>
          </p:nvPr>
        </p:nvSpPr>
        <p:spPr>
          <a:xfrm>
            <a:off x="673754" y="2160590"/>
            <a:ext cx="3973943" cy="3440110"/>
          </a:xfrm>
        </p:spPr>
        <p:txBody>
          <a:bodyPr>
            <a:normAutofit/>
          </a:bodyPr>
          <a:lstStyle/>
          <a:p>
            <a:r>
              <a:rPr lang="en-US" dirty="0">
                <a:solidFill>
                  <a:schemeClr val="bg1"/>
                </a:solidFill>
              </a:rPr>
              <a:t>The most popular category is 'Mobile Phone', right after it - 'Laptop &amp; Accessory', then 'Fashion' and the rest two - 'Grocery' and 'Others'.</a:t>
            </a:r>
          </a:p>
        </p:txBody>
      </p:sp>
      <p:pic>
        <p:nvPicPr>
          <p:cNvPr id="5" name="Picture 4" descr="Chart, bar chart&#10;&#10;Description automatically generated">
            <a:extLst>
              <a:ext uri="{FF2B5EF4-FFF2-40B4-BE49-F238E27FC236}">
                <a16:creationId xmlns:a16="http://schemas.microsoft.com/office/drawing/2014/main" id="{5028BC53-6B07-5C77-036E-5D33B575A3FF}"/>
              </a:ext>
            </a:extLst>
          </p:cNvPr>
          <p:cNvPicPr>
            <a:picLocks noChangeAspect="1"/>
          </p:cNvPicPr>
          <p:nvPr/>
        </p:nvPicPr>
        <p:blipFill>
          <a:blip r:embed="rId2"/>
          <a:stretch>
            <a:fillRect/>
          </a:stretch>
        </p:blipFill>
        <p:spPr>
          <a:xfrm>
            <a:off x="6062319" y="1495347"/>
            <a:ext cx="5143500" cy="4770596"/>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1972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5285648" y="317794"/>
            <a:ext cx="3983858" cy="1320800"/>
          </a:xfrm>
        </p:spPr>
        <p:txBody>
          <a:bodyPr anchor="ctr">
            <a:normAutofit/>
          </a:bodyPr>
          <a:lstStyle/>
          <a:p>
            <a:pPr>
              <a:lnSpc>
                <a:spcPct val="90000"/>
              </a:lnSpc>
            </a:pPr>
            <a:r>
              <a:rPr lang="en-US" sz="2400" dirty="0"/>
              <a:t>Size of the city customers live in, typical distance from warehouse to home</a:t>
            </a:r>
          </a:p>
        </p:txBody>
      </p:sp>
      <p:pic>
        <p:nvPicPr>
          <p:cNvPr id="5" name="Picture 4" descr="Chart, bar chart&#10;&#10;Description automatically generated">
            <a:extLst>
              <a:ext uri="{FF2B5EF4-FFF2-40B4-BE49-F238E27FC236}">
                <a16:creationId xmlns:a16="http://schemas.microsoft.com/office/drawing/2014/main" id="{AE697B28-2A38-4F79-23A2-E4BDFA01D3FD}"/>
              </a:ext>
            </a:extLst>
          </p:cNvPr>
          <p:cNvPicPr>
            <a:picLocks noChangeAspect="1"/>
          </p:cNvPicPr>
          <p:nvPr/>
        </p:nvPicPr>
        <p:blipFill>
          <a:blip r:embed="rId2"/>
          <a:stretch>
            <a:fillRect/>
          </a:stretch>
        </p:blipFill>
        <p:spPr>
          <a:xfrm>
            <a:off x="271985" y="441369"/>
            <a:ext cx="4509275" cy="3687142"/>
          </a:xfrm>
          <a:prstGeom prst="rect">
            <a:avLst/>
          </a:prstGeom>
        </p:spPr>
      </p:pic>
      <p:sp>
        <p:nvSpPr>
          <p:cNvPr id="3" name="Content Placeholder 2">
            <a:extLst>
              <a:ext uri="{FF2B5EF4-FFF2-40B4-BE49-F238E27FC236}">
                <a16:creationId xmlns:a16="http://schemas.microsoft.com/office/drawing/2014/main" id="{911022EE-E161-9950-5673-DF2BABF89BC6}"/>
              </a:ext>
            </a:extLst>
          </p:cNvPr>
          <p:cNvSpPr>
            <a:spLocks noGrp="1"/>
          </p:cNvSpPr>
          <p:nvPr>
            <p:ph idx="1"/>
          </p:nvPr>
        </p:nvSpPr>
        <p:spPr>
          <a:xfrm>
            <a:off x="4781260" y="1744222"/>
            <a:ext cx="3983858" cy="1320800"/>
          </a:xfrm>
        </p:spPr>
        <p:txBody>
          <a:bodyPr>
            <a:noAutofit/>
          </a:bodyPr>
          <a:lstStyle/>
          <a:p>
            <a:pPr>
              <a:lnSpc>
                <a:spcPct val="90000"/>
              </a:lnSpc>
            </a:pPr>
            <a:r>
              <a:rPr lang="en-US" sz="1600" dirty="0"/>
              <a:t>Most of the customers live in the big cities, but at the same time about a quarter of all the customers live in tier 3 cities.</a:t>
            </a:r>
          </a:p>
        </p:txBody>
      </p:sp>
      <p:sp>
        <p:nvSpPr>
          <p:cNvPr id="28" name="Content Placeholder 2">
            <a:extLst>
              <a:ext uri="{FF2B5EF4-FFF2-40B4-BE49-F238E27FC236}">
                <a16:creationId xmlns:a16="http://schemas.microsoft.com/office/drawing/2014/main" id="{98D19691-3E7D-939B-A5D4-2D634D0A5D25}"/>
              </a:ext>
            </a:extLst>
          </p:cNvPr>
          <p:cNvSpPr txBox="1">
            <a:spLocks/>
          </p:cNvSpPr>
          <p:nvPr/>
        </p:nvSpPr>
        <p:spPr>
          <a:xfrm>
            <a:off x="1130704" y="4492609"/>
            <a:ext cx="3279934" cy="192402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700" dirty="0"/>
              <a:t>Distance between warehouse and home of customer is usually around 6-16km, average distance - 15.6km. Some of the customers live in the area 16-40km and we can see a few outliers somewhere over 120km - we deleted these rows.</a:t>
            </a:r>
          </a:p>
          <a:p>
            <a:endParaRPr lang="en-US" sz="1600" dirty="0"/>
          </a:p>
        </p:txBody>
      </p:sp>
      <p:pic>
        <p:nvPicPr>
          <p:cNvPr id="30" name="Picture 29" descr="Chart, histogram&#10;&#10;Description automatically generated">
            <a:extLst>
              <a:ext uri="{FF2B5EF4-FFF2-40B4-BE49-F238E27FC236}">
                <a16:creationId xmlns:a16="http://schemas.microsoft.com/office/drawing/2014/main" id="{8561DB6A-96DE-87FB-9D61-1AF6BBF772A8}"/>
              </a:ext>
            </a:extLst>
          </p:cNvPr>
          <p:cNvPicPr>
            <a:picLocks noChangeAspect="1"/>
          </p:cNvPicPr>
          <p:nvPr/>
        </p:nvPicPr>
        <p:blipFill>
          <a:blip r:embed="rId3"/>
          <a:stretch>
            <a:fillRect/>
          </a:stretch>
        </p:blipFill>
        <p:spPr>
          <a:xfrm>
            <a:off x="4921595" y="3557367"/>
            <a:ext cx="3983859" cy="2982839"/>
          </a:xfrm>
          <a:prstGeom prst="rect">
            <a:avLst/>
          </a:prstGeom>
        </p:spPr>
      </p:pic>
      <p:pic>
        <p:nvPicPr>
          <p:cNvPr id="7" name="Picture 6" descr="Chart, histogram, box and whisker chart&#10;&#10;Description automatically generated">
            <a:extLst>
              <a:ext uri="{FF2B5EF4-FFF2-40B4-BE49-F238E27FC236}">
                <a16:creationId xmlns:a16="http://schemas.microsoft.com/office/drawing/2014/main" id="{C0065242-6773-E829-3B55-A66C4370991A}"/>
              </a:ext>
            </a:extLst>
          </p:cNvPr>
          <p:cNvPicPr>
            <a:picLocks noChangeAspect="1"/>
          </p:cNvPicPr>
          <p:nvPr/>
        </p:nvPicPr>
        <p:blipFill>
          <a:blip r:embed="rId4"/>
          <a:stretch>
            <a:fillRect/>
          </a:stretch>
        </p:blipFill>
        <p:spPr>
          <a:xfrm>
            <a:off x="7282368" y="2673688"/>
            <a:ext cx="3526841" cy="2909645"/>
          </a:xfrm>
          <a:prstGeom prst="rect">
            <a:avLst/>
          </a:prstGeom>
        </p:spPr>
      </p:pic>
    </p:spTree>
    <p:extLst>
      <p:ext uri="{BB962C8B-B14F-4D97-AF65-F5344CB8AC3E}">
        <p14:creationId xmlns:p14="http://schemas.microsoft.com/office/powerpoint/2010/main" val="177431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6524-C1DC-84E3-2935-3EC5D01E7B6F}"/>
              </a:ext>
            </a:extLst>
          </p:cNvPr>
          <p:cNvSpPr>
            <a:spLocks noGrp="1"/>
          </p:cNvSpPr>
          <p:nvPr>
            <p:ph type="title"/>
          </p:nvPr>
        </p:nvSpPr>
        <p:spPr>
          <a:xfrm>
            <a:off x="634503" y="294043"/>
            <a:ext cx="9381066" cy="1320800"/>
          </a:xfrm>
        </p:spPr>
        <p:txBody>
          <a:bodyPr>
            <a:normAutofit/>
          </a:bodyPr>
          <a:lstStyle/>
          <a:p>
            <a:pPr>
              <a:lnSpc>
                <a:spcPct val="90000"/>
              </a:lnSpc>
            </a:pPr>
            <a:r>
              <a:rPr lang="en-US" sz="2800" dirty="0"/>
              <a:t>How often people make orders?</a:t>
            </a:r>
            <a:br>
              <a:rPr lang="en-US" sz="2800" dirty="0"/>
            </a:br>
            <a:r>
              <a:rPr lang="en-US" sz="2800" dirty="0"/>
              <a:t>How many orders on average each customer make?</a:t>
            </a:r>
          </a:p>
        </p:txBody>
      </p:sp>
      <p:sp>
        <p:nvSpPr>
          <p:cNvPr id="12" name="Isosceles Triangle 8">
            <a:extLst>
              <a:ext uri="{FF2B5EF4-FFF2-40B4-BE49-F238E27FC236}">
                <a16:creationId xmlns:a16="http://schemas.microsoft.com/office/drawing/2014/main" id="{82FCA8AA-470A-46EF-AC08-74C610468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1022EE-E161-9950-5673-DF2BABF89BC6}"/>
              </a:ext>
            </a:extLst>
          </p:cNvPr>
          <p:cNvSpPr>
            <a:spLocks noGrp="1"/>
          </p:cNvSpPr>
          <p:nvPr>
            <p:ph idx="1"/>
          </p:nvPr>
        </p:nvSpPr>
        <p:spPr>
          <a:xfrm>
            <a:off x="238328" y="1577961"/>
            <a:ext cx="5086708" cy="1460821"/>
          </a:xfrm>
        </p:spPr>
        <p:txBody>
          <a:bodyPr>
            <a:normAutofit/>
          </a:bodyPr>
          <a:lstStyle/>
          <a:p>
            <a:r>
              <a:rPr lang="en-US" dirty="0"/>
              <a:t>Most of the customers buy products again every 1-8 days. Some of them buy products once per 2 weeks. The most popular frequency is 3-4 days.</a:t>
            </a:r>
          </a:p>
        </p:txBody>
      </p:sp>
      <p:pic>
        <p:nvPicPr>
          <p:cNvPr id="7" name="Picture 6" descr="Chart, histogram&#10;&#10;Description automatically generated">
            <a:extLst>
              <a:ext uri="{FF2B5EF4-FFF2-40B4-BE49-F238E27FC236}">
                <a16:creationId xmlns:a16="http://schemas.microsoft.com/office/drawing/2014/main" id="{CAE93C53-3741-A4D7-68E7-E48A170DF247}"/>
              </a:ext>
            </a:extLst>
          </p:cNvPr>
          <p:cNvPicPr>
            <a:picLocks noChangeAspect="1"/>
          </p:cNvPicPr>
          <p:nvPr/>
        </p:nvPicPr>
        <p:blipFill rotWithShape="1">
          <a:blip r:embed="rId2"/>
          <a:srcRect r="8395" b="5"/>
          <a:stretch/>
        </p:blipFill>
        <p:spPr>
          <a:xfrm>
            <a:off x="5325036" y="1361613"/>
            <a:ext cx="3616460" cy="2992152"/>
          </a:xfrm>
          <a:prstGeom prst="rect">
            <a:avLst/>
          </a:prstGeom>
        </p:spPr>
      </p:pic>
      <p:pic>
        <p:nvPicPr>
          <p:cNvPr id="5" name="Picture 4" descr="Chart, histogram&#10;&#10;Description automatically generated">
            <a:extLst>
              <a:ext uri="{FF2B5EF4-FFF2-40B4-BE49-F238E27FC236}">
                <a16:creationId xmlns:a16="http://schemas.microsoft.com/office/drawing/2014/main" id="{AD660A99-3C13-2A3C-A817-96FB35A92187}"/>
              </a:ext>
            </a:extLst>
          </p:cNvPr>
          <p:cNvPicPr>
            <a:picLocks noChangeAspect="1"/>
          </p:cNvPicPr>
          <p:nvPr/>
        </p:nvPicPr>
        <p:blipFill rotWithShape="1">
          <a:blip r:embed="rId3"/>
          <a:srcRect r="9880" b="3"/>
          <a:stretch/>
        </p:blipFill>
        <p:spPr>
          <a:xfrm>
            <a:off x="634503" y="3219656"/>
            <a:ext cx="4042085" cy="3344301"/>
          </a:xfrm>
          <a:prstGeom prst="rect">
            <a:avLst/>
          </a:prstGeom>
        </p:spPr>
      </p:pic>
      <p:sp>
        <p:nvSpPr>
          <p:cNvPr id="8" name="Content Placeholder 2">
            <a:extLst>
              <a:ext uri="{FF2B5EF4-FFF2-40B4-BE49-F238E27FC236}">
                <a16:creationId xmlns:a16="http://schemas.microsoft.com/office/drawing/2014/main" id="{35D11601-9D15-E816-CE94-F37BC27DFD5C}"/>
              </a:ext>
            </a:extLst>
          </p:cNvPr>
          <p:cNvSpPr txBox="1">
            <a:spLocks/>
          </p:cNvSpPr>
          <p:nvPr/>
        </p:nvSpPr>
        <p:spPr>
          <a:xfrm>
            <a:off x="4834436" y="4694259"/>
            <a:ext cx="5086708" cy="14608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Most of the customers have only 1-2 orders in total, but this service definitely has regular customers as well (some people placed orders 4-8-15 times).</a:t>
            </a:r>
          </a:p>
        </p:txBody>
      </p:sp>
    </p:spTree>
    <p:extLst>
      <p:ext uri="{BB962C8B-B14F-4D97-AF65-F5344CB8AC3E}">
        <p14:creationId xmlns:p14="http://schemas.microsoft.com/office/powerpoint/2010/main" val="297140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39E3292-CD3F-196A-39D0-08A1AB3B6124}"/>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Correlation matrix</a:t>
            </a:r>
          </a:p>
        </p:txBody>
      </p:sp>
      <p:sp>
        <p:nvSpPr>
          <p:cNvPr id="3" name="Content Placeholder 2">
            <a:extLst>
              <a:ext uri="{FF2B5EF4-FFF2-40B4-BE49-F238E27FC236}">
                <a16:creationId xmlns:a16="http://schemas.microsoft.com/office/drawing/2014/main" id="{6AAB8C77-E4FE-2F86-894B-B7656670FB7F}"/>
              </a:ext>
            </a:extLst>
          </p:cNvPr>
          <p:cNvSpPr>
            <a:spLocks noGrp="1"/>
          </p:cNvSpPr>
          <p:nvPr>
            <p:ph idx="1"/>
          </p:nvPr>
        </p:nvSpPr>
        <p:spPr>
          <a:xfrm>
            <a:off x="673754" y="2160590"/>
            <a:ext cx="3973943" cy="3440110"/>
          </a:xfrm>
        </p:spPr>
        <p:txBody>
          <a:bodyPr>
            <a:normAutofit/>
          </a:bodyPr>
          <a:lstStyle/>
          <a:p>
            <a:r>
              <a:rPr lang="en-US">
                <a:solidFill>
                  <a:schemeClr val="bg1"/>
                </a:solidFill>
              </a:rPr>
              <a:t>Numerical columns 'tenure', 'complain' are showing the highest correlation with the target column ('churn'), but their correlation is still very low.</a:t>
            </a:r>
          </a:p>
          <a:p>
            <a:r>
              <a:rPr lang="en-US">
                <a:solidFill>
                  <a:schemeClr val="bg1"/>
                </a:solidFill>
              </a:rPr>
              <a:t>Column 'order count' is showing pretty high correlation with the column 'coupon_used', so we may want to drop 'coupon_used' (as it has lower correlation with the target variable).</a:t>
            </a:r>
          </a:p>
        </p:txBody>
      </p:sp>
      <p:pic>
        <p:nvPicPr>
          <p:cNvPr id="5" name="Picture 4" descr="A picture containing timeline&#10;&#10;Description automatically generated">
            <a:extLst>
              <a:ext uri="{FF2B5EF4-FFF2-40B4-BE49-F238E27FC236}">
                <a16:creationId xmlns:a16="http://schemas.microsoft.com/office/drawing/2014/main" id="{86D5AC3C-D908-90DA-D2FD-98C58DC5B88E}"/>
              </a:ext>
            </a:extLst>
          </p:cNvPr>
          <p:cNvPicPr>
            <a:picLocks noChangeAspect="1"/>
          </p:cNvPicPr>
          <p:nvPr/>
        </p:nvPicPr>
        <p:blipFill>
          <a:blip r:embed="rId2"/>
          <a:stretch>
            <a:fillRect/>
          </a:stretch>
        </p:blipFill>
        <p:spPr>
          <a:xfrm>
            <a:off x="5493165" y="1886122"/>
            <a:ext cx="6216869" cy="3714578"/>
          </a:xfrm>
          <a:prstGeom prst="rect">
            <a:avLst/>
          </a:prstGeom>
        </p:spPr>
      </p:pic>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4244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7673-FC99-BF86-8E74-CDC76565620F}"/>
              </a:ext>
            </a:extLst>
          </p:cNvPr>
          <p:cNvSpPr>
            <a:spLocks noGrp="1"/>
          </p:cNvSpPr>
          <p:nvPr>
            <p:ph type="title"/>
          </p:nvPr>
        </p:nvSpPr>
        <p:spPr>
          <a:xfrm>
            <a:off x="677334" y="609600"/>
            <a:ext cx="8596668" cy="1320800"/>
          </a:xfrm>
        </p:spPr>
        <p:txBody>
          <a:bodyPr anchor="t">
            <a:normAutofit/>
          </a:bodyPr>
          <a:lstStyle/>
          <a:p>
            <a:r>
              <a:rPr lang="en-US"/>
              <a:t>Scaling numerical features and encoding categorical features</a:t>
            </a:r>
            <a:endParaRPr lang="en-US" dirty="0"/>
          </a:p>
        </p:txBody>
      </p:sp>
      <p:pic>
        <p:nvPicPr>
          <p:cNvPr id="5" name="Picture 4" descr="Table&#10;&#10;Description automatically generated">
            <a:extLst>
              <a:ext uri="{FF2B5EF4-FFF2-40B4-BE49-F238E27FC236}">
                <a16:creationId xmlns:a16="http://schemas.microsoft.com/office/drawing/2014/main" id="{09F409C9-8618-93E8-0252-2829FA17C8D2}"/>
              </a:ext>
            </a:extLst>
          </p:cNvPr>
          <p:cNvPicPr>
            <a:picLocks noChangeAspect="1"/>
          </p:cNvPicPr>
          <p:nvPr/>
        </p:nvPicPr>
        <p:blipFill>
          <a:blip r:embed="rId2"/>
          <a:stretch>
            <a:fillRect/>
          </a:stretch>
        </p:blipFill>
        <p:spPr>
          <a:xfrm>
            <a:off x="460274" y="4080626"/>
            <a:ext cx="10155938" cy="1980405"/>
          </a:xfrm>
          <a:prstGeom prst="rect">
            <a:avLst/>
          </a:prstGeom>
        </p:spPr>
      </p:pic>
      <p:sp>
        <p:nvSpPr>
          <p:cNvPr id="3" name="Content Placeholder 2">
            <a:extLst>
              <a:ext uri="{FF2B5EF4-FFF2-40B4-BE49-F238E27FC236}">
                <a16:creationId xmlns:a16="http://schemas.microsoft.com/office/drawing/2014/main" id="{564ED52D-9D05-2DC2-A8BF-ADCC8E1D1CE4}"/>
              </a:ext>
            </a:extLst>
          </p:cNvPr>
          <p:cNvSpPr>
            <a:spLocks noGrp="1"/>
          </p:cNvSpPr>
          <p:nvPr>
            <p:ph idx="1"/>
          </p:nvPr>
        </p:nvSpPr>
        <p:spPr>
          <a:xfrm>
            <a:off x="677335" y="2160590"/>
            <a:ext cx="8665889" cy="1689846"/>
          </a:xfrm>
        </p:spPr>
        <p:txBody>
          <a:bodyPr>
            <a:normAutofit/>
          </a:bodyPr>
          <a:lstStyle/>
          <a:p>
            <a:pPr>
              <a:lnSpc>
                <a:spcPct val="90000"/>
              </a:lnSpc>
            </a:pPr>
            <a:r>
              <a:rPr lang="en-US" sz="1400" dirty="0"/>
              <a:t>As given numerical columns have very different values (some of them high, some of them low) and we don't want it to influence on our target variable ('churn') -  we will use scaler (in this case MinMaxScaler).</a:t>
            </a:r>
          </a:p>
          <a:p>
            <a:pPr>
              <a:lnSpc>
                <a:spcPct val="90000"/>
              </a:lnSpc>
            </a:pPr>
            <a:r>
              <a:rPr lang="en-US" sz="1400" dirty="0"/>
              <a:t>Also, in order to use values from categorical columns in our prediction model, we need to convert them into numerical ones (we will use One Hot Encoder for it).</a:t>
            </a:r>
          </a:p>
          <a:p>
            <a:pPr>
              <a:lnSpc>
                <a:spcPct val="90000"/>
              </a:lnSpc>
            </a:pPr>
            <a:r>
              <a:rPr lang="en-US" sz="1400" dirty="0"/>
              <a:t>Then we will merge scaled numerical features and encoded categorical features together again.</a:t>
            </a:r>
          </a:p>
        </p:txBody>
      </p:sp>
    </p:spTree>
    <p:extLst>
      <p:ext uri="{BB962C8B-B14F-4D97-AF65-F5344CB8AC3E}">
        <p14:creationId xmlns:p14="http://schemas.microsoft.com/office/powerpoint/2010/main" val="3980482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5D34-E923-5DAF-C064-B0149A7D91E3}"/>
              </a:ext>
            </a:extLst>
          </p:cNvPr>
          <p:cNvSpPr>
            <a:spLocks noGrp="1"/>
          </p:cNvSpPr>
          <p:nvPr>
            <p:ph type="title"/>
          </p:nvPr>
        </p:nvSpPr>
        <p:spPr>
          <a:xfrm>
            <a:off x="676746" y="609600"/>
            <a:ext cx="3729076" cy="1320800"/>
          </a:xfrm>
        </p:spPr>
        <p:txBody>
          <a:bodyPr anchor="ctr">
            <a:normAutofit/>
          </a:bodyPr>
          <a:lstStyle/>
          <a:p>
            <a:r>
              <a:rPr lang="en-US" dirty="0"/>
              <a:t>Model building and validation</a:t>
            </a:r>
          </a:p>
        </p:txBody>
      </p:sp>
      <p:sp>
        <p:nvSpPr>
          <p:cNvPr id="3" name="Content Placeholder 2">
            <a:extLst>
              <a:ext uri="{FF2B5EF4-FFF2-40B4-BE49-F238E27FC236}">
                <a16:creationId xmlns:a16="http://schemas.microsoft.com/office/drawing/2014/main" id="{BAC96D1F-0CB4-D1F0-7AA0-A098CCB15025}"/>
              </a:ext>
            </a:extLst>
          </p:cNvPr>
          <p:cNvSpPr>
            <a:spLocks noGrp="1"/>
          </p:cNvSpPr>
          <p:nvPr>
            <p:ph idx="1"/>
          </p:nvPr>
        </p:nvSpPr>
        <p:spPr>
          <a:xfrm>
            <a:off x="685167" y="2160589"/>
            <a:ext cx="3720916" cy="3560733"/>
          </a:xfrm>
        </p:spPr>
        <p:txBody>
          <a:bodyPr>
            <a:normAutofit/>
          </a:bodyPr>
          <a:lstStyle/>
          <a:p>
            <a:r>
              <a:rPr lang="en-US" dirty="0"/>
              <a:t>Splitting X, y into train and test data</a:t>
            </a:r>
          </a:p>
          <a:p>
            <a:r>
              <a:rPr lang="en-US" dirty="0"/>
              <a:t>Applying logistic regression, train/fit the model</a:t>
            </a:r>
          </a:p>
          <a:p>
            <a:r>
              <a:rPr lang="en-US" dirty="0"/>
              <a:t>Predicting training set</a:t>
            </a:r>
          </a:p>
          <a:p>
            <a:r>
              <a:rPr lang="en-US" dirty="0"/>
              <a:t> Predicting test set</a:t>
            </a:r>
          </a:p>
          <a:p>
            <a:r>
              <a:rPr lang="en-US" dirty="0"/>
              <a:t>Showing all the metrics: recall, precision, accuracy and confusion matrix.</a:t>
            </a:r>
          </a:p>
          <a:p>
            <a:endParaRPr lang="en-US" dirty="0"/>
          </a:p>
        </p:txBody>
      </p:sp>
      <p:pic>
        <p:nvPicPr>
          <p:cNvPr id="9" name="Picture 8" descr="Chart, treemap chart&#10;&#10;Description automatically generated">
            <a:extLst>
              <a:ext uri="{FF2B5EF4-FFF2-40B4-BE49-F238E27FC236}">
                <a16:creationId xmlns:a16="http://schemas.microsoft.com/office/drawing/2014/main" id="{34F81D6E-F7C6-0455-63F6-9987FD3F397B}"/>
              </a:ext>
            </a:extLst>
          </p:cNvPr>
          <p:cNvPicPr>
            <a:picLocks noChangeAspect="1"/>
          </p:cNvPicPr>
          <p:nvPr/>
        </p:nvPicPr>
        <p:blipFill>
          <a:blip r:embed="rId2"/>
          <a:stretch>
            <a:fillRect/>
          </a:stretch>
        </p:blipFill>
        <p:spPr>
          <a:xfrm>
            <a:off x="4405822" y="968188"/>
            <a:ext cx="4897191" cy="5280212"/>
          </a:xfrm>
          <a:prstGeom prst="rect">
            <a:avLst/>
          </a:prstGeom>
        </p:spPr>
      </p:pic>
    </p:spTree>
    <p:extLst>
      <p:ext uri="{BB962C8B-B14F-4D97-AF65-F5344CB8AC3E}">
        <p14:creationId xmlns:p14="http://schemas.microsoft.com/office/powerpoint/2010/main" val="2598506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9AFF-CB06-0A1C-F9E7-4B56356A48FA}"/>
              </a:ext>
            </a:extLst>
          </p:cNvPr>
          <p:cNvSpPr>
            <a:spLocks noGrp="1"/>
          </p:cNvSpPr>
          <p:nvPr>
            <p:ph type="title"/>
          </p:nvPr>
        </p:nvSpPr>
        <p:spPr>
          <a:xfrm>
            <a:off x="677330" y="374089"/>
            <a:ext cx="5418670" cy="1320800"/>
          </a:xfrm>
        </p:spPr>
        <p:txBody>
          <a:bodyPr anchor="ctr">
            <a:normAutofit/>
          </a:bodyPr>
          <a:lstStyle/>
          <a:p>
            <a:pPr>
              <a:lnSpc>
                <a:spcPct val="90000"/>
              </a:lnSpc>
            </a:pPr>
            <a:r>
              <a:rPr lang="en-US" sz="3100" dirty="0"/>
              <a:t>Data imbalance fixing</a:t>
            </a:r>
          </a:p>
        </p:txBody>
      </p:sp>
      <p:sp>
        <p:nvSpPr>
          <p:cNvPr id="3" name="Content Placeholder 2">
            <a:extLst>
              <a:ext uri="{FF2B5EF4-FFF2-40B4-BE49-F238E27FC236}">
                <a16:creationId xmlns:a16="http://schemas.microsoft.com/office/drawing/2014/main" id="{884A0B54-F275-D0E1-2819-5F1540295521}"/>
              </a:ext>
            </a:extLst>
          </p:cNvPr>
          <p:cNvSpPr>
            <a:spLocks noGrp="1"/>
          </p:cNvSpPr>
          <p:nvPr>
            <p:ph idx="1"/>
          </p:nvPr>
        </p:nvSpPr>
        <p:spPr>
          <a:xfrm>
            <a:off x="240053" y="1455748"/>
            <a:ext cx="11711894" cy="1807137"/>
          </a:xfrm>
        </p:spPr>
        <p:txBody>
          <a:bodyPr>
            <a:normAutofit/>
          </a:bodyPr>
          <a:lstStyle/>
          <a:p>
            <a:r>
              <a:rPr lang="en-US" dirty="0"/>
              <a:t>We have data imbalance in our target value (column 'churn'), and we used SMOTE oversampling to fix it.</a:t>
            </a:r>
          </a:p>
          <a:p>
            <a:endParaRPr lang="en-US" dirty="0"/>
          </a:p>
        </p:txBody>
      </p:sp>
      <p:sp>
        <p:nvSpPr>
          <p:cNvPr id="12" name="Content Placeholder 2">
            <a:extLst>
              <a:ext uri="{FF2B5EF4-FFF2-40B4-BE49-F238E27FC236}">
                <a16:creationId xmlns:a16="http://schemas.microsoft.com/office/drawing/2014/main" id="{0AB87006-3849-D967-E121-E581FF64B9BE}"/>
              </a:ext>
            </a:extLst>
          </p:cNvPr>
          <p:cNvSpPr txBox="1">
            <a:spLocks/>
          </p:cNvSpPr>
          <p:nvPr/>
        </p:nvSpPr>
        <p:spPr>
          <a:xfrm>
            <a:off x="218638" y="5402252"/>
            <a:ext cx="9567335" cy="10528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As we can see - all our metrics have deteriorated after using SMOTE, so it's better to use this dataset as is.</a:t>
            </a:r>
          </a:p>
        </p:txBody>
      </p:sp>
      <p:pic>
        <p:nvPicPr>
          <p:cNvPr id="15" name="Picture 14" descr="Chart, treemap chart&#10;&#10;Description automatically generated">
            <a:extLst>
              <a:ext uri="{FF2B5EF4-FFF2-40B4-BE49-F238E27FC236}">
                <a16:creationId xmlns:a16="http://schemas.microsoft.com/office/drawing/2014/main" id="{BCA46915-D622-0AB2-F774-BD98E31F4274}"/>
              </a:ext>
            </a:extLst>
          </p:cNvPr>
          <p:cNvPicPr>
            <a:picLocks noChangeAspect="1"/>
          </p:cNvPicPr>
          <p:nvPr/>
        </p:nvPicPr>
        <p:blipFill>
          <a:blip r:embed="rId2"/>
          <a:stretch>
            <a:fillRect/>
          </a:stretch>
        </p:blipFill>
        <p:spPr>
          <a:xfrm>
            <a:off x="5002305" y="1983352"/>
            <a:ext cx="4231342" cy="3223527"/>
          </a:xfrm>
          <a:prstGeom prst="rect">
            <a:avLst/>
          </a:prstGeom>
        </p:spPr>
      </p:pic>
      <p:pic>
        <p:nvPicPr>
          <p:cNvPr id="28" name="Picture 27" descr="Text&#10;&#10;Description automatically generated">
            <a:extLst>
              <a:ext uri="{FF2B5EF4-FFF2-40B4-BE49-F238E27FC236}">
                <a16:creationId xmlns:a16="http://schemas.microsoft.com/office/drawing/2014/main" id="{203B4E08-034B-D41F-037F-F47779156D34}"/>
              </a:ext>
            </a:extLst>
          </p:cNvPr>
          <p:cNvPicPr>
            <a:picLocks noChangeAspect="1"/>
          </p:cNvPicPr>
          <p:nvPr/>
        </p:nvPicPr>
        <p:blipFill>
          <a:blip r:embed="rId3"/>
          <a:stretch>
            <a:fillRect/>
          </a:stretch>
        </p:blipFill>
        <p:spPr>
          <a:xfrm>
            <a:off x="570831" y="3883669"/>
            <a:ext cx="4762500" cy="774700"/>
          </a:xfrm>
          <a:prstGeom prst="rect">
            <a:avLst/>
          </a:prstGeom>
        </p:spPr>
      </p:pic>
      <p:pic>
        <p:nvPicPr>
          <p:cNvPr id="30" name="Picture 29" descr="Graphical user interface, text, application&#10;&#10;Description automatically generated">
            <a:extLst>
              <a:ext uri="{FF2B5EF4-FFF2-40B4-BE49-F238E27FC236}">
                <a16:creationId xmlns:a16="http://schemas.microsoft.com/office/drawing/2014/main" id="{A5DCD475-0A99-BCCD-D771-21A66953E03C}"/>
              </a:ext>
            </a:extLst>
          </p:cNvPr>
          <p:cNvPicPr>
            <a:picLocks noChangeAspect="1"/>
          </p:cNvPicPr>
          <p:nvPr/>
        </p:nvPicPr>
        <p:blipFill>
          <a:blip r:embed="rId4"/>
          <a:stretch>
            <a:fillRect/>
          </a:stretch>
        </p:blipFill>
        <p:spPr>
          <a:xfrm>
            <a:off x="868579" y="2267128"/>
            <a:ext cx="3505200" cy="1244600"/>
          </a:xfrm>
          <a:prstGeom prst="rect">
            <a:avLst/>
          </a:prstGeom>
        </p:spPr>
      </p:pic>
    </p:spTree>
    <p:extLst>
      <p:ext uri="{BB962C8B-B14F-4D97-AF65-F5344CB8AC3E}">
        <p14:creationId xmlns:p14="http://schemas.microsoft.com/office/powerpoint/2010/main" val="88757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7" name="Rectangle 2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Title 5">
            <a:extLst>
              <a:ext uri="{FF2B5EF4-FFF2-40B4-BE49-F238E27FC236}">
                <a16:creationId xmlns:a16="http://schemas.microsoft.com/office/drawing/2014/main" id="{26CE728E-1697-A3EF-2F02-F94D1B1AF3E0}"/>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600" dirty="0">
                <a:solidFill>
                  <a:schemeClr val="bg1"/>
                </a:solidFill>
              </a:rPr>
              <a:t>Objective</a:t>
            </a:r>
          </a:p>
        </p:txBody>
      </p:sp>
      <p:sp>
        <p:nvSpPr>
          <p:cNvPr id="8" name="Text Placeholder 7">
            <a:extLst>
              <a:ext uri="{FF2B5EF4-FFF2-40B4-BE49-F238E27FC236}">
                <a16:creationId xmlns:a16="http://schemas.microsoft.com/office/drawing/2014/main" id="{19EFCC22-E8DC-51B3-1DF0-55969691B31B}"/>
              </a:ext>
            </a:extLst>
          </p:cNvPr>
          <p:cNvSpPr>
            <a:spLocks noGrp="1"/>
          </p:cNvSpPr>
          <p:nvPr>
            <p:ph type="body" sz="half" idx="2"/>
          </p:nvPr>
        </p:nvSpPr>
        <p:spPr>
          <a:xfrm>
            <a:off x="673754" y="2160590"/>
            <a:ext cx="3973943" cy="3440110"/>
          </a:xfrm>
        </p:spPr>
        <p:txBody>
          <a:bodyPr vert="horz" lIns="91440" tIns="45720" rIns="91440" bIns="45720" rtlCol="0">
            <a:normAutofit/>
          </a:bodyPr>
          <a:lstStyle/>
          <a:p>
            <a:pPr>
              <a:buFont typeface="Wingdings 3" charset="2"/>
              <a:buChar char=""/>
            </a:pPr>
            <a:r>
              <a:rPr lang="en-US" sz="1600" dirty="0">
                <a:solidFill>
                  <a:schemeClr val="bg1"/>
                </a:solidFill>
              </a:rPr>
              <a:t>The data set belongs to a leading online E-Commerce company.</a:t>
            </a:r>
          </a:p>
          <a:p>
            <a:r>
              <a:rPr lang="en-US" sz="1600" dirty="0">
                <a:solidFill>
                  <a:schemeClr val="bg1"/>
                </a:solidFill>
              </a:rPr>
              <a:t>Main objectives:</a:t>
            </a:r>
          </a:p>
          <a:p>
            <a:pPr>
              <a:buFont typeface="Wingdings 3" charset="2"/>
              <a:buChar char=""/>
            </a:pPr>
            <a:r>
              <a:rPr lang="en-US" sz="1600" dirty="0">
                <a:solidFill>
                  <a:schemeClr val="bg1"/>
                </a:solidFill>
              </a:rPr>
              <a:t>1. Explore which business insights we can get from the data.</a:t>
            </a:r>
          </a:p>
          <a:p>
            <a:pPr>
              <a:buFont typeface="Wingdings 3" charset="2"/>
              <a:buChar char=""/>
            </a:pPr>
            <a:r>
              <a:rPr lang="en-US" sz="1600" dirty="0">
                <a:solidFill>
                  <a:schemeClr val="bg1"/>
                </a:solidFill>
              </a:rPr>
              <a:t>2. The company wants to know the customers who are going to churn, so accordingly they can approach customer to offer some promos.</a:t>
            </a:r>
          </a:p>
        </p:txBody>
      </p:sp>
      <p:sp>
        <p:nvSpPr>
          <p:cNvPr id="33" name="Isosceles Triangle 3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5" name="Text Placeholder 7">
            <a:extLst>
              <a:ext uri="{FF2B5EF4-FFF2-40B4-BE49-F238E27FC236}">
                <a16:creationId xmlns:a16="http://schemas.microsoft.com/office/drawing/2014/main" id="{C5C9F478-173F-B8CC-4879-78234D123527}"/>
              </a:ext>
            </a:extLst>
          </p:cNvPr>
          <p:cNvSpPr txBox="1">
            <a:spLocks/>
          </p:cNvSpPr>
          <p:nvPr/>
        </p:nvSpPr>
        <p:spPr>
          <a:xfrm>
            <a:off x="5670210" y="4988955"/>
            <a:ext cx="6073057" cy="999469"/>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900" kern="1200">
                <a:solidFill>
                  <a:schemeClr val="tx1">
                    <a:lumMod val="75000"/>
                    <a:lumOff val="25000"/>
                  </a:schemeClr>
                </a:solidFill>
                <a:latin typeface="+mn-lt"/>
                <a:ea typeface="+mn-ea"/>
                <a:cs typeface="+mn-cs"/>
              </a:defRPr>
            </a:lvl9pPr>
          </a:lstStyle>
          <a:p>
            <a:pPr>
              <a:buFont typeface="Wingdings 3" charset="2"/>
              <a:buChar char=""/>
            </a:pPr>
            <a:r>
              <a:rPr lang="en-US" sz="1600" dirty="0">
                <a:solidFill>
                  <a:schemeClr val="tx1"/>
                </a:solidFill>
              </a:rPr>
              <a:t>Origin of the dataset:</a:t>
            </a:r>
            <a:r>
              <a:rPr lang="en-US" sz="1600" dirty="0">
                <a:solidFill>
                  <a:schemeClr val="bg1"/>
                </a:solidFill>
              </a:rPr>
              <a:t> </a:t>
            </a:r>
            <a:r>
              <a:rPr lang="en-US" sz="1600" dirty="0">
                <a:solidFill>
                  <a:schemeClr val="bg1"/>
                </a:solidFill>
                <a:hlinkClick r:id="rId2"/>
              </a:rPr>
              <a:t>https://www.kaggle.com/datasets/ankitverma2010/ecommerce-customer-churn-analysis-and-prediction</a:t>
            </a:r>
            <a:endParaRPr lang="en-US" sz="1600" dirty="0">
              <a:solidFill>
                <a:schemeClr val="bg1"/>
              </a:solidFill>
            </a:endParaRPr>
          </a:p>
          <a:p>
            <a:pPr>
              <a:buFont typeface="Wingdings 3" charset="2"/>
              <a:buChar char=""/>
            </a:pPr>
            <a:endParaRPr lang="en-US" dirty="0">
              <a:solidFill>
                <a:schemeClr val="bg1"/>
              </a:solidFill>
            </a:endParaRPr>
          </a:p>
        </p:txBody>
      </p:sp>
      <p:pic>
        <p:nvPicPr>
          <p:cNvPr id="37" name="Picture 36" descr="Graphical user interface, diagram, application&#10;&#10;Description automatically generated">
            <a:extLst>
              <a:ext uri="{FF2B5EF4-FFF2-40B4-BE49-F238E27FC236}">
                <a16:creationId xmlns:a16="http://schemas.microsoft.com/office/drawing/2014/main" id="{C898E3A4-B967-188A-9F01-0938EE67102D}"/>
              </a:ext>
            </a:extLst>
          </p:cNvPr>
          <p:cNvPicPr>
            <a:picLocks noChangeAspect="1"/>
          </p:cNvPicPr>
          <p:nvPr/>
        </p:nvPicPr>
        <p:blipFill>
          <a:blip r:embed="rId3"/>
          <a:stretch>
            <a:fillRect/>
          </a:stretch>
        </p:blipFill>
        <p:spPr>
          <a:xfrm>
            <a:off x="5530862" y="2239539"/>
            <a:ext cx="6351752" cy="2250335"/>
          </a:xfrm>
          <a:prstGeom prst="rect">
            <a:avLst/>
          </a:prstGeom>
        </p:spPr>
      </p:pic>
    </p:spTree>
    <p:extLst>
      <p:ext uri="{BB962C8B-B14F-4D97-AF65-F5344CB8AC3E}">
        <p14:creationId xmlns:p14="http://schemas.microsoft.com/office/powerpoint/2010/main" val="293516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5" name="Straight Connector 74">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83">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Sparklers on glass jar">
            <a:extLst>
              <a:ext uri="{FF2B5EF4-FFF2-40B4-BE49-F238E27FC236}">
                <a16:creationId xmlns:a16="http://schemas.microsoft.com/office/drawing/2014/main" id="{4D29F302-D1AF-6AF1-2495-8BA1DA6716C9}"/>
              </a:ext>
            </a:extLst>
          </p:cNvPr>
          <p:cNvPicPr>
            <a:picLocks noChangeAspect="1"/>
          </p:cNvPicPr>
          <p:nvPr/>
        </p:nvPicPr>
        <p:blipFill rotWithShape="1">
          <a:blip r:embed="rId2">
            <a:duotone>
              <a:schemeClr val="accent1">
                <a:shade val="45000"/>
                <a:satMod val="135000"/>
              </a:schemeClr>
              <a:prstClr val="white"/>
            </a:duotone>
          </a:blip>
          <a:srcRect l="9091" t="20593" b="2798"/>
          <a:stretch/>
        </p:blipFill>
        <p:spPr>
          <a:xfrm>
            <a:off x="1" y="10"/>
            <a:ext cx="12191999" cy="6857990"/>
          </a:xfrm>
          <a:prstGeom prst="rect">
            <a:avLst/>
          </a:prstGeom>
        </p:spPr>
      </p:pic>
      <p:sp>
        <p:nvSpPr>
          <p:cNvPr id="86" name="Isosceles Triangle 85">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Parallelogram 87">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4"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6E9AFF-CB06-0A1C-F9E7-4B56356A48FA}"/>
              </a:ext>
            </a:extLst>
          </p:cNvPr>
          <p:cNvSpPr>
            <a:spLocks noGrp="1"/>
          </p:cNvSpPr>
          <p:nvPr>
            <p:ph type="title"/>
          </p:nvPr>
        </p:nvSpPr>
        <p:spPr>
          <a:xfrm>
            <a:off x="4791450" y="1678665"/>
            <a:ext cx="4482553" cy="2369131"/>
          </a:xfrm>
        </p:spPr>
        <p:txBody>
          <a:bodyPr vert="horz" lIns="91440" tIns="45720" rIns="91440" bIns="45720" rtlCol="0" anchor="b">
            <a:normAutofit/>
          </a:bodyPr>
          <a:lstStyle/>
          <a:p>
            <a:pPr algn="r"/>
            <a:r>
              <a:rPr lang="en-US" sz="5400" dirty="0"/>
              <a:t>Thank you!</a:t>
            </a:r>
          </a:p>
        </p:txBody>
      </p:sp>
      <p:sp>
        <p:nvSpPr>
          <p:cNvPr id="100"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4969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8AA06-A435-75C0-834C-855BA9686052}"/>
              </a:ext>
            </a:extLst>
          </p:cNvPr>
          <p:cNvSpPr>
            <a:spLocks noGrp="1"/>
          </p:cNvSpPr>
          <p:nvPr>
            <p:ph type="title"/>
          </p:nvPr>
        </p:nvSpPr>
        <p:spPr/>
        <p:txBody>
          <a:bodyPr/>
          <a:lstStyle/>
          <a:p>
            <a:r>
              <a:rPr lang="en-US" dirty="0"/>
              <a:t>Data exploration and cleaning</a:t>
            </a:r>
          </a:p>
        </p:txBody>
      </p:sp>
    </p:spTree>
    <p:extLst>
      <p:ext uri="{BB962C8B-B14F-4D97-AF65-F5344CB8AC3E}">
        <p14:creationId xmlns:p14="http://schemas.microsoft.com/office/powerpoint/2010/main" val="425236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4A6323DA-DE4D-7CE6-95DD-EE4138F0B84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Columns</a:t>
            </a:r>
          </a:p>
        </p:txBody>
      </p:sp>
      <p:pic>
        <p:nvPicPr>
          <p:cNvPr id="14" name="Content Placeholder 13" descr="Text, application, letter&#10;&#10;Description automatically generated">
            <a:extLst>
              <a:ext uri="{FF2B5EF4-FFF2-40B4-BE49-F238E27FC236}">
                <a16:creationId xmlns:a16="http://schemas.microsoft.com/office/drawing/2014/main" id="{05A787C3-474B-C477-A7BE-8AC6B2534F47}"/>
              </a:ext>
            </a:extLst>
          </p:cNvPr>
          <p:cNvPicPr>
            <a:picLocks noGrp="1" noChangeAspect="1"/>
          </p:cNvPicPr>
          <p:nvPr>
            <p:ph sz="half" idx="1"/>
          </p:nvPr>
        </p:nvPicPr>
        <p:blipFill>
          <a:blip r:embed="rId2"/>
          <a:stretch>
            <a:fillRect/>
          </a:stretch>
        </p:blipFill>
        <p:spPr>
          <a:xfrm>
            <a:off x="392899" y="1574075"/>
            <a:ext cx="4994405" cy="2010248"/>
          </a:xfrm>
          <a:prstGeom prst="rect">
            <a:avLst/>
          </a:prstGeom>
        </p:spPr>
      </p:pic>
      <p:pic>
        <p:nvPicPr>
          <p:cNvPr id="16" name="Content Placeholder 15" descr="Text&#10;&#10;Description automatically generated">
            <a:extLst>
              <a:ext uri="{FF2B5EF4-FFF2-40B4-BE49-F238E27FC236}">
                <a16:creationId xmlns:a16="http://schemas.microsoft.com/office/drawing/2014/main" id="{0001CA0D-7E48-7D5B-F16D-AC19132F3FB2}"/>
              </a:ext>
            </a:extLst>
          </p:cNvPr>
          <p:cNvPicPr>
            <a:picLocks noGrp="1" noChangeAspect="1"/>
          </p:cNvPicPr>
          <p:nvPr>
            <p:ph sz="half" idx="2"/>
          </p:nvPr>
        </p:nvPicPr>
        <p:blipFill>
          <a:blip r:embed="rId3"/>
          <a:stretch>
            <a:fillRect/>
          </a:stretch>
        </p:blipFill>
        <p:spPr>
          <a:xfrm>
            <a:off x="5300255" y="2004890"/>
            <a:ext cx="4411662" cy="1672290"/>
          </a:xfrm>
        </p:spPr>
      </p:pic>
      <p:pic>
        <p:nvPicPr>
          <p:cNvPr id="10" name="Content Placeholder 9" descr="Table&#10;&#10;Description automatically generated">
            <a:extLst>
              <a:ext uri="{FF2B5EF4-FFF2-40B4-BE49-F238E27FC236}">
                <a16:creationId xmlns:a16="http://schemas.microsoft.com/office/drawing/2014/main" id="{DF004AC3-02BD-3F9B-E853-1229C494AE78}"/>
              </a:ext>
            </a:extLst>
          </p:cNvPr>
          <p:cNvPicPr>
            <a:picLocks noChangeAspect="1"/>
          </p:cNvPicPr>
          <p:nvPr/>
        </p:nvPicPr>
        <p:blipFill>
          <a:blip r:embed="rId4"/>
          <a:stretch>
            <a:fillRect/>
          </a:stretch>
        </p:blipFill>
        <p:spPr>
          <a:xfrm>
            <a:off x="765742" y="4071342"/>
            <a:ext cx="8296752" cy="1597123"/>
          </a:xfrm>
          <a:prstGeom prst="rect">
            <a:avLst/>
          </a:prstGeom>
        </p:spPr>
      </p:pic>
    </p:spTree>
    <p:extLst>
      <p:ext uri="{BB962C8B-B14F-4D97-AF65-F5344CB8AC3E}">
        <p14:creationId xmlns:p14="http://schemas.microsoft.com/office/powerpoint/2010/main" val="226122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4A6323DA-DE4D-7CE6-95DD-EE4138F0B84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Making dataset easier to read</a:t>
            </a:r>
          </a:p>
        </p:txBody>
      </p:sp>
      <p:pic>
        <p:nvPicPr>
          <p:cNvPr id="8" name="Content Placeholder 7" descr="Table&#10;&#10;Description automatically generated">
            <a:extLst>
              <a:ext uri="{FF2B5EF4-FFF2-40B4-BE49-F238E27FC236}">
                <a16:creationId xmlns:a16="http://schemas.microsoft.com/office/drawing/2014/main" id="{7A16DE2E-39B9-847D-B16D-A7BCD9DB249D}"/>
              </a:ext>
            </a:extLst>
          </p:cNvPr>
          <p:cNvPicPr>
            <a:picLocks noGrp="1" noChangeAspect="1"/>
          </p:cNvPicPr>
          <p:nvPr>
            <p:ph sz="half" idx="1"/>
          </p:nvPr>
        </p:nvPicPr>
        <p:blipFill>
          <a:blip r:embed="rId2"/>
          <a:stretch>
            <a:fillRect/>
          </a:stretch>
        </p:blipFill>
        <p:spPr>
          <a:xfrm>
            <a:off x="651996" y="1547926"/>
            <a:ext cx="8698881" cy="1689781"/>
          </a:xfrm>
        </p:spPr>
      </p:pic>
      <p:sp>
        <p:nvSpPr>
          <p:cNvPr id="6" name="Content Placeholder 5">
            <a:extLst>
              <a:ext uri="{FF2B5EF4-FFF2-40B4-BE49-F238E27FC236}">
                <a16:creationId xmlns:a16="http://schemas.microsoft.com/office/drawing/2014/main" id="{F2AE4C4D-A206-63F2-3CC2-69FD32A0532B}"/>
              </a:ext>
            </a:extLst>
          </p:cNvPr>
          <p:cNvSpPr>
            <a:spLocks noGrp="1"/>
          </p:cNvSpPr>
          <p:nvPr>
            <p:ph sz="half" idx="2"/>
          </p:nvPr>
        </p:nvSpPr>
        <p:spPr>
          <a:xfrm>
            <a:off x="745370" y="3589867"/>
            <a:ext cx="8622467" cy="2219262"/>
          </a:xfrm>
        </p:spPr>
        <p:txBody>
          <a:bodyPr>
            <a:normAutofit/>
          </a:bodyPr>
          <a:lstStyle/>
          <a:p>
            <a:pPr marL="0" indent="0">
              <a:buNone/>
            </a:pPr>
            <a:r>
              <a:rPr lang="en-US" sz="1600" dirty="0"/>
              <a:t>To make it easier to work with this dataset I used function, which is: </a:t>
            </a:r>
          </a:p>
          <a:p>
            <a:r>
              <a:rPr lang="en-US" sz="1600" dirty="0"/>
              <a:t>Standardizing header names: </a:t>
            </a:r>
          </a:p>
          <a:p>
            <a:pPr>
              <a:buAutoNum type="arabicParenR"/>
            </a:pPr>
            <a:r>
              <a:rPr lang="en-US" sz="1600" dirty="0"/>
              <a:t>Converting column names to lowercase</a:t>
            </a:r>
          </a:p>
          <a:p>
            <a:pPr>
              <a:buAutoNum type="arabicParenR"/>
            </a:pPr>
            <a:r>
              <a:rPr lang="en-US" sz="1600" dirty="0"/>
              <a:t>Replacing spaces by underscores</a:t>
            </a:r>
          </a:p>
          <a:p>
            <a:r>
              <a:rPr lang="en-US" sz="1600" dirty="0"/>
              <a:t>Dropping duplicates</a:t>
            </a:r>
          </a:p>
          <a:p>
            <a:r>
              <a:rPr lang="en-US" sz="1600" dirty="0"/>
              <a:t>Renaming columns</a:t>
            </a:r>
          </a:p>
          <a:p>
            <a:pPr marL="0" indent="0">
              <a:buNone/>
            </a:pPr>
            <a:endParaRPr lang="en-US" sz="1600" dirty="0"/>
          </a:p>
          <a:p>
            <a:endParaRPr lang="en-US" sz="1600" dirty="0"/>
          </a:p>
        </p:txBody>
      </p:sp>
    </p:spTree>
    <p:extLst>
      <p:ext uri="{BB962C8B-B14F-4D97-AF65-F5344CB8AC3E}">
        <p14:creationId xmlns:p14="http://schemas.microsoft.com/office/powerpoint/2010/main" val="364832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AD0-01D1-74E5-2B2F-2A6045170F11}"/>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9A5E5592-AE4F-9B1B-A070-C7F745242515}"/>
              </a:ext>
            </a:extLst>
          </p:cNvPr>
          <p:cNvSpPr>
            <a:spLocks noGrp="1"/>
          </p:cNvSpPr>
          <p:nvPr>
            <p:ph idx="1"/>
          </p:nvPr>
        </p:nvSpPr>
        <p:spPr>
          <a:xfrm>
            <a:off x="677333" y="1344707"/>
            <a:ext cx="9257065" cy="1703293"/>
          </a:xfrm>
        </p:spPr>
        <p:txBody>
          <a:bodyPr>
            <a:normAutofit/>
          </a:bodyPr>
          <a:lstStyle/>
          <a:p>
            <a:r>
              <a:rPr lang="en-US" sz="1600" dirty="0"/>
              <a:t>Using function explore_data, I’ve checked information about this dataset, explored numerical and categorical columns and histogram of the target column (‘churn’).</a:t>
            </a:r>
          </a:p>
          <a:p>
            <a:r>
              <a:rPr lang="en-US" sz="1600" dirty="0"/>
              <a:t> From this exploration, I found that:</a:t>
            </a:r>
          </a:p>
          <a:p>
            <a:pPr marL="0" indent="0">
              <a:buNone/>
            </a:pPr>
            <a:r>
              <a:rPr lang="en-US" sz="1600" dirty="0"/>
              <a:t>1) A few columns contain NaN - values, so we need to replace / remove them.</a:t>
            </a:r>
          </a:p>
          <a:p>
            <a:pPr marL="0" indent="0">
              <a:buNone/>
            </a:pPr>
            <a:r>
              <a:rPr lang="en-US" sz="1600" dirty="0"/>
              <a:t>2) Also, we can change the data type in some of the columns.</a:t>
            </a:r>
          </a:p>
        </p:txBody>
      </p:sp>
      <p:pic>
        <p:nvPicPr>
          <p:cNvPr id="5" name="Picture 4" descr="A close-up of a document&#10;&#10;Description automatically generated with medium confidence">
            <a:extLst>
              <a:ext uri="{FF2B5EF4-FFF2-40B4-BE49-F238E27FC236}">
                <a16:creationId xmlns:a16="http://schemas.microsoft.com/office/drawing/2014/main" id="{E1B815D1-B43F-8FD7-9615-A629365C549D}"/>
              </a:ext>
            </a:extLst>
          </p:cNvPr>
          <p:cNvPicPr>
            <a:picLocks noChangeAspect="1"/>
          </p:cNvPicPr>
          <p:nvPr/>
        </p:nvPicPr>
        <p:blipFill>
          <a:blip r:embed="rId2"/>
          <a:stretch>
            <a:fillRect/>
          </a:stretch>
        </p:blipFill>
        <p:spPr>
          <a:xfrm>
            <a:off x="677332" y="3101415"/>
            <a:ext cx="4181539" cy="3504457"/>
          </a:xfrm>
          <a:prstGeom prst="rect">
            <a:avLst/>
          </a:prstGeom>
        </p:spPr>
      </p:pic>
      <p:pic>
        <p:nvPicPr>
          <p:cNvPr id="7" name="Picture 6" descr="Chart, bar chart&#10;&#10;Description automatically generated">
            <a:extLst>
              <a:ext uri="{FF2B5EF4-FFF2-40B4-BE49-F238E27FC236}">
                <a16:creationId xmlns:a16="http://schemas.microsoft.com/office/drawing/2014/main" id="{0DCDE20E-5774-426F-B4D6-4B594D015E95}"/>
              </a:ext>
            </a:extLst>
          </p:cNvPr>
          <p:cNvPicPr>
            <a:picLocks noChangeAspect="1"/>
          </p:cNvPicPr>
          <p:nvPr/>
        </p:nvPicPr>
        <p:blipFill>
          <a:blip r:embed="rId3"/>
          <a:stretch>
            <a:fillRect/>
          </a:stretch>
        </p:blipFill>
        <p:spPr>
          <a:xfrm>
            <a:off x="4975668" y="3204880"/>
            <a:ext cx="4273964" cy="3298270"/>
          </a:xfrm>
          <a:prstGeom prst="rect">
            <a:avLst/>
          </a:prstGeom>
        </p:spPr>
      </p:pic>
    </p:spTree>
    <p:extLst>
      <p:ext uri="{BB962C8B-B14F-4D97-AF65-F5344CB8AC3E}">
        <p14:creationId xmlns:p14="http://schemas.microsoft.com/office/powerpoint/2010/main" val="293778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AD0-01D1-74E5-2B2F-2A6045170F11}"/>
              </a:ext>
            </a:extLst>
          </p:cNvPr>
          <p:cNvSpPr>
            <a:spLocks noGrp="1"/>
          </p:cNvSpPr>
          <p:nvPr>
            <p:ph type="title"/>
          </p:nvPr>
        </p:nvSpPr>
        <p:spPr/>
        <p:txBody>
          <a:bodyPr/>
          <a:lstStyle/>
          <a:p>
            <a:r>
              <a:rPr lang="en-US" dirty="0"/>
              <a:t>Numerical columns</a:t>
            </a:r>
          </a:p>
        </p:txBody>
      </p:sp>
      <p:sp>
        <p:nvSpPr>
          <p:cNvPr id="3" name="Content Placeholder 2">
            <a:extLst>
              <a:ext uri="{FF2B5EF4-FFF2-40B4-BE49-F238E27FC236}">
                <a16:creationId xmlns:a16="http://schemas.microsoft.com/office/drawing/2014/main" id="{9A5E5592-AE4F-9B1B-A070-C7F745242515}"/>
              </a:ext>
            </a:extLst>
          </p:cNvPr>
          <p:cNvSpPr>
            <a:spLocks noGrp="1"/>
          </p:cNvSpPr>
          <p:nvPr>
            <p:ph idx="1"/>
          </p:nvPr>
        </p:nvSpPr>
        <p:spPr>
          <a:xfrm>
            <a:off x="677333" y="1344707"/>
            <a:ext cx="9257065" cy="1703293"/>
          </a:xfrm>
        </p:spPr>
        <p:txBody>
          <a:bodyPr>
            <a:normAutofit/>
          </a:bodyPr>
          <a:lstStyle/>
          <a:p>
            <a:pPr algn="l"/>
            <a:r>
              <a:rPr lang="en-GB" sz="1600" b="0" i="0" dirty="0">
                <a:solidFill>
                  <a:srgbClr val="000000"/>
                </a:solidFill>
                <a:effectLst/>
                <a:latin typeface="Helvetica Neue" panose="02000503000000020004" pitchFamily="2" charset="0"/>
              </a:rPr>
              <a:t>All NaN values in this dataset are in numerical columns. We can replace all NaN values in these columns with the mean values, but we need to round them to the nearest whole number for it to make sense.</a:t>
            </a:r>
          </a:p>
        </p:txBody>
      </p:sp>
      <p:pic>
        <p:nvPicPr>
          <p:cNvPr id="6" name="Picture 5" descr="Chart, histogram&#10;&#10;Description automatically generated">
            <a:extLst>
              <a:ext uri="{FF2B5EF4-FFF2-40B4-BE49-F238E27FC236}">
                <a16:creationId xmlns:a16="http://schemas.microsoft.com/office/drawing/2014/main" id="{9A708F80-3CA8-8CC1-4124-307BB28E924A}"/>
              </a:ext>
            </a:extLst>
          </p:cNvPr>
          <p:cNvPicPr>
            <a:picLocks noChangeAspect="1"/>
          </p:cNvPicPr>
          <p:nvPr/>
        </p:nvPicPr>
        <p:blipFill>
          <a:blip r:embed="rId2"/>
          <a:stretch>
            <a:fillRect/>
          </a:stretch>
        </p:blipFill>
        <p:spPr>
          <a:xfrm>
            <a:off x="514575" y="2665506"/>
            <a:ext cx="4182931" cy="3228019"/>
          </a:xfrm>
          <a:prstGeom prst="rect">
            <a:avLst/>
          </a:prstGeom>
        </p:spPr>
      </p:pic>
      <p:pic>
        <p:nvPicPr>
          <p:cNvPr id="9" name="Picture 8" descr="Chart, bar chart&#10;&#10;Description automatically generated">
            <a:extLst>
              <a:ext uri="{FF2B5EF4-FFF2-40B4-BE49-F238E27FC236}">
                <a16:creationId xmlns:a16="http://schemas.microsoft.com/office/drawing/2014/main" id="{AF752AAD-8AEA-D9DF-BA80-D53D96D991D9}"/>
              </a:ext>
            </a:extLst>
          </p:cNvPr>
          <p:cNvPicPr>
            <a:picLocks noChangeAspect="1"/>
          </p:cNvPicPr>
          <p:nvPr/>
        </p:nvPicPr>
        <p:blipFill>
          <a:blip r:embed="rId3"/>
          <a:stretch>
            <a:fillRect/>
          </a:stretch>
        </p:blipFill>
        <p:spPr>
          <a:xfrm>
            <a:off x="5091070" y="2665505"/>
            <a:ext cx="4182932" cy="3228020"/>
          </a:xfrm>
          <a:prstGeom prst="rect">
            <a:avLst/>
          </a:prstGeom>
        </p:spPr>
      </p:pic>
    </p:spTree>
    <p:extLst>
      <p:ext uri="{BB962C8B-B14F-4D97-AF65-F5344CB8AC3E}">
        <p14:creationId xmlns:p14="http://schemas.microsoft.com/office/powerpoint/2010/main" val="407188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AD0-01D1-74E5-2B2F-2A6045170F11}"/>
              </a:ext>
            </a:extLst>
          </p:cNvPr>
          <p:cNvSpPr>
            <a:spLocks noGrp="1"/>
          </p:cNvSpPr>
          <p:nvPr>
            <p:ph type="title"/>
          </p:nvPr>
        </p:nvSpPr>
        <p:spPr/>
        <p:txBody>
          <a:bodyPr/>
          <a:lstStyle/>
          <a:p>
            <a:r>
              <a:rPr lang="en-US" dirty="0"/>
              <a:t>Categorical columns</a:t>
            </a:r>
          </a:p>
        </p:txBody>
      </p:sp>
      <p:sp>
        <p:nvSpPr>
          <p:cNvPr id="3" name="Content Placeholder 2">
            <a:extLst>
              <a:ext uri="{FF2B5EF4-FFF2-40B4-BE49-F238E27FC236}">
                <a16:creationId xmlns:a16="http://schemas.microsoft.com/office/drawing/2014/main" id="{9A5E5592-AE4F-9B1B-A070-C7F745242515}"/>
              </a:ext>
            </a:extLst>
          </p:cNvPr>
          <p:cNvSpPr>
            <a:spLocks noGrp="1"/>
          </p:cNvSpPr>
          <p:nvPr>
            <p:ph idx="1"/>
          </p:nvPr>
        </p:nvSpPr>
        <p:spPr>
          <a:xfrm>
            <a:off x="677333" y="1344707"/>
            <a:ext cx="9257065" cy="1703293"/>
          </a:xfrm>
        </p:spPr>
        <p:txBody>
          <a:bodyPr>
            <a:normAutofit/>
          </a:bodyPr>
          <a:lstStyle/>
          <a:p>
            <a:pPr algn="l"/>
            <a:r>
              <a:rPr lang="en-GB" sz="1600" b="0" i="0" dirty="0">
                <a:solidFill>
                  <a:srgbClr val="000000"/>
                </a:solidFill>
                <a:effectLst/>
                <a:latin typeface="Helvetica Neue" panose="02000503000000020004" pitchFamily="2" charset="0"/>
              </a:rPr>
              <a:t>Some of the columns have duplicated values – so I merged them.</a:t>
            </a:r>
          </a:p>
        </p:txBody>
      </p:sp>
      <p:pic>
        <p:nvPicPr>
          <p:cNvPr id="5" name="Picture 4" descr="Chart, histogram&#10;&#10;Description automatically generated">
            <a:extLst>
              <a:ext uri="{FF2B5EF4-FFF2-40B4-BE49-F238E27FC236}">
                <a16:creationId xmlns:a16="http://schemas.microsoft.com/office/drawing/2014/main" id="{3B898FF8-C0BD-F052-A4A9-BE4C431BD348}"/>
              </a:ext>
            </a:extLst>
          </p:cNvPr>
          <p:cNvPicPr>
            <a:picLocks noChangeAspect="1"/>
          </p:cNvPicPr>
          <p:nvPr/>
        </p:nvPicPr>
        <p:blipFill>
          <a:blip r:embed="rId2"/>
          <a:stretch>
            <a:fillRect/>
          </a:stretch>
        </p:blipFill>
        <p:spPr>
          <a:xfrm>
            <a:off x="4679577" y="2383922"/>
            <a:ext cx="4359198" cy="4175311"/>
          </a:xfrm>
          <a:prstGeom prst="rect">
            <a:avLst/>
          </a:prstGeom>
        </p:spPr>
      </p:pic>
      <p:pic>
        <p:nvPicPr>
          <p:cNvPr id="8" name="Picture 7" descr="Chart&#10;&#10;Description automatically generated">
            <a:extLst>
              <a:ext uri="{FF2B5EF4-FFF2-40B4-BE49-F238E27FC236}">
                <a16:creationId xmlns:a16="http://schemas.microsoft.com/office/drawing/2014/main" id="{82ECA38E-0665-7D83-E5F0-E92753C52EC3}"/>
              </a:ext>
            </a:extLst>
          </p:cNvPr>
          <p:cNvPicPr>
            <a:picLocks noChangeAspect="1"/>
          </p:cNvPicPr>
          <p:nvPr/>
        </p:nvPicPr>
        <p:blipFill>
          <a:blip r:embed="rId3"/>
          <a:stretch>
            <a:fillRect/>
          </a:stretch>
        </p:blipFill>
        <p:spPr>
          <a:xfrm>
            <a:off x="454212" y="2399208"/>
            <a:ext cx="4225365" cy="3992970"/>
          </a:xfrm>
          <a:prstGeom prst="rect">
            <a:avLst/>
          </a:prstGeom>
        </p:spPr>
      </p:pic>
    </p:spTree>
    <p:extLst>
      <p:ext uri="{BB962C8B-B14F-4D97-AF65-F5344CB8AC3E}">
        <p14:creationId xmlns:p14="http://schemas.microsoft.com/office/powerpoint/2010/main" val="308648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AD0-01D1-74E5-2B2F-2A6045170F11}"/>
              </a:ext>
            </a:extLst>
          </p:cNvPr>
          <p:cNvSpPr>
            <a:spLocks noGrp="1"/>
          </p:cNvSpPr>
          <p:nvPr>
            <p:ph type="title"/>
          </p:nvPr>
        </p:nvSpPr>
        <p:spPr/>
        <p:txBody>
          <a:bodyPr/>
          <a:lstStyle/>
          <a:p>
            <a:r>
              <a:rPr lang="en-US" dirty="0"/>
              <a:t>Target value</a:t>
            </a:r>
          </a:p>
        </p:txBody>
      </p:sp>
      <p:sp>
        <p:nvSpPr>
          <p:cNvPr id="3" name="Content Placeholder 2">
            <a:extLst>
              <a:ext uri="{FF2B5EF4-FFF2-40B4-BE49-F238E27FC236}">
                <a16:creationId xmlns:a16="http://schemas.microsoft.com/office/drawing/2014/main" id="{9A5E5592-AE4F-9B1B-A070-C7F745242515}"/>
              </a:ext>
            </a:extLst>
          </p:cNvPr>
          <p:cNvSpPr>
            <a:spLocks noGrp="1"/>
          </p:cNvSpPr>
          <p:nvPr>
            <p:ph idx="1"/>
          </p:nvPr>
        </p:nvSpPr>
        <p:spPr>
          <a:xfrm>
            <a:off x="677333" y="1344707"/>
            <a:ext cx="9257065" cy="1703293"/>
          </a:xfrm>
        </p:spPr>
        <p:txBody>
          <a:bodyPr>
            <a:normAutofit/>
          </a:bodyPr>
          <a:lstStyle/>
          <a:p>
            <a:pPr algn="l"/>
            <a:r>
              <a:rPr lang="en-GB" sz="1600" b="0" i="0" dirty="0">
                <a:solidFill>
                  <a:srgbClr val="000000"/>
                </a:solidFill>
                <a:effectLst/>
                <a:latin typeface="Helvetica Neue" panose="02000503000000020004" pitchFamily="2" charset="0"/>
              </a:rPr>
              <a:t>We have a noticeable data imbalance in our target value (column 'churn'), so we will try to deal with it when we will train our model.</a:t>
            </a:r>
          </a:p>
        </p:txBody>
      </p:sp>
      <p:pic>
        <p:nvPicPr>
          <p:cNvPr id="6" name="Picture 5" descr="Chart, bar chart&#10;&#10;Description automatically generated">
            <a:extLst>
              <a:ext uri="{FF2B5EF4-FFF2-40B4-BE49-F238E27FC236}">
                <a16:creationId xmlns:a16="http://schemas.microsoft.com/office/drawing/2014/main" id="{07DAEA06-C474-5537-2FEA-AC5AA7933C8A}"/>
              </a:ext>
            </a:extLst>
          </p:cNvPr>
          <p:cNvPicPr>
            <a:picLocks noChangeAspect="1"/>
          </p:cNvPicPr>
          <p:nvPr/>
        </p:nvPicPr>
        <p:blipFill>
          <a:blip r:embed="rId2"/>
          <a:stretch>
            <a:fillRect/>
          </a:stretch>
        </p:blipFill>
        <p:spPr>
          <a:xfrm>
            <a:off x="1990549" y="2196353"/>
            <a:ext cx="5295900" cy="3949700"/>
          </a:xfrm>
          <a:prstGeom prst="rect">
            <a:avLst/>
          </a:prstGeom>
        </p:spPr>
      </p:pic>
    </p:spTree>
    <p:extLst>
      <p:ext uri="{BB962C8B-B14F-4D97-AF65-F5344CB8AC3E}">
        <p14:creationId xmlns:p14="http://schemas.microsoft.com/office/powerpoint/2010/main" val="1613417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226</TotalTime>
  <Words>819</Words>
  <Application>Microsoft Macintosh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Helvetica Neue</vt:lpstr>
      <vt:lpstr>Trebuchet MS</vt:lpstr>
      <vt:lpstr>Wingdings 3</vt:lpstr>
      <vt:lpstr>Facet</vt:lpstr>
      <vt:lpstr>Ecommerce Customer Churn Analysis and Prediction</vt:lpstr>
      <vt:lpstr>Objective</vt:lpstr>
      <vt:lpstr>Data exploration and cleaning</vt:lpstr>
      <vt:lpstr>Columns</vt:lpstr>
      <vt:lpstr>Making dataset easier to read</vt:lpstr>
      <vt:lpstr>Data exploration</vt:lpstr>
      <vt:lpstr>Numerical columns</vt:lpstr>
      <vt:lpstr>Categorical columns</vt:lpstr>
      <vt:lpstr>Target value</vt:lpstr>
      <vt:lpstr>Insights we can get from this dataset</vt:lpstr>
      <vt:lpstr>The ratio of use of the different payment modes</vt:lpstr>
      <vt:lpstr>The ratio of use of the different login devices</vt:lpstr>
      <vt:lpstr>From which category do customers order the most?</vt:lpstr>
      <vt:lpstr>Size of the city customers live in, typical distance from warehouse to home</vt:lpstr>
      <vt:lpstr>How often people make orders? How many orders on average each customer make?</vt:lpstr>
      <vt:lpstr>Correlation matrix</vt:lpstr>
      <vt:lpstr>Scaling numerical features and encoding categorical features</vt:lpstr>
      <vt:lpstr>Model building and validation</vt:lpstr>
      <vt:lpstr>Data imbalance fixing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Customer Churn Analysis and Prediction</dc:title>
  <dc:creator>Julia Novikova</dc:creator>
  <cp:lastModifiedBy>Julia Novikova</cp:lastModifiedBy>
  <cp:revision>2</cp:revision>
  <dcterms:created xsi:type="dcterms:W3CDTF">2022-11-04T08:44:50Z</dcterms:created>
  <dcterms:modified xsi:type="dcterms:W3CDTF">2022-11-04T12:31:10Z</dcterms:modified>
</cp:coreProperties>
</file>