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80" r:id="rId3"/>
    <p:sldId id="266" r:id="rId4"/>
    <p:sldId id="257" r:id="rId5"/>
    <p:sldId id="258" r:id="rId6"/>
    <p:sldId id="276" r:id="rId7"/>
    <p:sldId id="277" r:id="rId8"/>
    <p:sldId id="263" r:id="rId9"/>
    <p:sldId id="267" r:id="rId10"/>
    <p:sldId id="268" r:id="rId11"/>
    <p:sldId id="269" r:id="rId12"/>
    <p:sldId id="270" r:id="rId13"/>
    <p:sldId id="271" r:id="rId14"/>
    <p:sldId id="272" r:id="rId15"/>
    <p:sldId id="273" r:id="rId16"/>
    <p:sldId id="274" r:id="rId17"/>
    <p:sldId id="275" r:id="rId18"/>
    <p:sldId id="264" r:id="rId19"/>
    <p:sldId id="259" r:id="rId20"/>
    <p:sldId id="283" r:id="rId21"/>
    <p:sldId id="284" r:id="rId22"/>
    <p:sldId id="285" r:id="rId23"/>
    <p:sldId id="260" r:id="rId24"/>
    <p:sldId id="286" r:id="rId25"/>
    <p:sldId id="262" r:id="rId26"/>
    <p:sldId id="281" r:id="rId27"/>
    <p:sldId id="282" r:id="rId28"/>
    <p:sldId id="287" r:id="rId29"/>
    <p:sldId id="279" r:id="rId30"/>
    <p:sldId id="27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ABC49-76D8-4F0A-BF5F-B28912B47A63}" type="datetimeFigureOut">
              <a:rPr lang="en-US" smtClean="0"/>
              <a:t>10/31/2016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11C9EC-6A35-4ECB-BE2F-10517151975C}" type="slidenum">
              <a:rPr lang="en-US" smtClean="0"/>
              <a:t>‹#›</a:t>
            </a:fld>
            <a:endParaRPr lang="en-US"/>
          </a:p>
        </p:txBody>
      </p:sp>
    </p:spTree>
    <p:extLst>
      <p:ext uri="{BB962C8B-B14F-4D97-AF65-F5344CB8AC3E}">
        <p14:creationId xmlns:p14="http://schemas.microsoft.com/office/powerpoint/2010/main" val="1212982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http://image.slidesharecdn.com/newclimatechange-141029102246-conversion-gate01/95/climate-change-11-638.jpg?cb=1414578240</a:t>
            </a:r>
            <a:endParaRPr lang="en-US" dirty="0"/>
          </a:p>
        </p:txBody>
      </p:sp>
      <p:sp>
        <p:nvSpPr>
          <p:cNvPr id="4" name="Slide Number Placeholder 3"/>
          <p:cNvSpPr>
            <a:spLocks noGrp="1"/>
          </p:cNvSpPr>
          <p:nvPr>
            <p:ph type="sldNum" sz="quarter" idx="10"/>
          </p:nvPr>
        </p:nvSpPr>
        <p:spPr/>
        <p:txBody>
          <a:bodyPr/>
          <a:lstStyle/>
          <a:p>
            <a:fld id="{4811C9EC-6A35-4ECB-BE2F-10517151975C}" type="slidenum">
              <a:rPr lang="en-US" smtClean="0"/>
              <a:t>5</a:t>
            </a:fld>
            <a:endParaRPr lang="en-US"/>
          </a:p>
        </p:txBody>
      </p:sp>
    </p:spTree>
    <p:extLst>
      <p:ext uri="{BB962C8B-B14F-4D97-AF65-F5344CB8AC3E}">
        <p14:creationId xmlns:p14="http://schemas.microsoft.com/office/powerpoint/2010/main" val="1940398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811C9EC-6A35-4ECB-BE2F-10517151975C}" type="slidenum">
              <a:rPr lang="en-US" smtClean="0"/>
              <a:t>15</a:t>
            </a:fld>
            <a:endParaRPr lang="en-US"/>
          </a:p>
        </p:txBody>
      </p:sp>
    </p:spTree>
    <p:extLst>
      <p:ext uri="{BB962C8B-B14F-4D97-AF65-F5344CB8AC3E}">
        <p14:creationId xmlns:p14="http://schemas.microsoft.com/office/powerpoint/2010/main" val="871966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a:t>
            </a:r>
            <a:endParaRPr lang="en-US" dirty="0"/>
          </a:p>
        </p:txBody>
      </p:sp>
      <p:sp>
        <p:nvSpPr>
          <p:cNvPr id="4" name="Slide Number Placeholder 3"/>
          <p:cNvSpPr>
            <a:spLocks noGrp="1"/>
          </p:cNvSpPr>
          <p:nvPr>
            <p:ph type="sldNum" sz="quarter" idx="10"/>
          </p:nvPr>
        </p:nvSpPr>
        <p:spPr/>
        <p:txBody>
          <a:bodyPr/>
          <a:lstStyle/>
          <a:p>
            <a:fld id="{4811C9EC-6A35-4ECB-BE2F-10517151975C}" type="slidenum">
              <a:rPr lang="en-US" smtClean="0"/>
              <a:t>16</a:t>
            </a:fld>
            <a:endParaRPr lang="en-US"/>
          </a:p>
        </p:txBody>
      </p:sp>
    </p:spTree>
    <p:extLst>
      <p:ext uri="{BB962C8B-B14F-4D97-AF65-F5344CB8AC3E}">
        <p14:creationId xmlns:p14="http://schemas.microsoft.com/office/powerpoint/2010/main" val="3604950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a:t>
            </a:r>
            <a:endParaRPr lang="en-US" dirty="0"/>
          </a:p>
        </p:txBody>
      </p:sp>
      <p:sp>
        <p:nvSpPr>
          <p:cNvPr id="4" name="Slide Number Placeholder 3"/>
          <p:cNvSpPr>
            <a:spLocks noGrp="1"/>
          </p:cNvSpPr>
          <p:nvPr>
            <p:ph type="sldNum" sz="quarter" idx="10"/>
          </p:nvPr>
        </p:nvSpPr>
        <p:spPr/>
        <p:txBody>
          <a:bodyPr/>
          <a:lstStyle/>
          <a:p>
            <a:fld id="{4811C9EC-6A35-4ECB-BE2F-10517151975C}" type="slidenum">
              <a:rPr lang="en-US" smtClean="0"/>
              <a:t>17</a:t>
            </a:fld>
            <a:endParaRPr lang="en-US"/>
          </a:p>
        </p:txBody>
      </p:sp>
    </p:spTree>
    <p:extLst>
      <p:ext uri="{BB962C8B-B14F-4D97-AF65-F5344CB8AC3E}">
        <p14:creationId xmlns:p14="http://schemas.microsoft.com/office/powerpoint/2010/main" val="2527140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a:t>
            </a:r>
            <a:endParaRPr lang="en-US" dirty="0"/>
          </a:p>
        </p:txBody>
      </p:sp>
      <p:sp>
        <p:nvSpPr>
          <p:cNvPr id="4" name="Slide Number Placeholder 3"/>
          <p:cNvSpPr>
            <a:spLocks noGrp="1"/>
          </p:cNvSpPr>
          <p:nvPr>
            <p:ph type="sldNum" sz="quarter" idx="10"/>
          </p:nvPr>
        </p:nvSpPr>
        <p:spPr/>
        <p:txBody>
          <a:bodyPr/>
          <a:lstStyle/>
          <a:p>
            <a:fld id="{4811C9EC-6A35-4ECB-BE2F-10517151975C}" type="slidenum">
              <a:rPr lang="en-US" smtClean="0"/>
              <a:t>19</a:t>
            </a:fld>
            <a:endParaRPr lang="en-US"/>
          </a:p>
        </p:txBody>
      </p:sp>
    </p:spTree>
    <p:extLst>
      <p:ext uri="{BB962C8B-B14F-4D97-AF65-F5344CB8AC3E}">
        <p14:creationId xmlns:p14="http://schemas.microsoft.com/office/powerpoint/2010/main" val="4043123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http://unfccc.int/essential_background/convention/items/6036.php</a:t>
            </a:r>
          </a:p>
        </p:txBody>
      </p:sp>
      <p:sp>
        <p:nvSpPr>
          <p:cNvPr id="4" name="Slide Number Placeholder 3"/>
          <p:cNvSpPr>
            <a:spLocks noGrp="1"/>
          </p:cNvSpPr>
          <p:nvPr>
            <p:ph type="sldNum" sz="quarter" idx="10"/>
          </p:nvPr>
        </p:nvSpPr>
        <p:spPr/>
        <p:txBody>
          <a:bodyPr/>
          <a:lstStyle/>
          <a:p>
            <a:fld id="{4811C9EC-6A35-4ECB-BE2F-10517151975C}" type="slidenum">
              <a:rPr lang="en-US" smtClean="0"/>
              <a:t>20</a:t>
            </a:fld>
            <a:endParaRPr lang="en-US"/>
          </a:p>
        </p:txBody>
      </p:sp>
    </p:spTree>
    <p:extLst>
      <p:ext uri="{BB962C8B-B14F-4D97-AF65-F5344CB8AC3E}">
        <p14:creationId xmlns:p14="http://schemas.microsoft.com/office/powerpoint/2010/main" val="3643520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http://unfccc.int/essential_background/kyoto_protocol/items/6034.php</a:t>
            </a:r>
            <a:endParaRPr lang="en-US" dirty="0"/>
          </a:p>
        </p:txBody>
      </p:sp>
      <p:sp>
        <p:nvSpPr>
          <p:cNvPr id="4" name="Slide Number Placeholder 3"/>
          <p:cNvSpPr>
            <a:spLocks noGrp="1"/>
          </p:cNvSpPr>
          <p:nvPr>
            <p:ph type="sldNum" sz="quarter" idx="10"/>
          </p:nvPr>
        </p:nvSpPr>
        <p:spPr/>
        <p:txBody>
          <a:bodyPr/>
          <a:lstStyle/>
          <a:p>
            <a:fld id="{4811C9EC-6A35-4ECB-BE2F-10517151975C}" type="slidenum">
              <a:rPr lang="en-US" smtClean="0"/>
              <a:t>21</a:t>
            </a:fld>
            <a:endParaRPr lang="en-US"/>
          </a:p>
        </p:txBody>
      </p:sp>
    </p:spTree>
    <p:extLst>
      <p:ext uri="{BB962C8B-B14F-4D97-AF65-F5344CB8AC3E}">
        <p14:creationId xmlns:p14="http://schemas.microsoft.com/office/powerpoint/2010/main" val="2737473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811C9EC-6A35-4ECB-BE2F-10517151975C}" type="slidenum">
              <a:rPr lang="en-US" smtClean="0"/>
              <a:t>22</a:t>
            </a:fld>
            <a:endParaRPr lang="en-US"/>
          </a:p>
        </p:txBody>
      </p:sp>
    </p:spTree>
    <p:extLst>
      <p:ext uri="{BB962C8B-B14F-4D97-AF65-F5344CB8AC3E}">
        <p14:creationId xmlns:p14="http://schemas.microsoft.com/office/powerpoint/2010/main" val="2052534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11C9EC-6A35-4ECB-BE2F-10517151975C}" type="slidenum">
              <a:rPr lang="en-US" smtClean="0"/>
              <a:t>23</a:t>
            </a:fld>
            <a:endParaRPr lang="en-US"/>
          </a:p>
        </p:txBody>
      </p:sp>
    </p:spTree>
    <p:extLst>
      <p:ext uri="{BB962C8B-B14F-4D97-AF65-F5344CB8AC3E}">
        <p14:creationId xmlns:p14="http://schemas.microsoft.com/office/powerpoint/2010/main" val="3096927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a:t>
            </a:r>
            <a:endParaRPr lang="en-US" dirty="0"/>
          </a:p>
        </p:txBody>
      </p:sp>
      <p:sp>
        <p:nvSpPr>
          <p:cNvPr id="4" name="Slide Number Placeholder 3"/>
          <p:cNvSpPr>
            <a:spLocks noGrp="1"/>
          </p:cNvSpPr>
          <p:nvPr>
            <p:ph type="sldNum" sz="quarter" idx="10"/>
          </p:nvPr>
        </p:nvSpPr>
        <p:spPr/>
        <p:txBody>
          <a:bodyPr/>
          <a:lstStyle/>
          <a:p>
            <a:fld id="{4811C9EC-6A35-4ECB-BE2F-10517151975C}" type="slidenum">
              <a:rPr lang="en-US" smtClean="0"/>
              <a:t>6</a:t>
            </a:fld>
            <a:endParaRPr lang="en-US"/>
          </a:p>
        </p:txBody>
      </p:sp>
    </p:spTree>
    <p:extLst>
      <p:ext uri="{BB962C8B-B14F-4D97-AF65-F5344CB8AC3E}">
        <p14:creationId xmlns:p14="http://schemas.microsoft.com/office/powerpoint/2010/main" val="2169898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a:t>
            </a:r>
            <a:endParaRPr lang="en-US" dirty="0"/>
          </a:p>
        </p:txBody>
      </p:sp>
      <p:sp>
        <p:nvSpPr>
          <p:cNvPr id="4" name="Slide Number Placeholder 3"/>
          <p:cNvSpPr>
            <a:spLocks noGrp="1"/>
          </p:cNvSpPr>
          <p:nvPr>
            <p:ph type="sldNum" sz="quarter" idx="10"/>
          </p:nvPr>
        </p:nvSpPr>
        <p:spPr/>
        <p:txBody>
          <a:bodyPr/>
          <a:lstStyle/>
          <a:p>
            <a:fld id="{4811C9EC-6A35-4ECB-BE2F-10517151975C}" type="slidenum">
              <a:rPr lang="en-US" smtClean="0"/>
              <a:t>7</a:t>
            </a:fld>
            <a:endParaRPr lang="en-US"/>
          </a:p>
        </p:txBody>
      </p:sp>
    </p:spTree>
    <p:extLst>
      <p:ext uri="{BB962C8B-B14F-4D97-AF65-F5344CB8AC3E}">
        <p14:creationId xmlns:p14="http://schemas.microsoft.com/office/powerpoint/2010/main" val="673497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811C9EC-6A35-4ECB-BE2F-10517151975C}" type="slidenum">
              <a:rPr lang="en-US" smtClean="0"/>
              <a:t>9</a:t>
            </a:fld>
            <a:endParaRPr lang="en-US"/>
          </a:p>
        </p:txBody>
      </p:sp>
    </p:spTree>
    <p:extLst>
      <p:ext uri="{BB962C8B-B14F-4D97-AF65-F5344CB8AC3E}">
        <p14:creationId xmlns:p14="http://schemas.microsoft.com/office/powerpoint/2010/main" val="1567715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a:t>
            </a:r>
            <a:endParaRPr lang="en-US" dirty="0"/>
          </a:p>
        </p:txBody>
      </p:sp>
      <p:sp>
        <p:nvSpPr>
          <p:cNvPr id="4" name="Slide Number Placeholder 3"/>
          <p:cNvSpPr>
            <a:spLocks noGrp="1"/>
          </p:cNvSpPr>
          <p:nvPr>
            <p:ph type="sldNum" sz="quarter" idx="10"/>
          </p:nvPr>
        </p:nvSpPr>
        <p:spPr/>
        <p:txBody>
          <a:bodyPr/>
          <a:lstStyle/>
          <a:p>
            <a:fld id="{4811C9EC-6A35-4ECB-BE2F-10517151975C}" type="slidenum">
              <a:rPr lang="en-US" smtClean="0"/>
              <a:t>10</a:t>
            </a:fld>
            <a:endParaRPr lang="en-US"/>
          </a:p>
        </p:txBody>
      </p:sp>
    </p:spTree>
    <p:extLst>
      <p:ext uri="{BB962C8B-B14F-4D97-AF65-F5344CB8AC3E}">
        <p14:creationId xmlns:p14="http://schemas.microsoft.com/office/powerpoint/2010/main" val="2985295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811C9EC-6A35-4ECB-BE2F-10517151975C}" type="slidenum">
              <a:rPr lang="en-US" smtClean="0"/>
              <a:t>11</a:t>
            </a:fld>
            <a:endParaRPr lang="en-US"/>
          </a:p>
        </p:txBody>
      </p:sp>
    </p:spTree>
    <p:extLst>
      <p:ext uri="{BB962C8B-B14F-4D97-AF65-F5344CB8AC3E}">
        <p14:creationId xmlns:p14="http://schemas.microsoft.com/office/powerpoint/2010/main" val="2273267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4811C9EC-6A35-4ECB-BE2F-10517151975C}" type="slidenum">
              <a:rPr lang="en-US" smtClean="0"/>
              <a:t>12</a:t>
            </a:fld>
            <a:endParaRPr lang="en-US"/>
          </a:p>
        </p:txBody>
      </p:sp>
    </p:spTree>
    <p:extLst>
      <p:ext uri="{BB962C8B-B14F-4D97-AF65-F5344CB8AC3E}">
        <p14:creationId xmlns:p14="http://schemas.microsoft.com/office/powerpoint/2010/main" val="3655778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11C9EC-6A35-4ECB-BE2F-10517151975C}" type="slidenum">
              <a:rPr lang="en-US" smtClean="0"/>
              <a:t>13</a:t>
            </a:fld>
            <a:endParaRPr lang="en-US"/>
          </a:p>
        </p:txBody>
      </p:sp>
    </p:spTree>
    <p:extLst>
      <p:ext uri="{BB962C8B-B14F-4D97-AF65-F5344CB8AC3E}">
        <p14:creationId xmlns:p14="http://schemas.microsoft.com/office/powerpoint/2010/main" val="2448032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Source: </a:t>
            </a:r>
            <a:endParaRPr lang="en-US" dirty="0"/>
          </a:p>
        </p:txBody>
      </p:sp>
      <p:sp>
        <p:nvSpPr>
          <p:cNvPr id="4" name="Slide Number Placeholder 3"/>
          <p:cNvSpPr>
            <a:spLocks noGrp="1"/>
          </p:cNvSpPr>
          <p:nvPr>
            <p:ph type="sldNum" sz="quarter" idx="10"/>
          </p:nvPr>
        </p:nvSpPr>
        <p:spPr/>
        <p:txBody>
          <a:bodyPr/>
          <a:lstStyle/>
          <a:p>
            <a:fld id="{4811C9EC-6A35-4ECB-BE2F-10517151975C}" type="slidenum">
              <a:rPr lang="en-US" smtClean="0"/>
              <a:t>14</a:t>
            </a:fld>
            <a:endParaRPr lang="en-US"/>
          </a:p>
        </p:txBody>
      </p:sp>
    </p:spTree>
    <p:extLst>
      <p:ext uri="{BB962C8B-B14F-4D97-AF65-F5344CB8AC3E}">
        <p14:creationId xmlns:p14="http://schemas.microsoft.com/office/powerpoint/2010/main" val="2824691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1" name="Rectangle 10"/>
          <p:cNvSpPr/>
          <p:nvPr userDrawn="1"/>
        </p:nvSpPr>
        <p:spPr>
          <a:xfrm>
            <a:off x="0" y="-43094"/>
            <a:ext cx="9144000" cy="6901094"/>
          </a:xfrm>
          <a:prstGeom prst="rect">
            <a:avLst/>
          </a:prstGeom>
          <a:solidFill>
            <a:srgbClr val="11525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solidFill>
                  <a:srgbClr val="FFFFFF"/>
                </a:solidFill>
              </a:defRPr>
            </a:lvl1pPr>
            <a:extLst/>
          </a:lstStyle>
          <a:p>
            <a:r>
              <a:rPr kumimoji="0" lang="en-US" dirty="0" smtClean="0"/>
              <a:t>Click to edit Master title style</a:t>
            </a:r>
            <a:endParaRPr kumimoji="0" lang="en-US" dirty="0"/>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3DE8EBDF-3B38-4C59-8B05-3ADA51F9CA66}" type="datetimeFigureOut">
              <a:rPr lang="en-US" smtClean="0">
                <a:solidFill>
                  <a:prstClr val="white">
                    <a:tint val="95000"/>
                  </a:prstClr>
                </a:solidFill>
              </a:rPr>
              <a:pPr/>
              <a:t>10/31/2016</a:t>
            </a:fld>
            <a:endParaRPr lang="en-US" dirty="0">
              <a:solidFill>
                <a:prstClr val="white">
                  <a:tint val="9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95000"/>
                </a:prstClr>
              </a:solidFill>
            </a:endParaRPr>
          </a:p>
        </p:txBody>
      </p:sp>
      <p:sp>
        <p:nvSpPr>
          <p:cNvPr id="6" name="Slide Number Placeholder 5"/>
          <p:cNvSpPr>
            <a:spLocks noGrp="1"/>
          </p:cNvSpPr>
          <p:nvPr>
            <p:ph type="sldNum" sz="quarter" idx="12"/>
          </p:nvPr>
        </p:nvSpPr>
        <p:spPr/>
        <p:txBody>
          <a:bodyPr/>
          <a:lstStyle/>
          <a:p>
            <a:fld id="{6784DEEB-400F-4A16-B277-6282A1A9AAB9}" type="slidenum">
              <a:rPr lang="en-US" smtClean="0">
                <a:solidFill>
                  <a:prstClr val="white">
                    <a:tint val="95000"/>
                  </a:prstClr>
                </a:solidFill>
              </a:rPr>
              <a:pPr/>
              <a:t>‹#›</a:t>
            </a:fld>
            <a:endParaRPr lang="en-US" dirty="0">
              <a:solidFill>
                <a:prstClr val="white">
                  <a:tint val="95000"/>
                </a:prstClr>
              </a:solidFill>
            </a:endParaRPr>
          </a:p>
        </p:txBody>
      </p:sp>
    </p:spTree>
    <p:extLst>
      <p:ext uri="{BB962C8B-B14F-4D97-AF65-F5344CB8AC3E}">
        <p14:creationId xmlns:p14="http://schemas.microsoft.com/office/powerpoint/2010/main" val="37202510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E8EBDF-3B38-4C59-8B05-3ADA51F9CA66}" type="datetimeFigureOut">
              <a:rPr lang="en-US" smtClean="0">
                <a:solidFill>
                  <a:prstClr val="black">
                    <a:tint val="95000"/>
                  </a:prstClr>
                </a:solidFill>
              </a:rPr>
              <a:pPr/>
              <a:t>10/31/2016</a:t>
            </a:fld>
            <a:endParaRPr lang="en-US" dirty="0">
              <a:solidFill>
                <a:prstClr val="black">
                  <a:tint val="9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100184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E8EBDF-3B38-4C59-8B05-3ADA51F9CA66}" type="datetimeFigureOut">
              <a:rPr lang="en-US" smtClean="0">
                <a:solidFill>
                  <a:prstClr val="black">
                    <a:tint val="95000"/>
                  </a:prstClr>
                </a:solidFill>
              </a:rPr>
              <a:pPr/>
              <a:t>10/31/2016</a:t>
            </a:fld>
            <a:endParaRPr lang="en-US" dirty="0">
              <a:solidFill>
                <a:prstClr val="black">
                  <a:tint val="95000"/>
                </a:prstClr>
              </a:solidFill>
            </a:endParaRPr>
          </a:p>
        </p:txBody>
      </p:sp>
      <p:sp>
        <p:nvSpPr>
          <p:cNvPr id="5" name="Footer Placeholder 4"/>
          <p:cNvSpPr>
            <a:spLocks noGrp="1"/>
          </p:cNvSpPr>
          <p:nvPr>
            <p:ph type="ftr" sz="quarter" idx="11"/>
          </p:nvPr>
        </p:nvSpPr>
        <p:spPr>
          <a:xfrm>
            <a:off x="2640597" y="6377459"/>
            <a:ext cx="3836404" cy="365125"/>
          </a:xfrm>
        </p:spPr>
        <p:txBody>
          <a:bodyPr/>
          <a:lstStyle/>
          <a:p>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190792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E8EBDF-3B38-4C59-8B05-3ADA51F9CA66}" type="datetimeFigureOut">
              <a:rPr lang="en-US" smtClean="0">
                <a:solidFill>
                  <a:prstClr val="black">
                    <a:tint val="95000"/>
                  </a:prstClr>
                </a:solidFill>
              </a:rPr>
              <a:pPr/>
              <a:t>10/31/2016</a:t>
            </a:fld>
            <a:endParaRPr lang="en-US" dirty="0">
              <a:solidFill>
                <a:prstClr val="black">
                  <a:tint val="9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392602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E8EBDF-3B38-4C59-8B05-3ADA51F9CA66}" type="datetimeFigureOut">
              <a:rPr lang="en-US" smtClean="0">
                <a:solidFill>
                  <a:prstClr val="white">
                    <a:tint val="95000"/>
                  </a:prstClr>
                </a:solidFill>
              </a:rPr>
              <a:pPr/>
              <a:t>10/31/2016</a:t>
            </a:fld>
            <a:endParaRPr lang="en-US" dirty="0">
              <a:solidFill>
                <a:prstClr val="white">
                  <a:tint val="9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95000"/>
                </a:prstClr>
              </a:solidFill>
            </a:endParaRPr>
          </a:p>
        </p:txBody>
      </p:sp>
      <p:sp>
        <p:nvSpPr>
          <p:cNvPr id="6" name="Slide Number Placeholder 5"/>
          <p:cNvSpPr>
            <a:spLocks noGrp="1"/>
          </p:cNvSpPr>
          <p:nvPr>
            <p:ph type="sldNum" sz="quarter" idx="12"/>
          </p:nvPr>
        </p:nvSpPr>
        <p:spPr/>
        <p:txBody>
          <a:bodyPr/>
          <a:lstStyle/>
          <a:p>
            <a:fld id="{6784DEEB-400F-4A16-B277-6282A1A9AAB9}" type="slidenum">
              <a:rPr lang="en-US" smtClean="0">
                <a:solidFill>
                  <a:prstClr val="white">
                    <a:tint val="95000"/>
                  </a:prstClr>
                </a:solidFill>
              </a:rPr>
              <a:pPr/>
              <a:t>‹#›</a:t>
            </a:fld>
            <a:endParaRPr lang="en-US" dirty="0">
              <a:solidFill>
                <a:prstClr val="white">
                  <a:tint val="95000"/>
                </a:prstClr>
              </a:solidFill>
            </a:endParaRPr>
          </a:p>
        </p:txBody>
      </p:sp>
    </p:spTree>
    <p:extLst>
      <p:ext uri="{BB962C8B-B14F-4D97-AF65-F5344CB8AC3E}">
        <p14:creationId xmlns:p14="http://schemas.microsoft.com/office/powerpoint/2010/main" val="5787880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E8EBDF-3B38-4C59-8B05-3ADA51F9CA66}" type="datetimeFigureOut">
              <a:rPr lang="en-US" smtClean="0">
                <a:solidFill>
                  <a:prstClr val="black">
                    <a:tint val="95000"/>
                  </a:prstClr>
                </a:solidFill>
              </a:rPr>
              <a:pPr/>
              <a:t>10/31/2016</a:t>
            </a:fld>
            <a:endParaRPr lang="en-US" dirty="0">
              <a:solidFill>
                <a:prstClr val="black">
                  <a:tint val="9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95000"/>
                </a:prstClr>
              </a:solidFill>
            </a:endParaRPr>
          </a:p>
        </p:txBody>
      </p:sp>
      <p:sp>
        <p:nvSpPr>
          <p:cNvPr id="7" name="Slide Number Placeholder 6"/>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72754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E8EBDF-3B38-4C59-8B05-3ADA51F9CA66}" type="datetimeFigureOut">
              <a:rPr lang="en-US" smtClean="0">
                <a:solidFill>
                  <a:prstClr val="black">
                    <a:tint val="95000"/>
                  </a:prstClr>
                </a:solidFill>
              </a:rPr>
              <a:pPr/>
              <a:t>10/31/2016</a:t>
            </a:fld>
            <a:endParaRPr lang="en-US" dirty="0">
              <a:solidFill>
                <a:prstClr val="black">
                  <a:tint val="9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95000"/>
                </a:prstClr>
              </a:solidFill>
            </a:endParaRPr>
          </a:p>
        </p:txBody>
      </p:sp>
      <p:sp>
        <p:nvSpPr>
          <p:cNvPr id="9" name="Slide Number Placeholder 8"/>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1027268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E8EBDF-3B38-4C59-8B05-3ADA51F9CA66}" type="datetimeFigureOut">
              <a:rPr lang="en-US" smtClean="0">
                <a:solidFill>
                  <a:prstClr val="black">
                    <a:tint val="95000"/>
                  </a:prstClr>
                </a:solidFill>
              </a:rPr>
              <a:pPr/>
              <a:t>10/31/2016</a:t>
            </a:fld>
            <a:endParaRPr lang="en-US" dirty="0">
              <a:solidFill>
                <a:prstClr val="black">
                  <a:tint val="9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95000"/>
                </a:prstClr>
              </a:solidFill>
            </a:endParaRPr>
          </a:p>
        </p:txBody>
      </p:sp>
      <p:sp>
        <p:nvSpPr>
          <p:cNvPr id="5" name="Slide Number Placeholder 4"/>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2898215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8EBDF-3B38-4C59-8B05-3ADA51F9CA66}" type="datetimeFigureOut">
              <a:rPr lang="en-US" smtClean="0">
                <a:solidFill>
                  <a:prstClr val="black">
                    <a:tint val="95000"/>
                  </a:prstClr>
                </a:solidFill>
              </a:rPr>
              <a:pPr/>
              <a:t>10/31/2016</a:t>
            </a:fld>
            <a:endParaRPr lang="en-US" dirty="0">
              <a:solidFill>
                <a:prstClr val="black">
                  <a:tint val="9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95000"/>
                </a:prstClr>
              </a:solidFill>
            </a:endParaRPr>
          </a:p>
        </p:txBody>
      </p:sp>
      <p:sp>
        <p:nvSpPr>
          <p:cNvPr id="4" name="Slide Number Placeholder 3"/>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117521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E8EBDF-3B38-4C59-8B05-3ADA51F9CA66}" type="datetimeFigureOut">
              <a:rPr lang="en-US" smtClean="0">
                <a:solidFill>
                  <a:prstClr val="black">
                    <a:tint val="95000"/>
                  </a:prstClr>
                </a:solidFill>
              </a:rPr>
              <a:pPr/>
              <a:t>10/31/2016</a:t>
            </a:fld>
            <a:endParaRPr lang="en-US" dirty="0">
              <a:solidFill>
                <a:prstClr val="black">
                  <a:tint val="9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95000"/>
                </a:prstClr>
              </a:solidFill>
            </a:endParaRPr>
          </a:p>
        </p:txBody>
      </p:sp>
      <p:sp>
        <p:nvSpPr>
          <p:cNvPr id="7" name="Slide Number Placeholder 6"/>
          <p:cNvSpPr>
            <a:spLocks noGrp="1"/>
          </p:cNvSpPr>
          <p:nvPr>
            <p:ph type="sldNum" sz="quarter" idx="12"/>
          </p:nvPr>
        </p:nvSpPr>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Tree>
    <p:extLst>
      <p:ext uri="{BB962C8B-B14F-4D97-AF65-F5344CB8AC3E}">
        <p14:creationId xmlns:p14="http://schemas.microsoft.com/office/powerpoint/2010/main" val="408619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3DE8EBDF-3B38-4C59-8B05-3ADA51F9CA66}" type="datetimeFigureOut">
              <a:rPr lang="en-US" smtClean="0">
                <a:solidFill>
                  <a:prstClr val="black">
                    <a:tint val="95000"/>
                  </a:prstClr>
                </a:solidFill>
              </a:rPr>
              <a:pPr/>
              <a:t>10/31/2016</a:t>
            </a:fld>
            <a:endParaRPr lang="en-US" dirty="0">
              <a:solidFill>
                <a:prstClr val="black">
                  <a:tint val="95000"/>
                </a:prstClr>
              </a:solidFil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dirty="0">
              <a:solidFill>
                <a:prstClr val="white"/>
              </a:solidFill>
            </a:endParaRPr>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dirty="0">
              <a:solidFill>
                <a:prstClr val="white">
                  <a:shade val="50000"/>
                </a:prstClr>
              </a:solidFill>
            </a:endParaRPr>
          </a:p>
        </p:txBody>
      </p:sp>
      <p:sp>
        <p:nvSpPr>
          <p:cNvPr id="7" name="Slide Number Placeholder 6"/>
          <p:cNvSpPr>
            <a:spLocks noGrp="1"/>
          </p:cNvSpPr>
          <p:nvPr>
            <p:ph type="sldNum" sz="quarter" idx="12"/>
          </p:nvPr>
        </p:nvSpPr>
        <p:spPr>
          <a:xfrm>
            <a:off x="8339328" y="1170432"/>
            <a:ext cx="733864" cy="201168"/>
          </a:xfrm>
        </p:spPr>
        <p:txBody>
          <a:bodyPr/>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79944986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9" name="Rectangle 8"/>
          <p:cNvSpPr/>
          <p:nvPr userDrawn="1"/>
        </p:nvSpPr>
        <p:spPr>
          <a:xfrm>
            <a:off x="0" y="-100169"/>
            <a:ext cx="9144000" cy="1592580"/>
          </a:xfrm>
          <a:prstGeom prst="rect">
            <a:avLst/>
          </a:prstGeom>
          <a:solidFill>
            <a:srgbClr val="11525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3DE8EBDF-3B38-4C59-8B05-3ADA51F9CA66}" type="datetimeFigureOut">
              <a:rPr lang="en-US" smtClean="0">
                <a:solidFill>
                  <a:prstClr val="black">
                    <a:tint val="95000"/>
                  </a:prstClr>
                </a:solidFill>
              </a:rPr>
              <a:pPr/>
              <a:t>10/31/2016</a:t>
            </a:fld>
            <a:endParaRPr lang="en-US" dirty="0">
              <a:solidFill>
                <a:prstClr val="black">
                  <a:tint val="95000"/>
                </a:prstClr>
              </a:solidFill>
            </a:endParaRP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solidFill>
                <a:prstClr val="black">
                  <a:tint val="95000"/>
                </a:prstClr>
              </a:solidFill>
            </a:endParaRP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6784DEEB-400F-4A16-B277-6282A1A9AAB9}"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455164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rtl="0" eaLnBrk="1" latinLnBrk="0" hangingPunct="1">
        <a:spcBef>
          <a:spcPct val="0"/>
        </a:spcBef>
        <a:buNone/>
        <a:defRPr kumimoji="0" sz="4500" b="1" kern="1200">
          <a:solidFill>
            <a:schemeClr val="bg1"/>
          </a:solidFill>
          <a:effectLst/>
          <a:latin typeface="+mj-lt"/>
          <a:ea typeface="+mj-ea"/>
          <a:cs typeface="+mj-cs"/>
        </a:defRPr>
      </a:lvl1pPr>
      <a:extLst/>
    </p:titleStyle>
    <p:bodyStyle>
      <a:lvl1pPr marL="438912" indent="-320040" algn="l" rtl="0" eaLnBrk="1" latinLnBrk="0" hangingPunct="1">
        <a:spcBef>
          <a:spcPts val="0"/>
        </a:spcBef>
        <a:buClr>
          <a:schemeClr val="bg1"/>
        </a:buClr>
        <a:buSzPct val="80000"/>
        <a:buFont typeface="Wingdings 2"/>
        <a:buChar char=""/>
        <a:defRPr kumimoji="0" sz="3200" kern="1200">
          <a:solidFill>
            <a:srgbClr val="FFFFFF"/>
          </a:solidFill>
          <a:latin typeface="+mn-lt"/>
          <a:ea typeface="+mn-ea"/>
          <a:cs typeface="+mn-cs"/>
        </a:defRPr>
      </a:lvl1pPr>
      <a:lvl2pPr marL="731520" indent="-274320" algn="l" rtl="0" eaLnBrk="1" latinLnBrk="0" hangingPunct="1">
        <a:spcBef>
          <a:spcPct val="20000"/>
        </a:spcBef>
        <a:buClr>
          <a:schemeClr val="bg1"/>
        </a:buClr>
        <a:buSzPct val="90000"/>
        <a:buFont typeface="Wingdings"/>
        <a:buChar char=""/>
        <a:defRPr kumimoji="0" sz="2800" kern="1200">
          <a:solidFill>
            <a:srgbClr val="FFFFFF"/>
          </a:solidFill>
          <a:latin typeface="+mn-lt"/>
          <a:ea typeface="+mn-ea"/>
          <a:cs typeface="+mn-cs"/>
        </a:defRPr>
      </a:lvl2pPr>
      <a:lvl3pPr marL="996696" indent="-228600" algn="l" rtl="0" eaLnBrk="1" latinLnBrk="0" hangingPunct="1">
        <a:spcBef>
          <a:spcPct val="20000"/>
        </a:spcBef>
        <a:buClr>
          <a:schemeClr val="bg1"/>
        </a:buClr>
        <a:buFont typeface="Arial"/>
        <a:buChar char="▪"/>
        <a:defRPr kumimoji="0" sz="2400" kern="1200">
          <a:solidFill>
            <a:srgbClr val="FFFFFF"/>
          </a:solidFill>
          <a:latin typeface="+mn-lt"/>
          <a:ea typeface="+mn-ea"/>
          <a:cs typeface="+mn-cs"/>
        </a:defRPr>
      </a:lvl3pPr>
      <a:lvl4pPr marL="1216152" indent="-182880" algn="l" rtl="0" eaLnBrk="1" latinLnBrk="0" hangingPunct="1">
        <a:spcBef>
          <a:spcPct val="20000"/>
        </a:spcBef>
        <a:buClr>
          <a:schemeClr val="bg1"/>
        </a:buClr>
        <a:buFont typeface="Arial"/>
        <a:buChar char="▪"/>
        <a:defRPr kumimoji="0" sz="2000" kern="1200">
          <a:solidFill>
            <a:srgbClr val="FFFFFF"/>
          </a:solidFill>
          <a:latin typeface="+mn-lt"/>
          <a:ea typeface="+mn-ea"/>
          <a:cs typeface="+mn-cs"/>
        </a:defRPr>
      </a:lvl4pPr>
      <a:lvl5pPr marL="1426464" indent="-182880" algn="l" rtl="0" eaLnBrk="1" latinLnBrk="0" hangingPunct="1">
        <a:spcBef>
          <a:spcPct val="20000"/>
        </a:spcBef>
        <a:buClr>
          <a:schemeClr val="bg1"/>
        </a:buClr>
        <a:buFont typeface="Wingdings 3"/>
        <a:buChar char=""/>
        <a:defRPr kumimoji="0" lang="en-US" sz="2000" kern="1200" smtClean="0">
          <a:solidFill>
            <a:srgbClr val="FFFFFF"/>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climatechangepost.com/poland/agriculture-and-horticulture/" TargetMode="External"/><Relationship Id="rId2" Type="http://schemas.openxmlformats.org/officeDocument/2006/relationships/hyperlink" Target="http://www.ted.com/talks/anote_tong_my_country_will_be_underwater_soon_unless_we_work_together" TargetMode="External"/><Relationship Id="rId1" Type="http://schemas.openxmlformats.org/officeDocument/2006/relationships/slideLayout" Target="../slideLayouts/slideLayout2.xml"/><Relationship Id="rId5" Type="http://schemas.openxmlformats.org/officeDocument/2006/relationships/hyperlink" Target="http://www.climatecare.org/climate/low-carbon-living/business-reduction-tips" TargetMode="External"/><Relationship Id="rId4" Type="http://schemas.openxmlformats.org/officeDocument/2006/relationships/hyperlink" Target="http://www.climatechangepost.com/czech-republic/agriculture-and-horticulture/"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ted.com/talks/al_gore_s_new_thinking_on_the_climate_crisis" TargetMode="External"/><Relationship Id="rId2" Type="http://schemas.openxmlformats.org/officeDocument/2006/relationships/hyperlink" Target="http://documentary-movie.com/the-11th-hour/" TargetMode="External"/><Relationship Id="rId1" Type="http://schemas.openxmlformats.org/officeDocument/2006/relationships/slideLayout" Target="../slideLayouts/slideLayout2.xml"/><Relationship Id="rId6" Type="http://schemas.openxmlformats.org/officeDocument/2006/relationships/hyperlink" Target="http://www.footprintnetwork.org/en/index.php/GFN/page/calculators/" TargetMode="External"/><Relationship Id="rId5" Type="http://schemas.openxmlformats.org/officeDocument/2006/relationships/hyperlink" Target="http://www.nature.org/greenliving/carboncalculator/" TargetMode="External"/><Relationship Id="rId4" Type="http://schemas.openxmlformats.org/officeDocument/2006/relationships/hyperlink" Target="http://www.carbonfootprint.com/calculator.asp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nature.org/greenliving/carboncalculator/" TargetMode="External"/><Relationship Id="rId3" Type="http://schemas.openxmlformats.org/officeDocument/2006/relationships/hyperlink" Target="http://www.aljazeera.com/news/2016/08/russian-anthrax-outbreak-blamed-climate-change-160805084805263.html" TargetMode="External"/><Relationship Id="rId7" Type="http://schemas.openxmlformats.org/officeDocument/2006/relationships/hyperlink" Target="http://www.nasa.gov/" TargetMode="External"/><Relationship Id="rId2" Type="http://schemas.openxmlformats.org/officeDocument/2006/relationships/hyperlink" Target="http://www.carbonfootprint.com/calculator.aspx" TargetMode="External"/><Relationship Id="rId1" Type="http://schemas.openxmlformats.org/officeDocument/2006/relationships/slideLayout" Target="../slideLayouts/slideLayout2.xml"/><Relationship Id="rId6" Type="http://schemas.openxmlformats.org/officeDocument/2006/relationships/hyperlink" Target="http://www.ipcc.ch/publications_and_data/ar4/wg1/en/ch10.html" TargetMode="External"/><Relationship Id="rId5" Type="http://schemas.openxmlformats.org/officeDocument/2006/relationships/hyperlink" Target="http://www.ted.com/talks/al_gore_s_new_thinking_on_the_climate_crisis" TargetMode="External"/><Relationship Id="rId4" Type="http://schemas.openxmlformats.org/officeDocument/2006/relationships/hyperlink" Target="http://www.footprintnetwork.org/en/index.php/GFN/page/calculato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8077200" cy="1673352"/>
          </a:xfrm>
        </p:spPr>
        <p:txBody>
          <a:bodyPr/>
          <a:lstStyle/>
          <a:p>
            <a:r>
              <a:rPr lang="en-US" smtClean="0"/>
              <a:t>Week 4</a:t>
            </a:r>
            <a:endParaRPr lang="en-US" dirty="0"/>
          </a:p>
        </p:txBody>
      </p:sp>
      <p:sp>
        <p:nvSpPr>
          <p:cNvPr id="3" name="Subtitle 2"/>
          <p:cNvSpPr>
            <a:spLocks noGrp="1"/>
          </p:cNvSpPr>
          <p:nvPr>
            <p:ph type="subTitle" idx="1"/>
          </p:nvPr>
        </p:nvSpPr>
        <p:spPr/>
        <p:txBody>
          <a:bodyPr/>
          <a:lstStyle/>
          <a:p>
            <a:r>
              <a:rPr lang="en-US" dirty="0" smtClean="0"/>
              <a:t>Climate Change</a:t>
            </a:r>
            <a:endParaRPr lang="en-US" dirty="0"/>
          </a:p>
        </p:txBody>
      </p:sp>
    </p:spTree>
    <p:extLst>
      <p:ext uri="{BB962C8B-B14F-4D97-AF65-F5344CB8AC3E}">
        <p14:creationId xmlns:p14="http://schemas.microsoft.com/office/powerpoint/2010/main" val="367682407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Rise in Sea Level</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http://www.nasa.gov/sites/default/files/thumbnails/image/slr.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9144000" cy="5334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86200" y="6432322"/>
            <a:ext cx="4572000" cy="215444"/>
          </a:xfrm>
          <a:prstGeom prst="rect">
            <a:avLst/>
          </a:prstGeom>
        </p:spPr>
        <p:txBody>
          <a:bodyPr>
            <a:spAutoFit/>
          </a:bodyPr>
          <a:lstStyle/>
          <a:p>
            <a:r>
              <a:rPr lang="en-US" sz="800" dirty="0" smtClean="0">
                <a:solidFill>
                  <a:schemeClr val="bg1"/>
                </a:solidFill>
              </a:rPr>
              <a:t>[NASA. </a:t>
            </a:r>
            <a:r>
              <a:rPr lang="en-US" sz="800" dirty="0">
                <a:solidFill>
                  <a:schemeClr val="bg1"/>
                </a:solidFill>
              </a:rPr>
              <a:t>[Image]. Retrieved </a:t>
            </a:r>
            <a:r>
              <a:rPr lang="en-US" sz="800" dirty="0" smtClean="0">
                <a:solidFill>
                  <a:schemeClr val="bg1"/>
                </a:solidFill>
              </a:rPr>
              <a:t>from: </a:t>
            </a:r>
            <a:r>
              <a:rPr lang="en-US" sz="800" dirty="0">
                <a:solidFill>
                  <a:schemeClr val="bg1"/>
                </a:solidFill>
              </a:rPr>
              <a:t>http://</a:t>
            </a:r>
            <a:r>
              <a:rPr lang="en-US" sz="800" dirty="0" smtClean="0">
                <a:solidFill>
                  <a:schemeClr val="bg1"/>
                </a:solidFill>
              </a:rPr>
              <a:t>www.nasa.gov/sites/default/files/thumbnails/image/slr.1.png]</a:t>
            </a:r>
            <a:endParaRPr lang="en-US" sz="800" dirty="0">
              <a:solidFill>
                <a:schemeClr val="bg1"/>
              </a:solidFill>
            </a:endParaRPr>
          </a:p>
        </p:txBody>
      </p:sp>
    </p:spTree>
    <p:extLst>
      <p:ext uri="{BB962C8B-B14F-4D97-AF65-F5344CB8AC3E}">
        <p14:creationId xmlns:p14="http://schemas.microsoft.com/office/powerpoint/2010/main" val="424266120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Biodiversity loss</a:t>
            </a:r>
            <a:endParaRPr lang="en-US" dirty="0"/>
          </a:p>
        </p:txBody>
      </p:sp>
      <p:sp>
        <p:nvSpPr>
          <p:cNvPr id="6" name="Content Placeholder 5"/>
          <p:cNvSpPr>
            <a:spLocks noGrp="1"/>
          </p:cNvSpPr>
          <p:nvPr>
            <p:ph idx="1"/>
          </p:nvPr>
        </p:nvSpPr>
        <p:spPr>
          <a:xfrm>
            <a:off x="5855855" y="6473279"/>
            <a:ext cx="4114800" cy="384721"/>
          </a:xfrm>
          <a:prstGeom prst="rect">
            <a:avLst/>
          </a:prstGeom>
        </p:spPr>
        <p:txBody>
          <a:bodyPr wrap="square">
            <a:spAutoFit/>
          </a:bodyPr>
          <a:lstStyle/>
          <a:p>
            <a:pPr marL="118872" indent="0">
              <a:buNone/>
            </a:pPr>
            <a:r>
              <a:rPr lang="en-US" sz="800" dirty="0" smtClean="0"/>
              <a:t>[</a:t>
            </a:r>
            <a:r>
              <a:rPr lang="en-US" sz="800" dirty="0" err="1" smtClean="0"/>
              <a:t>Pinimg</a:t>
            </a:r>
            <a:r>
              <a:rPr lang="en-US" sz="800" dirty="0" smtClean="0"/>
              <a:t>. </a:t>
            </a:r>
            <a:r>
              <a:rPr lang="en-US" sz="800" dirty="0"/>
              <a:t>[Image]. Retrieved </a:t>
            </a:r>
            <a:r>
              <a:rPr lang="en-US" sz="800" dirty="0" smtClean="0"/>
              <a:t>from: </a:t>
            </a:r>
            <a:r>
              <a:rPr lang="en-US" sz="800" dirty="0"/>
              <a:t>https</a:t>
            </a:r>
            <a:r>
              <a:rPr lang="en-US" sz="800" dirty="0" smtClean="0"/>
              <a:t>://s-media-cache-ak0.pinimg.com/736x/8f/c1/b7/8fc1b7d5d97a32925afe0ad075cd9190.jpg]</a:t>
            </a:r>
            <a:endParaRPr lang="en-US" sz="800" dirty="0">
              <a:solidFill>
                <a:schemeClr val="bg1"/>
              </a:solidFill>
            </a:endParaRPr>
          </a:p>
        </p:txBody>
      </p:sp>
      <p:pic>
        <p:nvPicPr>
          <p:cNvPr id="3074" name="Picture 2" descr="https://s-media-cache-ak0.pinimg.com/736x/8f/c1/b7/8fc1b7d5d97a32925afe0ad075cd91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 y="1485392"/>
            <a:ext cx="3048000" cy="538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33928" y="3124200"/>
            <a:ext cx="5910072" cy="1200329"/>
          </a:xfrm>
          <a:prstGeom prst="rect">
            <a:avLst/>
          </a:prstGeom>
          <a:noFill/>
        </p:spPr>
        <p:txBody>
          <a:bodyPr wrap="square" rtlCol="0">
            <a:spAutoFit/>
          </a:bodyPr>
          <a:lstStyle/>
          <a:p>
            <a:r>
              <a:rPr lang="en-US" sz="2400" dirty="0" smtClean="0"/>
              <a:t>Biodiversity loss: a reduction in the </a:t>
            </a:r>
            <a:r>
              <a:rPr lang="en-US" sz="2400" dirty="0"/>
              <a:t>number of species in an environment and the number of individuals in each species.</a:t>
            </a:r>
          </a:p>
        </p:txBody>
      </p:sp>
    </p:spTree>
    <p:extLst>
      <p:ext uri="{BB962C8B-B14F-4D97-AF65-F5344CB8AC3E}">
        <p14:creationId xmlns:p14="http://schemas.microsoft.com/office/powerpoint/2010/main" val="80368983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Loss of </a:t>
            </a:r>
            <a:r>
              <a:rPr lang="en-US" dirty="0" smtClean="0"/>
              <a:t>land</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descr="http://www.mississippiriverdelta.org/files/2012/06/Louisiana-land-loss-land-gai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8763000"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000" y="2209800"/>
            <a:ext cx="3625993" cy="646331"/>
          </a:xfrm>
          <a:prstGeom prst="rect">
            <a:avLst/>
          </a:prstGeom>
          <a:noFill/>
        </p:spPr>
        <p:txBody>
          <a:bodyPr wrap="none" rtlCol="0">
            <a:spAutoFit/>
          </a:bodyPr>
          <a:lstStyle/>
          <a:p>
            <a:r>
              <a:rPr lang="en-US" dirty="0" smtClean="0"/>
              <a:t>-Loss of land due to rising sea levels</a:t>
            </a:r>
          </a:p>
          <a:p>
            <a:r>
              <a:rPr lang="en-US" dirty="0" smtClean="0"/>
              <a:t>-Ex: Mississippi River Delta in the US</a:t>
            </a:r>
            <a:endParaRPr lang="en-US" dirty="0"/>
          </a:p>
        </p:txBody>
      </p:sp>
      <p:sp>
        <p:nvSpPr>
          <p:cNvPr id="6" name="Rectangle 5"/>
          <p:cNvSpPr/>
          <p:nvPr/>
        </p:nvSpPr>
        <p:spPr>
          <a:xfrm>
            <a:off x="4572000" y="6432322"/>
            <a:ext cx="4572000" cy="338554"/>
          </a:xfrm>
          <a:prstGeom prst="rect">
            <a:avLst/>
          </a:prstGeom>
        </p:spPr>
        <p:txBody>
          <a:bodyPr>
            <a:spAutoFit/>
          </a:bodyPr>
          <a:lstStyle/>
          <a:p>
            <a:r>
              <a:rPr lang="en-US" sz="800" dirty="0" smtClean="0"/>
              <a:t>[Mississippi River Delta. </a:t>
            </a:r>
            <a:r>
              <a:rPr lang="en-US" sz="800" dirty="0"/>
              <a:t>[Image]. Retrieved </a:t>
            </a:r>
            <a:r>
              <a:rPr lang="en-US" sz="800" dirty="0" smtClean="0"/>
              <a:t>from: </a:t>
            </a:r>
            <a:r>
              <a:rPr lang="en-US" sz="800" dirty="0"/>
              <a:t>http://</a:t>
            </a:r>
            <a:r>
              <a:rPr lang="en-US" sz="800" dirty="0" smtClean="0"/>
              <a:t>www.mississippiriverdelta.org/files/2012/06/Louisiana-land-loss-land-gain.gif]</a:t>
            </a:r>
            <a:endParaRPr lang="en-US" sz="800" dirty="0">
              <a:solidFill>
                <a:schemeClr val="bg1"/>
              </a:solidFill>
            </a:endParaRPr>
          </a:p>
        </p:txBody>
      </p:sp>
    </p:spTree>
    <p:extLst>
      <p:ext uri="{BB962C8B-B14F-4D97-AF65-F5344CB8AC3E}">
        <p14:creationId xmlns:p14="http://schemas.microsoft.com/office/powerpoint/2010/main" val="309471718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Shrinking Ice </a:t>
            </a:r>
            <a:r>
              <a:rPr lang="en-US" dirty="0" smtClean="0"/>
              <a:t>Sheets</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descr="http://images.huffingtonpost.com/2014-05-14-ArcticShrinkingIceEarthDrReeseHal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5" y="1475509"/>
            <a:ext cx="9067800" cy="518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255" y="1676400"/>
            <a:ext cx="2286000" cy="3139321"/>
          </a:xfrm>
          <a:prstGeom prst="rect">
            <a:avLst/>
          </a:prstGeom>
          <a:noFill/>
        </p:spPr>
        <p:txBody>
          <a:bodyPr wrap="square" rtlCol="0">
            <a:spAutoFit/>
          </a:bodyPr>
          <a:lstStyle/>
          <a:p>
            <a:r>
              <a:rPr lang="en-US" b="1" dirty="0" smtClean="0">
                <a:solidFill>
                  <a:schemeClr val="bg1"/>
                </a:solidFill>
              </a:rPr>
              <a:t>-Ice Sheet: thick</a:t>
            </a:r>
            <a:r>
              <a:rPr lang="en-US" b="1" dirty="0">
                <a:solidFill>
                  <a:schemeClr val="bg1"/>
                </a:solidFill>
              </a:rPr>
              <a:t> sheet of ice covering an extensive area for a long period of </a:t>
            </a:r>
            <a:r>
              <a:rPr lang="en-US" b="1" dirty="0" smtClean="0">
                <a:solidFill>
                  <a:schemeClr val="bg1"/>
                </a:solidFill>
              </a:rPr>
              <a:t>time or </a:t>
            </a:r>
            <a:r>
              <a:rPr lang="en-US" b="1" dirty="0">
                <a:solidFill>
                  <a:schemeClr val="bg1"/>
                </a:solidFill>
              </a:rPr>
              <a:t>a glacier covering a large fraction of a </a:t>
            </a:r>
            <a:r>
              <a:rPr lang="en-US" b="1" dirty="0" smtClean="0">
                <a:solidFill>
                  <a:schemeClr val="bg1"/>
                </a:solidFill>
              </a:rPr>
              <a:t>continent</a:t>
            </a:r>
          </a:p>
          <a:p>
            <a:endParaRPr lang="en-US" b="1" dirty="0">
              <a:solidFill>
                <a:schemeClr val="bg1"/>
              </a:solidFill>
            </a:endParaRPr>
          </a:p>
          <a:p>
            <a:endParaRPr lang="en-US" b="1" dirty="0" smtClean="0">
              <a:solidFill>
                <a:schemeClr val="bg1"/>
              </a:solidFill>
            </a:endParaRPr>
          </a:p>
          <a:p>
            <a:r>
              <a:rPr lang="en-US" b="1" dirty="0" smtClean="0">
                <a:solidFill>
                  <a:schemeClr val="bg1"/>
                </a:solidFill>
              </a:rPr>
              <a:t>-Ex: the Arctic</a:t>
            </a:r>
            <a:endParaRPr lang="en-US" b="1" dirty="0">
              <a:solidFill>
                <a:schemeClr val="bg1"/>
              </a:solidFill>
            </a:endParaRPr>
          </a:p>
        </p:txBody>
      </p:sp>
      <p:sp>
        <p:nvSpPr>
          <p:cNvPr id="6" name="Rectangle 5"/>
          <p:cNvSpPr/>
          <p:nvPr/>
        </p:nvSpPr>
        <p:spPr>
          <a:xfrm>
            <a:off x="4618" y="6642556"/>
            <a:ext cx="5786582" cy="215444"/>
          </a:xfrm>
          <a:prstGeom prst="rect">
            <a:avLst/>
          </a:prstGeom>
        </p:spPr>
        <p:txBody>
          <a:bodyPr wrap="square">
            <a:spAutoFit/>
          </a:bodyPr>
          <a:lstStyle/>
          <a:p>
            <a:r>
              <a:rPr lang="en-US" sz="800" dirty="0" smtClean="0"/>
              <a:t>[Huffington Post. </a:t>
            </a:r>
            <a:r>
              <a:rPr lang="en-US" sz="800" dirty="0"/>
              <a:t>[Image]. Retrieved </a:t>
            </a:r>
            <a:r>
              <a:rPr lang="en-US" sz="800" dirty="0" smtClean="0"/>
              <a:t>from: </a:t>
            </a:r>
            <a:r>
              <a:rPr lang="en-US" sz="800" dirty="0"/>
              <a:t>http://</a:t>
            </a:r>
            <a:r>
              <a:rPr lang="en-US" sz="800" dirty="0" smtClean="0"/>
              <a:t>images.huffingtonpost.com/2014-05-14-ArcticShrinkingIceEarthDrReeseHalter]</a:t>
            </a:r>
            <a:endParaRPr lang="en-US" sz="800" dirty="0">
              <a:solidFill>
                <a:schemeClr val="bg1"/>
              </a:solidFill>
            </a:endParaRPr>
          </a:p>
        </p:txBody>
      </p:sp>
    </p:spTree>
    <p:extLst>
      <p:ext uri="{BB962C8B-B14F-4D97-AF65-F5344CB8AC3E}">
        <p14:creationId xmlns:p14="http://schemas.microsoft.com/office/powerpoint/2010/main" val="356149000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Declining Arctic Sea Ice </a:t>
            </a:r>
          </a:p>
        </p:txBody>
      </p:sp>
      <p:sp>
        <p:nvSpPr>
          <p:cNvPr id="3" name="Content Placeholder 2"/>
          <p:cNvSpPr>
            <a:spLocks noGrp="1"/>
          </p:cNvSpPr>
          <p:nvPr>
            <p:ph idx="1"/>
          </p:nvPr>
        </p:nvSpPr>
        <p:spPr/>
        <p:txBody>
          <a:bodyPr/>
          <a:lstStyle/>
          <a:p>
            <a:endParaRPr lang="en-US" dirty="0"/>
          </a:p>
        </p:txBody>
      </p:sp>
      <p:pic>
        <p:nvPicPr>
          <p:cNvPr id="6146" name="Picture 2" descr="http://nca2014.globalchange.gov/sites/report/files/images/web-large/CS_sea-ice-projections_V6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00200"/>
            <a:ext cx="8991600" cy="518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343400" y="1847654"/>
            <a:ext cx="4800601" cy="1200329"/>
          </a:xfrm>
          <a:prstGeom prst="rect">
            <a:avLst/>
          </a:prstGeom>
          <a:noFill/>
        </p:spPr>
        <p:txBody>
          <a:bodyPr wrap="square" rtlCol="0">
            <a:spAutoFit/>
          </a:bodyPr>
          <a:lstStyle/>
          <a:p>
            <a:r>
              <a:rPr lang="en-US" sz="2400" dirty="0" smtClean="0"/>
              <a:t>-Reduction in Arctic Sea Ice</a:t>
            </a:r>
          </a:p>
          <a:p>
            <a:r>
              <a:rPr lang="en-US" sz="2400" dirty="0" smtClean="0"/>
              <a:t>-RPC: Representative Concentration Pathways (scenarios)</a:t>
            </a:r>
            <a:endParaRPr lang="en-US" sz="2400" dirty="0"/>
          </a:p>
        </p:txBody>
      </p:sp>
      <p:sp>
        <p:nvSpPr>
          <p:cNvPr id="6" name="Rectangle 5"/>
          <p:cNvSpPr/>
          <p:nvPr/>
        </p:nvSpPr>
        <p:spPr>
          <a:xfrm>
            <a:off x="5029200" y="6604184"/>
            <a:ext cx="4572000" cy="276999"/>
          </a:xfrm>
          <a:prstGeom prst="rect">
            <a:avLst/>
          </a:prstGeom>
        </p:spPr>
        <p:txBody>
          <a:bodyPr>
            <a:spAutoFit/>
          </a:bodyPr>
          <a:lstStyle/>
          <a:p>
            <a:r>
              <a:rPr lang="en-US" sz="600" dirty="0" smtClean="0"/>
              <a:t>[Global Change. </a:t>
            </a:r>
            <a:r>
              <a:rPr lang="en-US" sz="600" dirty="0"/>
              <a:t>[Image]. Retrieved </a:t>
            </a:r>
            <a:r>
              <a:rPr lang="en-US" sz="600" dirty="0" smtClean="0"/>
              <a:t>from: </a:t>
            </a:r>
            <a:r>
              <a:rPr lang="en-US" sz="600" dirty="0"/>
              <a:t>http://</a:t>
            </a:r>
            <a:r>
              <a:rPr lang="en-US" sz="600" dirty="0" smtClean="0"/>
              <a:t>nca2014.globalchange.gov/sites/report/files/images/web-large/CS_sea-ice-projections_V6_0.png]</a:t>
            </a:r>
            <a:endParaRPr lang="en-US" sz="600" dirty="0">
              <a:solidFill>
                <a:schemeClr val="bg1"/>
              </a:solidFill>
            </a:endParaRPr>
          </a:p>
        </p:txBody>
      </p:sp>
    </p:spTree>
    <p:extLst>
      <p:ext uri="{BB962C8B-B14F-4D97-AF65-F5344CB8AC3E}">
        <p14:creationId xmlns:p14="http://schemas.microsoft.com/office/powerpoint/2010/main" val="5961415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Glacial </a:t>
            </a:r>
            <a:r>
              <a:rPr lang="en-US" dirty="0" smtClean="0"/>
              <a:t>Retreat</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2185"/>
            <a:ext cx="9144000" cy="50179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55749" y="1552185"/>
            <a:ext cx="4163851" cy="1477328"/>
          </a:xfrm>
          <a:prstGeom prst="rect">
            <a:avLst/>
          </a:prstGeom>
          <a:noFill/>
        </p:spPr>
        <p:txBody>
          <a:bodyPr wrap="square" rtlCol="0">
            <a:spAutoFit/>
          </a:bodyPr>
          <a:lstStyle/>
          <a:p>
            <a:r>
              <a:rPr lang="en-US" b="1" dirty="0" smtClean="0">
                <a:solidFill>
                  <a:schemeClr val="bg1"/>
                </a:solidFill>
              </a:rPr>
              <a:t>-Glacial retreat affects </a:t>
            </a:r>
            <a:r>
              <a:rPr lang="en-US" b="1" dirty="0">
                <a:solidFill>
                  <a:schemeClr val="bg1"/>
                </a:solidFill>
              </a:rPr>
              <a:t>the availability of fresh water for irrigation and domestic use, mountain recreation, </a:t>
            </a:r>
            <a:r>
              <a:rPr lang="en-US" b="1" dirty="0" smtClean="0">
                <a:solidFill>
                  <a:schemeClr val="bg1"/>
                </a:solidFill>
              </a:rPr>
              <a:t>and animals </a:t>
            </a:r>
            <a:r>
              <a:rPr lang="en-US" b="1" dirty="0">
                <a:solidFill>
                  <a:schemeClr val="bg1"/>
                </a:solidFill>
              </a:rPr>
              <a:t>and plants that depend on </a:t>
            </a:r>
            <a:r>
              <a:rPr lang="en-US" b="1" dirty="0" smtClean="0">
                <a:solidFill>
                  <a:schemeClr val="bg1"/>
                </a:solidFill>
              </a:rPr>
              <a:t>glacier-melt</a:t>
            </a:r>
          </a:p>
          <a:p>
            <a:r>
              <a:rPr lang="en-US" b="1" dirty="0">
                <a:solidFill>
                  <a:schemeClr val="bg1"/>
                </a:solidFill>
              </a:rPr>
              <a:t>-</a:t>
            </a:r>
            <a:r>
              <a:rPr lang="en-US" b="1" dirty="0" smtClean="0">
                <a:solidFill>
                  <a:schemeClr val="bg1"/>
                </a:solidFill>
              </a:rPr>
              <a:t>Ex: Himalayas</a:t>
            </a:r>
            <a:endParaRPr lang="en-US" b="1" dirty="0">
              <a:solidFill>
                <a:schemeClr val="bg1"/>
              </a:solidFill>
            </a:endParaRPr>
          </a:p>
        </p:txBody>
      </p:sp>
      <p:sp>
        <p:nvSpPr>
          <p:cNvPr id="6" name="Rectangle 5"/>
          <p:cNvSpPr/>
          <p:nvPr/>
        </p:nvSpPr>
        <p:spPr>
          <a:xfrm>
            <a:off x="2286000" y="6621738"/>
            <a:ext cx="4953000" cy="184666"/>
          </a:xfrm>
          <a:prstGeom prst="rect">
            <a:avLst/>
          </a:prstGeom>
        </p:spPr>
        <p:txBody>
          <a:bodyPr wrap="square">
            <a:spAutoFit/>
          </a:bodyPr>
          <a:lstStyle/>
          <a:p>
            <a:r>
              <a:rPr lang="en-US" sz="600" dirty="0" smtClean="0"/>
              <a:t>[Water Planning Group. </a:t>
            </a:r>
            <a:r>
              <a:rPr lang="en-US" sz="600" dirty="0"/>
              <a:t>[Image]. Retrieved </a:t>
            </a:r>
            <a:r>
              <a:rPr lang="en-US" sz="600" dirty="0" smtClean="0"/>
              <a:t>from: </a:t>
            </a:r>
            <a:r>
              <a:rPr lang="en-US" sz="600" dirty="0"/>
              <a:t>https://</a:t>
            </a:r>
            <a:r>
              <a:rPr lang="en-US" sz="600" dirty="0" smtClean="0"/>
              <a:t>waterplanninggroup.com/2014/05/21/glacial-water-supply-and-climate-change/]</a:t>
            </a:r>
            <a:endParaRPr lang="en-US" sz="600" dirty="0">
              <a:solidFill>
                <a:schemeClr val="bg1"/>
              </a:solidFill>
            </a:endParaRPr>
          </a:p>
        </p:txBody>
      </p:sp>
    </p:spTree>
    <p:extLst>
      <p:ext uri="{BB962C8B-B14F-4D97-AF65-F5344CB8AC3E}">
        <p14:creationId xmlns:p14="http://schemas.microsoft.com/office/powerpoint/2010/main" val="23489638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Decreased Snow </a:t>
            </a:r>
            <a:r>
              <a:rPr lang="en-US" dirty="0" smtClean="0"/>
              <a:t>Cover</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descr="http://www.architects.org/sites/default/files/sometimes-beautiful-not-pretty-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27" y="1447800"/>
            <a:ext cx="9144000"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3091" y="1461655"/>
            <a:ext cx="4495800" cy="523220"/>
          </a:xfrm>
          <a:prstGeom prst="rect">
            <a:avLst/>
          </a:prstGeom>
          <a:noFill/>
        </p:spPr>
        <p:txBody>
          <a:bodyPr wrap="square" rtlCol="0">
            <a:spAutoFit/>
          </a:bodyPr>
          <a:lstStyle/>
          <a:p>
            <a:r>
              <a:rPr lang="en-US" sz="2800" b="1" dirty="0" smtClean="0">
                <a:solidFill>
                  <a:schemeClr val="bg1"/>
                </a:solidFill>
              </a:rPr>
              <a:t>-Ex: Alaska</a:t>
            </a:r>
          </a:p>
        </p:txBody>
      </p:sp>
      <p:sp>
        <p:nvSpPr>
          <p:cNvPr id="6" name="Rectangle 5"/>
          <p:cNvSpPr/>
          <p:nvPr/>
        </p:nvSpPr>
        <p:spPr>
          <a:xfrm>
            <a:off x="-32327" y="6642556"/>
            <a:ext cx="4572000" cy="184666"/>
          </a:xfrm>
          <a:prstGeom prst="rect">
            <a:avLst/>
          </a:prstGeom>
        </p:spPr>
        <p:txBody>
          <a:bodyPr>
            <a:spAutoFit/>
          </a:bodyPr>
          <a:lstStyle/>
          <a:p>
            <a:r>
              <a:rPr lang="en-US" sz="600" dirty="0" smtClean="0">
                <a:solidFill>
                  <a:schemeClr val="bg1"/>
                </a:solidFill>
              </a:rPr>
              <a:t>[</a:t>
            </a:r>
            <a:r>
              <a:rPr lang="en-US" sz="600" dirty="0" err="1" smtClean="0">
                <a:solidFill>
                  <a:schemeClr val="bg1"/>
                </a:solidFill>
              </a:rPr>
              <a:t>Esra</a:t>
            </a:r>
            <a:r>
              <a:rPr lang="en-US" sz="600" dirty="0" smtClean="0">
                <a:solidFill>
                  <a:schemeClr val="bg1"/>
                </a:solidFill>
              </a:rPr>
              <a:t> Magazine. </a:t>
            </a:r>
            <a:r>
              <a:rPr lang="en-US" sz="600" dirty="0">
                <a:solidFill>
                  <a:schemeClr val="bg1"/>
                </a:solidFill>
              </a:rPr>
              <a:t>[Image]. Retrieved </a:t>
            </a:r>
            <a:r>
              <a:rPr lang="en-US" sz="600" dirty="0" smtClean="0">
                <a:solidFill>
                  <a:schemeClr val="bg1"/>
                </a:solidFill>
              </a:rPr>
              <a:t>from: </a:t>
            </a:r>
            <a:r>
              <a:rPr lang="en-US" sz="600" dirty="0">
                <a:solidFill>
                  <a:schemeClr val="bg1"/>
                </a:solidFill>
              </a:rPr>
              <a:t>http://esra-magazine.com/useruploads/images/fever-4_(400x292).</a:t>
            </a:r>
            <a:r>
              <a:rPr lang="en-US" sz="600" dirty="0" smtClean="0">
                <a:solidFill>
                  <a:schemeClr val="bg1"/>
                </a:solidFill>
              </a:rPr>
              <a:t>jpg]</a:t>
            </a:r>
            <a:endParaRPr lang="en-US" sz="600" dirty="0">
              <a:solidFill>
                <a:schemeClr val="bg1"/>
              </a:solidFill>
            </a:endParaRPr>
          </a:p>
        </p:txBody>
      </p:sp>
    </p:spTree>
    <p:extLst>
      <p:ext uri="{BB962C8B-B14F-4D97-AF65-F5344CB8AC3E}">
        <p14:creationId xmlns:p14="http://schemas.microsoft.com/office/powerpoint/2010/main" val="36215944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Ocean </a:t>
            </a:r>
            <a:r>
              <a:rPr lang="en-US" dirty="0" smtClean="0"/>
              <a:t>Acidification</a:t>
            </a:r>
            <a:endParaRPr lang="en-US" dirty="0"/>
          </a:p>
        </p:txBody>
      </p:sp>
      <p:sp>
        <p:nvSpPr>
          <p:cNvPr id="3" name="Content Placeholder 2"/>
          <p:cNvSpPr>
            <a:spLocks noGrp="1"/>
          </p:cNvSpPr>
          <p:nvPr>
            <p:ph idx="1"/>
          </p:nvPr>
        </p:nvSpPr>
        <p:spPr/>
        <p:txBody>
          <a:bodyPr/>
          <a:lstStyle/>
          <a:p>
            <a:endParaRPr lang="en-US" dirty="0"/>
          </a:p>
        </p:txBody>
      </p:sp>
      <p:pic>
        <p:nvPicPr>
          <p:cNvPr id="9218" name="Picture 2" descr="https://sea-birdscientific.com/pH/BlogPostAssets/images/oa_sbs_infograph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9144000" cy="51911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927600" y="6679502"/>
            <a:ext cx="4191000" cy="184666"/>
          </a:xfrm>
          <a:prstGeom prst="rect">
            <a:avLst/>
          </a:prstGeom>
        </p:spPr>
        <p:txBody>
          <a:bodyPr wrap="square">
            <a:spAutoFit/>
          </a:bodyPr>
          <a:lstStyle/>
          <a:p>
            <a:r>
              <a:rPr lang="en-US" sz="600" dirty="0" smtClean="0"/>
              <a:t>[Sea-Bird Scientific. </a:t>
            </a:r>
            <a:r>
              <a:rPr lang="en-US" sz="600" dirty="0"/>
              <a:t>[Image]. Retrieved </a:t>
            </a:r>
            <a:r>
              <a:rPr lang="en-US" sz="600" dirty="0" smtClean="0"/>
              <a:t>from: </a:t>
            </a:r>
            <a:r>
              <a:rPr lang="en-US" sz="600" dirty="0"/>
              <a:t>https://</a:t>
            </a:r>
            <a:r>
              <a:rPr lang="en-US" sz="600" dirty="0" smtClean="0"/>
              <a:t>sea-birdscientific.com/pH/BlogPostAssets/images/oa_sbs_infographic.jpg]</a:t>
            </a:r>
            <a:endParaRPr lang="en-US" sz="600" dirty="0">
              <a:solidFill>
                <a:schemeClr val="bg1"/>
              </a:solidFill>
            </a:endParaRPr>
          </a:p>
        </p:txBody>
      </p:sp>
    </p:spTree>
    <p:extLst>
      <p:ext uri="{BB962C8B-B14F-4D97-AF65-F5344CB8AC3E}">
        <p14:creationId xmlns:p14="http://schemas.microsoft.com/office/powerpoint/2010/main" val="4677247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it measured?</a:t>
            </a:r>
            <a:endParaRPr lang="en-US" dirty="0"/>
          </a:p>
        </p:txBody>
      </p:sp>
      <p:sp>
        <p:nvSpPr>
          <p:cNvPr id="3" name="Content Placeholder 2"/>
          <p:cNvSpPr>
            <a:spLocks noGrp="1"/>
          </p:cNvSpPr>
          <p:nvPr>
            <p:ph idx="1"/>
          </p:nvPr>
        </p:nvSpPr>
        <p:spPr>
          <a:xfrm>
            <a:off x="76200" y="1524000"/>
            <a:ext cx="8915400" cy="5181599"/>
          </a:xfrm>
        </p:spPr>
        <p:txBody>
          <a:bodyPr>
            <a:normAutofit fontScale="62500" lnSpcReduction="20000"/>
          </a:bodyPr>
          <a:lstStyle/>
          <a:p>
            <a:r>
              <a:rPr lang="en-US" dirty="0" smtClean="0"/>
              <a:t>Scientific Recordings:</a:t>
            </a:r>
          </a:p>
          <a:p>
            <a:pPr lvl="1"/>
            <a:r>
              <a:rPr lang="en-US" dirty="0" smtClean="0"/>
              <a:t>Temperature: </a:t>
            </a:r>
            <a:r>
              <a:rPr lang="en-US" dirty="0"/>
              <a:t>When measuring climate change this is a primary and can be measured or reconstructed for the Earth’s surface, and sea surface temperature (SST). </a:t>
            </a:r>
          </a:p>
          <a:p>
            <a:pPr lvl="1"/>
            <a:r>
              <a:rPr lang="en-US" dirty="0"/>
              <a:t>Precipitation (rainfall, </a:t>
            </a:r>
            <a:r>
              <a:rPr lang="en-US" dirty="0" smtClean="0"/>
              <a:t>snowfall, etc.): offers </a:t>
            </a:r>
            <a:r>
              <a:rPr lang="en-US" dirty="0"/>
              <a:t>another indicator of relative climate variation and may include humidity or water balance, and water quality. </a:t>
            </a:r>
          </a:p>
          <a:p>
            <a:pPr lvl="1"/>
            <a:r>
              <a:rPr lang="en-US" dirty="0"/>
              <a:t>Biomass and vegetation patterns may be discerned in a variety of ways and provide evidence of how ecosystems change to adapt to climate change. </a:t>
            </a:r>
          </a:p>
          <a:p>
            <a:pPr lvl="1"/>
            <a:r>
              <a:rPr lang="en-US" dirty="0"/>
              <a:t>Sea Level measurements reflect changes in shoreline and usually relate to the degree of ice coverage in high latitudes and elevations. </a:t>
            </a:r>
          </a:p>
          <a:p>
            <a:pPr lvl="1"/>
            <a:r>
              <a:rPr lang="en-US" dirty="0"/>
              <a:t>Solar Activity can influence climate, primarily through changes in the intensity of solar radiation. </a:t>
            </a:r>
          </a:p>
          <a:p>
            <a:pPr lvl="1"/>
            <a:r>
              <a:rPr lang="en-US" dirty="0"/>
              <a:t>Volcanic Eruptions, like solar radiation, can alter climate due to the aerosols that are emitted into the atmosphere and alter climate patterns. </a:t>
            </a:r>
          </a:p>
          <a:p>
            <a:pPr lvl="1"/>
            <a:r>
              <a:rPr lang="en-US" dirty="0"/>
              <a:t>Chemical composition of air or water can be measured by tracking levels of greenhouse gases such as carbon dioxide and methane, and measuring ratios of oxygen isotopes. Research indicates a strong correlation between the percent of carbon dioxide in the atmosphere and the Earth’s mean temperature</a:t>
            </a:r>
            <a:r>
              <a:rPr lang="en-US" dirty="0" smtClean="0"/>
              <a:t>.</a:t>
            </a:r>
          </a:p>
        </p:txBody>
      </p:sp>
    </p:spTree>
    <p:extLst>
      <p:ext uri="{BB962C8B-B14F-4D97-AF65-F5344CB8AC3E}">
        <p14:creationId xmlns:p14="http://schemas.microsoft.com/office/powerpoint/2010/main" val="248975766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Relates to business	</a:t>
            </a:r>
            <a:endParaRPr lang="en-US" dirty="0"/>
          </a:p>
        </p:txBody>
      </p:sp>
      <p:sp>
        <p:nvSpPr>
          <p:cNvPr id="3" name="Content Placeholder 2"/>
          <p:cNvSpPr>
            <a:spLocks noGrp="1"/>
          </p:cNvSpPr>
          <p:nvPr>
            <p:ph idx="1"/>
          </p:nvPr>
        </p:nvSpPr>
        <p:spPr/>
        <p:txBody>
          <a:bodyPr/>
          <a:lstStyle/>
          <a:p>
            <a:r>
              <a:rPr lang="en-US" dirty="0" smtClean="0"/>
              <a:t>Climate Change effects all aspects of sustainability (Triple Bottom Line)</a:t>
            </a:r>
          </a:p>
          <a:p>
            <a:pPr lvl="1"/>
            <a:r>
              <a:rPr lang="en-US" dirty="0" smtClean="0"/>
              <a:t>Environment</a:t>
            </a:r>
          </a:p>
          <a:p>
            <a:pPr lvl="1"/>
            <a:r>
              <a:rPr lang="en-US" dirty="0" smtClean="0"/>
              <a:t>Economic</a:t>
            </a:r>
          </a:p>
          <a:p>
            <a:pPr lvl="1"/>
            <a:r>
              <a:rPr lang="en-US" dirty="0" smtClean="0"/>
              <a:t>Social</a:t>
            </a:r>
          </a:p>
        </p:txBody>
      </p:sp>
      <p:pic>
        <p:nvPicPr>
          <p:cNvPr id="10242" name="Picture 2" descr="http://www.csrambassadors.com/wp-content/uploads/2016/03/triple-bottom-lin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895600"/>
            <a:ext cx="3733800" cy="3733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72000" y="6658674"/>
            <a:ext cx="4572000" cy="184666"/>
          </a:xfrm>
          <a:prstGeom prst="rect">
            <a:avLst/>
          </a:prstGeom>
        </p:spPr>
        <p:txBody>
          <a:bodyPr wrap="square">
            <a:spAutoFit/>
          </a:bodyPr>
          <a:lstStyle/>
          <a:p>
            <a:r>
              <a:rPr lang="en-US" sz="600" dirty="0" smtClean="0"/>
              <a:t>[CSR Ambassadors. </a:t>
            </a:r>
            <a:r>
              <a:rPr lang="en-US" sz="600" dirty="0"/>
              <a:t>[Image]. Retrieved </a:t>
            </a:r>
            <a:r>
              <a:rPr lang="en-US" sz="600" dirty="0" smtClean="0"/>
              <a:t>from: </a:t>
            </a:r>
            <a:r>
              <a:rPr lang="en-US" sz="600" dirty="0"/>
              <a:t>http://</a:t>
            </a:r>
            <a:r>
              <a:rPr lang="en-US" sz="600" dirty="0" smtClean="0"/>
              <a:t>www.csrambassadors.com/wp-content/uploads/2016/03/triple-bottom-line-1.png]</a:t>
            </a:r>
            <a:endParaRPr lang="en-US" sz="600" dirty="0">
              <a:solidFill>
                <a:schemeClr val="bg1"/>
              </a:solidFill>
            </a:endParaRPr>
          </a:p>
        </p:txBody>
      </p:sp>
    </p:spTree>
    <p:extLst>
      <p:ext uri="{BB962C8B-B14F-4D97-AF65-F5344CB8AC3E}">
        <p14:creationId xmlns:p14="http://schemas.microsoft.com/office/powerpoint/2010/main" val="223627801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Outline</a:t>
            </a:r>
            <a:endParaRPr lang="en-US" dirty="0"/>
          </a:p>
        </p:txBody>
      </p:sp>
      <p:sp>
        <p:nvSpPr>
          <p:cNvPr id="3" name="Content Placeholder 2"/>
          <p:cNvSpPr>
            <a:spLocks noGrp="1"/>
          </p:cNvSpPr>
          <p:nvPr>
            <p:ph idx="1"/>
          </p:nvPr>
        </p:nvSpPr>
        <p:spPr/>
        <p:txBody>
          <a:bodyPr>
            <a:normAutofit/>
          </a:bodyPr>
          <a:lstStyle/>
          <a:p>
            <a:r>
              <a:rPr lang="en-US" dirty="0" smtClean="0"/>
              <a:t>What is climate change?</a:t>
            </a:r>
          </a:p>
          <a:p>
            <a:r>
              <a:rPr lang="en-US" dirty="0" smtClean="0"/>
              <a:t>What causes climate change?</a:t>
            </a:r>
          </a:p>
          <a:p>
            <a:r>
              <a:rPr lang="en-US" dirty="0" smtClean="0"/>
              <a:t>How does climate change impact business?</a:t>
            </a:r>
          </a:p>
          <a:p>
            <a:r>
              <a:rPr lang="en-US" dirty="0" smtClean="0"/>
              <a:t>Summary</a:t>
            </a:r>
          </a:p>
          <a:p>
            <a:pPr lvl="1"/>
            <a:r>
              <a:rPr lang="en-US" dirty="0" smtClean="0"/>
              <a:t>Vocabulary Review</a:t>
            </a:r>
          </a:p>
          <a:p>
            <a:pPr lvl="1"/>
            <a:r>
              <a:rPr lang="en-US" dirty="0" smtClean="0"/>
              <a:t>Assignments</a:t>
            </a:r>
            <a:endParaRPr lang="en-US" dirty="0"/>
          </a:p>
          <a:p>
            <a:endParaRPr lang="en-US" dirty="0"/>
          </a:p>
        </p:txBody>
      </p:sp>
    </p:spTree>
    <p:extLst>
      <p:ext uri="{BB962C8B-B14F-4D97-AF65-F5344CB8AC3E}">
        <p14:creationId xmlns:p14="http://schemas.microsoft.com/office/powerpoint/2010/main" val="19910854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Aspects</a:t>
            </a:r>
            <a:endParaRPr lang="en-US" dirty="0"/>
          </a:p>
        </p:txBody>
      </p:sp>
      <p:sp>
        <p:nvSpPr>
          <p:cNvPr id="3" name="Content Placeholder 2"/>
          <p:cNvSpPr>
            <a:spLocks noGrp="1"/>
          </p:cNvSpPr>
          <p:nvPr>
            <p:ph idx="1"/>
          </p:nvPr>
        </p:nvSpPr>
        <p:spPr/>
        <p:txBody>
          <a:bodyPr>
            <a:normAutofit/>
          </a:bodyPr>
          <a:lstStyle/>
          <a:p>
            <a:r>
              <a:rPr lang="en-US" dirty="0" smtClean="0"/>
              <a:t>United Nations Framework Convention on Climate Change (UNFCCC)</a:t>
            </a:r>
          </a:p>
          <a:p>
            <a:r>
              <a:rPr lang="en-US" dirty="0"/>
              <a:t>The UNFCCC is a “Rio Convention”, one of three adopted at the “Rio Earth Summit” in 1992. Its sister Rio Conventions are the UN Convention on Biological Diversity and the Convention to Combat Desertification. </a:t>
            </a:r>
            <a:endParaRPr lang="en-US" dirty="0" smtClean="0"/>
          </a:p>
        </p:txBody>
      </p:sp>
      <p:sp>
        <p:nvSpPr>
          <p:cNvPr id="4" name="AutoShape 2" descr="Image result for unfc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5384800"/>
            <a:ext cx="3962400" cy="116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4555836" y="6593958"/>
            <a:ext cx="4572000" cy="215444"/>
          </a:xfrm>
          <a:prstGeom prst="rect">
            <a:avLst/>
          </a:prstGeom>
        </p:spPr>
        <p:txBody>
          <a:bodyPr>
            <a:spAutoFit/>
          </a:bodyPr>
          <a:lstStyle/>
          <a:p>
            <a:r>
              <a:rPr lang="en-US" sz="800" dirty="0" smtClean="0"/>
              <a:t>[UNFCCC. </a:t>
            </a:r>
            <a:r>
              <a:rPr lang="en-US" sz="800" dirty="0"/>
              <a:t>[Image]. Retrieved </a:t>
            </a:r>
            <a:r>
              <a:rPr lang="en-US" sz="800" dirty="0" smtClean="0"/>
              <a:t>from: </a:t>
            </a:r>
            <a:r>
              <a:rPr lang="en-US" sz="800" dirty="0"/>
              <a:t>http://</a:t>
            </a:r>
            <a:r>
              <a:rPr lang="en-US" sz="800" dirty="0" smtClean="0"/>
              <a:t>unfccc.int/files/inc/graphics/image/png/2011_logo.png]</a:t>
            </a:r>
            <a:endParaRPr lang="en-US" sz="800" dirty="0">
              <a:solidFill>
                <a:schemeClr val="bg1"/>
              </a:solidFill>
            </a:endParaRPr>
          </a:p>
        </p:txBody>
      </p:sp>
    </p:spTree>
    <p:extLst>
      <p:ext uri="{BB962C8B-B14F-4D97-AF65-F5344CB8AC3E}">
        <p14:creationId xmlns:p14="http://schemas.microsoft.com/office/powerpoint/2010/main" val="214644687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 Aspects Cont.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Kyoto </a:t>
            </a:r>
            <a:r>
              <a:rPr lang="en-US" dirty="0"/>
              <a:t>Protocol </a:t>
            </a:r>
            <a:r>
              <a:rPr lang="en-US" dirty="0" smtClean="0"/>
              <a:t>(KP) is </a:t>
            </a:r>
            <a:r>
              <a:rPr lang="en-US" dirty="0"/>
              <a:t>what “operationalizes” the Convention. It </a:t>
            </a:r>
            <a:r>
              <a:rPr lang="en-US" i="1" dirty="0"/>
              <a:t>commits</a:t>
            </a:r>
            <a:r>
              <a:rPr lang="en-US" dirty="0"/>
              <a:t> industrialized countries to stabilize </a:t>
            </a:r>
            <a:r>
              <a:rPr lang="en-US" dirty="0" smtClean="0"/>
              <a:t>GHG emissions </a:t>
            </a:r>
            <a:r>
              <a:rPr lang="en-US" dirty="0"/>
              <a:t>based on the principles of the Convention. </a:t>
            </a:r>
            <a:endParaRPr lang="en-US" dirty="0" smtClean="0"/>
          </a:p>
          <a:p>
            <a:r>
              <a:rPr lang="en-US" dirty="0" smtClean="0"/>
              <a:t>The </a:t>
            </a:r>
            <a:r>
              <a:rPr lang="en-US" dirty="0"/>
              <a:t>Convention itself only </a:t>
            </a:r>
            <a:r>
              <a:rPr lang="en-US" i="1" dirty="0"/>
              <a:t>encourages</a:t>
            </a:r>
            <a:r>
              <a:rPr lang="en-US" dirty="0"/>
              <a:t> countries to do so.</a:t>
            </a:r>
          </a:p>
          <a:p>
            <a:r>
              <a:rPr lang="en-US" dirty="0" smtClean="0"/>
              <a:t>KP sets </a:t>
            </a:r>
            <a:r>
              <a:rPr lang="en-US" dirty="0"/>
              <a:t>binding emission reduction targets for 37 industrialized countries and the European community in </a:t>
            </a:r>
            <a:r>
              <a:rPr lang="en-US" dirty="0" smtClean="0"/>
              <a:t>the </a:t>
            </a:r>
            <a:r>
              <a:rPr lang="en-US" dirty="0"/>
              <a:t>first commitment </a:t>
            </a:r>
            <a:r>
              <a:rPr lang="en-US" dirty="0" smtClean="0"/>
              <a:t>period (2008-2012). </a:t>
            </a:r>
          </a:p>
          <a:p>
            <a:r>
              <a:rPr lang="en-US" dirty="0" smtClean="0"/>
              <a:t>Doha </a:t>
            </a:r>
            <a:r>
              <a:rPr lang="en-US" dirty="0"/>
              <a:t>Amendment to the Kyoto Protocol was </a:t>
            </a:r>
            <a:r>
              <a:rPr lang="en-US" dirty="0" smtClean="0"/>
              <a:t>adopted launching </a:t>
            </a:r>
            <a:r>
              <a:rPr lang="en-US" dirty="0"/>
              <a:t>a second commitment period, starting on </a:t>
            </a:r>
            <a:r>
              <a:rPr lang="en-US" dirty="0" smtClean="0"/>
              <a:t>January </a:t>
            </a:r>
            <a:r>
              <a:rPr lang="en-US" dirty="0"/>
              <a:t>2013 until </a:t>
            </a:r>
            <a:r>
              <a:rPr lang="en-US" dirty="0" smtClean="0"/>
              <a:t>2020</a:t>
            </a:r>
            <a:endParaRPr lang="en-US" dirty="0"/>
          </a:p>
          <a:p>
            <a:endParaRPr lang="en-US" dirty="0"/>
          </a:p>
        </p:txBody>
      </p:sp>
    </p:spTree>
    <p:extLst>
      <p:ext uri="{BB962C8B-B14F-4D97-AF65-F5344CB8AC3E}">
        <p14:creationId xmlns:p14="http://schemas.microsoft.com/office/powerpoint/2010/main" val="51176623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WTO &amp; UNEP</a:t>
            </a:r>
            <a:endParaRPr lang="en-US" dirty="0"/>
          </a:p>
        </p:txBody>
      </p:sp>
      <p:sp>
        <p:nvSpPr>
          <p:cNvPr id="3" name="Content Placeholder 2"/>
          <p:cNvSpPr>
            <a:spLocks noGrp="1"/>
          </p:cNvSpPr>
          <p:nvPr>
            <p:ph idx="1"/>
          </p:nvPr>
        </p:nvSpPr>
        <p:spPr>
          <a:xfrm>
            <a:off x="457200" y="1865586"/>
            <a:ext cx="8229600" cy="4625609"/>
          </a:xfrm>
        </p:spPr>
        <p:txBody>
          <a:bodyPr>
            <a:normAutofit fontScale="77500" lnSpcReduction="20000"/>
          </a:bodyPr>
          <a:lstStyle/>
          <a:p>
            <a:r>
              <a:rPr lang="en-US" dirty="0"/>
              <a:t>Price and market mechanisms to internalize environmental costs of GHG </a:t>
            </a:r>
            <a:r>
              <a:rPr lang="en-US" dirty="0" smtClean="0"/>
              <a:t>emissions</a:t>
            </a:r>
          </a:p>
          <a:p>
            <a:pPr lvl="1"/>
            <a:r>
              <a:rPr lang="en-US" dirty="0" smtClean="0"/>
              <a:t>i.e. “Carbon Tax”</a:t>
            </a:r>
          </a:p>
          <a:p>
            <a:r>
              <a:rPr lang="en-US" dirty="0"/>
              <a:t>Financial mechanisms to promote the development and deployment of climate-friendly goods and </a:t>
            </a:r>
            <a:r>
              <a:rPr lang="en-US" dirty="0" smtClean="0"/>
              <a:t>technologies</a:t>
            </a:r>
          </a:p>
          <a:p>
            <a:pPr lvl="1"/>
            <a:r>
              <a:rPr lang="en-US" dirty="0"/>
              <a:t>i.e. In </a:t>
            </a:r>
            <a:r>
              <a:rPr lang="en-US" dirty="0" smtClean="0"/>
              <a:t>Germany, a </a:t>
            </a:r>
            <a:r>
              <a:rPr lang="en-US" dirty="0"/>
              <a:t>public </a:t>
            </a:r>
            <a:r>
              <a:rPr lang="en-US" dirty="0" smtClean="0"/>
              <a:t>bank provides </a:t>
            </a:r>
            <a:r>
              <a:rPr lang="en-US" dirty="0"/>
              <a:t>private companies </a:t>
            </a:r>
            <a:r>
              <a:rPr lang="en-US" dirty="0" smtClean="0"/>
              <a:t>low-interest </a:t>
            </a:r>
            <a:r>
              <a:rPr lang="en-US" dirty="0"/>
              <a:t>loans for </a:t>
            </a:r>
            <a:r>
              <a:rPr lang="en-US" dirty="0" smtClean="0"/>
              <a:t>specific </a:t>
            </a:r>
            <a:r>
              <a:rPr lang="en-US" dirty="0"/>
              <a:t>renewable energy projects</a:t>
            </a:r>
            <a:r>
              <a:rPr lang="en-US" dirty="0" smtClean="0"/>
              <a:t>.</a:t>
            </a:r>
          </a:p>
          <a:p>
            <a:r>
              <a:rPr lang="en-US" dirty="0"/>
              <a:t>Technical requirements to promote the use of climate-friendly goods and </a:t>
            </a:r>
            <a:r>
              <a:rPr lang="en-US" dirty="0" smtClean="0"/>
              <a:t>technologies</a:t>
            </a:r>
          </a:p>
          <a:p>
            <a:pPr lvl="1"/>
            <a:r>
              <a:rPr lang="en-US" dirty="0" smtClean="0"/>
              <a:t>i.e. </a:t>
            </a:r>
            <a:r>
              <a:rPr lang="en-US" dirty="0"/>
              <a:t>Australia the Minimum Energy Performance Standards (MEPS) for appliances are mandatory regulations</a:t>
            </a:r>
            <a:r>
              <a:rPr lang="en-US" dirty="0" smtClean="0"/>
              <a:t>; while </a:t>
            </a:r>
            <a:r>
              <a:rPr lang="en-US" dirty="0"/>
              <a:t>in the </a:t>
            </a:r>
            <a:r>
              <a:rPr lang="en-US" dirty="0" smtClean="0"/>
              <a:t>US, </a:t>
            </a:r>
            <a:r>
              <a:rPr lang="en-US" dirty="0"/>
              <a:t>ENERGY STAR is a voluntary labelling endorsement </a:t>
            </a:r>
            <a:r>
              <a:rPr lang="en-US" dirty="0" smtClean="0"/>
              <a:t>program</a:t>
            </a:r>
            <a:endParaRPr 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5638800"/>
            <a:ext cx="1905000" cy="885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6278" y="5638801"/>
            <a:ext cx="865336" cy="885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472478" y="6614847"/>
            <a:ext cx="3733800" cy="184666"/>
          </a:xfrm>
          <a:prstGeom prst="rect">
            <a:avLst/>
          </a:prstGeom>
        </p:spPr>
        <p:txBody>
          <a:bodyPr wrap="square">
            <a:spAutoFit/>
          </a:bodyPr>
          <a:lstStyle/>
          <a:p>
            <a:r>
              <a:rPr lang="en-US" sz="600" dirty="0" smtClean="0"/>
              <a:t>[Daikin. </a:t>
            </a:r>
            <a:r>
              <a:rPr lang="en-US" sz="600" dirty="0"/>
              <a:t>[Image]. Retrieved </a:t>
            </a:r>
            <a:r>
              <a:rPr lang="en-US" sz="600" dirty="0" smtClean="0"/>
              <a:t>from: </a:t>
            </a:r>
            <a:r>
              <a:rPr lang="en-US" sz="600" dirty="0"/>
              <a:t>http://</a:t>
            </a:r>
            <a:r>
              <a:rPr lang="en-US" sz="600" dirty="0" smtClean="0"/>
              <a:t>commercial.daikin.com.au/sites/default/files/u4209/MEPS%20logo.JPG]</a:t>
            </a:r>
            <a:endParaRPr lang="en-US" sz="600" dirty="0">
              <a:solidFill>
                <a:schemeClr val="bg1"/>
              </a:solidFill>
            </a:endParaRPr>
          </a:p>
        </p:txBody>
      </p:sp>
      <p:sp>
        <p:nvSpPr>
          <p:cNvPr id="7" name="Rectangle 6"/>
          <p:cNvSpPr/>
          <p:nvPr/>
        </p:nvSpPr>
        <p:spPr>
          <a:xfrm>
            <a:off x="5206278" y="6529069"/>
            <a:ext cx="3124200" cy="369332"/>
          </a:xfrm>
          <a:prstGeom prst="rect">
            <a:avLst/>
          </a:prstGeom>
        </p:spPr>
        <p:txBody>
          <a:bodyPr wrap="square">
            <a:spAutoFit/>
          </a:bodyPr>
          <a:lstStyle/>
          <a:p>
            <a:r>
              <a:rPr lang="en-US" sz="600" dirty="0" smtClean="0"/>
              <a:t>[Energy Star. </a:t>
            </a:r>
            <a:r>
              <a:rPr lang="en-US" sz="600" dirty="0"/>
              <a:t>[Image]. Retrieved </a:t>
            </a:r>
            <a:r>
              <a:rPr lang="en-US" sz="600" dirty="0" smtClean="0"/>
              <a:t>from: </a:t>
            </a:r>
            <a:r>
              <a:rPr lang="en-US" sz="600" dirty="0"/>
              <a:t>https://</a:t>
            </a:r>
            <a:r>
              <a:rPr lang="en-US" sz="600" dirty="0" smtClean="0"/>
              <a:t>p5.zdassets.com/hc/settings_assets/821026/200163838/tB12oDafVQEIGDe8i2ApXw-Energy_Star.jpg]</a:t>
            </a:r>
            <a:endParaRPr lang="en-US" sz="600" dirty="0">
              <a:solidFill>
                <a:schemeClr val="bg1"/>
              </a:solidFill>
            </a:endParaRPr>
          </a:p>
        </p:txBody>
      </p:sp>
    </p:spTree>
    <p:extLst>
      <p:ext uri="{BB962C8B-B14F-4D97-AF65-F5344CB8AC3E}">
        <p14:creationId xmlns:p14="http://schemas.microsoft.com/office/powerpoint/2010/main" val="246893526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Solution</a:t>
            </a:r>
            <a:endParaRPr lang="en-US" dirty="0"/>
          </a:p>
        </p:txBody>
      </p:sp>
      <p:sp>
        <p:nvSpPr>
          <p:cNvPr id="3" name="Content Placeholder 2"/>
          <p:cNvSpPr>
            <a:spLocks noGrp="1"/>
          </p:cNvSpPr>
          <p:nvPr>
            <p:ph idx="1"/>
          </p:nvPr>
        </p:nvSpPr>
        <p:spPr/>
        <p:txBody>
          <a:bodyPr/>
          <a:lstStyle/>
          <a:p>
            <a:r>
              <a:rPr lang="en-US" dirty="0" smtClean="0"/>
              <a:t>Reduce Carbon Footprint</a:t>
            </a:r>
          </a:p>
          <a:p>
            <a:pPr lvl="1"/>
            <a:r>
              <a:rPr lang="en-US" dirty="0" smtClean="0"/>
              <a:t>Individually + Collectively</a:t>
            </a:r>
          </a:p>
          <a:p>
            <a:pPr lvl="1"/>
            <a:r>
              <a:rPr lang="en-US" dirty="0" smtClean="0"/>
              <a:t>Definition: </a:t>
            </a:r>
            <a:r>
              <a:rPr lang="en-US" dirty="0"/>
              <a:t>The total amount of greenhouse gases produced to directly and indirectly support human activities, usually expressed in equivalent tons </a:t>
            </a:r>
            <a:r>
              <a:rPr lang="en-US" dirty="0" smtClean="0"/>
              <a:t>of</a:t>
            </a:r>
            <a:r>
              <a:rPr lang="en-US" dirty="0"/>
              <a:t> </a:t>
            </a:r>
            <a:r>
              <a:rPr lang="en-US" b="1" dirty="0"/>
              <a:t>carbon</a:t>
            </a:r>
            <a:r>
              <a:rPr lang="en-US" dirty="0"/>
              <a:t> dioxide (CO</a:t>
            </a:r>
            <a:r>
              <a:rPr lang="en-US" baseline="-25000" dirty="0"/>
              <a:t>2</a:t>
            </a:r>
            <a:r>
              <a:rPr lang="en-US" dirty="0" smtClean="0"/>
              <a:t>).</a:t>
            </a:r>
          </a:p>
        </p:txBody>
      </p:sp>
      <p:pic>
        <p:nvPicPr>
          <p:cNvPr id="4098" name="Picture 2" descr="http://ib.bioninja.com.au/_Media/carbon-footprint_med.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645064"/>
            <a:ext cx="4419600" cy="22129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470400" y="6642555"/>
            <a:ext cx="4572000" cy="215444"/>
          </a:xfrm>
          <a:prstGeom prst="rect">
            <a:avLst/>
          </a:prstGeom>
        </p:spPr>
        <p:txBody>
          <a:bodyPr>
            <a:spAutoFit/>
          </a:bodyPr>
          <a:lstStyle/>
          <a:p>
            <a:r>
              <a:rPr lang="en-US" sz="800" dirty="0" smtClean="0"/>
              <a:t>[</a:t>
            </a:r>
            <a:r>
              <a:rPr lang="en-US" sz="800" dirty="0" err="1" smtClean="0"/>
              <a:t>Bioninja</a:t>
            </a:r>
            <a:r>
              <a:rPr lang="en-US" sz="800" dirty="0" smtClean="0"/>
              <a:t>. </a:t>
            </a:r>
            <a:r>
              <a:rPr lang="en-US" sz="800" dirty="0"/>
              <a:t>[Image]. Retrieved </a:t>
            </a:r>
            <a:r>
              <a:rPr lang="en-US" sz="800" dirty="0" smtClean="0"/>
              <a:t>from: </a:t>
            </a:r>
            <a:r>
              <a:rPr lang="en-US" sz="800" dirty="0"/>
              <a:t>http://ib.bioninja.com.au/_</a:t>
            </a:r>
            <a:r>
              <a:rPr lang="en-US" sz="800" dirty="0" smtClean="0"/>
              <a:t>Media/carbon-footprint_med.jpeg]</a:t>
            </a:r>
            <a:endParaRPr lang="en-US" sz="800" dirty="0">
              <a:solidFill>
                <a:schemeClr val="bg1"/>
              </a:solidFill>
            </a:endParaRPr>
          </a:p>
        </p:txBody>
      </p:sp>
    </p:spTree>
    <p:extLst>
      <p:ext uri="{BB962C8B-B14F-4D97-AF65-F5344CB8AC3E}">
        <p14:creationId xmlns:p14="http://schemas.microsoft.com/office/powerpoint/2010/main" val="245052748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Solution Cont.</a:t>
            </a:r>
            <a:endParaRPr lang="en-US" dirty="0"/>
          </a:p>
        </p:txBody>
      </p:sp>
      <p:sp>
        <p:nvSpPr>
          <p:cNvPr id="3" name="Content Placeholder 2"/>
          <p:cNvSpPr>
            <a:spLocks noGrp="1"/>
          </p:cNvSpPr>
          <p:nvPr>
            <p:ph idx="1"/>
          </p:nvPr>
        </p:nvSpPr>
        <p:spPr/>
        <p:txBody>
          <a:bodyPr/>
          <a:lstStyle/>
          <a:p>
            <a:r>
              <a:rPr lang="en-US" dirty="0"/>
              <a:t>Inject Sulfur Dioxide (SO</a:t>
            </a:r>
            <a:r>
              <a:rPr lang="en-US" baseline="-25000" dirty="0"/>
              <a:t>2</a:t>
            </a:r>
            <a:r>
              <a:rPr lang="en-US" dirty="0"/>
              <a:t>) in the Stratosphere like Mount </a:t>
            </a:r>
            <a:r>
              <a:rPr lang="en-US" dirty="0" smtClean="0"/>
              <a:t>Pinatubo</a:t>
            </a:r>
          </a:p>
          <a:p>
            <a:r>
              <a:rPr lang="en-US" dirty="0" smtClean="0"/>
              <a:t>This </a:t>
            </a:r>
            <a:r>
              <a:rPr lang="en-US" dirty="0"/>
              <a:t>led to a decrease in northern hemisphere average temperatures of 0.5–0.6 °C (0.9–1.1 °F) and a global fall of about 0.4 °C (0.7 °F</a:t>
            </a:r>
            <a:r>
              <a:rPr lang="en-US" dirty="0" smtClean="0"/>
              <a:t>) for a few years.</a:t>
            </a:r>
            <a:endParaRPr lang="en-US" dirty="0"/>
          </a:p>
          <a:p>
            <a:endParaRPr lang="en-US" dirty="0"/>
          </a:p>
        </p:txBody>
      </p:sp>
      <p:pic>
        <p:nvPicPr>
          <p:cNvPr id="3074" name="Picture 2" descr="http://pubs.usgs.gov/fs/1997/fs113-97/resources/AshClou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314825"/>
            <a:ext cx="3810000" cy="2543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0" y="6537918"/>
            <a:ext cx="3810000" cy="338554"/>
          </a:xfrm>
          <a:prstGeom prst="rect">
            <a:avLst/>
          </a:prstGeom>
        </p:spPr>
        <p:txBody>
          <a:bodyPr wrap="square">
            <a:spAutoFit/>
          </a:bodyPr>
          <a:lstStyle/>
          <a:p>
            <a:r>
              <a:rPr lang="en-US" sz="800" dirty="0" smtClean="0">
                <a:solidFill>
                  <a:schemeClr val="bg1"/>
                </a:solidFill>
              </a:rPr>
              <a:t>[USGS. </a:t>
            </a:r>
            <a:r>
              <a:rPr lang="en-US" sz="800" dirty="0">
                <a:solidFill>
                  <a:schemeClr val="bg1"/>
                </a:solidFill>
              </a:rPr>
              <a:t>[Image]. Retrieved </a:t>
            </a:r>
            <a:r>
              <a:rPr lang="en-US" sz="800" dirty="0" smtClean="0">
                <a:solidFill>
                  <a:schemeClr val="bg1"/>
                </a:solidFill>
              </a:rPr>
              <a:t>from</a:t>
            </a:r>
            <a:r>
              <a:rPr lang="en-US" sz="800" dirty="0">
                <a:solidFill>
                  <a:schemeClr val="bg1"/>
                </a:solidFill>
              </a:rPr>
              <a:t>: http://pubs.usgs.gov/fs/1997/fs113-97/resources/AshCloud.jpg]</a:t>
            </a:r>
          </a:p>
        </p:txBody>
      </p:sp>
    </p:spTree>
    <p:extLst>
      <p:ext uri="{BB962C8B-B14F-4D97-AF65-F5344CB8AC3E}">
        <p14:creationId xmlns:p14="http://schemas.microsoft.com/office/powerpoint/2010/main" val="102933795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normAutofit/>
          </a:bodyPr>
          <a:lstStyle/>
          <a:p>
            <a:r>
              <a:rPr lang="en-US" dirty="0"/>
              <a:t>Learning Objectives</a:t>
            </a:r>
          </a:p>
          <a:p>
            <a:pPr lvl="1"/>
            <a:r>
              <a:rPr lang="en-US" dirty="0"/>
              <a:t>What is Climate Change</a:t>
            </a:r>
          </a:p>
          <a:p>
            <a:pPr lvl="1"/>
            <a:r>
              <a:rPr lang="en-US" dirty="0"/>
              <a:t>What causes Climate Change</a:t>
            </a:r>
          </a:p>
          <a:p>
            <a:pPr lvl="1"/>
            <a:r>
              <a:rPr lang="en-US" dirty="0" smtClean="0"/>
              <a:t>Impacts </a:t>
            </a:r>
            <a:r>
              <a:rPr lang="en-US" dirty="0"/>
              <a:t>and business application of Climate </a:t>
            </a:r>
            <a:r>
              <a:rPr lang="en-US" dirty="0" smtClean="0"/>
              <a:t>Change</a:t>
            </a:r>
            <a:endParaRPr lang="en-US" dirty="0"/>
          </a:p>
        </p:txBody>
      </p:sp>
    </p:spTree>
    <p:extLst>
      <p:ext uri="{BB962C8B-B14F-4D97-AF65-F5344CB8AC3E}">
        <p14:creationId xmlns:p14="http://schemas.microsoft.com/office/powerpoint/2010/main" val="89081335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 Review</a:t>
            </a:r>
            <a:endParaRPr lang="en-US" dirty="0"/>
          </a:p>
        </p:txBody>
      </p:sp>
      <p:sp>
        <p:nvSpPr>
          <p:cNvPr id="3" name="Content Placeholder 2"/>
          <p:cNvSpPr>
            <a:spLocks noGrp="1"/>
          </p:cNvSpPr>
          <p:nvPr>
            <p:ph idx="1"/>
          </p:nvPr>
        </p:nvSpPr>
        <p:spPr>
          <a:xfrm>
            <a:off x="152400" y="1828800"/>
            <a:ext cx="8839200" cy="5181600"/>
          </a:xfrm>
        </p:spPr>
        <p:txBody>
          <a:bodyPr>
            <a:normAutofit fontScale="47500" lnSpcReduction="20000"/>
          </a:bodyPr>
          <a:lstStyle/>
          <a:p>
            <a:r>
              <a:rPr lang="en-US" b="1" dirty="0" smtClean="0"/>
              <a:t>Climate </a:t>
            </a:r>
            <a:r>
              <a:rPr lang="en-US" b="1" dirty="0"/>
              <a:t>Change: </a:t>
            </a:r>
            <a:r>
              <a:rPr lang="en-US" dirty="0"/>
              <a:t>a long-term change in the Earth’s climate, or of a region on Earth </a:t>
            </a:r>
            <a:endParaRPr lang="en-US" dirty="0" smtClean="0"/>
          </a:p>
          <a:p>
            <a:r>
              <a:rPr lang="en-US" b="1" dirty="0" smtClean="0"/>
              <a:t>Global </a:t>
            </a:r>
            <a:r>
              <a:rPr lang="en-US" b="1" dirty="0"/>
              <a:t>Warming: </a:t>
            </a:r>
            <a:r>
              <a:rPr lang="en-US" dirty="0"/>
              <a:t>the increase in Earth’s average surface temperature due to rising levels of greenhouse gases (GHG) </a:t>
            </a:r>
            <a:endParaRPr lang="en-US" dirty="0" smtClean="0"/>
          </a:p>
          <a:p>
            <a:r>
              <a:rPr lang="en-US" b="1" dirty="0" smtClean="0"/>
              <a:t>UNFCCC: </a:t>
            </a:r>
            <a:r>
              <a:rPr lang="en-US" dirty="0"/>
              <a:t>United Nations Framework Convention on Climate Change </a:t>
            </a:r>
            <a:endParaRPr lang="en-US" dirty="0" smtClean="0"/>
          </a:p>
          <a:p>
            <a:r>
              <a:rPr lang="en-US" b="1" dirty="0"/>
              <a:t>Kyoto </a:t>
            </a:r>
            <a:r>
              <a:rPr lang="en-US" b="1" dirty="0" smtClean="0"/>
              <a:t>Protocol (KP): </a:t>
            </a:r>
            <a:r>
              <a:rPr lang="en-US" dirty="0"/>
              <a:t>sets binding emission reduction targets for 37 industrialized countries and the European community in the first commitment period (2008-2012). </a:t>
            </a:r>
            <a:endParaRPr lang="en-US" dirty="0" smtClean="0"/>
          </a:p>
          <a:p>
            <a:r>
              <a:rPr lang="en-US" b="1" dirty="0" smtClean="0"/>
              <a:t>WTO: </a:t>
            </a:r>
            <a:r>
              <a:rPr lang="en-US" dirty="0" smtClean="0"/>
              <a:t>World Trade Organization</a:t>
            </a:r>
          </a:p>
          <a:p>
            <a:r>
              <a:rPr lang="en-US" b="1" dirty="0" smtClean="0"/>
              <a:t>UNEP: </a:t>
            </a:r>
            <a:r>
              <a:rPr lang="en-US" dirty="0" smtClean="0"/>
              <a:t>United Nations Environment </a:t>
            </a:r>
            <a:r>
              <a:rPr lang="en-US" dirty="0" err="1" smtClean="0"/>
              <a:t>Programmee</a:t>
            </a:r>
            <a:endParaRPr lang="en-US" dirty="0" smtClean="0"/>
          </a:p>
          <a:p>
            <a:r>
              <a:rPr lang="en-US" b="1" dirty="0" smtClean="0"/>
              <a:t>GHG: </a:t>
            </a:r>
            <a:r>
              <a:rPr lang="en-US" dirty="0"/>
              <a:t>is a gas in an atmosphere that absorbs and emits radiation within the thermal infrared range. </a:t>
            </a:r>
            <a:endParaRPr lang="en-US" dirty="0" smtClean="0"/>
          </a:p>
          <a:p>
            <a:r>
              <a:rPr lang="en-US" b="1" dirty="0"/>
              <a:t>Global Temperature Rise: </a:t>
            </a:r>
            <a:r>
              <a:rPr lang="en-US" dirty="0"/>
              <a:t>the average global temperature on Earth has increased by about 0.8° Celsius (1.4° Fahrenheit) since 1880</a:t>
            </a:r>
          </a:p>
          <a:p>
            <a:r>
              <a:rPr lang="en-US" b="1" dirty="0"/>
              <a:t>Rise in Sea </a:t>
            </a:r>
            <a:r>
              <a:rPr lang="en-US" b="1" dirty="0" smtClean="0"/>
              <a:t>Level: </a:t>
            </a:r>
            <a:r>
              <a:rPr lang="en-US" dirty="0" smtClean="0"/>
              <a:t>Two things that contribute to sea level rise 1</a:t>
            </a:r>
            <a:r>
              <a:rPr lang="en-US" dirty="0"/>
              <a:t>) thermal expansion: because of the increase in ocean heat content (ocean water expands as it warms); and </a:t>
            </a:r>
            <a:r>
              <a:rPr lang="en-US" dirty="0" smtClean="0"/>
              <a:t>2</a:t>
            </a:r>
            <a:r>
              <a:rPr lang="en-US" dirty="0"/>
              <a:t>) the melting of major stores of land ice like ice sheets and glaciers.</a:t>
            </a:r>
          </a:p>
          <a:p>
            <a:r>
              <a:rPr lang="en-US" b="1" dirty="0" smtClean="0"/>
              <a:t>Biodiversity loss: </a:t>
            </a:r>
            <a:r>
              <a:rPr lang="en-US" dirty="0"/>
              <a:t>a reduction in the number of species in an environment and the number of individuals in each species.</a:t>
            </a:r>
          </a:p>
          <a:p>
            <a:r>
              <a:rPr lang="en-US" b="1" dirty="0" smtClean="0"/>
              <a:t>Shrinking </a:t>
            </a:r>
            <a:r>
              <a:rPr lang="en-US" b="1" dirty="0"/>
              <a:t>Ice </a:t>
            </a:r>
            <a:r>
              <a:rPr lang="en-US" b="1" dirty="0" smtClean="0"/>
              <a:t>Sheets: </a:t>
            </a:r>
            <a:r>
              <a:rPr lang="en-US" dirty="0"/>
              <a:t>a permanent layer of ice covering an extensive tract of land, especially a polar region.</a:t>
            </a:r>
          </a:p>
          <a:p>
            <a:r>
              <a:rPr lang="en-US" b="1" dirty="0"/>
              <a:t>Declining Arctic Sea Ice:</a:t>
            </a:r>
            <a:r>
              <a:rPr lang="en-US" dirty="0"/>
              <a:t> sea ice loss observed in recent decades in the Arctic Ocean.</a:t>
            </a:r>
          </a:p>
          <a:p>
            <a:r>
              <a:rPr lang="en-US" b="1" dirty="0"/>
              <a:t>Glacial Retreat: </a:t>
            </a:r>
            <a:r>
              <a:rPr lang="en-US" dirty="0"/>
              <a:t>The retreat of glaciers since 1850 affects the availability of fresh water for irrigation and domestic use, mountain recreation, animals and plants that depend on ...</a:t>
            </a:r>
          </a:p>
          <a:p>
            <a:r>
              <a:rPr lang="en-US" b="1" dirty="0"/>
              <a:t>Ocean Acidification: </a:t>
            </a:r>
            <a:r>
              <a:rPr lang="en-US" dirty="0"/>
              <a:t>is the ongoing decrease in the pH of the Earth's oceans, caused by the uptake of carbon dioxide (CO</a:t>
            </a:r>
            <a:r>
              <a:rPr lang="en-US" baseline="-25000" dirty="0"/>
              <a:t>2</a:t>
            </a:r>
            <a:r>
              <a:rPr lang="en-US" dirty="0"/>
              <a:t>) from the atmosphere. </a:t>
            </a:r>
          </a:p>
        </p:txBody>
      </p:sp>
    </p:spTree>
    <p:extLst>
      <p:ext uri="{BB962C8B-B14F-4D97-AF65-F5344CB8AC3E}">
        <p14:creationId xmlns:p14="http://schemas.microsoft.com/office/powerpoint/2010/main" val="2988783965"/>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Materials</a:t>
            </a:r>
            <a:endParaRPr lang="en-US" dirty="0"/>
          </a:p>
        </p:txBody>
      </p:sp>
      <p:sp>
        <p:nvSpPr>
          <p:cNvPr id="3" name="Content Placeholder 2"/>
          <p:cNvSpPr>
            <a:spLocks noGrp="1"/>
          </p:cNvSpPr>
          <p:nvPr>
            <p:ph idx="1"/>
          </p:nvPr>
        </p:nvSpPr>
        <p:spPr/>
        <p:txBody>
          <a:bodyPr>
            <a:normAutofit fontScale="92500" lnSpcReduction="20000"/>
          </a:bodyPr>
          <a:lstStyle/>
          <a:p>
            <a:pPr marL="164592" indent="0">
              <a:buNone/>
            </a:pPr>
            <a:r>
              <a:rPr lang="en-US" sz="3600" i="1" dirty="0" smtClean="0"/>
              <a:t>Videos</a:t>
            </a:r>
          </a:p>
          <a:p>
            <a:pPr lvl="1"/>
            <a:r>
              <a:rPr lang="en-US" dirty="0"/>
              <a:t>Climate Change</a:t>
            </a:r>
            <a:r>
              <a:rPr lang="en-US" i="1" dirty="0"/>
              <a:t>, </a:t>
            </a:r>
            <a:r>
              <a:rPr lang="en-US" dirty="0"/>
              <a:t>Michael </a:t>
            </a:r>
            <a:r>
              <a:rPr lang="en-US" dirty="0" err="1"/>
              <a:t>Sieng</a:t>
            </a:r>
            <a:r>
              <a:rPr lang="en-US" dirty="0"/>
              <a:t>. Available on the course website.</a:t>
            </a:r>
          </a:p>
          <a:p>
            <a:pPr lvl="1"/>
            <a:r>
              <a:rPr lang="en-US" u="sng" dirty="0">
                <a:hlinkClick r:id="rId2"/>
              </a:rPr>
              <a:t>My Country Will Be Underwater Soon – Unless We Work Together</a:t>
            </a:r>
            <a:r>
              <a:rPr lang="en-US" u="sng" dirty="0"/>
              <a:t>, </a:t>
            </a:r>
            <a:r>
              <a:rPr lang="en-US" u="sng" dirty="0" err="1"/>
              <a:t>Anote</a:t>
            </a:r>
            <a:r>
              <a:rPr lang="en-US" u="sng" dirty="0"/>
              <a:t> Tong, TED, Oct 2015.</a:t>
            </a:r>
            <a:endParaRPr lang="en-US" dirty="0"/>
          </a:p>
          <a:p>
            <a:pPr marL="164592" indent="0">
              <a:buNone/>
            </a:pPr>
            <a:endParaRPr lang="en-US" sz="3600" i="1" dirty="0" smtClean="0"/>
          </a:p>
          <a:p>
            <a:pPr marL="164592" indent="0">
              <a:buNone/>
            </a:pPr>
            <a:r>
              <a:rPr lang="en-US" sz="3600" i="1" dirty="0" smtClean="0"/>
              <a:t>Readings</a:t>
            </a:r>
            <a:endParaRPr lang="en-US" sz="3600" i="1" dirty="0"/>
          </a:p>
          <a:p>
            <a:pPr lvl="1"/>
            <a:r>
              <a:rPr lang="en-US" u="sng" dirty="0">
                <a:hlinkClick r:id="rId3"/>
              </a:rPr>
              <a:t>Agriculture and Horticulture Poland</a:t>
            </a:r>
            <a:r>
              <a:rPr lang="en-US" u="sng" dirty="0"/>
              <a:t>,</a:t>
            </a:r>
            <a:r>
              <a:rPr lang="en-US" dirty="0"/>
              <a:t> </a:t>
            </a:r>
            <a:r>
              <a:rPr lang="en-US" i="1" dirty="0" err="1"/>
              <a:t>ClimateChangePost</a:t>
            </a:r>
            <a:r>
              <a:rPr lang="en-US" i="1" dirty="0"/>
              <a:t>.</a:t>
            </a:r>
            <a:endParaRPr lang="en-US" dirty="0"/>
          </a:p>
          <a:p>
            <a:pPr lvl="1"/>
            <a:r>
              <a:rPr lang="en-US" u="sng" dirty="0">
                <a:hlinkClick r:id="rId4"/>
              </a:rPr>
              <a:t>Agriculture and Horticulture Czech Republic</a:t>
            </a:r>
            <a:r>
              <a:rPr lang="en-US" u="sng" dirty="0"/>
              <a:t>,</a:t>
            </a:r>
            <a:r>
              <a:rPr lang="en-US" dirty="0"/>
              <a:t> </a:t>
            </a:r>
            <a:r>
              <a:rPr lang="en-US" i="1" dirty="0" err="1"/>
              <a:t>ClimateChangePost</a:t>
            </a:r>
            <a:r>
              <a:rPr lang="en-US" i="1" dirty="0"/>
              <a:t>.</a:t>
            </a:r>
            <a:endParaRPr lang="en-US" dirty="0"/>
          </a:p>
          <a:p>
            <a:pPr lvl="1"/>
            <a:r>
              <a:rPr lang="en-US" u="sng" dirty="0">
                <a:hlinkClick r:id="rId5"/>
              </a:rPr>
              <a:t>Business Emission Reduction Tips,</a:t>
            </a:r>
            <a:r>
              <a:rPr lang="en-US" dirty="0"/>
              <a:t> </a:t>
            </a:r>
            <a:r>
              <a:rPr lang="en-US" i="1" dirty="0" err="1"/>
              <a:t>ClimateCare</a:t>
            </a:r>
            <a:r>
              <a:rPr lang="en-US" i="1" dirty="0"/>
              <a:t> blog.</a:t>
            </a:r>
            <a:r>
              <a:rPr lang="en-US" dirty="0"/>
              <a:t> </a:t>
            </a:r>
          </a:p>
        </p:txBody>
      </p:sp>
    </p:spTree>
    <p:extLst>
      <p:ext uri="{BB962C8B-B14F-4D97-AF65-F5344CB8AC3E}">
        <p14:creationId xmlns:p14="http://schemas.microsoft.com/office/powerpoint/2010/main" val="1897770632"/>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Supplemental References</a:t>
            </a:r>
            <a:endParaRPr lang="en-US" dirty="0"/>
          </a:p>
        </p:txBody>
      </p:sp>
      <p:sp>
        <p:nvSpPr>
          <p:cNvPr id="3" name="Content Placeholder 2"/>
          <p:cNvSpPr>
            <a:spLocks noGrp="1"/>
          </p:cNvSpPr>
          <p:nvPr>
            <p:ph idx="1"/>
          </p:nvPr>
        </p:nvSpPr>
        <p:spPr/>
        <p:txBody>
          <a:bodyPr>
            <a:normAutofit fontScale="85000" lnSpcReduction="20000"/>
          </a:bodyPr>
          <a:lstStyle/>
          <a:p>
            <a:pPr marL="118872" indent="0">
              <a:buNone/>
            </a:pPr>
            <a:r>
              <a:rPr lang="en-US" i="1" dirty="0"/>
              <a:t>Videos</a:t>
            </a:r>
            <a:endParaRPr lang="en-US" dirty="0"/>
          </a:p>
          <a:p>
            <a:pPr lvl="1"/>
            <a:r>
              <a:rPr lang="en-US" u="sng" dirty="0">
                <a:hlinkClick r:id="rId2"/>
              </a:rPr>
              <a:t>The 11</a:t>
            </a:r>
            <a:r>
              <a:rPr lang="en-US" u="sng" baseline="30000" dirty="0">
                <a:hlinkClick r:id="rId2"/>
              </a:rPr>
              <a:t>th</a:t>
            </a:r>
            <a:r>
              <a:rPr lang="en-US" u="sng" dirty="0">
                <a:hlinkClick r:id="rId2"/>
              </a:rPr>
              <a:t> Hour</a:t>
            </a:r>
            <a:r>
              <a:rPr lang="en-US" dirty="0"/>
              <a:t>, Warner Brothers, 2007.</a:t>
            </a:r>
          </a:p>
          <a:p>
            <a:pPr lvl="1"/>
            <a:r>
              <a:rPr lang="en-US" u="sng" dirty="0">
                <a:hlinkClick r:id="rId3"/>
              </a:rPr>
              <a:t>New Thinking on the Climate Crisis</a:t>
            </a:r>
            <a:r>
              <a:rPr lang="en-US" u="sng" dirty="0"/>
              <a:t>,</a:t>
            </a:r>
            <a:r>
              <a:rPr lang="en-US" dirty="0"/>
              <a:t> Al Gore, TED, 2008</a:t>
            </a:r>
            <a:r>
              <a:rPr lang="en-US" dirty="0" smtClean="0"/>
              <a:t>.</a:t>
            </a:r>
          </a:p>
          <a:p>
            <a:pPr lvl="0"/>
            <a:endParaRPr lang="en-US" dirty="0"/>
          </a:p>
          <a:p>
            <a:pPr marL="118872" indent="0">
              <a:buNone/>
            </a:pPr>
            <a:r>
              <a:rPr lang="en-US" i="1" dirty="0" smtClean="0"/>
              <a:t>Readings </a:t>
            </a:r>
            <a:endParaRPr lang="en-US" dirty="0"/>
          </a:p>
          <a:p>
            <a:pPr lvl="1"/>
            <a:r>
              <a:rPr lang="en-US" u="sng" dirty="0"/>
              <a:t>Global Climate Projections</a:t>
            </a:r>
            <a:r>
              <a:rPr lang="en-US" dirty="0"/>
              <a:t>, Intergovernmental Panel on Climate Change, 2007. </a:t>
            </a:r>
          </a:p>
          <a:p>
            <a:pPr marL="118872" indent="0">
              <a:buNone/>
            </a:pPr>
            <a:endParaRPr lang="en-US" i="1" dirty="0" smtClean="0"/>
          </a:p>
          <a:p>
            <a:pPr marL="118872" indent="0">
              <a:buNone/>
            </a:pPr>
            <a:r>
              <a:rPr lang="en-US" i="1" dirty="0" smtClean="0"/>
              <a:t>Websites</a:t>
            </a:r>
            <a:endParaRPr lang="en-US" dirty="0"/>
          </a:p>
          <a:p>
            <a:pPr lvl="1"/>
            <a:r>
              <a:rPr lang="en-US" u="sng" dirty="0">
                <a:hlinkClick r:id="rId4"/>
              </a:rPr>
              <a:t>Carbon Calculator</a:t>
            </a:r>
            <a:r>
              <a:rPr lang="en-US" dirty="0"/>
              <a:t>, Carbon Footprint Ltd. </a:t>
            </a:r>
          </a:p>
          <a:p>
            <a:pPr lvl="1"/>
            <a:r>
              <a:rPr lang="en-US" u="sng" dirty="0">
                <a:hlinkClick r:id="rId5"/>
              </a:rPr>
              <a:t>What’s My Carbon Footprint?</a:t>
            </a:r>
            <a:r>
              <a:rPr lang="en-US" dirty="0"/>
              <a:t>, Nature Conservancy</a:t>
            </a:r>
          </a:p>
          <a:p>
            <a:pPr lvl="1"/>
            <a:r>
              <a:rPr lang="en-US" u="sng" dirty="0">
                <a:hlinkClick r:id="rId6"/>
              </a:rPr>
              <a:t>Footprint</a:t>
            </a:r>
            <a:r>
              <a:rPr lang="en-US" u="sng" dirty="0"/>
              <a:t> Calculator</a:t>
            </a:r>
            <a:r>
              <a:rPr lang="en-US" dirty="0"/>
              <a:t>, Global Footprint Network</a:t>
            </a:r>
          </a:p>
          <a:p>
            <a:endParaRPr lang="en-US" dirty="0"/>
          </a:p>
        </p:txBody>
      </p:sp>
    </p:spTree>
    <p:extLst>
      <p:ext uri="{BB962C8B-B14F-4D97-AF65-F5344CB8AC3E}">
        <p14:creationId xmlns:p14="http://schemas.microsoft.com/office/powerpoint/2010/main" val="310787366"/>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a:bodyPr>
          <a:lstStyle/>
          <a:p>
            <a:pPr marL="118872" indent="0">
              <a:buNone/>
            </a:pPr>
            <a:r>
              <a:rPr lang="en-US" dirty="0" smtClean="0"/>
              <a:t>In </a:t>
            </a:r>
            <a:r>
              <a:rPr lang="en-US" dirty="0"/>
              <a:t>your own words, summarize some ways a business can reduce their carbon footprint. Your response should be about 200 words. </a:t>
            </a:r>
            <a:r>
              <a:rPr lang="en-US" dirty="0" smtClean="0"/>
              <a:t>Please post </a:t>
            </a:r>
            <a:r>
              <a:rPr lang="en-US" dirty="0"/>
              <a:t>your answer to the discussion board forum for Week 4. </a:t>
            </a:r>
          </a:p>
        </p:txBody>
      </p:sp>
    </p:spTree>
    <p:extLst>
      <p:ext uri="{BB962C8B-B14F-4D97-AF65-F5344CB8AC3E}">
        <p14:creationId xmlns:p14="http://schemas.microsoft.com/office/powerpoint/2010/main" val="218765779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a:bodyPr>
          <a:lstStyle/>
          <a:p>
            <a:pPr marL="118872" indent="0">
              <a:buNone/>
            </a:pPr>
            <a:r>
              <a:rPr lang="en-US" i="1" dirty="0"/>
              <a:t>By the end of this session, you will be able to:</a:t>
            </a:r>
          </a:p>
          <a:p>
            <a:pPr lvl="1"/>
            <a:endParaRPr lang="en-US" dirty="0" smtClean="0"/>
          </a:p>
          <a:p>
            <a:r>
              <a:rPr lang="en-US" dirty="0" smtClean="0"/>
              <a:t>Define climate change</a:t>
            </a:r>
          </a:p>
          <a:p>
            <a:r>
              <a:rPr lang="en-US" dirty="0" smtClean="0"/>
              <a:t>Understand what causes climate change</a:t>
            </a:r>
          </a:p>
          <a:p>
            <a:r>
              <a:rPr lang="en-US" dirty="0" smtClean="0"/>
              <a:t>Describe the impact of climate change on business</a:t>
            </a:r>
          </a:p>
          <a:p>
            <a:pPr lvl="1"/>
            <a:endParaRPr lang="en-US" dirty="0" smtClean="0"/>
          </a:p>
          <a:p>
            <a:pPr lvl="1"/>
            <a:endParaRPr lang="en-US" dirty="0"/>
          </a:p>
        </p:txBody>
      </p:sp>
    </p:spTree>
    <p:extLst>
      <p:ext uri="{BB962C8B-B14F-4D97-AF65-F5344CB8AC3E}">
        <p14:creationId xmlns:p14="http://schemas.microsoft.com/office/powerpoint/2010/main" val="295813568"/>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Carbon Footprint Ltd. (2016). Carbon Footprint Calculator. Carbon Footprint . Retrieved August 8, 2016, from </a:t>
            </a:r>
            <a:r>
              <a:rPr lang="en-US" u="sng" dirty="0">
                <a:hlinkClick r:id="rId2"/>
              </a:rPr>
              <a:t>http://www.carbonfootprint.com/calculator.aspx</a:t>
            </a:r>
            <a:endParaRPr lang="en-US" dirty="0"/>
          </a:p>
          <a:p>
            <a:r>
              <a:rPr lang="en-US" dirty="0" err="1"/>
              <a:t>Charnovitz</a:t>
            </a:r>
            <a:r>
              <a:rPr lang="en-US" dirty="0"/>
              <a:t>, S. (2010). Trade and Climate Change: A Report by the United Nations Environment </a:t>
            </a:r>
            <a:r>
              <a:rPr lang="en-US" dirty="0" err="1"/>
              <a:t>Programme</a:t>
            </a:r>
            <a:r>
              <a:rPr lang="en-US" dirty="0"/>
              <a:t> and the World Trade Organization by UNEP and the WTO Geneva: WTO, 2009. World Trade Review, 9(01), 273-281. doi:10.1017/s1474745609990206</a:t>
            </a:r>
          </a:p>
          <a:p>
            <a:r>
              <a:rPr lang="en-US" u="sng" dirty="0" smtClean="0">
                <a:hlinkClick r:id="rId3"/>
              </a:rPr>
              <a:t>www.aljazeera.com/news/2016/08/russian-anthrax-outbreak-blamed-climate-change-160805084805263.html</a:t>
            </a:r>
            <a:endParaRPr lang="en-US" dirty="0"/>
          </a:p>
          <a:p>
            <a:r>
              <a:rPr lang="en-US" dirty="0"/>
              <a:t>Global Footprint Network (2016). Footprint Calculator. Global Footprint Network. Retrieved August 8, 2016, from </a:t>
            </a:r>
            <a:r>
              <a:rPr lang="en-US" u="sng" dirty="0">
                <a:hlinkClick r:id="rId4"/>
              </a:rPr>
              <a:t>http://www.footprintnetwork.org/en/index.php/GFN/page/calculators/</a:t>
            </a:r>
            <a:endParaRPr lang="en-US" dirty="0"/>
          </a:p>
          <a:p>
            <a:r>
              <a:rPr lang="en-US" dirty="0"/>
              <a:t>Gore, A. (2008, March). Al Gore: New thinking on the climate crisis [Video file]. Retrieved from </a:t>
            </a:r>
            <a:r>
              <a:rPr lang="en-US" u="sng" dirty="0">
                <a:hlinkClick r:id="rId5"/>
              </a:rPr>
              <a:t>http://www.ted.com/talks/al_gore_s_new_thinking_on_the_climate_crisis</a:t>
            </a:r>
            <a:r>
              <a:rPr lang="en-US" dirty="0"/>
              <a:t> </a:t>
            </a:r>
          </a:p>
          <a:p>
            <a:r>
              <a:rPr lang="en-US" dirty="0"/>
              <a:t>Guggenheim, D. (Director), &amp; David, L., Bender, L., &amp; Burns, S. Z. (Producers). (2006). An inconvenient truth [Video file]. Retrieved August 08, 2016, from  https://tubitv.com/video/307853/an_inconvenient_truth</a:t>
            </a:r>
          </a:p>
          <a:p>
            <a:r>
              <a:rPr lang="en-US" dirty="0"/>
              <a:t>IPCC - Intergovernmental Panel on Climate Change. (2007). Retrieved August 08, 2016, from </a:t>
            </a:r>
            <a:r>
              <a:rPr lang="en-US" u="sng" dirty="0">
                <a:hlinkClick r:id="rId6"/>
              </a:rPr>
              <a:t>http://www.ipcc.ch/publications_and_data/ar4/wg1/en/ch10.html</a:t>
            </a:r>
            <a:endParaRPr lang="en-US" dirty="0"/>
          </a:p>
          <a:p>
            <a:r>
              <a:rPr lang="en-US" dirty="0"/>
              <a:t>Kyoto Protocol. (2016). Retrieved August 8, 2016, from http://unfccc.int/kyoto_protocol/items/2830.php National Aeronautics and Space Administration (NASA). (2016). Retrieved August 09, 2016, from </a:t>
            </a:r>
            <a:r>
              <a:rPr lang="en-US" u="sng" dirty="0">
                <a:hlinkClick r:id="rId7"/>
              </a:rPr>
              <a:t>http://www.nasa.gov/</a:t>
            </a:r>
            <a:endParaRPr lang="en-US" dirty="0"/>
          </a:p>
          <a:p>
            <a:r>
              <a:rPr lang="en-US" dirty="0"/>
              <a:t>Oceanographic Sensors and Systems. (2016). Retrieved August 09, 2016, from https://sea-birdscientific.com/</a:t>
            </a:r>
          </a:p>
          <a:p>
            <a:r>
              <a:rPr lang="en-US" dirty="0"/>
              <a:t>Petersen, L. C., &amp; </a:t>
            </a:r>
            <a:r>
              <a:rPr lang="en-US" dirty="0" err="1"/>
              <a:t>Conners</a:t>
            </a:r>
            <a:r>
              <a:rPr lang="en-US" dirty="0"/>
              <a:t>, N. (Directors), Petersen, L. C., DiCaprio, L., Castleberry, C., &amp; Gerber, B. (Producers), &amp; Petersen, L. C., </a:t>
            </a:r>
            <a:r>
              <a:rPr lang="en-US" dirty="0" err="1"/>
              <a:t>Conners</a:t>
            </a:r>
            <a:r>
              <a:rPr lang="en-US" dirty="0"/>
              <a:t>, N., DiCaprio, L., &amp; DiCaprio, L. (Writers). (2007). The 11th hour [Video file]. Retrieved August 08, 2016, from http://documentary-movie.com/the-11th-hour/</a:t>
            </a:r>
          </a:p>
          <a:p>
            <a:r>
              <a:rPr lang="en-US" dirty="0"/>
              <a:t>The Nature Conservancy (2016). What’s My Carbon Footprint? The Nature Conservancy. Retrieved August 8, 2016, from </a:t>
            </a:r>
            <a:r>
              <a:rPr lang="en-US" u="sng" dirty="0">
                <a:hlinkClick r:id="rId8"/>
              </a:rPr>
              <a:t>http://www.nature.org/greenliving/carboncalculator/</a:t>
            </a:r>
            <a:endParaRPr lang="en-US" dirty="0"/>
          </a:p>
          <a:p>
            <a:r>
              <a:rPr lang="en-US" dirty="0"/>
              <a:t>Tong, A. (2015, October). </a:t>
            </a:r>
            <a:r>
              <a:rPr lang="en-US" dirty="0" err="1"/>
              <a:t>Anote</a:t>
            </a:r>
            <a:r>
              <a:rPr lang="en-US" dirty="0"/>
              <a:t> Tong: My country will be underwater soon – unless we work together [Video file]. Retrieved from http://www.ted.com/talks/anote_tong_my_country_will_be_underwater_soon_unless_we_work_together </a:t>
            </a:r>
          </a:p>
          <a:p>
            <a:r>
              <a:rPr lang="en-US" dirty="0"/>
              <a:t>United Nations Framework Convention on Climate Change. (2016). Retrieved August 8, 2016, from http://unfccc.int/2860.php </a:t>
            </a:r>
          </a:p>
          <a:p>
            <a:r>
              <a:rPr lang="en-US" dirty="0"/>
              <a:t>US Environmental Protection Agency (EPA). (2016). Retrieved August 09, 2016, from https://www.epa.gov/</a:t>
            </a:r>
          </a:p>
        </p:txBody>
      </p:sp>
    </p:spTree>
    <p:extLst>
      <p:ext uri="{BB962C8B-B14F-4D97-AF65-F5344CB8AC3E}">
        <p14:creationId xmlns:p14="http://schemas.microsoft.com/office/powerpoint/2010/main" val="178206976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Climate Change?</a:t>
            </a:r>
            <a:endParaRPr lang="en-US" dirty="0"/>
          </a:p>
        </p:txBody>
      </p:sp>
      <p:sp>
        <p:nvSpPr>
          <p:cNvPr id="3" name="Content Placeholder 2"/>
          <p:cNvSpPr>
            <a:spLocks noGrp="1"/>
          </p:cNvSpPr>
          <p:nvPr>
            <p:ph idx="1"/>
          </p:nvPr>
        </p:nvSpPr>
        <p:spPr/>
        <p:txBody>
          <a:bodyPr>
            <a:normAutofit fontScale="92500" lnSpcReduction="20000"/>
          </a:bodyPr>
          <a:lstStyle/>
          <a:p>
            <a:pPr>
              <a:spcAft>
                <a:spcPts val="1200"/>
              </a:spcAft>
            </a:pPr>
            <a:r>
              <a:rPr lang="en-US" i="1" dirty="0"/>
              <a:t>Climate change:</a:t>
            </a:r>
            <a:r>
              <a:rPr lang="en-US" dirty="0"/>
              <a:t> a long-term change in the Earth’s climate, or of a region on Earth (NASA, 2008)</a:t>
            </a:r>
          </a:p>
          <a:p>
            <a:pPr>
              <a:spcAft>
                <a:spcPts val="1200"/>
              </a:spcAft>
            </a:pPr>
            <a:r>
              <a:rPr lang="en-US" i="1" dirty="0" smtClean="0"/>
              <a:t>Global </a:t>
            </a:r>
            <a:r>
              <a:rPr lang="en-US" i="1" dirty="0"/>
              <a:t>warming:</a:t>
            </a:r>
            <a:r>
              <a:rPr lang="en-US" dirty="0"/>
              <a:t> the increase in Earth’s average surface temperature due to rising levels of greenhouse </a:t>
            </a:r>
            <a:r>
              <a:rPr lang="en-US" dirty="0" smtClean="0"/>
              <a:t>gases (GHG) (NASA, 2008).</a:t>
            </a:r>
          </a:p>
          <a:p>
            <a:pPr>
              <a:spcAft>
                <a:spcPts val="1200"/>
              </a:spcAft>
            </a:pPr>
            <a:r>
              <a:rPr lang="en-US" dirty="0" smtClean="0"/>
              <a:t>AKA Anthropogenic Global Warming</a:t>
            </a:r>
          </a:p>
          <a:p>
            <a:pPr lvl="1">
              <a:spcAft>
                <a:spcPts val="1200"/>
              </a:spcAft>
            </a:pPr>
            <a:r>
              <a:rPr lang="en-US" dirty="0"/>
              <a:t>Within scientific journals, </a:t>
            </a:r>
            <a:r>
              <a:rPr lang="en-US" i="1" dirty="0"/>
              <a:t>global warming</a:t>
            </a:r>
            <a:r>
              <a:rPr lang="en-US" dirty="0"/>
              <a:t> refers to surface temperature increases while </a:t>
            </a:r>
            <a:r>
              <a:rPr lang="en-US" i="1" dirty="0"/>
              <a:t>climate change</a:t>
            </a:r>
            <a:r>
              <a:rPr lang="en-US" dirty="0"/>
              <a:t> includes global warming and everything else that </a:t>
            </a:r>
            <a:r>
              <a:rPr lang="en-US" dirty="0" smtClean="0"/>
              <a:t>increases</a:t>
            </a:r>
            <a:r>
              <a:rPr lang="en-US" dirty="0"/>
              <a:t> </a:t>
            </a:r>
            <a:r>
              <a:rPr lang="en-US" dirty="0" smtClean="0"/>
              <a:t>GHG</a:t>
            </a:r>
            <a:r>
              <a:rPr lang="en-US" dirty="0"/>
              <a:t> levels </a:t>
            </a:r>
            <a:r>
              <a:rPr lang="en-US" dirty="0" smtClean="0"/>
              <a:t>affect (NASA, 2008).</a:t>
            </a:r>
          </a:p>
        </p:txBody>
      </p:sp>
    </p:spTree>
    <p:extLst>
      <p:ext uri="{BB962C8B-B14F-4D97-AF65-F5344CB8AC3E}">
        <p14:creationId xmlns:p14="http://schemas.microsoft.com/office/powerpoint/2010/main" val="22225043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Causes Climate Change?</a:t>
            </a:r>
            <a:endParaRPr lang="en-US" dirty="0"/>
          </a:p>
        </p:txBody>
      </p:sp>
      <p:sp>
        <p:nvSpPr>
          <p:cNvPr id="5" name="Text Placeholder 4"/>
          <p:cNvSpPr>
            <a:spLocks noGrp="1"/>
          </p:cNvSpPr>
          <p:nvPr>
            <p:ph type="body" idx="1"/>
          </p:nvPr>
        </p:nvSpPr>
        <p:spPr/>
        <p:txBody>
          <a:bodyPr/>
          <a:lstStyle/>
          <a:p>
            <a:r>
              <a:rPr lang="en-US" dirty="0"/>
              <a:t>Anthropogenic</a:t>
            </a:r>
          </a:p>
          <a:p>
            <a:endParaRPr lang="en-US" dirty="0"/>
          </a:p>
        </p:txBody>
      </p:sp>
      <p:sp>
        <p:nvSpPr>
          <p:cNvPr id="4" name="Content Placeholder 3"/>
          <p:cNvSpPr>
            <a:spLocks noGrp="1"/>
          </p:cNvSpPr>
          <p:nvPr>
            <p:ph sz="half" idx="2"/>
          </p:nvPr>
        </p:nvSpPr>
        <p:spPr/>
        <p:txBody>
          <a:bodyPr>
            <a:normAutofit/>
          </a:bodyPr>
          <a:lstStyle/>
          <a:p>
            <a:pPr lvl="1"/>
            <a:r>
              <a:rPr lang="en-US" dirty="0" smtClean="0"/>
              <a:t>Chemical Fertilizers</a:t>
            </a:r>
          </a:p>
          <a:p>
            <a:pPr lvl="1"/>
            <a:r>
              <a:rPr lang="en-US" dirty="0" smtClean="0"/>
              <a:t>Deforestation</a:t>
            </a:r>
          </a:p>
          <a:p>
            <a:pPr lvl="1"/>
            <a:r>
              <a:rPr lang="en-US" dirty="0" smtClean="0"/>
              <a:t>Increase Vehicle Use</a:t>
            </a:r>
          </a:p>
          <a:p>
            <a:pPr lvl="1"/>
            <a:r>
              <a:rPr lang="en-US" dirty="0"/>
              <a:t>Industries</a:t>
            </a:r>
          </a:p>
          <a:p>
            <a:pPr lvl="1"/>
            <a:r>
              <a:rPr lang="en-US" dirty="0" smtClean="0"/>
              <a:t>GHG Emissions</a:t>
            </a:r>
          </a:p>
          <a:p>
            <a:pPr marL="457200" lvl="1" indent="0">
              <a:buNone/>
            </a:pPr>
            <a:endParaRPr lang="en-US" dirty="0"/>
          </a:p>
        </p:txBody>
      </p:sp>
      <p:sp>
        <p:nvSpPr>
          <p:cNvPr id="6" name="Text Placeholder 5"/>
          <p:cNvSpPr>
            <a:spLocks noGrp="1"/>
          </p:cNvSpPr>
          <p:nvPr>
            <p:ph type="body" sz="quarter" idx="3"/>
          </p:nvPr>
        </p:nvSpPr>
        <p:spPr/>
        <p:txBody>
          <a:bodyPr/>
          <a:lstStyle/>
          <a:p>
            <a:r>
              <a:rPr lang="en-US" dirty="0"/>
              <a:t>Natural</a:t>
            </a:r>
          </a:p>
          <a:p>
            <a:endParaRPr lang="en-US" dirty="0"/>
          </a:p>
        </p:txBody>
      </p:sp>
      <p:sp>
        <p:nvSpPr>
          <p:cNvPr id="7" name="Content Placeholder 6"/>
          <p:cNvSpPr>
            <a:spLocks noGrp="1"/>
          </p:cNvSpPr>
          <p:nvPr>
            <p:ph sz="quarter" idx="4"/>
          </p:nvPr>
        </p:nvSpPr>
        <p:spPr/>
        <p:txBody>
          <a:bodyPr/>
          <a:lstStyle/>
          <a:p>
            <a:pPr lvl="1"/>
            <a:r>
              <a:rPr lang="en-US" dirty="0" smtClean="0"/>
              <a:t>Sun/Solar </a:t>
            </a:r>
            <a:r>
              <a:rPr lang="en-US" dirty="0"/>
              <a:t>Cycle</a:t>
            </a:r>
          </a:p>
          <a:p>
            <a:pPr lvl="1"/>
            <a:r>
              <a:rPr lang="en-US" dirty="0"/>
              <a:t>Ocean Currents</a:t>
            </a:r>
          </a:p>
          <a:p>
            <a:pPr lvl="1"/>
            <a:r>
              <a:rPr lang="en-US" dirty="0"/>
              <a:t>Forest Fire</a:t>
            </a:r>
          </a:p>
          <a:p>
            <a:pPr lvl="1"/>
            <a:r>
              <a:rPr lang="en-US" dirty="0"/>
              <a:t>Volcanic Eruptions</a:t>
            </a:r>
          </a:p>
          <a:p>
            <a:pPr lvl="1"/>
            <a:r>
              <a:rPr lang="en-US" dirty="0"/>
              <a:t>Meteorites</a:t>
            </a:r>
          </a:p>
          <a:p>
            <a:pPr lvl="1"/>
            <a:r>
              <a:rPr lang="en-US" dirty="0"/>
              <a:t>Methane (animals)</a:t>
            </a:r>
          </a:p>
          <a:p>
            <a:endParaRPr lang="en-US" dirty="0"/>
          </a:p>
        </p:txBody>
      </p:sp>
    </p:spTree>
    <p:extLst>
      <p:ext uri="{BB962C8B-B14F-4D97-AF65-F5344CB8AC3E}">
        <p14:creationId xmlns:p14="http://schemas.microsoft.com/office/powerpoint/2010/main" val="377922778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GHG</a:t>
            </a:r>
            <a:endParaRPr lang="en-US" dirty="0"/>
          </a:p>
        </p:txBody>
      </p:sp>
      <p:sp>
        <p:nvSpPr>
          <p:cNvPr id="7" name="Content Placeholder 6"/>
          <p:cNvSpPr>
            <a:spLocks noGrp="1"/>
          </p:cNvSpPr>
          <p:nvPr>
            <p:ph idx="1"/>
          </p:nvPr>
        </p:nvSpPr>
        <p:spPr/>
        <p:txBody>
          <a:bodyPr>
            <a:normAutofit/>
          </a:bodyPr>
          <a:lstStyle/>
          <a:p>
            <a:r>
              <a:rPr lang="en-US" dirty="0"/>
              <a:t>Carbon dioxide (CO</a:t>
            </a:r>
            <a:r>
              <a:rPr lang="en-US" baseline="-25000" dirty="0"/>
              <a:t>2</a:t>
            </a:r>
            <a:r>
              <a:rPr lang="en-US" dirty="0"/>
              <a:t>) </a:t>
            </a:r>
          </a:p>
          <a:p>
            <a:r>
              <a:rPr lang="en-US" dirty="0" smtClean="0"/>
              <a:t>Methane </a:t>
            </a:r>
            <a:r>
              <a:rPr lang="en-US" dirty="0"/>
              <a:t>(CH</a:t>
            </a:r>
            <a:r>
              <a:rPr lang="en-US" baseline="-25000" dirty="0"/>
              <a:t>4</a:t>
            </a:r>
            <a:r>
              <a:rPr lang="en-US" dirty="0"/>
              <a:t>) </a:t>
            </a:r>
            <a:endParaRPr lang="en-US" dirty="0" smtClean="0"/>
          </a:p>
          <a:p>
            <a:r>
              <a:rPr lang="en-US" dirty="0" smtClean="0"/>
              <a:t>Nitrous </a:t>
            </a:r>
            <a:r>
              <a:rPr lang="en-US" dirty="0"/>
              <a:t>oxide (N</a:t>
            </a:r>
            <a:r>
              <a:rPr lang="en-US" baseline="-25000" dirty="0"/>
              <a:t>2</a:t>
            </a:r>
            <a:r>
              <a:rPr lang="en-US" dirty="0"/>
              <a:t>O) : </a:t>
            </a:r>
            <a:endParaRPr lang="en-US" dirty="0" smtClean="0"/>
          </a:p>
          <a:p>
            <a:r>
              <a:rPr lang="en-US" dirty="0" smtClean="0"/>
              <a:t>Fluorinated </a:t>
            </a:r>
            <a:r>
              <a:rPr lang="en-US" dirty="0"/>
              <a:t>gases : </a:t>
            </a:r>
            <a:endParaRPr lang="en-US" dirty="0" smtClean="0"/>
          </a:p>
          <a:p>
            <a:pPr lvl="1"/>
            <a:r>
              <a:rPr lang="en-US" dirty="0" smtClean="0"/>
              <a:t>Hydrofluorocarbons</a:t>
            </a:r>
          </a:p>
          <a:p>
            <a:pPr lvl="1"/>
            <a:r>
              <a:rPr lang="en-US" dirty="0" smtClean="0"/>
              <a:t>Perfluorocarbons</a:t>
            </a:r>
          </a:p>
          <a:p>
            <a:pPr lvl="1"/>
            <a:r>
              <a:rPr lang="en-US" dirty="0" smtClean="0"/>
              <a:t>Sulfur hexafluoride</a:t>
            </a:r>
          </a:p>
          <a:p>
            <a:pPr lvl="1"/>
            <a:r>
              <a:rPr lang="en-US" dirty="0" smtClean="0"/>
              <a:t>Nitrogen </a:t>
            </a:r>
            <a:r>
              <a:rPr lang="en-US" dirty="0" err="1" smtClean="0"/>
              <a:t>trifluoride</a:t>
            </a:r>
            <a:endParaRPr lang="en-US" dirty="0" smtClean="0"/>
          </a:p>
          <a:p>
            <a:r>
              <a:rPr lang="en-US" dirty="0" smtClean="0"/>
              <a:t>Water </a:t>
            </a:r>
            <a:r>
              <a:rPr lang="en-US" dirty="0"/>
              <a:t>Vapor</a:t>
            </a:r>
            <a:r>
              <a:rPr lang="en-US" dirty="0" smtClean="0"/>
              <a:t>*</a:t>
            </a:r>
            <a:endParaRPr lang="en-US" dirty="0"/>
          </a:p>
        </p:txBody>
      </p:sp>
      <p:pic>
        <p:nvPicPr>
          <p:cNvPr id="2050" name="Picture 2" descr="Pie chart that shows different types of gases. 80.9 percent is from carbon dioxide fossil fuel use, deforestation, decay of biomass, etc.  10.6 percent is from methane. 5.9 percent is from nitrous oxide and 2.6 percent is from fluorinated ga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006600"/>
            <a:ext cx="3943350" cy="4019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572000" y="6432322"/>
            <a:ext cx="4572000" cy="215444"/>
          </a:xfrm>
          <a:prstGeom prst="rect">
            <a:avLst/>
          </a:prstGeom>
        </p:spPr>
        <p:txBody>
          <a:bodyPr>
            <a:spAutoFit/>
          </a:bodyPr>
          <a:lstStyle/>
          <a:p>
            <a:r>
              <a:rPr lang="en-US" sz="800" dirty="0" smtClean="0"/>
              <a:t>[EPA. </a:t>
            </a:r>
            <a:r>
              <a:rPr lang="en-US" sz="800" dirty="0"/>
              <a:t>[Image]. Retrieved </a:t>
            </a:r>
            <a:r>
              <a:rPr lang="en-US" sz="800" dirty="0" smtClean="0"/>
              <a:t>from: https</a:t>
            </a:r>
            <a:r>
              <a:rPr lang="en-US" sz="800" dirty="0"/>
              <a:t>://</a:t>
            </a:r>
            <a:r>
              <a:rPr lang="en-US" sz="800" dirty="0" smtClean="0"/>
              <a:t>www3.epa.gov/climatechange/ghgemissions/gases.html</a:t>
            </a:r>
            <a:r>
              <a:rPr lang="en-US" sz="800" dirty="0"/>
              <a:t>]</a:t>
            </a:r>
            <a:endParaRPr lang="en-US" sz="800" dirty="0">
              <a:solidFill>
                <a:schemeClr val="bg1"/>
              </a:solidFill>
            </a:endParaRPr>
          </a:p>
        </p:txBody>
      </p:sp>
    </p:spTree>
    <p:extLst>
      <p:ext uri="{BB962C8B-B14F-4D97-AF65-F5344CB8AC3E}">
        <p14:creationId xmlns:p14="http://schemas.microsoft.com/office/powerpoint/2010/main" val="213690021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GHG Sources*</a:t>
            </a:r>
            <a:endParaRPr lang="en-US" dirty="0"/>
          </a:p>
        </p:txBody>
      </p:sp>
      <p:sp>
        <p:nvSpPr>
          <p:cNvPr id="3" name="Content Placeholder 2"/>
          <p:cNvSpPr>
            <a:spLocks noGrp="1"/>
          </p:cNvSpPr>
          <p:nvPr>
            <p:ph idx="1"/>
          </p:nvPr>
        </p:nvSpPr>
        <p:spPr>
          <a:xfrm>
            <a:off x="457200" y="1775191"/>
            <a:ext cx="5029200" cy="4625609"/>
          </a:xfrm>
        </p:spPr>
        <p:txBody>
          <a:bodyPr>
            <a:normAutofit fontScale="70000" lnSpcReduction="20000"/>
          </a:bodyPr>
          <a:lstStyle/>
          <a:p>
            <a:pPr>
              <a:spcAft>
                <a:spcPts val="1200"/>
              </a:spcAft>
            </a:pPr>
            <a:r>
              <a:rPr lang="en-US" dirty="0"/>
              <a:t>Electricity production (30% of 2014 greenhouse gas emissions) </a:t>
            </a:r>
            <a:endParaRPr lang="en-US" dirty="0" smtClean="0"/>
          </a:p>
          <a:p>
            <a:pPr>
              <a:spcAft>
                <a:spcPts val="1200"/>
              </a:spcAft>
            </a:pPr>
            <a:r>
              <a:rPr lang="en-US" dirty="0" smtClean="0"/>
              <a:t>Transportation </a:t>
            </a:r>
            <a:r>
              <a:rPr lang="en-US" dirty="0"/>
              <a:t>(26% of 2014 greenhouse gas </a:t>
            </a:r>
            <a:r>
              <a:rPr lang="en-US" dirty="0" smtClean="0"/>
              <a:t>emissions)</a:t>
            </a:r>
          </a:p>
          <a:p>
            <a:pPr>
              <a:spcAft>
                <a:spcPts val="1200"/>
              </a:spcAft>
            </a:pPr>
            <a:r>
              <a:rPr lang="en-US" dirty="0" smtClean="0"/>
              <a:t>Industry </a:t>
            </a:r>
            <a:r>
              <a:rPr lang="en-US" dirty="0"/>
              <a:t>(21% of 2014 greenhouse gas emissions) </a:t>
            </a:r>
            <a:endParaRPr lang="en-US" dirty="0" smtClean="0"/>
          </a:p>
          <a:p>
            <a:pPr>
              <a:spcAft>
                <a:spcPts val="1200"/>
              </a:spcAft>
            </a:pPr>
            <a:r>
              <a:rPr lang="en-US" dirty="0" smtClean="0"/>
              <a:t>Commercial </a:t>
            </a:r>
            <a:r>
              <a:rPr lang="en-US" dirty="0"/>
              <a:t>and Residential (12% of 2014 greenhouse gas emissions) </a:t>
            </a:r>
            <a:endParaRPr lang="en-US" dirty="0" smtClean="0"/>
          </a:p>
          <a:p>
            <a:pPr>
              <a:spcAft>
                <a:spcPts val="1200"/>
              </a:spcAft>
            </a:pPr>
            <a:r>
              <a:rPr lang="en-US" dirty="0" smtClean="0"/>
              <a:t>Agriculture </a:t>
            </a:r>
            <a:r>
              <a:rPr lang="en-US" dirty="0"/>
              <a:t>(9% of 2014 greenhouse gas emissions) </a:t>
            </a:r>
            <a:endParaRPr lang="en-US" dirty="0" smtClean="0"/>
          </a:p>
          <a:p>
            <a:pPr>
              <a:spcAft>
                <a:spcPts val="1200"/>
              </a:spcAft>
            </a:pPr>
            <a:r>
              <a:rPr lang="en-US" dirty="0" smtClean="0"/>
              <a:t>Land </a:t>
            </a:r>
            <a:r>
              <a:rPr lang="en-US" dirty="0"/>
              <a:t>Use and Forestry (offset of 11% of 2014 greenhouse gas emissions) </a:t>
            </a:r>
          </a:p>
        </p:txBody>
      </p:sp>
      <p:pic>
        <p:nvPicPr>
          <p:cNvPr id="3074" name="Picture 2" descr="Pie chart of total U.S. greenhouse gas emissions by economic sector in 2014. 30 percent is from electricity, 26 percent is from transportation, 21 percent is from industry, 12 percent is from commercial and residential, and 9 percent is from agricul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133600"/>
            <a:ext cx="3352800" cy="34175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0333" y="6477000"/>
            <a:ext cx="3712491" cy="369332"/>
          </a:xfrm>
          <a:prstGeom prst="rect">
            <a:avLst/>
          </a:prstGeom>
          <a:noFill/>
        </p:spPr>
        <p:txBody>
          <a:bodyPr wrap="none" rtlCol="0">
            <a:spAutoFit/>
          </a:bodyPr>
          <a:lstStyle/>
          <a:p>
            <a:r>
              <a:rPr lang="en-US" dirty="0" smtClean="0"/>
              <a:t>*GHG Emission in the US (EPA, 2014)</a:t>
            </a:r>
            <a:endParaRPr lang="en-US" dirty="0"/>
          </a:p>
        </p:txBody>
      </p:sp>
      <p:sp>
        <p:nvSpPr>
          <p:cNvPr id="6" name="Rectangle 5"/>
          <p:cNvSpPr/>
          <p:nvPr/>
        </p:nvSpPr>
        <p:spPr>
          <a:xfrm>
            <a:off x="4876800" y="6019800"/>
            <a:ext cx="4267200" cy="338554"/>
          </a:xfrm>
          <a:prstGeom prst="rect">
            <a:avLst/>
          </a:prstGeom>
        </p:spPr>
        <p:txBody>
          <a:bodyPr wrap="square">
            <a:spAutoFit/>
          </a:bodyPr>
          <a:lstStyle/>
          <a:p>
            <a:r>
              <a:rPr lang="en-US" sz="800" dirty="0" smtClean="0"/>
              <a:t>[EPA. </a:t>
            </a:r>
            <a:r>
              <a:rPr lang="en-US" sz="800" dirty="0"/>
              <a:t>[Image]. Retrieved </a:t>
            </a:r>
            <a:r>
              <a:rPr lang="en-US" sz="800" dirty="0" smtClean="0"/>
              <a:t>from: </a:t>
            </a:r>
            <a:r>
              <a:rPr lang="en-US" sz="800" dirty="0"/>
              <a:t>https://</a:t>
            </a:r>
            <a:r>
              <a:rPr lang="en-US" sz="800" dirty="0" smtClean="0"/>
              <a:t>www3.epa.gov/climatechange/ghgemissions/sources.html]</a:t>
            </a:r>
            <a:endParaRPr lang="en-US" sz="800" dirty="0">
              <a:solidFill>
                <a:schemeClr val="bg1"/>
              </a:solidFill>
            </a:endParaRPr>
          </a:p>
        </p:txBody>
      </p:sp>
    </p:spTree>
    <p:extLst>
      <p:ext uri="{BB962C8B-B14F-4D97-AF65-F5344CB8AC3E}">
        <p14:creationId xmlns:p14="http://schemas.microsoft.com/office/powerpoint/2010/main" val="129691314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impacts?</a:t>
            </a:r>
            <a:endParaRPr lang="en-US" dirty="0"/>
          </a:p>
        </p:txBody>
      </p:sp>
      <p:sp>
        <p:nvSpPr>
          <p:cNvPr id="3" name="Content Placeholder 2"/>
          <p:cNvSpPr>
            <a:spLocks noGrp="1"/>
          </p:cNvSpPr>
          <p:nvPr>
            <p:ph idx="1"/>
          </p:nvPr>
        </p:nvSpPr>
        <p:spPr/>
        <p:txBody>
          <a:bodyPr>
            <a:normAutofit/>
          </a:bodyPr>
          <a:lstStyle/>
          <a:p>
            <a:r>
              <a:rPr lang="en-US" dirty="0" smtClean="0"/>
              <a:t>Global </a:t>
            </a:r>
            <a:r>
              <a:rPr lang="en-US" dirty="0"/>
              <a:t>Temperature Rise &amp; Warming Oceans</a:t>
            </a:r>
          </a:p>
          <a:p>
            <a:r>
              <a:rPr lang="en-US" dirty="0"/>
              <a:t>Rise in Sea Level</a:t>
            </a:r>
          </a:p>
          <a:p>
            <a:r>
              <a:rPr lang="en-US" dirty="0"/>
              <a:t>Bio-diversity loss</a:t>
            </a:r>
          </a:p>
          <a:p>
            <a:r>
              <a:rPr lang="en-US" dirty="0"/>
              <a:t>Loss of land</a:t>
            </a:r>
          </a:p>
          <a:p>
            <a:r>
              <a:rPr lang="en-US" dirty="0"/>
              <a:t>Shrinking Ice Sheets</a:t>
            </a:r>
          </a:p>
          <a:p>
            <a:r>
              <a:rPr lang="en-US" dirty="0"/>
              <a:t>Declining Arctic Sea Ice </a:t>
            </a:r>
          </a:p>
          <a:p>
            <a:r>
              <a:rPr lang="en-US" dirty="0"/>
              <a:t>Glacial Retreat</a:t>
            </a:r>
          </a:p>
          <a:p>
            <a:r>
              <a:rPr lang="en-US" dirty="0"/>
              <a:t>Decreased Snow Cover</a:t>
            </a:r>
          </a:p>
          <a:p>
            <a:r>
              <a:rPr lang="en-US" dirty="0"/>
              <a:t>Ocean Acidification</a:t>
            </a:r>
          </a:p>
          <a:p>
            <a:endParaRPr lang="en-US" dirty="0" smtClean="0"/>
          </a:p>
        </p:txBody>
      </p:sp>
    </p:spTree>
    <p:extLst>
      <p:ext uri="{BB962C8B-B14F-4D97-AF65-F5344CB8AC3E}">
        <p14:creationId xmlns:p14="http://schemas.microsoft.com/office/powerpoint/2010/main" val="236502907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68C8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Temperature Rise</a:t>
            </a:r>
            <a:endParaRPr lang="en-US" dirty="0"/>
          </a:p>
        </p:txBody>
      </p:sp>
      <p:pic>
        <p:nvPicPr>
          <p:cNvPr id="1026" name="Picture 2" descr="http://www.nasa.gov/images/content/616910main_gisstemp_2011_graph_lrg%5B1%5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2514600"/>
            <a:ext cx="8871956" cy="31048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038600" y="2057400"/>
            <a:ext cx="3307893" cy="646331"/>
          </a:xfrm>
          <a:prstGeom prst="rect">
            <a:avLst/>
          </a:prstGeom>
          <a:noFill/>
        </p:spPr>
        <p:txBody>
          <a:bodyPr wrap="none" rtlCol="0">
            <a:spAutoFit/>
          </a:bodyPr>
          <a:lstStyle/>
          <a:p>
            <a:r>
              <a:rPr lang="en-US" dirty="0" smtClean="0"/>
              <a:t>-Global temperature rise</a:t>
            </a:r>
          </a:p>
          <a:p>
            <a:r>
              <a:rPr lang="en-US" dirty="0" smtClean="0"/>
              <a:t>-Differences calculated in Celsius</a:t>
            </a:r>
            <a:endParaRPr lang="en-US" dirty="0"/>
          </a:p>
        </p:txBody>
      </p:sp>
      <p:sp>
        <p:nvSpPr>
          <p:cNvPr id="6" name="Rectangle 5"/>
          <p:cNvSpPr/>
          <p:nvPr/>
        </p:nvSpPr>
        <p:spPr>
          <a:xfrm>
            <a:off x="4343400" y="6562330"/>
            <a:ext cx="4816978" cy="215444"/>
          </a:xfrm>
          <a:prstGeom prst="rect">
            <a:avLst/>
          </a:prstGeom>
        </p:spPr>
        <p:txBody>
          <a:bodyPr wrap="square">
            <a:spAutoFit/>
          </a:bodyPr>
          <a:lstStyle/>
          <a:p>
            <a:r>
              <a:rPr lang="en-US" sz="800" dirty="0" smtClean="0"/>
              <a:t>[NASA. </a:t>
            </a:r>
            <a:r>
              <a:rPr lang="en-US" sz="800" dirty="0"/>
              <a:t>[Image]. http://</a:t>
            </a:r>
            <a:r>
              <a:rPr lang="en-US" sz="800" dirty="0" smtClean="0"/>
              <a:t>www.nasa.gov/images/content/616910main_gisstemp_2011_graph_lrg%5B1%5D.jpg]</a:t>
            </a:r>
            <a:endParaRPr lang="en-US" sz="800" dirty="0">
              <a:solidFill>
                <a:schemeClr val="bg1"/>
              </a:solidFill>
            </a:endParaRPr>
          </a:p>
        </p:txBody>
      </p:sp>
    </p:spTree>
    <p:extLst>
      <p:ext uri="{BB962C8B-B14F-4D97-AF65-F5344CB8AC3E}">
        <p14:creationId xmlns:p14="http://schemas.microsoft.com/office/powerpoint/2010/main" val="188877318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Module">
  <a:themeElements>
    <a:clrScheme name="Custom 7">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FFFFFF"/>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823</TotalTime>
  <Words>1830</Words>
  <Application>Microsoft Office PowerPoint</Application>
  <PresentationFormat>Экран (4:3)</PresentationFormat>
  <Paragraphs>227</Paragraphs>
  <Slides>30</Slides>
  <Notes>17</Notes>
  <HiddenSlides>0</HiddenSlides>
  <MMClips>0</MMClips>
  <ScaleCrop>false</ScaleCrop>
  <HeadingPairs>
    <vt:vector size="4" baseType="variant">
      <vt:variant>
        <vt:lpstr>Тема</vt:lpstr>
      </vt:variant>
      <vt:variant>
        <vt:i4>1</vt:i4>
      </vt:variant>
      <vt:variant>
        <vt:lpstr>Заголовки слайдов</vt:lpstr>
      </vt:variant>
      <vt:variant>
        <vt:i4>30</vt:i4>
      </vt:variant>
    </vt:vector>
  </HeadingPairs>
  <TitlesOfParts>
    <vt:vector size="31" baseType="lpstr">
      <vt:lpstr>1_Module</vt:lpstr>
      <vt:lpstr>Week 4</vt:lpstr>
      <vt:lpstr>Session Outline</vt:lpstr>
      <vt:lpstr>Learning Objectives</vt:lpstr>
      <vt:lpstr>What is Climate Change?</vt:lpstr>
      <vt:lpstr>What Causes Climate Change?</vt:lpstr>
      <vt:lpstr>GHG</vt:lpstr>
      <vt:lpstr>GHG Sources*</vt:lpstr>
      <vt:lpstr>What are the impacts?</vt:lpstr>
      <vt:lpstr>Global Temperature Rise</vt:lpstr>
      <vt:lpstr>Rise in Sea Level</vt:lpstr>
      <vt:lpstr>Biodiversity loss</vt:lpstr>
      <vt:lpstr>Loss of land</vt:lpstr>
      <vt:lpstr>Shrinking Ice Sheets</vt:lpstr>
      <vt:lpstr>Declining Arctic Sea Ice </vt:lpstr>
      <vt:lpstr>Glacial Retreat</vt:lpstr>
      <vt:lpstr>Decreased Snow Cover</vt:lpstr>
      <vt:lpstr>Ocean Acidification</vt:lpstr>
      <vt:lpstr>How is it measured?</vt:lpstr>
      <vt:lpstr>Relates to business </vt:lpstr>
      <vt:lpstr>Legal Aspects</vt:lpstr>
      <vt:lpstr>Legal Aspects Cont. </vt:lpstr>
      <vt:lpstr>WTO &amp; UNEP</vt:lpstr>
      <vt:lpstr>Possible Solution</vt:lpstr>
      <vt:lpstr>Possible Solution Cont.</vt:lpstr>
      <vt:lpstr>Summary </vt:lpstr>
      <vt:lpstr>Vocabulary Review</vt:lpstr>
      <vt:lpstr>Required Materials</vt:lpstr>
      <vt:lpstr>Supplemental References</vt:lpstr>
      <vt:lpstr>Assignment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dc:title>
  <dc:creator>Michael</dc:creator>
  <cp:lastModifiedBy>Novikova Svetlana</cp:lastModifiedBy>
  <cp:revision>59</cp:revision>
  <dcterms:created xsi:type="dcterms:W3CDTF">2016-07-09T19:59:39Z</dcterms:created>
  <dcterms:modified xsi:type="dcterms:W3CDTF">2016-10-31T08:33:08Z</dcterms:modified>
</cp:coreProperties>
</file>