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99" r:id="rId3"/>
    <p:sldId id="258" r:id="rId4"/>
    <p:sldId id="263" r:id="rId5"/>
    <p:sldId id="264" r:id="rId6"/>
    <p:sldId id="265" r:id="rId7"/>
    <p:sldId id="266" r:id="rId8"/>
    <p:sldId id="267" r:id="rId9"/>
    <p:sldId id="268" r:id="rId10"/>
    <p:sldId id="270" r:id="rId11"/>
    <p:sldId id="269" r:id="rId12"/>
    <p:sldId id="271" r:id="rId13"/>
    <p:sldId id="272" r:id="rId14"/>
    <p:sldId id="273" r:id="rId15"/>
    <p:sldId id="275" r:id="rId16"/>
    <p:sldId id="274" r:id="rId17"/>
    <p:sldId id="276" r:id="rId18"/>
    <p:sldId id="277" r:id="rId19"/>
    <p:sldId id="278" r:id="rId20"/>
    <p:sldId id="301" r:id="rId21"/>
    <p:sldId id="319" r:id="rId22"/>
    <p:sldId id="302" r:id="rId23"/>
    <p:sldId id="304" r:id="rId24"/>
    <p:sldId id="305" r:id="rId25"/>
    <p:sldId id="314" r:id="rId26"/>
    <p:sldId id="313" r:id="rId27"/>
    <p:sldId id="307" r:id="rId28"/>
    <p:sldId id="308" r:id="rId29"/>
    <p:sldId id="309" r:id="rId30"/>
    <p:sldId id="312" r:id="rId31"/>
    <p:sldId id="315" r:id="rId32"/>
    <p:sldId id="325" r:id="rId33"/>
    <p:sldId id="322" r:id="rId34"/>
    <p:sldId id="297" r:id="rId35"/>
    <p:sldId id="324" r:id="rId36"/>
    <p:sldId id="321" r:id="rId37"/>
    <p:sldId id="316" r:id="rId38"/>
    <p:sldId id="317" r:id="rId39"/>
    <p:sldId id="31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EB510-E544-6540-B6EB-DE253F9F0A1F}"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E4DBA56E-115C-6B4D-8EE5-1C528BAA1EC1}">
      <dgm:prSet/>
      <dgm:spPr/>
      <dgm:t>
        <a:bodyPr/>
        <a:lstStyle/>
        <a:p>
          <a:pPr rtl="0"/>
          <a:r>
            <a:rPr lang="en-US" dirty="0" smtClean="0"/>
            <a:t>Protects the “commons” </a:t>
          </a:r>
          <a:endParaRPr lang="en-US" dirty="0"/>
        </a:p>
      </dgm:t>
    </dgm:pt>
    <dgm:pt modelId="{DB46E14E-A950-574D-BDB4-58CF1D66E76D}" type="parTrans" cxnId="{57077D0E-E5D9-C945-A735-7F4D6FA85EF5}">
      <dgm:prSet/>
      <dgm:spPr/>
      <dgm:t>
        <a:bodyPr/>
        <a:lstStyle/>
        <a:p>
          <a:endParaRPr lang="en-US"/>
        </a:p>
      </dgm:t>
    </dgm:pt>
    <dgm:pt modelId="{A53DE545-7EAD-A64D-9025-32548836D4C5}" type="sibTrans" cxnId="{57077D0E-E5D9-C945-A735-7F4D6FA85EF5}">
      <dgm:prSet/>
      <dgm:spPr/>
      <dgm:t>
        <a:bodyPr/>
        <a:lstStyle/>
        <a:p>
          <a:endParaRPr lang="en-US"/>
        </a:p>
      </dgm:t>
    </dgm:pt>
    <dgm:pt modelId="{E6A50BF3-BD51-E046-AB94-85E962D25522}">
      <dgm:prSet/>
      <dgm:spPr/>
      <dgm:t>
        <a:bodyPr/>
        <a:lstStyle/>
        <a:p>
          <a:pPr rtl="0"/>
          <a:r>
            <a:rPr lang="en-US" dirty="0" smtClean="0"/>
            <a:t>Avoid “Tragedy of the commons”</a:t>
          </a:r>
          <a:endParaRPr lang="en-US" dirty="0"/>
        </a:p>
      </dgm:t>
    </dgm:pt>
    <dgm:pt modelId="{B303CE83-AC26-834E-BBFE-90A8E9765D63}" type="parTrans" cxnId="{062393D5-5FF2-7E4C-B6CE-81BB9464A1C3}">
      <dgm:prSet/>
      <dgm:spPr/>
      <dgm:t>
        <a:bodyPr/>
        <a:lstStyle/>
        <a:p>
          <a:endParaRPr lang="en-US"/>
        </a:p>
      </dgm:t>
    </dgm:pt>
    <dgm:pt modelId="{902CB5C2-C05F-414E-8126-BE04288971F9}" type="sibTrans" cxnId="{062393D5-5FF2-7E4C-B6CE-81BB9464A1C3}">
      <dgm:prSet/>
      <dgm:spPr/>
      <dgm:t>
        <a:bodyPr/>
        <a:lstStyle/>
        <a:p>
          <a:endParaRPr lang="en-US"/>
        </a:p>
      </dgm:t>
    </dgm:pt>
    <dgm:pt modelId="{D9FE58E6-BB15-F347-88F3-684397FCB535}">
      <dgm:prSet/>
      <dgm:spPr/>
      <dgm:t>
        <a:bodyPr/>
        <a:lstStyle/>
        <a:p>
          <a:pPr rtl="0"/>
          <a:r>
            <a:rPr lang="en-US" dirty="0" smtClean="0"/>
            <a:t>Organizations need to protect and preserve natural resources that all use</a:t>
          </a:r>
          <a:endParaRPr lang="en-US" dirty="0"/>
        </a:p>
      </dgm:t>
    </dgm:pt>
    <dgm:pt modelId="{84E35C40-D85A-8B4E-97E8-D64A1CC33A31}" type="parTrans" cxnId="{1C84FD41-A8C5-2048-AED3-C825A744106B}">
      <dgm:prSet/>
      <dgm:spPr/>
      <dgm:t>
        <a:bodyPr/>
        <a:lstStyle/>
        <a:p>
          <a:endParaRPr lang="en-US"/>
        </a:p>
      </dgm:t>
    </dgm:pt>
    <dgm:pt modelId="{40826EC8-BFEF-4A46-BBD6-633BFD7D0B6E}" type="sibTrans" cxnId="{1C84FD41-A8C5-2048-AED3-C825A744106B}">
      <dgm:prSet/>
      <dgm:spPr/>
      <dgm:t>
        <a:bodyPr/>
        <a:lstStyle/>
        <a:p>
          <a:endParaRPr lang="en-US"/>
        </a:p>
      </dgm:t>
    </dgm:pt>
    <dgm:pt modelId="{0D2687DC-A7E5-064D-8EC5-449091D2A083}">
      <dgm:prSet custT="1"/>
      <dgm:spPr/>
      <dgm:t>
        <a:bodyPr/>
        <a:lstStyle/>
        <a:p>
          <a:pPr rtl="0"/>
          <a:r>
            <a:rPr lang="en-US" sz="3000" dirty="0" smtClean="0"/>
            <a:t>Common Pool Resources (CPR)</a:t>
          </a:r>
          <a:endParaRPr lang="en-US" sz="3000" dirty="0"/>
        </a:p>
      </dgm:t>
    </dgm:pt>
    <dgm:pt modelId="{746E6CDD-0719-3A49-9338-86597D85EA27}" type="parTrans" cxnId="{92F7D341-C4E4-0548-919D-E75CB5F89D56}">
      <dgm:prSet/>
      <dgm:spPr/>
      <dgm:t>
        <a:bodyPr/>
        <a:lstStyle/>
        <a:p>
          <a:endParaRPr lang="en-US"/>
        </a:p>
      </dgm:t>
    </dgm:pt>
    <dgm:pt modelId="{C1526C52-56AD-FF4C-A2D8-3CD6689A4652}" type="sibTrans" cxnId="{92F7D341-C4E4-0548-919D-E75CB5F89D56}">
      <dgm:prSet/>
      <dgm:spPr/>
      <dgm:t>
        <a:bodyPr/>
        <a:lstStyle/>
        <a:p>
          <a:endParaRPr lang="en-US"/>
        </a:p>
      </dgm:t>
    </dgm:pt>
    <dgm:pt modelId="{CDBC38F4-D58C-174A-A994-2E7126100B49}">
      <dgm:prSet custT="1"/>
      <dgm:spPr/>
      <dgm:t>
        <a:bodyPr/>
        <a:lstStyle/>
        <a:p>
          <a:pPr rtl="0"/>
          <a:r>
            <a:rPr lang="en-US" sz="3000" dirty="0" smtClean="0"/>
            <a:t>E.g. air or water pollution</a:t>
          </a:r>
          <a:endParaRPr lang="en-US" sz="3000" dirty="0"/>
        </a:p>
      </dgm:t>
    </dgm:pt>
    <dgm:pt modelId="{AE808868-E8A7-1A4B-A6E6-AFCA2AD36B2B}" type="parTrans" cxnId="{96C5CA1B-9971-A34A-B92E-5FE8A9317161}">
      <dgm:prSet/>
      <dgm:spPr/>
      <dgm:t>
        <a:bodyPr/>
        <a:lstStyle/>
        <a:p>
          <a:endParaRPr lang="en-US"/>
        </a:p>
      </dgm:t>
    </dgm:pt>
    <dgm:pt modelId="{4B99871A-DCDD-484F-B661-53BC1BD02CF0}" type="sibTrans" cxnId="{96C5CA1B-9971-A34A-B92E-5FE8A9317161}">
      <dgm:prSet/>
      <dgm:spPr/>
      <dgm:t>
        <a:bodyPr/>
        <a:lstStyle/>
        <a:p>
          <a:endParaRPr lang="en-US"/>
        </a:p>
      </dgm:t>
    </dgm:pt>
    <dgm:pt modelId="{7911C97B-A1D0-B946-A72D-B2D5819656C0}" type="pres">
      <dgm:prSet presAssocID="{CAFEB510-E544-6540-B6EB-DE253F9F0A1F}" presName="vert0" presStyleCnt="0">
        <dgm:presLayoutVars>
          <dgm:dir/>
          <dgm:animOne val="branch"/>
          <dgm:animLvl val="lvl"/>
        </dgm:presLayoutVars>
      </dgm:prSet>
      <dgm:spPr/>
      <dgm:t>
        <a:bodyPr/>
        <a:lstStyle/>
        <a:p>
          <a:endParaRPr lang="en-US"/>
        </a:p>
      </dgm:t>
    </dgm:pt>
    <dgm:pt modelId="{1D1842E5-D37D-F244-ACE4-0BA6D3995E21}" type="pres">
      <dgm:prSet presAssocID="{E4DBA56E-115C-6B4D-8EE5-1C528BAA1EC1}" presName="thickLine" presStyleLbl="alignNode1" presStyleIdx="0" presStyleCnt="1"/>
      <dgm:spPr/>
    </dgm:pt>
    <dgm:pt modelId="{47E8F979-7AC7-D648-A31D-5EF29FC684A9}" type="pres">
      <dgm:prSet presAssocID="{E4DBA56E-115C-6B4D-8EE5-1C528BAA1EC1}" presName="horz1" presStyleCnt="0"/>
      <dgm:spPr/>
    </dgm:pt>
    <dgm:pt modelId="{A6CEA363-5B27-2445-9CD6-F7526B3DD05B}" type="pres">
      <dgm:prSet presAssocID="{E4DBA56E-115C-6B4D-8EE5-1C528BAA1EC1}" presName="tx1" presStyleLbl="revTx" presStyleIdx="0" presStyleCnt="5"/>
      <dgm:spPr/>
      <dgm:t>
        <a:bodyPr/>
        <a:lstStyle/>
        <a:p>
          <a:endParaRPr lang="en-US"/>
        </a:p>
      </dgm:t>
    </dgm:pt>
    <dgm:pt modelId="{B0A6B8E6-AEB2-AE47-8BC2-0B7B77D5551D}" type="pres">
      <dgm:prSet presAssocID="{E4DBA56E-115C-6B4D-8EE5-1C528BAA1EC1}" presName="vert1" presStyleCnt="0"/>
      <dgm:spPr/>
    </dgm:pt>
    <dgm:pt modelId="{A0395177-9188-5F40-9B7D-E962CAEAFCC3}" type="pres">
      <dgm:prSet presAssocID="{E6A50BF3-BD51-E046-AB94-85E962D25522}" presName="vertSpace2a" presStyleCnt="0"/>
      <dgm:spPr/>
    </dgm:pt>
    <dgm:pt modelId="{9274EA4D-D70D-7D41-97CD-A76A5A1BB8B6}" type="pres">
      <dgm:prSet presAssocID="{E6A50BF3-BD51-E046-AB94-85E962D25522}" presName="horz2" presStyleCnt="0"/>
      <dgm:spPr/>
    </dgm:pt>
    <dgm:pt modelId="{6ECA2661-9664-D54A-8E3F-78C3DBBA443A}" type="pres">
      <dgm:prSet presAssocID="{E6A50BF3-BD51-E046-AB94-85E962D25522}" presName="horzSpace2" presStyleCnt="0"/>
      <dgm:spPr/>
    </dgm:pt>
    <dgm:pt modelId="{8CAE0DCF-71C6-414D-AE66-E46CF943DFE0}" type="pres">
      <dgm:prSet presAssocID="{E6A50BF3-BD51-E046-AB94-85E962D25522}" presName="tx2" presStyleLbl="revTx" presStyleIdx="1" presStyleCnt="5"/>
      <dgm:spPr/>
      <dgm:t>
        <a:bodyPr/>
        <a:lstStyle/>
        <a:p>
          <a:endParaRPr lang="en-US"/>
        </a:p>
      </dgm:t>
    </dgm:pt>
    <dgm:pt modelId="{226F4B4F-E04F-4A44-AE30-0CFA1587EFE4}" type="pres">
      <dgm:prSet presAssocID="{E6A50BF3-BD51-E046-AB94-85E962D25522}" presName="vert2" presStyleCnt="0"/>
      <dgm:spPr/>
    </dgm:pt>
    <dgm:pt modelId="{165C47EF-2E38-8749-8132-930D0E708259}" type="pres">
      <dgm:prSet presAssocID="{CDBC38F4-D58C-174A-A994-2E7126100B49}" presName="horz3" presStyleCnt="0"/>
      <dgm:spPr/>
    </dgm:pt>
    <dgm:pt modelId="{3C397968-B1D4-F345-B287-BACD9663C000}" type="pres">
      <dgm:prSet presAssocID="{CDBC38F4-D58C-174A-A994-2E7126100B49}" presName="horzSpace3" presStyleCnt="0"/>
      <dgm:spPr/>
    </dgm:pt>
    <dgm:pt modelId="{48E8383C-1CDF-D54C-943C-E41CA6CA1065}" type="pres">
      <dgm:prSet presAssocID="{CDBC38F4-D58C-174A-A994-2E7126100B49}" presName="tx3" presStyleLbl="revTx" presStyleIdx="2" presStyleCnt="5"/>
      <dgm:spPr/>
      <dgm:t>
        <a:bodyPr/>
        <a:lstStyle/>
        <a:p>
          <a:endParaRPr lang="en-US"/>
        </a:p>
      </dgm:t>
    </dgm:pt>
    <dgm:pt modelId="{5BC4CE75-0A46-5C4A-8593-54606C7E99A7}" type="pres">
      <dgm:prSet presAssocID="{CDBC38F4-D58C-174A-A994-2E7126100B49}" presName="vert3" presStyleCnt="0"/>
      <dgm:spPr/>
    </dgm:pt>
    <dgm:pt modelId="{39952A76-DBBD-434B-BF69-CB8602FB70C2}" type="pres">
      <dgm:prSet presAssocID="{E6A50BF3-BD51-E046-AB94-85E962D25522}" presName="thinLine2b" presStyleLbl="callout" presStyleIdx="0" presStyleCnt="2"/>
      <dgm:spPr/>
    </dgm:pt>
    <dgm:pt modelId="{ABC9DECE-2CF0-2743-A7BE-77A354AED901}" type="pres">
      <dgm:prSet presAssocID="{E6A50BF3-BD51-E046-AB94-85E962D25522}" presName="vertSpace2b" presStyleCnt="0"/>
      <dgm:spPr/>
    </dgm:pt>
    <dgm:pt modelId="{1D777BE5-8327-784E-834A-D313E7A374DA}" type="pres">
      <dgm:prSet presAssocID="{D9FE58E6-BB15-F347-88F3-684397FCB535}" presName="horz2" presStyleCnt="0"/>
      <dgm:spPr/>
    </dgm:pt>
    <dgm:pt modelId="{E2CD046C-5CB2-B345-B92C-C2A14AFF95A4}" type="pres">
      <dgm:prSet presAssocID="{D9FE58E6-BB15-F347-88F3-684397FCB535}" presName="horzSpace2" presStyleCnt="0"/>
      <dgm:spPr/>
    </dgm:pt>
    <dgm:pt modelId="{A16C79E6-1F03-7240-97AE-C0A968456E89}" type="pres">
      <dgm:prSet presAssocID="{D9FE58E6-BB15-F347-88F3-684397FCB535}" presName="tx2" presStyleLbl="revTx" presStyleIdx="3" presStyleCnt="5"/>
      <dgm:spPr/>
      <dgm:t>
        <a:bodyPr/>
        <a:lstStyle/>
        <a:p>
          <a:endParaRPr lang="en-US"/>
        </a:p>
      </dgm:t>
    </dgm:pt>
    <dgm:pt modelId="{B28C64E8-AFF3-424D-B18C-4E44931029BF}" type="pres">
      <dgm:prSet presAssocID="{D9FE58E6-BB15-F347-88F3-684397FCB535}" presName="vert2" presStyleCnt="0"/>
      <dgm:spPr/>
    </dgm:pt>
    <dgm:pt modelId="{88EF73AE-33E9-DC48-97F0-02134F36D8DE}" type="pres">
      <dgm:prSet presAssocID="{0D2687DC-A7E5-064D-8EC5-449091D2A083}" presName="horz3" presStyleCnt="0"/>
      <dgm:spPr/>
    </dgm:pt>
    <dgm:pt modelId="{537D0EF8-D241-2843-8006-8231D6F71954}" type="pres">
      <dgm:prSet presAssocID="{0D2687DC-A7E5-064D-8EC5-449091D2A083}" presName="horzSpace3" presStyleCnt="0"/>
      <dgm:spPr/>
    </dgm:pt>
    <dgm:pt modelId="{58DA03CB-35A6-414A-9CEF-7353DEA37F60}" type="pres">
      <dgm:prSet presAssocID="{0D2687DC-A7E5-064D-8EC5-449091D2A083}" presName="tx3" presStyleLbl="revTx" presStyleIdx="4" presStyleCnt="5"/>
      <dgm:spPr/>
      <dgm:t>
        <a:bodyPr/>
        <a:lstStyle/>
        <a:p>
          <a:endParaRPr lang="en-US"/>
        </a:p>
      </dgm:t>
    </dgm:pt>
    <dgm:pt modelId="{E89BFAD5-3CCC-B142-A91F-EA576B65B5C5}" type="pres">
      <dgm:prSet presAssocID="{0D2687DC-A7E5-064D-8EC5-449091D2A083}" presName="vert3" presStyleCnt="0"/>
      <dgm:spPr/>
    </dgm:pt>
    <dgm:pt modelId="{DECC760C-8934-884F-A5C4-BF4967206CF6}" type="pres">
      <dgm:prSet presAssocID="{D9FE58E6-BB15-F347-88F3-684397FCB535}" presName="thinLine2b" presStyleLbl="callout" presStyleIdx="1" presStyleCnt="2"/>
      <dgm:spPr/>
    </dgm:pt>
    <dgm:pt modelId="{5F4EEBEF-E320-DB40-9216-295BF55A6E17}" type="pres">
      <dgm:prSet presAssocID="{D9FE58E6-BB15-F347-88F3-684397FCB535}" presName="vertSpace2b" presStyleCnt="0"/>
      <dgm:spPr/>
    </dgm:pt>
  </dgm:ptLst>
  <dgm:cxnLst>
    <dgm:cxn modelId="{876D2C8A-097D-6F48-855A-B308B9A8410A}" type="presOf" srcId="{E6A50BF3-BD51-E046-AB94-85E962D25522}" destId="{8CAE0DCF-71C6-414D-AE66-E46CF943DFE0}" srcOrd="0" destOrd="0" presId="urn:microsoft.com/office/officeart/2008/layout/LinedList"/>
    <dgm:cxn modelId="{062393D5-5FF2-7E4C-B6CE-81BB9464A1C3}" srcId="{E4DBA56E-115C-6B4D-8EE5-1C528BAA1EC1}" destId="{E6A50BF3-BD51-E046-AB94-85E962D25522}" srcOrd="0" destOrd="0" parTransId="{B303CE83-AC26-834E-BBFE-90A8E9765D63}" sibTransId="{902CB5C2-C05F-414E-8126-BE04288971F9}"/>
    <dgm:cxn modelId="{AC912675-9E64-A34C-87E0-18422B35B453}" type="presOf" srcId="{E4DBA56E-115C-6B4D-8EE5-1C528BAA1EC1}" destId="{A6CEA363-5B27-2445-9CD6-F7526B3DD05B}" srcOrd="0" destOrd="0" presId="urn:microsoft.com/office/officeart/2008/layout/LinedList"/>
    <dgm:cxn modelId="{376C205C-21FF-4649-942D-6DA1F2A5B4FF}" type="presOf" srcId="{CDBC38F4-D58C-174A-A994-2E7126100B49}" destId="{48E8383C-1CDF-D54C-943C-E41CA6CA1065}" srcOrd="0" destOrd="0" presId="urn:microsoft.com/office/officeart/2008/layout/LinedList"/>
    <dgm:cxn modelId="{92F7D341-C4E4-0548-919D-E75CB5F89D56}" srcId="{D9FE58E6-BB15-F347-88F3-684397FCB535}" destId="{0D2687DC-A7E5-064D-8EC5-449091D2A083}" srcOrd="0" destOrd="0" parTransId="{746E6CDD-0719-3A49-9338-86597D85EA27}" sibTransId="{C1526C52-56AD-FF4C-A2D8-3CD6689A4652}"/>
    <dgm:cxn modelId="{70A3A1CF-8FAA-9640-BD1D-79EDAC73F789}" type="presOf" srcId="{D9FE58E6-BB15-F347-88F3-684397FCB535}" destId="{A16C79E6-1F03-7240-97AE-C0A968456E89}" srcOrd="0" destOrd="0" presId="urn:microsoft.com/office/officeart/2008/layout/LinedList"/>
    <dgm:cxn modelId="{96C5CA1B-9971-A34A-B92E-5FE8A9317161}" srcId="{E6A50BF3-BD51-E046-AB94-85E962D25522}" destId="{CDBC38F4-D58C-174A-A994-2E7126100B49}" srcOrd="0" destOrd="0" parTransId="{AE808868-E8A7-1A4B-A6E6-AFCA2AD36B2B}" sibTransId="{4B99871A-DCDD-484F-B661-53BC1BD02CF0}"/>
    <dgm:cxn modelId="{1C84FD41-A8C5-2048-AED3-C825A744106B}" srcId="{E4DBA56E-115C-6B4D-8EE5-1C528BAA1EC1}" destId="{D9FE58E6-BB15-F347-88F3-684397FCB535}" srcOrd="1" destOrd="0" parTransId="{84E35C40-D85A-8B4E-97E8-D64A1CC33A31}" sibTransId="{40826EC8-BFEF-4A46-BBD6-633BFD7D0B6E}"/>
    <dgm:cxn modelId="{06962C5B-916C-B649-96EC-AE33829BCF14}" type="presOf" srcId="{CAFEB510-E544-6540-B6EB-DE253F9F0A1F}" destId="{7911C97B-A1D0-B946-A72D-B2D5819656C0}" srcOrd="0" destOrd="0" presId="urn:microsoft.com/office/officeart/2008/layout/LinedList"/>
    <dgm:cxn modelId="{01A8DD4D-2B00-3C48-9C26-6B3B2792A14E}" type="presOf" srcId="{0D2687DC-A7E5-064D-8EC5-449091D2A083}" destId="{58DA03CB-35A6-414A-9CEF-7353DEA37F60}" srcOrd="0" destOrd="0" presId="urn:microsoft.com/office/officeart/2008/layout/LinedList"/>
    <dgm:cxn modelId="{57077D0E-E5D9-C945-A735-7F4D6FA85EF5}" srcId="{CAFEB510-E544-6540-B6EB-DE253F9F0A1F}" destId="{E4DBA56E-115C-6B4D-8EE5-1C528BAA1EC1}" srcOrd="0" destOrd="0" parTransId="{DB46E14E-A950-574D-BDB4-58CF1D66E76D}" sibTransId="{A53DE545-7EAD-A64D-9025-32548836D4C5}"/>
    <dgm:cxn modelId="{0D299FBE-818C-1F42-A5B8-2F38F8A64C5F}" type="presParOf" srcId="{7911C97B-A1D0-B946-A72D-B2D5819656C0}" destId="{1D1842E5-D37D-F244-ACE4-0BA6D3995E21}" srcOrd="0" destOrd="0" presId="urn:microsoft.com/office/officeart/2008/layout/LinedList"/>
    <dgm:cxn modelId="{9BD054C0-B9A3-BA42-8A27-C40F4BFBA5B6}" type="presParOf" srcId="{7911C97B-A1D0-B946-A72D-B2D5819656C0}" destId="{47E8F979-7AC7-D648-A31D-5EF29FC684A9}" srcOrd="1" destOrd="0" presId="urn:microsoft.com/office/officeart/2008/layout/LinedList"/>
    <dgm:cxn modelId="{57B2071E-19AE-A646-8947-D66463E75479}" type="presParOf" srcId="{47E8F979-7AC7-D648-A31D-5EF29FC684A9}" destId="{A6CEA363-5B27-2445-9CD6-F7526B3DD05B}" srcOrd="0" destOrd="0" presId="urn:microsoft.com/office/officeart/2008/layout/LinedList"/>
    <dgm:cxn modelId="{633109AF-79F6-4643-B26B-63A614869781}" type="presParOf" srcId="{47E8F979-7AC7-D648-A31D-5EF29FC684A9}" destId="{B0A6B8E6-AEB2-AE47-8BC2-0B7B77D5551D}" srcOrd="1" destOrd="0" presId="urn:microsoft.com/office/officeart/2008/layout/LinedList"/>
    <dgm:cxn modelId="{269CB565-E3E0-3648-8818-EB5DB1078C37}" type="presParOf" srcId="{B0A6B8E6-AEB2-AE47-8BC2-0B7B77D5551D}" destId="{A0395177-9188-5F40-9B7D-E962CAEAFCC3}" srcOrd="0" destOrd="0" presId="urn:microsoft.com/office/officeart/2008/layout/LinedList"/>
    <dgm:cxn modelId="{F65BF411-948F-AC40-BE97-0A4B356A0C82}" type="presParOf" srcId="{B0A6B8E6-AEB2-AE47-8BC2-0B7B77D5551D}" destId="{9274EA4D-D70D-7D41-97CD-A76A5A1BB8B6}" srcOrd="1" destOrd="0" presId="urn:microsoft.com/office/officeart/2008/layout/LinedList"/>
    <dgm:cxn modelId="{5E21EA6A-92DD-B040-A3E6-84937FED4385}" type="presParOf" srcId="{9274EA4D-D70D-7D41-97CD-A76A5A1BB8B6}" destId="{6ECA2661-9664-D54A-8E3F-78C3DBBA443A}" srcOrd="0" destOrd="0" presId="urn:microsoft.com/office/officeart/2008/layout/LinedList"/>
    <dgm:cxn modelId="{3C22325C-4A6B-054B-9525-48B800850EE1}" type="presParOf" srcId="{9274EA4D-D70D-7D41-97CD-A76A5A1BB8B6}" destId="{8CAE0DCF-71C6-414D-AE66-E46CF943DFE0}" srcOrd="1" destOrd="0" presId="urn:microsoft.com/office/officeart/2008/layout/LinedList"/>
    <dgm:cxn modelId="{4E82DB75-8918-F644-A592-792B7CF725AE}" type="presParOf" srcId="{9274EA4D-D70D-7D41-97CD-A76A5A1BB8B6}" destId="{226F4B4F-E04F-4A44-AE30-0CFA1587EFE4}" srcOrd="2" destOrd="0" presId="urn:microsoft.com/office/officeart/2008/layout/LinedList"/>
    <dgm:cxn modelId="{ED964886-B88E-0B40-A5B5-837ABC36C6CD}" type="presParOf" srcId="{226F4B4F-E04F-4A44-AE30-0CFA1587EFE4}" destId="{165C47EF-2E38-8749-8132-930D0E708259}" srcOrd="0" destOrd="0" presId="urn:microsoft.com/office/officeart/2008/layout/LinedList"/>
    <dgm:cxn modelId="{D89D3CC4-8E8F-8449-84B1-37E8D2E7DAFF}" type="presParOf" srcId="{165C47EF-2E38-8749-8132-930D0E708259}" destId="{3C397968-B1D4-F345-B287-BACD9663C000}" srcOrd="0" destOrd="0" presId="urn:microsoft.com/office/officeart/2008/layout/LinedList"/>
    <dgm:cxn modelId="{1543BBF2-ACD5-0E48-A83F-26B811B5C8BE}" type="presParOf" srcId="{165C47EF-2E38-8749-8132-930D0E708259}" destId="{48E8383C-1CDF-D54C-943C-E41CA6CA1065}" srcOrd="1" destOrd="0" presId="urn:microsoft.com/office/officeart/2008/layout/LinedList"/>
    <dgm:cxn modelId="{C4703A32-B5CF-0D46-B33D-15123A815D60}" type="presParOf" srcId="{165C47EF-2E38-8749-8132-930D0E708259}" destId="{5BC4CE75-0A46-5C4A-8593-54606C7E99A7}" srcOrd="2" destOrd="0" presId="urn:microsoft.com/office/officeart/2008/layout/LinedList"/>
    <dgm:cxn modelId="{B602CBBE-AA51-2242-A5C2-F660699BFFBD}" type="presParOf" srcId="{B0A6B8E6-AEB2-AE47-8BC2-0B7B77D5551D}" destId="{39952A76-DBBD-434B-BF69-CB8602FB70C2}" srcOrd="2" destOrd="0" presId="urn:microsoft.com/office/officeart/2008/layout/LinedList"/>
    <dgm:cxn modelId="{237FD2A2-C253-7647-A9D2-CF6705F95139}" type="presParOf" srcId="{B0A6B8E6-AEB2-AE47-8BC2-0B7B77D5551D}" destId="{ABC9DECE-2CF0-2743-A7BE-77A354AED901}" srcOrd="3" destOrd="0" presId="urn:microsoft.com/office/officeart/2008/layout/LinedList"/>
    <dgm:cxn modelId="{AD360922-B55C-E942-AA32-76D3577DCAF2}" type="presParOf" srcId="{B0A6B8E6-AEB2-AE47-8BC2-0B7B77D5551D}" destId="{1D777BE5-8327-784E-834A-D313E7A374DA}" srcOrd="4" destOrd="0" presId="urn:microsoft.com/office/officeart/2008/layout/LinedList"/>
    <dgm:cxn modelId="{F99E0ADF-B9F1-A447-85C4-8D5CAC80D893}" type="presParOf" srcId="{1D777BE5-8327-784E-834A-D313E7A374DA}" destId="{E2CD046C-5CB2-B345-B92C-C2A14AFF95A4}" srcOrd="0" destOrd="0" presId="urn:microsoft.com/office/officeart/2008/layout/LinedList"/>
    <dgm:cxn modelId="{7CB0392E-BBFD-8F4F-9045-11DE88762B9C}" type="presParOf" srcId="{1D777BE5-8327-784E-834A-D313E7A374DA}" destId="{A16C79E6-1F03-7240-97AE-C0A968456E89}" srcOrd="1" destOrd="0" presId="urn:microsoft.com/office/officeart/2008/layout/LinedList"/>
    <dgm:cxn modelId="{72AE9CC0-7195-5442-864D-3C7A87C800E6}" type="presParOf" srcId="{1D777BE5-8327-784E-834A-D313E7A374DA}" destId="{B28C64E8-AFF3-424D-B18C-4E44931029BF}" srcOrd="2" destOrd="0" presId="urn:microsoft.com/office/officeart/2008/layout/LinedList"/>
    <dgm:cxn modelId="{7C4CA8BA-ED7C-924F-92D2-D3084E9D2354}" type="presParOf" srcId="{B28C64E8-AFF3-424D-B18C-4E44931029BF}" destId="{88EF73AE-33E9-DC48-97F0-02134F36D8DE}" srcOrd="0" destOrd="0" presId="urn:microsoft.com/office/officeart/2008/layout/LinedList"/>
    <dgm:cxn modelId="{B9D3C252-6F9D-554E-B48B-CF1411ED702D}" type="presParOf" srcId="{88EF73AE-33E9-DC48-97F0-02134F36D8DE}" destId="{537D0EF8-D241-2843-8006-8231D6F71954}" srcOrd="0" destOrd="0" presId="urn:microsoft.com/office/officeart/2008/layout/LinedList"/>
    <dgm:cxn modelId="{58F45DAD-A7C9-0C47-81FE-A738D2C3BAD7}" type="presParOf" srcId="{88EF73AE-33E9-DC48-97F0-02134F36D8DE}" destId="{58DA03CB-35A6-414A-9CEF-7353DEA37F60}" srcOrd="1" destOrd="0" presId="urn:microsoft.com/office/officeart/2008/layout/LinedList"/>
    <dgm:cxn modelId="{A9E57880-38F6-2944-9BCE-7C3F79653ED7}" type="presParOf" srcId="{88EF73AE-33E9-DC48-97F0-02134F36D8DE}" destId="{E89BFAD5-3CCC-B142-A91F-EA576B65B5C5}" srcOrd="2" destOrd="0" presId="urn:microsoft.com/office/officeart/2008/layout/LinedList"/>
    <dgm:cxn modelId="{2E45878B-46DC-3744-94BA-8E8F6E7BD830}" type="presParOf" srcId="{B0A6B8E6-AEB2-AE47-8BC2-0B7B77D5551D}" destId="{DECC760C-8934-884F-A5C4-BF4967206CF6}" srcOrd="5" destOrd="0" presId="urn:microsoft.com/office/officeart/2008/layout/LinedList"/>
    <dgm:cxn modelId="{BFA07A70-B1D0-664B-A76E-A456CC08EF5E}" type="presParOf" srcId="{B0A6B8E6-AEB2-AE47-8BC2-0B7B77D5551D}" destId="{5F4EEBEF-E320-DB40-9216-295BF55A6E17}"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0ACB6-414D-F84F-9010-CB40B0194868}"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BA21B34F-D322-2242-8301-8997012EBD59}">
      <dgm:prSet/>
      <dgm:spPr/>
      <dgm:t>
        <a:bodyPr/>
        <a:lstStyle/>
        <a:p>
          <a:pPr rtl="0"/>
          <a:r>
            <a:rPr lang="en-US" dirty="0" smtClean="0">
              <a:solidFill>
                <a:srgbClr val="000000"/>
              </a:solidFill>
            </a:rPr>
            <a:t>Free trade: </a:t>
          </a:r>
          <a:endParaRPr lang="en-US" dirty="0">
            <a:solidFill>
              <a:srgbClr val="000000"/>
            </a:solidFill>
          </a:endParaRPr>
        </a:p>
      </dgm:t>
    </dgm:pt>
    <dgm:pt modelId="{1E4FCF39-D6F1-844E-AE4C-4C82C18AE70D}" type="parTrans" cxnId="{5563D58F-F89A-5844-BF04-79E6CFFF6F7E}">
      <dgm:prSet/>
      <dgm:spPr/>
      <dgm:t>
        <a:bodyPr/>
        <a:lstStyle/>
        <a:p>
          <a:endParaRPr lang="en-US"/>
        </a:p>
      </dgm:t>
    </dgm:pt>
    <dgm:pt modelId="{B75365E1-3DEF-6B43-B179-B38A332DD90E}" type="sibTrans" cxnId="{5563D58F-F89A-5844-BF04-79E6CFFF6F7E}">
      <dgm:prSet/>
      <dgm:spPr/>
      <dgm:t>
        <a:bodyPr/>
        <a:lstStyle/>
        <a:p>
          <a:endParaRPr lang="en-US"/>
        </a:p>
      </dgm:t>
    </dgm:pt>
    <dgm:pt modelId="{C89F8701-E8DA-1246-9242-BC7801E1FA3B}">
      <dgm:prSet/>
      <dgm:spPr/>
      <dgm:t>
        <a:bodyPr/>
        <a:lstStyle/>
        <a:p>
          <a:pPr rtl="0"/>
          <a:r>
            <a:rPr lang="en-US" dirty="0" smtClean="0">
              <a:solidFill>
                <a:srgbClr val="000000"/>
              </a:solidFill>
            </a:rPr>
            <a:t>Sale and purchase of goods and services across national borders without trade barrier restrictions</a:t>
          </a:r>
          <a:endParaRPr lang="en-US" dirty="0">
            <a:solidFill>
              <a:srgbClr val="000000"/>
            </a:solidFill>
          </a:endParaRPr>
        </a:p>
      </dgm:t>
    </dgm:pt>
    <dgm:pt modelId="{2387C72D-0E60-2542-B0F1-E8B9922AB66B}" type="parTrans" cxnId="{0D9BAB78-F4E4-204C-B4BE-AB38C90C75E7}">
      <dgm:prSet/>
      <dgm:spPr/>
      <dgm:t>
        <a:bodyPr/>
        <a:lstStyle/>
        <a:p>
          <a:endParaRPr lang="en-US"/>
        </a:p>
      </dgm:t>
    </dgm:pt>
    <dgm:pt modelId="{3D7A574C-3402-B843-BB96-458101623CD0}" type="sibTrans" cxnId="{0D9BAB78-F4E4-204C-B4BE-AB38C90C75E7}">
      <dgm:prSet/>
      <dgm:spPr/>
      <dgm:t>
        <a:bodyPr/>
        <a:lstStyle/>
        <a:p>
          <a:endParaRPr lang="en-US"/>
        </a:p>
      </dgm:t>
    </dgm:pt>
    <dgm:pt modelId="{5DD34F11-A1DC-974A-B0A2-D9C6972308C0}">
      <dgm:prSet/>
      <dgm:spPr/>
      <dgm:t>
        <a:bodyPr/>
        <a:lstStyle/>
        <a:p>
          <a:pPr rtl="0"/>
          <a:r>
            <a:rPr lang="en-US" smtClean="0">
              <a:solidFill>
                <a:srgbClr val="000000"/>
              </a:solidFill>
            </a:rPr>
            <a:t>Trade barriers: </a:t>
          </a:r>
          <a:endParaRPr lang="en-US">
            <a:solidFill>
              <a:srgbClr val="000000"/>
            </a:solidFill>
          </a:endParaRPr>
        </a:p>
      </dgm:t>
    </dgm:pt>
    <dgm:pt modelId="{BB247C5F-77CF-C34E-A0C4-430F5237E595}" type="parTrans" cxnId="{32D0C84D-D631-CA43-8732-CD1F95961668}">
      <dgm:prSet/>
      <dgm:spPr/>
      <dgm:t>
        <a:bodyPr/>
        <a:lstStyle/>
        <a:p>
          <a:endParaRPr lang="en-US"/>
        </a:p>
      </dgm:t>
    </dgm:pt>
    <dgm:pt modelId="{035199AD-6217-D34B-BA41-A76BC18E425A}" type="sibTrans" cxnId="{32D0C84D-D631-CA43-8732-CD1F95961668}">
      <dgm:prSet/>
      <dgm:spPr/>
      <dgm:t>
        <a:bodyPr/>
        <a:lstStyle/>
        <a:p>
          <a:endParaRPr lang="en-US"/>
        </a:p>
      </dgm:t>
    </dgm:pt>
    <dgm:pt modelId="{7F8DA3F9-F87C-584C-AABE-F60DDA85268E}">
      <dgm:prSet/>
      <dgm:spPr/>
      <dgm:t>
        <a:bodyPr/>
        <a:lstStyle/>
        <a:p>
          <a:pPr rtl="0"/>
          <a:r>
            <a:rPr lang="en-US" dirty="0" smtClean="0">
              <a:solidFill>
                <a:srgbClr val="000000"/>
              </a:solidFill>
            </a:rPr>
            <a:t>Economic tools used by national governments to protect domestic economy</a:t>
          </a:r>
          <a:endParaRPr lang="en-US" dirty="0">
            <a:solidFill>
              <a:srgbClr val="000000"/>
            </a:solidFill>
          </a:endParaRPr>
        </a:p>
      </dgm:t>
    </dgm:pt>
    <dgm:pt modelId="{9BF19491-0E9D-3F43-BEA1-FABDB81896E4}" type="parTrans" cxnId="{F186E83A-DD2B-064F-8456-505185D6BB38}">
      <dgm:prSet/>
      <dgm:spPr/>
      <dgm:t>
        <a:bodyPr/>
        <a:lstStyle/>
        <a:p>
          <a:endParaRPr lang="en-US"/>
        </a:p>
      </dgm:t>
    </dgm:pt>
    <dgm:pt modelId="{8B6655E7-C85C-3A40-B3A8-8197BBD59AAA}" type="sibTrans" cxnId="{F186E83A-DD2B-064F-8456-505185D6BB38}">
      <dgm:prSet/>
      <dgm:spPr/>
      <dgm:t>
        <a:bodyPr/>
        <a:lstStyle/>
        <a:p>
          <a:endParaRPr lang="en-US"/>
        </a:p>
      </dgm:t>
    </dgm:pt>
    <dgm:pt modelId="{BA4666C9-08E4-2848-A315-97DC20775623}">
      <dgm:prSet/>
      <dgm:spPr/>
      <dgm:t>
        <a:bodyPr/>
        <a:lstStyle/>
        <a:p>
          <a:pPr rtl="0"/>
          <a:r>
            <a:rPr lang="en-US" dirty="0" smtClean="0">
              <a:solidFill>
                <a:srgbClr val="000000"/>
              </a:solidFill>
            </a:rPr>
            <a:t>e.g., Tariffs, quotas, duties</a:t>
          </a:r>
          <a:endParaRPr lang="en-US" dirty="0">
            <a:solidFill>
              <a:srgbClr val="000000"/>
            </a:solidFill>
          </a:endParaRPr>
        </a:p>
      </dgm:t>
    </dgm:pt>
    <dgm:pt modelId="{7C68F084-55A4-B54D-8A98-9ABDA885EA79}" type="parTrans" cxnId="{9F8BD921-3D58-B34C-86FC-08F98ACD96AB}">
      <dgm:prSet/>
      <dgm:spPr/>
      <dgm:t>
        <a:bodyPr/>
        <a:lstStyle/>
        <a:p>
          <a:endParaRPr lang="en-US"/>
        </a:p>
      </dgm:t>
    </dgm:pt>
    <dgm:pt modelId="{8C5B533F-35B2-FA43-AC05-C4259D662593}" type="sibTrans" cxnId="{9F8BD921-3D58-B34C-86FC-08F98ACD96AB}">
      <dgm:prSet/>
      <dgm:spPr/>
      <dgm:t>
        <a:bodyPr/>
        <a:lstStyle/>
        <a:p>
          <a:endParaRPr lang="en-US"/>
        </a:p>
      </dgm:t>
    </dgm:pt>
    <dgm:pt modelId="{148A04C3-180F-B249-A81D-BD4A93BBDC42}" type="pres">
      <dgm:prSet presAssocID="{6CD0ACB6-414D-F84F-9010-CB40B0194868}" presName="linear" presStyleCnt="0">
        <dgm:presLayoutVars>
          <dgm:dir/>
          <dgm:animLvl val="lvl"/>
          <dgm:resizeHandles val="exact"/>
        </dgm:presLayoutVars>
      </dgm:prSet>
      <dgm:spPr/>
      <dgm:t>
        <a:bodyPr/>
        <a:lstStyle/>
        <a:p>
          <a:endParaRPr lang="en-US"/>
        </a:p>
      </dgm:t>
    </dgm:pt>
    <dgm:pt modelId="{C4522ECC-D9C3-CB44-A240-1A3DE3FE1292}" type="pres">
      <dgm:prSet presAssocID="{BA21B34F-D322-2242-8301-8997012EBD59}" presName="parentLin" presStyleCnt="0"/>
      <dgm:spPr/>
    </dgm:pt>
    <dgm:pt modelId="{26227DAE-04FF-904C-AA45-090F04ACB8DE}" type="pres">
      <dgm:prSet presAssocID="{BA21B34F-D322-2242-8301-8997012EBD59}" presName="parentLeftMargin" presStyleLbl="node1" presStyleIdx="0" presStyleCnt="2"/>
      <dgm:spPr/>
      <dgm:t>
        <a:bodyPr/>
        <a:lstStyle/>
        <a:p>
          <a:endParaRPr lang="en-US"/>
        </a:p>
      </dgm:t>
    </dgm:pt>
    <dgm:pt modelId="{CA37DBDB-9D19-BE45-8D71-852DDFCE6FCC}" type="pres">
      <dgm:prSet presAssocID="{BA21B34F-D322-2242-8301-8997012EBD59}" presName="parentText" presStyleLbl="node1" presStyleIdx="0" presStyleCnt="2">
        <dgm:presLayoutVars>
          <dgm:chMax val="0"/>
          <dgm:bulletEnabled val="1"/>
        </dgm:presLayoutVars>
      </dgm:prSet>
      <dgm:spPr/>
      <dgm:t>
        <a:bodyPr/>
        <a:lstStyle/>
        <a:p>
          <a:endParaRPr lang="en-US"/>
        </a:p>
      </dgm:t>
    </dgm:pt>
    <dgm:pt modelId="{763C119A-6D8D-C04A-B6F8-BBCFC5A70F08}" type="pres">
      <dgm:prSet presAssocID="{BA21B34F-D322-2242-8301-8997012EBD59}" presName="negativeSpace" presStyleCnt="0"/>
      <dgm:spPr/>
    </dgm:pt>
    <dgm:pt modelId="{C45053A0-169A-BB41-B09D-310E4DC028B8}" type="pres">
      <dgm:prSet presAssocID="{BA21B34F-D322-2242-8301-8997012EBD59}" presName="childText" presStyleLbl="conFgAcc1" presStyleIdx="0" presStyleCnt="2">
        <dgm:presLayoutVars>
          <dgm:bulletEnabled val="1"/>
        </dgm:presLayoutVars>
      </dgm:prSet>
      <dgm:spPr/>
      <dgm:t>
        <a:bodyPr/>
        <a:lstStyle/>
        <a:p>
          <a:endParaRPr lang="en-US"/>
        </a:p>
      </dgm:t>
    </dgm:pt>
    <dgm:pt modelId="{950BA142-8A09-4344-9E0A-38B6D8E3F973}" type="pres">
      <dgm:prSet presAssocID="{B75365E1-3DEF-6B43-B179-B38A332DD90E}" presName="spaceBetweenRectangles" presStyleCnt="0"/>
      <dgm:spPr/>
    </dgm:pt>
    <dgm:pt modelId="{B2B1D22F-3A96-8D4A-BE00-DD7BA8301CA0}" type="pres">
      <dgm:prSet presAssocID="{5DD34F11-A1DC-974A-B0A2-D9C6972308C0}" presName="parentLin" presStyleCnt="0"/>
      <dgm:spPr/>
    </dgm:pt>
    <dgm:pt modelId="{6E1EEBD0-5BD5-D646-837E-1F466ADA4A1A}" type="pres">
      <dgm:prSet presAssocID="{5DD34F11-A1DC-974A-B0A2-D9C6972308C0}" presName="parentLeftMargin" presStyleLbl="node1" presStyleIdx="0" presStyleCnt="2"/>
      <dgm:spPr/>
      <dgm:t>
        <a:bodyPr/>
        <a:lstStyle/>
        <a:p>
          <a:endParaRPr lang="en-US"/>
        </a:p>
      </dgm:t>
    </dgm:pt>
    <dgm:pt modelId="{BF77DF38-B97C-004B-9927-752C7EBEC692}" type="pres">
      <dgm:prSet presAssocID="{5DD34F11-A1DC-974A-B0A2-D9C6972308C0}" presName="parentText" presStyleLbl="node1" presStyleIdx="1" presStyleCnt="2">
        <dgm:presLayoutVars>
          <dgm:chMax val="0"/>
          <dgm:bulletEnabled val="1"/>
        </dgm:presLayoutVars>
      </dgm:prSet>
      <dgm:spPr/>
      <dgm:t>
        <a:bodyPr/>
        <a:lstStyle/>
        <a:p>
          <a:endParaRPr lang="en-US"/>
        </a:p>
      </dgm:t>
    </dgm:pt>
    <dgm:pt modelId="{0DD9AF5C-FD0F-9440-9ABB-A296733588CB}" type="pres">
      <dgm:prSet presAssocID="{5DD34F11-A1DC-974A-B0A2-D9C6972308C0}" presName="negativeSpace" presStyleCnt="0"/>
      <dgm:spPr/>
    </dgm:pt>
    <dgm:pt modelId="{806BC3B8-700A-E744-8B22-EE6EC1A45177}" type="pres">
      <dgm:prSet presAssocID="{5DD34F11-A1DC-974A-B0A2-D9C6972308C0}" presName="childText" presStyleLbl="conFgAcc1" presStyleIdx="1" presStyleCnt="2">
        <dgm:presLayoutVars>
          <dgm:bulletEnabled val="1"/>
        </dgm:presLayoutVars>
      </dgm:prSet>
      <dgm:spPr/>
      <dgm:t>
        <a:bodyPr/>
        <a:lstStyle/>
        <a:p>
          <a:endParaRPr lang="en-US"/>
        </a:p>
      </dgm:t>
    </dgm:pt>
  </dgm:ptLst>
  <dgm:cxnLst>
    <dgm:cxn modelId="{9F8BD921-3D58-B34C-86FC-08F98ACD96AB}" srcId="{5DD34F11-A1DC-974A-B0A2-D9C6972308C0}" destId="{BA4666C9-08E4-2848-A315-97DC20775623}" srcOrd="1" destOrd="0" parTransId="{7C68F084-55A4-B54D-8A98-9ABDA885EA79}" sibTransId="{8C5B533F-35B2-FA43-AC05-C4259D662593}"/>
    <dgm:cxn modelId="{84CFC642-3B91-7040-81C3-DF4C75B1CBE8}" type="presOf" srcId="{BA21B34F-D322-2242-8301-8997012EBD59}" destId="{CA37DBDB-9D19-BE45-8D71-852DDFCE6FCC}" srcOrd="1" destOrd="0" presId="urn:microsoft.com/office/officeart/2005/8/layout/list1"/>
    <dgm:cxn modelId="{6C15C86B-73DC-482A-A1F8-C74E561A7F5D}" type="presOf" srcId="{5DD34F11-A1DC-974A-B0A2-D9C6972308C0}" destId="{6E1EEBD0-5BD5-D646-837E-1F466ADA4A1A}" srcOrd="0" destOrd="0" presId="urn:microsoft.com/office/officeart/2005/8/layout/list1"/>
    <dgm:cxn modelId="{E06FAF47-78B7-B64D-924D-0A0DBDBE40E3}" type="presOf" srcId="{BA21B34F-D322-2242-8301-8997012EBD59}" destId="{26227DAE-04FF-904C-AA45-090F04ACB8DE}" srcOrd="0" destOrd="0" presId="urn:microsoft.com/office/officeart/2005/8/layout/list1"/>
    <dgm:cxn modelId="{F186E83A-DD2B-064F-8456-505185D6BB38}" srcId="{5DD34F11-A1DC-974A-B0A2-D9C6972308C0}" destId="{7F8DA3F9-F87C-584C-AABE-F60DDA85268E}" srcOrd="0" destOrd="0" parTransId="{9BF19491-0E9D-3F43-BEA1-FABDB81896E4}" sibTransId="{8B6655E7-C85C-3A40-B3A8-8197BBD59AAA}"/>
    <dgm:cxn modelId="{862CB3BF-23E5-4BB4-B8B3-045C31EED7CB}" type="presOf" srcId="{BA4666C9-08E4-2848-A315-97DC20775623}" destId="{806BC3B8-700A-E744-8B22-EE6EC1A45177}" srcOrd="0" destOrd="1" presId="urn:microsoft.com/office/officeart/2005/8/layout/list1"/>
    <dgm:cxn modelId="{32D0C84D-D631-CA43-8732-CD1F95961668}" srcId="{6CD0ACB6-414D-F84F-9010-CB40B0194868}" destId="{5DD34F11-A1DC-974A-B0A2-D9C6972308C0}" srcOrd="1" destOrd="0" parTransId="{BB247C5F-77CF-C34E-A0C4-430F5237E595}" sibTransId="{035199AD-6217-D34B-BA41-A76BC18E425A}"/>
    <dgm:cxn modelId="{B37FFBFA-D4DB-44A9-8607-3305125E828A}" type="presOf" srcId="{6CD0ACB6-414D-F84F-9010-CB40B0194868}" destId="{148A04C3-180F-B249-A81D-BD4A93BBDC42}" srcOrd="0" destOrd="0" presId="urn:microsoft.com/office/officeart/2005/8/layout/list1"/>
    <dgm:cxn modelId="{5563D58F-F89A-5844-BF04-79E6CFFF6F7E}" srcId="{6CD0ACB6-414D-F84F-9010-CB40B0194868}" destId="{BA21B34F-D322-2242-8301-8997012EBD59}" srcOrd="0" destOrd="0" parTransId="{1E4FCF39-D6F1-844E-AE4C-4C82C18AE70D}" sibTransId="{B75365E1-3DEF-6B43-B179-B38A332DD90E}"/>
    <dgm:cxn modelId="{E4041376-2B47-4BD6-9DDC-04357DC47517}" type="presOf" srcId="{7F8DA3F9-F87C-584C-AABE-F60DDA85268E}" destId="{806BC3B8-700A-E744-8B22-EE6EC1A45177}" srcOrd="0" destOrd="0" presId="urn:microsoft.com/office/officeart/2005/8/layout/list1"/>
    <dgm:cxn modelId="{0D9BAB78-F4E4-204C-B4BE-AB38C90C75E7}" srcId="{BA21B34F-D322-2242-8301-8997012EBD59}" destId="{C89F8701-E8DA-1246-9242-BC7801E1FA3B}" srcOrd="0" destOrd="0" parTransId="{2387C72D-0E60-2542-B0F1-E8B9922AB66B}" sibTransId="{3D7A574C-3402-B843-BB96-458101623CD0}"/>
    <dgm:cxn modelId="{D625AF68-5B95-E54C-850A-579BF7BBE0E2}" type="presOf" srcId="{C89F8701-E8DA-1246-9242-BC7801E1FA3B}" destId="{C45053A0-169A-BB41-B09D-310E4DC028B8}" srcOrd="0" destOrd="0" presId="urn:microsoft.com/office/officeart/2005/8/layout/list1"/>
    <dgm:cxn modelId="{DA713163-35B3-4396-8EEE-504F3D8CBE54}" type="presOf" srcId="{5DD34F11-A1DC-974A-B0A2-D9C6972308C0}" destId="{BF77DF38-B97C-004B-9927-752C7EBEC692}" srcOrd="1" destOrd="0" presId="urn:microsoft.com/office/officeart/2005/8/layout/list1"/>
    <dgm:cxn modelId="{CC100E5B-7BB8-2345-AFB0-31C26C6ECC82}" type="presParOf" srcId="{148A04C3-180F-B249-A81D-BD4A93BBDC42}" destId="{C4522ECC-D9C3-CB44-A240-1A3DE3FE1292}" srcOrd="0" destOrd="0" presId="urn:microsoft.com/office/officeart/2005/8/layout/list1"/>
    <dgm:cxn modelId="{D1E06212-256E-4E46-9065-C9F2D8CC2542}" type="presParOf" srcId="{C4522ECC-D9C3-CB44-A240-1A3DE3FE1292}" destId="{26227DAE-04FF-904C-AA45-090F04ACB8DE}" srcOrd="0" destOrd="0" presId="urn:microsoft.com/office/officeart/2005/8/layout/list1"/>
    <dgm:cxn modelId="{1EE00683-060B-7F40-B5EF-1E4FF035C1BA}" type="presParOf" srcId="{C4522ECC-D9C3-CB44-A240-1A3DE3FE1292}" destId="{CA37DBDB-9D19-BE45-8D71-852DDFCE6FCC}" srcOrd="1" destOrd="0" presId="urn:microsoft.com/office/officeart/2005/8/layout/list1"/>
    <dgm:cxn modelId="{28DF26FB-4E5F-FA40-B174-73699F5D68AC}" type="presParOf" srcId="{148A04C3-180F-B249-A81D-BD4A93BBDC42}" destId="{763C119A-6D8D-C04A-B6F8-BBCFC5A70F08}" srcOrd="1" destOrd="0" presId="urn:microsoft.com/office/officeart/2005/8/layout/list1"/>
    <dgm:cxn modelId="{B0759431-0FA7-C64C-B40C-34AA358EC8F8}" type="presParOf" srcId="{148A04C3-180F-B249-A81D-BD4A93BBDC42}" destId="{C45053A0-169A-BB41-B09D-310E4DC028B8}" srcOrd="2" destOrd="0" presId="urn:microsoft.com/office/officeart/2005/8/layout/list1"/>
    <dgm:cxn modelId="{B6D509E2-506E-E742-9CF4-375B4A56D93D}" type="presParOf" srcId="{148A04C3-180F-B249-A81D-BD4A93BBDC42}" destId="{950BA142-8A09-4344-9E0A-38B6D8E3F973}" srcOrd="3" destOrd="0" presId="urn:microsoft.com/office/officeart/2005/8/layout/list1"/>
    <dgm:cxn modelId="{1E136A40-777C-494C-AE03-4ADFF6F3D504}" type="presParOf" srcId="{148A04C3-180F-B249-A81D-BD4A93BBDC42}" destId="{B2B1D22F-3A96-8D4A-BE00-DD7BA8301CA0}" srcOrd="4" destOrd="0" presId="urn:microsoft.com/office/officeart/2005/8/layout/list1"/>
    <dgm:cxn modelId="{F1A8DE88-B07A-494F-8175-E3CFFAA4F127}" type="presParOf" srcId="{B2B1D22F-3A96-8D4A-BE00-DD7BA8301CA0}" destId="{6E1EEBD0-5BD5-D646-837E-1F466ADA4A1A}" srcOrd="0" destOrd="0" presId="urn:microsoft.com/office/officeart/2005/8/layout/list1"/>
    <dgm:cxn modelId="{B6EDEE9B-539D-4F31-B8E2-8FB2BD830486}" type="presParOf" srcId="{B2B1D22F-3A96-8D4A-BE00-DD7BA8301CA0}" destId="{BF77DF38-B97C-004B-9927-752C7EBEC692}" srcOrd="1" destOrd="0" presId="urn:microsoft.com/office/officeart/2005/8/layout/list1"/>
    <dgm:cxn modelId="{61AC53CD-DB83-4D42-91F9-029B2EE24628}" type="presParOf" srcId="{148A04C3-180F-B249-A81D-BD4A93BBDC42}" destId="{0DD9AF5C-FD0F-9440-9ABB-A296733588CB}" srcOrd="5" destOrd="0" presId="urn:microsoft.com/office/officeart/2005/8/layout/list1"/>
    <dgm:cxn modelId="{19DAEA24-8CC3-40FD-9212-BBD527DD56EF}" type="presParOf" srcId="{148A04C3-180F-B249-A81D-BD4A93BBDC42}" destId="{806BC3B8-700A-E744-8B22-EE6EC1A4517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E2A53-5C1E-0C41-97AD-DE174C44F5AB}"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4DBEB411-DE9A-6240-A34A-F58FD82BD50E}">
      <dgm:prSet/>
      <dgm:spPr/>
      <dgm:t>
        <a:bodyPr/>
        <a:lstStyle/>
        <a:p>
          <a:pPr rtl="0"/>
          <a:r>
            <a:rPr lang="en-US" dirty="0" smtClean="0"/>
            <a:t>Specify standardized sets of practices </a:t>
          </a:r>
          <a:endParaRPr lang="en-US" dirty="0"/>
        </a:p>
      </dgm:t>
    </dgm:pt>
    <dgm:pt modelId="{AAFF5101-7763-4446-A1A6-C10085E1E5D0}" type="parTrans" cxnId="{0A6722C5-CB52-9947-B602-B97136D1B806}">
      <dgm:prSet/>
      <dgm:spPr/>
      <dgm:t>
        <a:bodyPr/>
        <a:lstStyle/>
        <a:p>
          <a:endParaRPr lang="en-US"/>
        </a:p>
      </dgm:t>
    </dgm:pt>
    <dgm:pt modelId="{FDD3CC54-FE1F-F540-869E-1E1507388F89}" type="sibTrans" cxnId="{0A6722C5-CB52-9947-B602-B97136D1B806}">
      <dgm:prSet/>
      <dgm:spPr/>
      <dgm:t>
        <a:bodyPr/>
        <a:lstStyle/>
        <a:p>
          <a:endParaRPr lang="en-US"/>
        </a:p>
      </dgm:t>
    </dgm:pt>
    <dgm:pt modelId="{5920A2C5-A6F6-A143-ABD9-72D0F5614239}">
      <dgm:prSet/>
      <dgm:spPr/>
      <dgm:t>
        <a:bodyPr/>
        <a:lstStyle/>
        <a:p>
          <a:pPr rtl="0"/>
          <a:r>
            <a:rPr lang="en-US" dirty="0" smtClean="0"/>
            <a:t>Voluntarily adopted by organizations</a:t>
          </a:r>
          <a:endParaRPr lang="en-US" dirty="0"/>
        </a:p>
      </dgm:t>
    </dgm:pt>
    <dgm:pt modelId="{68BD236B-AE8F-0243-A909-A23880427CEF}" type="parTrans" cxnId="{B0243A54-E58F-E049-A8CD-9FACA44443EB}">
      <dgm:prSet/>
      <dgm:spPr/>
      <dgm:t>
        <a:bodyPr/>
        <a:lstStyle/>
        <a:p>
          <a:endParaRPr lang="en-US"/>
        </a:p>
      </dgm:t>
    </dgm:pt>
    <dgm:pt modelId="{8F97332A-85D0-5F41-9764-F1C801952A59}" type="sibTrans" cxnId="{B0243A54-E58F-E049-A8CD-9FACA44443EB}">
      <dgm:prSet/>
      <dgm:spPr/>
      <dgm:t>
        <a:bodyPr/>
        <a:lstStyle/>
        <a:p>
          <a:endParaRPr lang="en-US"/>
        </a:p>
      </dgm:t>
    </dgm:pt>
    <dgm:pt modelId="{878D1DB6-2969-DB4C-B30C-2907D7304606}">
      <dgm:prSet/>
      <dgm:spPr/>
      <dgm:t>
        <a:bodyPr/>
        <a:lstStyle/>
        <a:p>
          <a:pPr rtl="0"/>
          <a:r>
            <a:rPr lang="en-US" dirty="0" smtClean="0"/>
            <a:t>Adopting organizations pay fees as members</a:t>
          </a:r>
          <a:endParaRPr lang="en-US" dirty="0"/>
        </a:p>
      </dgm:t>
    </dgm:pt>
    <dgm:pt modelId="{1E0741C3-41B1-C742-8939-E7D08B188724}" type="parTrans" cxnId="{F9147118-A2E6-4C4D-BC5A-4DB505A70BC5}">
      <dgm:prSet/>
      <dgm:spPr/>
      <dgm:t>
        <a:bodyPr/>
        <a:lstStyle/>
        <a:p>
          <a:endParaRPr lang="en-US"/>
        </a:p>
      </dgm:t>
    </dgm:pt>
    <dgm:pt modelId="{A669E0AC-2C23-BF49-8824-CC5A5C62B0F3}" type="sibTrans" cxnId="{F9147118-A2E6-4C4D-BC5A-4DB505A70BC5}">
      <dgm:prSet/>
      <dgm:spPr/>
      <dgm:t>
        <a:bodyPr/>
        <a:lstStyle/>
        <a:p>
          <a:endParaRPr lang="en-US"/>
        </a:p>
      </dgm:t>
    </dgm:pt>
    <dgm:pt modelId="{E7FC986E-044B-CD47-8FF7-2262154FA2CD}">
      <dgm:prSet/>
      <dgm:spPr/>
      <dgm:t>
        <a:bodyPr/>
        <a:lstStyle/>
        <a:p>
          <a:pPr rtl="0"/>
          <a:r>
            <a:rPr lang="en-US" dirty="0" smtClean="0"/>
            <a:t>Adopting organizations permit third party inspection and auditing</a:t>
          </a:r>
          <a:endParaRPr lang="en-US" dirty="0"/>
        </a:p>
      </dgm:t>
    </dgm:pt>
    <dgm:pt modelId="{90A358A7-FC63-5147-BFC7-470B1EDEE10C}" type="parTrans" cxnId="{4A3C3AE3-A369-4843-BC9B-98299DF9DD82}">
      <dgm:prSet/>
      <dgm:spPr/>
      <dgm:t>
        <a:bodyPr/>
        <a:lstStyle/>
        <a:p>
          <a:endParaRPr lang="en-US"/>
        </a:p>
      </dgm:t>
    </dgm:pt>
    <dgm:pt modelId="{2B5EDD26-5FC6-7148-A888-3B686B472818}" type="sibTrans" cxnId="{4A3C3AE3-A369-4843-BC9B-98299DF9DD82}">
      <dgm:prSet/>
      <dgm:spPr/>
      <dgm:t>
        <a:bodyPr/>
        <a:lstStyle/>
        <a:p>
          <a:endParaRPr lang="en-US"/>
        </a:p>
      </dgm:t>
    </dgm:pt>
    <dgm:pt modelId="{79A0512C-5A2C-A044-94AB-82D73FDBB6EB}">
      <dgm:prSet/>
      <dgm:spPr/>
      <dgm:t>
        <a:bodyPr/>
        <a:lstStyle/>
        <a:p>
          <a:pPr rtl="0"/>
          <a:r>
            <a:rPr lang="en-US" dirty="0" smtClean="0"/>
            <a:t>Adopting organizations are required to measure and report compliance on regular basis</a:t>
          </a:r>
          <a:endParaRPr lang="en-US" dirty="0"/>
        </a:p>
      </dgm:t>
    </dgm:pt>
    <dgm:pt modelId="{76FEB288-A0BA-D84B-8503-D0D4FDBE4227}" type="parTrans" cxnId="{D27F3050-DCC8-F049-A63E-A183132C2AEA}">
      <dgm:prSet/>
      <dgm:spPr/>
    </dgm:pt>
    <dgm:pt modelId="{50DF05CF-DFFC-634A-AD8D-B248940E2373}" type="sibTrans" cxnId="{D27F3050-DCC8-F049-A63E-A183132C2AEA}">
      <dgm:prSet/>
      <dgm:spPr/>
    </dgm:pt>
    <dgm:pt modelId="{87C909FB-2DC2-6443-BB42-6EAC241E9CA9}" type="pres">
      <dgm:prSet presAssocID="{1B0E2A53-5C1E-0C41-97AD-DE174C44F5AB}" presName="vert0" presStyleCnt="0">
        <dgm:presLayoutVars>
          <dgm:dir/>
          <dgm:animOne val="branch"/>
          <dgm:animLvl val="lvl"/>
        </dgm:presLayoutVars>
      </dgm:prSet>
      <dgm:spPr/>
      <dgm:t>
        <a:bodyPr/>
        <a:lstStyle/>
        <a:p>
          <a:endParaRPr lang="en-US"/>
        </a:p>
      </dgm:t>
    </dgm:pt>
    <dgm:pt modelId="{8D958EDC-5C95-654B-BC09-98210F70C506}" type="pres">
      <dgm:prSet presAssocID="{4DBEB411-DE9A-6240-A34A-F58FD82BD50E}" presName="thickLine" presStyleLbl="alignNode1" presStyleIdx="0" presStyleCnt="5"/>
      <dgm:spPr/>
    </dgm:pt>
    <dgm:pt modelId="{0889F0D2-D4D4-4445-9D5E-58013FABD27E}" type="pres">
      <dgm:prSet presAssocID="{4DBEB411-DE9A-6240-A34A-F58FD82BD50E}" presName="horz1" presStyleCnt="0"/>
      <dgm:spPr/>
    </dgm:pt>
    <dgm:pt modelId="{1E51808C-B4EE-B448-A058-A46A4537B7FF}" type="pres">
      <dgm:prSet presAssocID="{4DBEB411-DE9A-6240-A34A-F58FD82BD50E}" presName="tx1" presStyleLbl="revTx" presStyleIdx="0" presStyleCnt="5"/>
      <dgm:spPr/>
      <dgm:t>
        <a:bodyPr/>
        <a:lstStyle/>
        <a:p>
          <a:endParaRPr lang="en-US"/>
        </a:p>
      </dgm:t>
    </dgm:pt>
    <dgm:pt modelId="{40FEDF7A-ECC6-EC4C-A4B5-202474FC1603}" type="pres">
      <dgm:prSet presAssocID="{4DBEB411-DE9A-6240-A34A-F58FD82BD50E}" presName="vert1" presStyleCnt="0"/>
      <dgm:spPr/>
    </dgm:pt>
    <dgm:pt modelId="{46FA89EF-A255-2848-8CF8-621F6C146A8A}" type="pres">
      <dgm:prSet presAssocID="{5920A2C5-A6F6-A143-ABD9-72D0F5614239}" presName="thickLine" presStyleLbl="alignNode1" presStyleIdx="1" presStyleCnt="5"/>
      <dgm:spPr/>
    </dgm:pt>
    <dgm:pt modelId="{86314C9C-3F19-634B-B76D-D7D8172A81C8}" type="pres">
      <dgm:prSet presAssocID="{5920A2C5-A6F6-A143-ABD9-72D0F5614239}" presName="horz1" presStyleCnt="0"/>
      <dgm:spPr/>
    </dgm:pt>
    <dgm:pt modelId="{6D162051-19B1-2A43-90E6-A805FCE6E440}" type="pres">
      <dgm:prSet presAssocID="{5920A2C5-A6F6-A143-ABD9-72D0F5614239}" presName="tx1" presStyleLbl="revTx" presStyleIdx="1" presStyleCnt="5"/>
      <dgm:spPr/>
      <dgm:t>
        <a:bodyPr/>
        <a:lstStyle/>
        <a:p>
          <a:endParaRPr lang="en-US"/>
        </a:p>
      </dgm:t>
    </dgm:pt>
    <dgm:pt modelId="{FF947504-9E1A-0346-AB12-82A75D4D6294}" type="pres">
      <dgm:prSet presAssocID="{5920A2C5-A6F6-A143-ABD9-72D0F5614239}" presName="vert1" presStyleCnt="0"/>
      <dgm:spPr/>
    </dgm:pt>
    <dgm:pt modelId="{AE509F33-9349-F14A-A9BD-366F491F249A}" type="pres">
      <dgm:prSet presAssocID="{878D1DB6-2969-DB4C-B30C-2907D7304606}" presName="thickLine" presStyleLbl="alignNode1" presStyleIdx="2" presStyleCnt="5"/>
      <dgm:spPr/>
    </dgm:pt>
    <dgm:pt modelId="{2DA66CA4-3D0B-6945-A6DA-0FE79C8CB0FD}" type="pres">
      <dgm:prSet presAssocID="{878D1DB6-2969-DB4C-B30C-2907D7304606}" presName="horz1" presStyleCnt="0"/>
      <dgm:spPr/>
    </dgm:pt>
    <dgm:pt modelId="{1FE2714A-4546-A248-B12E-033CE0C17F05}" type="pres">
      <dgm:prSet presAssocID="{878D1DB6-2969-DB4C-B30C-2907D7304606}" presName="tx1" presStyleLbl="revTx" presStyleIdx="2" presStyleCnt="5"/>
      <dgm:spPr/>
      <dgm:t>
        <a:bodyPr/>
        <a:lstStyle/>
        <a:p>
          <a:endParaRPr lang="en-US"/>
        </a:p>
      </dgm:t>
    </dgm:pt>
    <dgm:pt modelId="{35C93592-0ADD-3E4C-849E-22C636028F15}" type="pres">
      <dgm:prSet presAssocID="{878D1DB6-2969-DB4C-B30C-2907D7304606}" presName="vert1" presStyleCnt="0"/>
      <dgm:spPr/>
    </dgm:pt>
    <dgm:pt modelId="{D05DE36C-083B-1F47-8D94-86E54A9DCCAA}" type="pres">
      <dgm:prSet presAssocID="{79A0512C-5A2C-A044-94AB-82D73FDBB6EB}" presName="thickLine" presStyleLbl="alignNode1" presStyleIdx="3" presStyleCnt="5"/>
      <dgm:spPr/>
    </dgm:pt>
    <dgm:pt modelId="{6EF44322-5ACA-6441-832A-399707430226}" type="pres">
      <dgm:prSet presAssocID="{79A0512C-5A2C-A044-94AB-82D73FDBB6EB}" presName="horz1" presStyleCnt="0"/>
      <dgm:spPr/>
    </dgm:pt>
    <dgm:pt modelId="{EE6FD0F7-7755-3B4F-ACAA-69219B0A7348}" type="pres">
      <dgm:prSet presAssocID="{79A0512C-5A2C-A044-94AB-82D73FDBB6EB}" presName="tx1" presStyleLbl="revTx" presStyleIdx="3" presStyleCnt="5"/>
      <dgm:spPr/>
      <dgm:t>
        <a:bodyPr/>
        <a:lstStyle/>
        <a:p>
          <a:endParaRPr lang="en-US"/>
        </a:p>
      </dgm:t>
    </dgm:pt>
    <dgm:pt modelId="{257EA756-B822-0941-B105-5348F2412B2B}" type="pres">
      <dgm:prSet presAssocID="{79A0512C-5A2C-A044-94AB-82D73FDBB6EB}" presName="vert1" presStyleCnt="0"/>
      <dgm:spPr/>
    </dgm:pt>
    <dgm:pt modelId="{C79CEC5D-F2B6-7D44-9C01-653B5B9F89B5}" type="pres">
      <dgm:prSet presAssocID="{E7FC986E-044B-CD47-8FF7-2262154FA2CD}" presName="thickLine" presStyleLbl="alignNode1" presStyleIdx="4" presStyleCnt="5"/>
      <dgm:spPr/>
    </dgm:pt>
    <dgm:pt modelId="{908EEAE5-83DC-6D47-AAF9-70932CA5D192}" type="pres">
      <dgm:prSet presAssocID="{E7FC986E-044B-CD47-8FF7-2262154FA2CD}" presName="horz1" presStyleCnt="0"/>
      <dgm:spPr/>
    </dgm:pt>
    <dgm:pt modelId="{23F2E532-5EF2-AF4C-B3AB-108DEFB975D1}" type="pres">
      <dgm:prSet presAssocID="{E7FC986E-044B-CD47-8FF7-2262154FA2CD}" presName="tx1" presStyleLbl="revTx" presStyleIdx="4" presStyleCnt="5"/>
      <dgm:spPr/>
      <dgm:t>
        <a:bodyPr/>
        <a:lstStyle/>
        <a:p>
          <a:endParaRPr lang="en-US"/>
        </a:p>
      </dgm:t>
    </dgm:pt>
    <dgm:pt modelId="{58551950-A5DE-7D40-87EA-955974D2AAEF}" type="pres">
      <dgm:prSet presAssocID="{E7FC986E-044B-CD47-8FF7-2262154FA2CD}" presName="vert1" presStyleCnt="0"/>
      <dgm:spPr/>
    </dgm:pt>
  </dgm:ptLst>
  <dgm:cxnLst>
    <dgm:cxn modelId="{A1C77A07-E908-4793-80FB-D216E3BD496D}" type="presOf" srcId="{1B0E2A53-5C1E-0C41-97AD-DE174C44F5AB}" destId="{87C909FB-2DC2-6443-BB42-6EAC241E9CA9}" srcOrd="0" destOrd="0" presId="urn:microsoft.com/office/officeart/2008/layout/LinedList"/>
    <dgm:cxn modelId="{7D0A2152-CC02-46D7-BADC-D6D048D29B0E}" type="presOf" srcId="{79A0512C-5A2C-A044-94AB-82D73FDBB6EB}" destId="{EE6FD0F7-7755-3B4F-ACAA-69219B0A7348}" srcOrd="0" destOrd="0" presId="urn:microsoft.com/office/officeart/2008/layout/LinedList"/>
    <dgm:cxn modelId="{67009507-D6A7-423A-A7E6-388D96E4E834}" type="presOf" srcId="{E7FC986E-044B-CD47-8FF7-2262154FA2CD}" destId="{23F2E532-5EF2-AF4C-B3AB-108DEFB975D1}" srcOrd="0" destOrd="0" presId="urn:microsoft.com/office/officeart/2008/layout/LinedList"/>
    <dgm:cxn modelId="{7A92709D-9880-4BC5-A98F-020D9A774326}" type="presOf" srcId="{878D1DB6-2969-DB4C-B30C-2907D7304606}" destId="{1FE2714A-4546-A248-B12E-033CE0C17F05}" srcOrd="0" destOrd="0" presId="urn:microsoft.com/office/officeart/2008/layout/LinedList"/>
    <dgm:cxn modelId="{D27F3050-DCC8-F049-A63E-A183132C2AEA}" srcId="{1B0E2A53-5C1E-0C41-97AD-DE174C44F5AB}" destId="{79A0512C-5A2C-A044-94AB-82D73FDBB6EB}" srcOrd="3" destOrd="0" parTransId="{76FEB288-A0BA-D84B-8503-D0D4FDBE4227}" sibTransId="{50DF05CF-DFFC-634A-AD8D-B248940E2373}"/>
    <dgm:cxn modelId="{4A3C3AE3-A369-4843-BC9B-98299DF9DD82}" srcId="{1B0E2A53-5C1E-0C41-97AD-DE174C44F5AB}" destId="{E7FC986E-044B-CD47-8FF7-2262154FA2CD}" srcOrd="4" destOrd="0" parTransId="{90A358A7-FC63-5147-BFC7-470B1EDEE10C}" sibTransId="{2B5EDD26-5FC6-7148-A888-3B686B472818}"/>
    <dgm:cxn modelId="{89265542-CBD8-4F18-91F5-7454E10B6FC3}" type="presOf" srcId="{4DBEB411-DE9A-6240-A34A-F58FD82BD50E}" destId="{1E51808C-B4EE-B448-A058-A46A4537B7FF}" srcOrd="0" destOrd="0" presId="urn:microsoft.com/office/officeart/2008/layout/LinedList"/>
    <dgm:cxn modelId="{0D0C0D1A-1758-41C2-9570-0D509847C757}" type="presOf" srcId="{5920A2C5-A6F6-A143-ABD9-72D0F5614239}" destId="{6D162051-19B1-2A43-90E6-A805FCE6E440}" srcOrd="0" destOrd="0" presId="urn:microsoft.com/office/officeart/2008/layout/LinedList"/>
    <dgm:cxn modelId="{0A6722C5-CB52-9947-B602-B97136D1B806}" srcId="{1B0E2A53-5C1E-0C41-97AD-DE174C44F5AB}" destId="{4DBEB411-DE9A-6240-A34A-F58FD82BD50E}" srcOrd="0" destOrd="0" parTransId="{AAFF5101-7763-4446-A1A6-C10085E1E5D0}" sibTransId="{FDD3CC54-FE1F-F540-869E-1E1507388F89}"/>
    <dgm:cxn modelId="{F9147118-A2E6-4C4D-BC5A-4DB505A70BC5}" srcId="{1B0E2A53-5C1E-0C41-97AD-DE174C44F5AB}" destId="{878D1DB6-2969-DB4C-B30C-2907D7304606}" srcOrd="2" destOrd="0" parTransId="{1E0741C3-41B1-C742-8939-E7D08B188724}" sibTransId="{A669E0AC-2C23-BF49-8824-CC5A5C62B0F3}"/>
    <dgm:cxn modelId="{B0243A54-E58F-E049-A8CD-9FACA44443EB}" srcId="{1B0E2A53-5C1E-0C41-97AD-DE174C44F5AB}" destId="{5920A2C5-A6F6-A143-ABD9-72D0F5614239}" srcOrd="1" destOrd="0" parTransId="{68BD236B-AE8F-0243-A909-A23880427CEF}" sibTransId="{8F97332A-85D0-5F41-9764-F1C801952A59}"/>
    <dgm:cxn modelId="{D8ACCD59-132E-4118-A248-727DD224A422}" type="presParOf" srcId="{87C909FB-2DC2-6443-BB42-6EAC241E9CA9}" destId="{8D958EDC-5C95-654B-BC09-98210F70C506}" srcOrd="0" destOrd="0" presId="urn:microsoft.com/office/officeart/2008/layout/LinedList"/>
    <dgm:cxn modelId="{8B1EEB5B-7E73-4D2E-9B12-C475735CAFEF}" type="presParOf" srcId="{87C909FB-2DC2-6443-BB42-6EAC241E9CA9}" destId="{0889F0D2-D4D4-4445-9D5E-58013FABD27E}" srcOrd="1" destOrd="0" presId="urn:microsoft.com/office/officeart/2008/layout/LinedList"/>
    <dgm:cxn modelId="{8648A735-B4C8-42E0-AA4A-39502CE2DF67}" type="presParOf" srcId="{0889F0D2-D4D4-4445-9D5E-58013FABD27E}" destId="{1E51808C-B4EE-B448-A058-A46A4537B7FF}" srcOrd="0" destOrd="0" presId="urn:microsoft.com/office/officeart/2008/layout/LinedList"/>
    <dgm:cxn modelId="{F515C762-BFA4-4443-8D3C-D0979C8BF960}" type="presParOf" srcId="{0889F0D2-D4D4-4445-9D5E-58013FABD27E}" destId="{40FEDF7A-ECC6-EC4C-A4B5-202474FC1603}" srcOrd="1" destOrd="0" presId="urn:microsoft.com/office/officeart/2008/layout/LinedList"/>
    <dgm:cxn modelId="{7FCA1836-59A9-42E7-96D2-F8426F4EA502}" type="presParOf" srcId="{87C909FB-2DC2-6443-BB42-6EAC241E9CA9}" destId="{46FA89EF-A255-2848-8CF8-621F6C146A8A}" srcOrd="2" destOrd="0" presId="urn:microsoft.com/office/officeart/2008/layout/LinedList"/>
    <dgm:cxn modelId="{E90B7113-EB64-4391-A996-1E8736439616}" type="presParOf" srcId="{87C909FB-2DC2-6443-BB42-6EAC241E9CA9}" destId="{86314C9C-3F19-634B-B76D-D7D8172A81C8}" srcOrd="3" destOrd="0" presId="urn:microsoft.com/office/officeart/2008/layout/LinedList"/>
    <dgm:cxn modelId="{BFDBBFAD-DC03-4F35-A097-86E91CD6AE56}" type="presParOf" srcId="{86314C9C-3F19-634B-B76D-D7D8172A81C8}" destId="{6D162051-19B1-2A43-90E6-A805FCE6E440}" srcOrd="0" destOrd="0" presId="urn:microsoft.com/office/officeart/2008/layout/LinedList"/>
    <dgm:cxn modelId="{EC5FD989-F6E5-457B-A6F3-26942FBEC5B2}" type="presParOf" srcId="{86314C9C-3F19-634B-B76D-D7D8172A81C8}" destId="{FF947504-9E1A-0346-AB12-82A75D4D6294}" srcOrd="1" destOrd="0" presId="urn:microsoft.com/office/officeart/2008/layout/LinedList"/>
    <dgm:cxn modelId="{F4585BB3-2844-48A1-9CF4-792BF83383DC}" type="presParOf" srcId="{87C909FB-2DC2-6443-BB42-6EAC241E9CA9}" destId="{AE509F33-9349-F14A-A9BD-366F491F249A}" srcOrd="4" destOrd="0" presId="urn:microsoft.com/office/officeart/2008/layout/LinedList"/>
    <dgm:cxn modelId="{F2FAE52B-A27E-471B-8E4C-EA4172AF916D}" type="presParOf" srcId="{87C909FB-2DC2-6443-BB42-6EAC241E9CA9}" destId="{2DA66CA4-3D0B-6945-A6DA-0FE79C8CB0FD}" srcOrd="5" destOrd="0" presId="urn:microsoft.com/office/officeart/2008/layout/LinedList"/>
    <dgm:cxn modelId="{17315170-1D70-413E-838F-015EC4ECA4E7}" type="presParOf" srcId="{2DA66CA4-3D0B-6945-A6DA-0FE79C8CB0FD}" destId="{1FE2714A-4546-A248-B12E-033CE0C17F05}" srcOrd="0" destOrd="0" presId="urn:microsoft.com/office/officeart/2008/layout/LinedList"/>
    <dgm:cxn modelId="{DBB0CFE5-F482-40BF-B39E-0E6EECCE5693}" type="presParOf" srcId="{2DA66CA4-3D0B-6945-A6DA-0FE79C8CB0FD}" destId="{35C93592-0ADD-3E4C-849E-22C636028F15}" srcOrd="1" destOrd="0" presId="urn:microsoft.com/office/officeart/2008/layout/LinedList"/>
    <dgm:cxn modelId="{9A750F6A-9A27-4875-AAA8-C6A741ACAE7D}" type="presParOf" srcId="{87C909FB-2DC2-6443-BB42-6EAC241E9CA9}" destId="{D05DE36C-083B-1F47-8D94-86E54A9DCCAA}" srcOrd="6" destOrd="0" presId="urn:microsoft.com/office/officeart/2008/layout/LinedList"/>
    <dgm:cxn modelId="{BD22753E-CBC7-495F-8F61-521DF3000CBB}" type="presParOf" srcId="{87C909FB-2DC2-6443-BB42-6EAC241E9CA9}" destId="{6EF44322-5ACA-6441-832A-399707430226}" srcOrd="7" destOrd="0" presId="urn:microsoft.com/office/officeart/2008/layout/LinedList"/>
    <dgm:cxn modelId="{AB4CB3F4-F93C-4EAD-90EE-44DC6BCD6CE6}" type="presParOf" srcId="{6EF44322-5ACA-6441-832A-399707430226}" destId="{EE6FD0F7-7755-3B4F-ACAA-69219B0A7348}" srcOrd="0" destOrd="0" presId="urn:microsoft.com/office/officeart/2008/layout/LinedList"/>
    <dgm:cxn modelId="{77DF0177-948B-4A73-8AE9-02943EBF8B3A}" type="presParOf" srcId="{6EF44322-5ACA-6441-832A-399707430226}" destId="{257EA756-B822-0941-B105-5348F2412B2B}" srcOrd="1" destOrd="0" presId="urn:microsoft.com/office/officeart/2008/layout/LinedList"/>
    <dgm:cxn modelId="{C4BC9B61-D864-4F5C-AEA5-5718C84BC7D4}" type="presParOf" srcId="{87C909FB-2DC2-6443-BB42-6EAC241E9CA9}" destId="{C79CEC5D-F2B6-7D44-9C01-653B5B9F89B5}" srcOrd="8" destOrd="0" presId="urn:microsoft.com/office/officeart/2008/layout/LinedList"/>
    <dgm:cxn modelId="{4DDDC541-C3FD-4479-82BC-C6DD158E74BD}" type="presParOf" srcId="{87C909FB-2DC2-6443-BB42-6EAC241E9CA9}" destId="{908EEAE5-83DC-6D47-AAF9-70932CA5D192}" srcOrd="9" destOrd="0" presId="urn:microsoft.com/office/officeart/2008/layout/LinedList"/>
    <dgm:cxn modelId="{B85EDA6F-3821-4C26-A662-C53366DC7FB3}" type="presParOf" srcId="{908EEAE5-83DC-6D47-AAF9-70932CA5D192}" destId="{23F2E532-5EF2-AF4C-B3AB-108DEFB975D1}" srcOrd="0" destOrd="0" presId="urn:microsoft.com/office/officeart/2008/layout/LinedList"/>
    <dgm:cxn modelId="{EE6ED91E-2E66-4C82-BDFC-3AD2FD2A5021}" type="presParOf" srcId="{908EEAE5-83DC-6D47-AAF9-70932CA5D192}" destId="{58551950-A5DE-7D40-87EA-955974D2AA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358B7A-4FC9-B740-8EB4-3D92459B893A}" type="doc">
      <dgm:prSet loTypeId="urn:microsoft.com/office/officeart/2005/8/layout/vList2" loCatId="" qsTypeId="urn:microsoft.com/office/officeart/2005/8/quickstyle/simple4" qsCatId="simple" csTypeId="urn:microsoft.com/office/officeart/2005/8/colors/accent1_2" csCatId="accent1"/>
      <dgm:spPr/>
      <dgm:t>
        <a:bodyPr/>
        <a:lstStyle/>
        <a:p>
          <a:endParaRPr lang="en-US"/>
        </a:p>
      </dgm:t>
    </dgm:pt>
    <dgm:pt modelId="{2557DC86-84BB-4147-9D9D-46FBC428EBAC}">
      <dgm:prSet/>
      <dgm:spPr/>
      <dgm:t>
        <a:bodyPr/>
        <a:lstStyle/>
        <a:p>
          <a:pPr rtl="0"/>
          <a:r>
            <a:rPr lang="en-US" smtClean="0">
              <a:solidFill>
                <a:srgbClr val="000000"/>
              </a:solidFill>
            </a:rPr>
            <a:t>Standards / Standardization:</a:t>
          </a:r>
          <a:endParaRPr lang="en-US">
            <a:solidFill>
              <a:srgbClr val="000000"/>
            </a:solidFill>
          </a:endParaRPr>
        </a:p>
      </dgm:t>
    </dgm:pt>
    <dgm:pt modelId="{11D20F32-A24D-1941-BFAB-84EB56BA8DF2}" type="parTrans" cxnId="{9576561F-4897-9849-BEC4-0003B5E5A94E}">
      <dgm:prSet/>
      <dgm:spPr/>
      <dgm:t>
        <a:bodyPr/>
        <a:lstStyle/>
        <a:p>
          <a:endParaRPr lang="en-US"/>
        </a:p>
      </dgm:t>
    </dgm:pt>
    <dgm:pt modelId="{692BB2D0-CC2C-B247-A05A-94EED57CCB8F}" type="sibTrans" cxnId="{9576561F-4897-9849-BEC4-0003B5E5A94E}">
      <dgm:prSet/>
      <dgm:spPr/>
      <dgm:t>
        <a:bodyPr/>
        <a:lstStyle/>
        <a:p>
          <a:endParaRPr lang="en-US"/>
        </a:p>
      </dgm:t>
    </dgm:pt>
    <dgm:pt modelId="{3B9D816C-835F-9744-81B3-EF98C67C373C}">
      <dgm:prSet/>
      <dgm:spPr/>
      <dgm:t>
        <a:bodyPr/>
        <a:lstStyle/>
        <a:p>
          <a:pPr rtl="0"/>
          <a:r>
            <a:rPr lang="en-US" dirty="0" smtClean="0">
              <a:solidFill>
                <a:srgbClr val="000000"/>
              </a:solidFill>
            </a:rPr>
            <a:t>All firms adopting certification schemes comply with the same or similar sets of practices</a:t>
          </a:r>
          <a:endParaRPr lang="en-US" dirty="0">
            <a:solidFill>
              <a:srgbClr val="000000"/>
            </a:solidFill>
          </a:endParaRPr>
        </a:p>
      </dgm:t>
    </dgm:pt>
    <dgm:pt modelId="{393C6AA5-7EE1-1145-BCC5-534B4AFFA777}" type="parTrans" cxnId="{F604A59C-058E-EE4B-9264-B9A674089E28}">
      <dgm:prSet/>
      <dgm:spPr/>
      <dgm:t>
        <a:bodyPr/>
        <a:lstStyle/>
        <a:p>
          <a:endParaRPr lang="en-US"/>
        </a:p>
      </dgm:t>
    </dgm:pt>
    <dgm:pt modelId="{3209EFA1-73A6-964E-8B98-BDA725739F2A}" type="sibTrans" cxnId="{F604A59C-058E-EE4B-9264-B9A674089E28}">
      <dgm:prSet/>
      <dgm:spPr/>
      <dgm:t>
        <a:bodyPr/>
        <a:lstStyle/>
        <a:p>
          <a:endParaRPr lang="en-US"/>
        </a:p>
      </dgm:t>
    </dgm:pt>
    <dgm:pt modelId="{376D37E3-C3D1-1E41-A734-91FCBCF4F6F9}">
      <dgm:prSet/>
      <dgm:spPr/>
      <dgm:t>
        <a:bodyPr/>
        <a:lstStyle/>
        <a:p>
          <a:pPr rtl="0"/>
          <a:r>
            <a:rPr lang="en-US" smtClean="0">
              <a:solidFill>
                <a:srgbClr val="000000"/>
              </a:solidFill>
            </a:rPr>
            <a:t>Accountability:</a:t>
          </a:r>
          <a:endParaRPr lang="en-US">
            <a:solidFill>
              <a:srgbClr val="000000"/>
            </a:solidFill>
          </a:endParaRPr>
        </a:p>
      </dgm:t>
    </dgm:pt>
    <dgm:pt modelId="{AC82BF3D-439D-314A-B403-BC0476ACF0AC}" type="parTrans" cxnId="{C6C6E11D-176A-E945-8E3F-96E53AA958E3}">
      <dgm:prSet/>
      <dgm:spPr/>
      <dgm:t>
        <a:bodyPr/>
        <a:lstStyle/>
        <a:p>
          <a:endParaRPr lang="en-US"/>
        </a:p>
      </dgm:t>
    </dgm:pt>
    <dgm:pt modelId="{EEA19133-34DA-B44C-997B-E8BC62B8E731}" type="sibTrans" cxnId="{C6C6E11D-176A-E945-8E3F-96E53AA958E3}">
      <dgm:prSet/>
      <dgm:spPr/>
      <dgm:t>
        <a:bodyPr/>
        <a:lstStyle/>
        <a:p>
          <a:endParaRPr lang="en-US"/>
        </a:p>
      </dgm:t>
    </dgm:pt>
    <dgm:pt modelId="{EBF93929-2B22-8E47-B4D2-C965EB43008B}">
      <dgm:prSet/>
      <dgm:spPr/>
      <dgm:t>
        <a:bodyPr/>
        <a:lstStyle/>
        <a:p>
          <a:pPr rtl="0"/>
          <a:r>
            <a:rPr lang="en-US" smtClean="0">
              <a:solidFill>
                <a:srgbClr val="000000"/>
              </a:solidFill>
            </a:rPr>
            <a:t>“Doing what company commits to do” according to the certification scheme</a:t>
          </a:r>
          <a:endParaRPr lang="en-US">
            <a:solidFill>
              <a:srgbClr val="000000"/>
            </a:solidFill>
          </a:endParaRPr>
        </a:p>
      </dgm:t>
    </dgm:pt>
    <dgm:pt modelId="{82EDDA41-FB7B-E745-AF30-8A4B31DA5ECB}" type="parTrans" cxnId="{209AEA9D-5955-1447-B015-762F088BA0CB}">
      <dgm:prSet/>
      <dgm:spPr/>
      <dgm:t>
        <a:bodyPr/>
        <a:lstStyle/>
        <a:p>
          <a:endParaRPr lang="en-US"/>
        </a:p>
      </dgm:t>
    </dgm:pt>
    <dgm:pt modelId="{67405BD0-2533-BE43-9A73-CD6F9A3B0C3A}" type="sibTrans" cxnId="{209AEA9D-5955-1447-B015-762F088BA0CB}">
      <dgm:prSet/>
      <dgm:spPr/>
      <dgm:t>
        <a:bodyPr/>
        <a:lstStyle/>
        <a:p>
          <a:endParaRPr lang="en-US"/>
        </a:p>
      </dgm:t>
    </dgm:pt>
    <dgm:pt modelId="{477035DC-D35C-1648-A296-B8942A3C2C53}">
      <dgm:prSet/>
      <dgm:spPr/>
      <dgm:t>
        <a:bodyPr/>
        <a:lstStyle/>
        <a:p>
          <a:pPr rtl="0"/>
          <a:r>
            <a:rPr lang="en-US" dirty="0" smtClean="0">
              <a:solidFill>
                <a:srgbClr val="000000"/>
              </a:solidFill>
            </a:rPr>
            <a:t>Transparency promotes accountability</a:t>
          </a:r>
          <a:endParaRPr lang="en-US" dirty="0">
            <a:solidFill>
              <a:srgbClr val="000000"/>
            </a:solidFill>
          </a:endParaRPr>
        </a:p>
      </dgm:t>
    </dgm:pt>
    <dgm:pt modelId="{96A7A514-77DB-DD4D-B37F-2E4CE809140B}" type="parTrans" cxnId="{0EF551A2-08A2-B945-BDBB-6F2933F693D0}">
      <dgm:prSet/>
      <dgm:spPr/>
      <dgm:t>
        <a:bodyPr/>
        <a:lstStyle/>
        <a:p>
          <a:endParaRPr lang="en-US"/>
        </a:p>
      </dgm:t>
    </dgm:pt>
    <dgm:pt modelId="{D824C64F-293A-C949-98DC-68B7D464BDE2}" type="sibTrans" cxnId="{0EF551A2-08A2-B945-BDBB-6F2933F693D0}">
      <dgm:prSet/>
      <dgm:spPr/>
      <dgm:t>
        <a:bodyPr/>
        <a:lstStyle/>
        <a:p>
          <a:endParaRPr lang="en-US"/>
        </a:p>
      </dgm:t>
    </dgm:pt>
    <dgm:pt modelId="{D6B2A171-C12E-C04C-BBD9-AAF523627D7B}">
      <dgm:prSet/>
      <dgm:spPr/>
      <dgm:t>
        <a:bodyPr/>
        <a:lstStyle/>
        <a:p>
          <a:pPr rtl="0"/>
          <a:r>
            <a:rPr lang="en-US" smtClean="0">
              <a:solidFill>
                <a:srgbClr val="000000"/>
              </a:solidFill>
            </a:rPr>
            <a:t>Transparency:</a:t>
          </a:r>
          <a:endParaRPr lang="en-US">
            <a:solidFill>
              <a:srgbClr val="000000"/>
            </a:solidFill>
          </a:endParaRPr>
        </a:p>
      </dgm:t>
    </dgm:pt>
    <dgm:pt modelId="{70AD0E14-C54F-2C46-BCD4-87D77374BA2A}" type="parTrans" cxnId="{37A26E2D-40C3-5747-B103-9E86EFFE8AB6}">
      <dgm:prSet/>
      <dgm:spPr/>
      <dgm:t>
        <a:bodyPr/>
        <a:lstStyle/>
        <a:p>
          <a:endParaRPr lang="en-US"/>
        </a:p>
      </dgm:t>
    </dgm:pt>
    <dgm:pt modelId="{D471F25A-85BB-1E44-ABB0-4BCEDDD0D53A}" type="sibTrans" cxnId="{37A26E2D-40C3-5747-B103-9E86EFFE8AB6}">
      <dgm:prSet/>
      <dgm:spPr/>
      <dgm:t>
        <a:bodyPr/>
        <a:lstStyle/>
        <a:p>
          <a:endParaRPr lang="en-US"/>
        </a:p>
      </dgm:t>
    </dgm:pt>
    <dgm:pt modelId="{B80F3423-F271-1842-89FB-7212BC3694EF}">
      <dgm:prSet/>
      <dgm:spPr/>
      <dgm:t>
        <a:bodyPr/>
        <a:lstStyle/>
        <a:p>
          <a:pPr rtl="0"/>
          <a:r>
            <a:rPr lang="en-US" smtClean="0">
              <a:solidFill>
                <a:srgbClr val="000000"/>
              </a:solidFill>
            </a:rPr>
            <a:t>“Permitting others to see what the company is doing”</a:t>
          </a:r>
          <a:endParaRPr lang="en-US">
            <a:solidFill>
              <a:srgbClr val="000000"/>
            </a:solidFill>
          </a:endParaRPr>
        </a:p>
      </dgm:t>
    </dgm:pt>
    <dgm:pt modelId="{09DEAF1E-BEC0-F543-868C-066FA1B2E3F5}" type="parTrans" cxnId="{9457AFF2-1C29-EE48-903B-F3C3B6058B0D}">
      <dgm:prSet/>
      <dgm:spPr/>
      <dgm:t>
        <a:bodyPr/>
        <a:lstStyle/>
        <a:p>
          <a:endParaRPr lang="en-US"/>
        </a:p>
      </dgm:t>
    </dgm:pt>
    <dgm:pt modelId="{F1B15E46-7686-7B45-8D49-580D856EB68E}" type="sibTrans" cxnId="{9457AFF2-1C29-EE48-903B-F3C3B6058B0D}">
      <dgm:prSet/>
      <dgm:spPr/>
      <dgm:t>
        <a:bodyPr/>
        <a:lstStyle/>
        <a:p>
          <a:endParaRPr lang="en-US"/>
        </a:p>
      </dgm:t>
    </dgm:pt>
    <dgm:pt modelId="{014F6F1D-A989-7148-9F2B-463F09899046}">
      <dgm:prSet/>
      <dgm:spPr/>
      <dgm:t>
        <a:bodyPr/>
        <a:lstStyle/>
        <a:p>
          <a:pPr rtl="0"/>
          <a:r>
            <a:rPr lang="en-US" dirty="0" smtClean="0">
              <a:solidFill>
                <a:srgbClr val="000000"/>
              </a:solidFill>
            </a:rPr>
            <a:t>Inspection and reporting through the certification scheme promote transparency</a:t>
          </a:r>
          <a:endParaRPr lang="en-US" dirty="0">
            <a:solidFill>
              <a:srgbClr val="000000"/>
            </a:solidFill>
          </a:endParaRPr>
        </a:p>
      </dgm:t>
    </dgm:pt>
    <dgm:pt modelId="{A31405A6-9E01-D84D-AD43-EC75AE1A1B8A}" type="parTrans" cxnId="{E0CAF4C6-F001-784C-B9D9-C8355221DB22}">
      <dgm:prSet/>
      <dgm:spPr/>
      <dgm:t>
        <a:bodyPr/>
        <a:lstStyle/>
        <a:p>
          <a:endParaRPr lang="en-US"/>
        </a:p>
      </dgm:t>
    </dgm:pt>
    <dgm:pt modelId="{932A6A6C-67DB-9F48-8CD8-1AF6A25469F6}" type="sibTrans" cxnId="{E0CAF4C6-F001-784C-B9D9-C8355221DB22}">
      <dgm:prSet/>
      <dgm:spPr/>
      <dgm:t>
        <a:bodyPr/>
        <a:lstStyle/>
        <a:p>
          <a:endParaRPr lang="en-US"/>
        </a:p>
      </dgm:t>
    </dgm:pt>
    <dgm:pt modelId="{F7CD533F-C89A-0D48-A5A6-41A2E50B9E2D}" type="pres">
      <dgm:prSet presAssocID="{22358B7A-4FC9-B740-8EB4-3D92459B893A}" presName="linear" presStyleCnt="0">
        <dgm:presLayoutVars>
          <dgm:animLvl val="lvl"/>
          <dgm:resizeHandles val="exact"/>
        </dgm:presLayoutVars>
      </dgm:prSet>
      <dgm:spPr/>
      <dgm:t>
        <a:bodyPr/>
        <a:lstStyle/>
        <a:p>
          <a:endParaRPr lang="en-US"/>
        </a:p>
      </dgm:t>
    </dgm:pt>
    <dgm:pt modelId="{35F644F6-C18B-854A-BF26-928AC091F541}" type="pres">
      <dgm:prSet presAssocID="{2557DC86-84BB-4147-9D9D-46FBC428EBAC}" presName="parentText" presStyleLbl="node1" presStyleIdx="0" presStyleCnt="3">
        <dgm:presLayoutVars>
          <dgm:chMax val="0"/>
          <dgm:bulletEnabled val="1"/>
        </dgm:presLayoutVars>
      </dgm:prSet>
      <dgm:spPr/>
      <dgm:t>
        <a:bodyPr/>
        <a:lstStyle/>
        <a:p>
          <a:endParaRPr lang="en-US"/>
        </a:p>
      </dgm:t>
    </dgm:pt>
    <dgm:pt modelId="{B4F31730-9CEA-B341-832A-7D4F590D8467}" type="pres">
      <dgm:prSet presAssocID="{2557DC86-84BB-4147-9D9D-46FBC428EBAC}" presName="childText" presStyleLbl="revTx" presStyleIdx="0" presStyleCnt="3">
        <dgm:presLayoutVars>
          <dgm:bulletEnabled val="1"/>
        </dgm:presLayoutVars>
      </dgm:prSet>
      <dgm:spPr/>
      <dgm:t>
        <a:bodyPr/>
        <a:lstStyle/>
        <a:p>
          <a:endParaRPr lang="en-US"/>
        </a:p>
      </dgm:t>
    </dgm:pt>
    <dgm:pt modelId="{9AFFC5B3-B300-8642-90DD-A15654322BD2}" type="pres">
      <dgm:prSet presAssocID="{376D37E3-C3D1-1E41-A734-91FCBCF4F6F9}" presName="parentText" presStyleLbl="node1" presStyleIdx="1" presStyleCnt="3">
        <dgm:presLayoutVars>
          <dgm:chMax val="0"/>
          <dgm:bulletEnabled val="1"/>
        </dgm:presLayoutVars>
      </dgm:prSet>
      <dgm:spPr/>
      <dgm:t>
        <a:bodyPr/>
        <a:lstStyle/>
        <a:p>
          <a:endParaRPr lang="en-US"/>
        </a:p>
      </dgm:t>
    </dgm:pt>
    <dgm:pt modelId="{9AE372B4-11C7-894F-98B4-F50D71A29972}" type="pres">
      <dgm:prSet presAssocID="{376D37E3-C3D1-1E41-A734-91FCBCF4F6F9}" presName="childText" presStyleLbl="revTx" presStyleIdx="1" presStyleCnt="3">
        <dgm:presLayoutVars>
          <dgm:bulletEnabled val="1"/>
        </dgm:presLayoutVars>
      </dgm:prSet>
      <dgm:spPr/>
      <dgm:t>
        <a:bodyPr/>
        <a:lstStyle/>
        <a:p>
          <a:endParaRPr lang="en-US"/>
        </a:p>
      </dgm:t>
    </dgm:pt>
    <dgm:pt modelId="{7FD6B8D2-7239-1A45-B7C0-970E8731F938}" type="pres">
      <dgm:prSet presAssocID="{D6B2A171-C12E-C04C-BBD9-AAF523627D7B}" presName="parentText" presStyleLbl="node1" presStyleIdx="2" presStyleCnt="3">
        <dgm:presLayoutVars>
          <dgm:chMax val="0"/>
          <dgm:bulletEnabled val="1"/>
        </dgm:presLayoutVars>
      </dgm:prSet>
      <dgm:spPr/>
      <dgm:t>
        <a:bodyPr/>
        <a:lstStyle/>
        <a:p>
          <a:endParaRPr lang="en-US"/>
        </a:p>
      </dgm:t>
    </dgm:pt>
    <dgm:pt modelId="{CD720497-E803-204F-A915-BB4E2832B313}" type="pres">
      <dgm:prSet presAssocID="{D6B2A171-C12E-C04C-BBD9-AAF523627D7B}" presName="childText" presStyleLbl="revTx" presStyleIdx="2" presStyleCnt="3">
        <dgm:presLayoutVars>
          <dgm:bulletEnabled val="1"/>
        </dgm:presLayoutVars>
      </dgm:prSet>
      <dgm:spPr/>
      <dgm:t>
        <a:bodyPr/>
        <a:lstStyle/>
        <a:p>
          <a:endParaRPr lang="en-US"/>
        </a:p>
      </dgm:t>
    </dgm:pt>
  </dgm:ptLst>
  <dgm:cxnLst>
    <dgm:cxn modelId="{9457AFF2-1C29-EE48-903B-F3C3B6058B0D}" srcId="{D6B2A171-C12E-C04C-BBD9-AAF523627D7B}" destId="{B80F3423-F271-1842-89FB-7212BC3694EF}" srcOrd="0" destOrd="0" parTransId="{09DEAF1E-BEC0-F543-868C-066FA1B2E3F5}" sibTransId="{F1B15E46-7686-7B45-8D49-580D856EB68E}"/>
    <dgm:cxn modelId="{209AEA9D-5955-1447-B015-762F088BA0CB}" srcId="{376D37E3-C3D1-1E41-A734-91FCBCF4F6F9}" destId="{EBF93929-2B22-8E47-B4D2-C965EB43008B}" srcOrd="0" destOrd="0" parTransId="{82EDDA41-FB7B-E745-AF30-8A4B31DA5ECB}" sibTransId="{67405BD0-2533-BE43-9A73-CD6F9A3B0C3A}"/>
    <dgm:cxn modelId="{647495FF-673A-455C-B467-41333C2228DA}" type="presOf" srcId="{477035DC-D35C-1648-A296-B8942A3C2C53}" destId="{9AE372B4-11C7-894F-98B4-F50D71A29972}" srcOrd="0" destOrd="1" presId="urn:microsoft.com/office/officeart/2005/8/layout/vList2"/>
    <dgm:cxn modelId="{0EF551A2-08A2-B945-BDBB-6F2933F693D0}" srcId="{EBF93929-2B22-8E47-B4D2-C965EB43008B}" destId="{477035DC-D35C-1648-A296-B8942A3C2C53}" srcOrd="0" destOrd="0" parTransId="{96A7A514-77DB-DD4D-B37F-2E4CE809140B}" sibTransId="{D824C64F-293A-C949-98DC-68B7D464BDE2}"/>
    <dgm:cxn modelId="{FA5345B7-19F5-41E7-BA37-9CF50D76251E}" type="presOf" srcId="{014F6F1D-A989-7148-9F2B-463F09899046}" destId="{CD720497-E803-204F-A915-BB4E2832B313}" srcOrd="0" destOrd="1" presId="urn:microsoft.com/office/officeart/2005/8/layout/vList2"/>
    <dgm:cxn modelId="{54418606-8259-4B46-90B3-0954754772A0}" type="presOf" srcId="{22358B7A-4FC9-B740-8EB4-3D92459B893A}" destId="{F7CD533F-C89A-0D48-A5A6-41A2E50B9E2D}" srcOrd="0" destOrd="0" presId="urn:microsoft.com/office/officeart/2005/8/layout/vList2"/>
    <dgm:cxn modelId="{F9E4B5A6-9E8F-45CE-9BF5-3AFDC652EAE5}" type="presOf" srcId="{B80F3423-F271-1842-89FB-7212BC3694EF}" destId="{CD720497-E803-204F-A915-BB4E2832B313}" srcOrd="0" destOrd="0" presId="urn:microsoft.com/office/officeart/2005/8/layout/vList2"/>
    <dgm:cxn modelId="{CCE1583E-0620-487D-A80F-618E4A2D2E4A}" type="presOf" srcId="{EBF93929-2B22-8E47-B4D2-C965EB43008B}" destId="{9AE372B4-11C7-894F-98B4-F50D71A29972}" srcOrd="0" destOrd="0" presId="urn:microsoft.com/office/officeart/2005/8/layout/vList2"/>
    <dgm:cxn modelId="{E0CAF4C6-F001-784C-B9D9-C8355221DB22}" srcId="{B80F3423-F271-1842-89FB-7212BC3694EF}" destId="{014F6F1D-A989-7148-9F2B-463F09899046}" srcOrd="0" destOrd="0" parTransId="{A31405A6-9E01-D84D-AD43-EC75AE1A1B8A}" sibTransId="{932A6A6C-67DB-9F48-8CD8-1AF6A25469F6}"/>
    <dgm:cxn modelId="{F604A59C-058E-EE4B-9264-B9A674089E28}" srcId="{2557DC86-84BB-4147-9D9D-46FBC428EBAC}" destId="{3B9D816C-835F-9744-81B3-EF98C67C373C}" srcOrd="0" destOrd="0" parTransId="{393C6AA5-7EE1-1145-BCC5-534B4AFFA777}" sibTransId="{3209EFA1-73A6-964E-8B98-BDA725739F2A}"/>
    <dgm:cxn modelId="{7A750A7E-D6FF-4FFD-A0B7-264B097E7206}" type="presOf" srcId="{D6B2A171-C12E-C04C-BBD9-AAF523627D7B}" destId="{7FD6B8D2-7239-1A45-B7C0-970E8731F938}" srcOrd="0" destOrd="0" presId="urn:microsoft.com/office/officeart/2005/8/layout/vList2"/>
    <dgm:cxn modelId="{37A26E2D-40C3-5747-B103-9E86EFFE8AB6}" srcId="{22358B7A-4FC9-B740-8EB4-3D92459B893A}" destId="{D6B2A171-C12E-C04C-BBD9-AAF523627D7B}" srcOrd="2" destOrd="0" parTransId="{70AD0E14-C54F-2C46-BCD4-87D77374BA2A}" sibTransId="{D471F25A-85BB-1E44-ABB0-4BCEDDD0D53A}"/>
    <dgm:cxn modelId="{C6C6E11D-176A-E945-8E3F-96E53AA958E3}" srcId="{22358B7A-4FC9-B740-8EB4-3D92459B893A}" destId="{376D37E3-C3D1-1E41-A734-91FCBCF4F6F9}" srcOrd="1" destOrd="0" parTransId="{AC82BF3D-439D-314A-B403-BC0476ACF0AC}" sibTransId="{EEA19133-34DA-B44C-997B-E8BC62B8E731}"/>
    <dgm:cxn modelId="{B3D624D3-6D5F-4DAD-885F-7298D1463267}" type="presOf" srcId="{376D37E3-C3D1-1E41-A734-91FCBCF4F6F9}" destId="{9AFFC5B3-B300-8642-90DD-A15654322BD2}" srcOrd="0" destOrd="0" presId="urn:microsoft.com/office/officeart/2005/8/layout/vList2"/>
    <dgm:cxn modelId="{0ED1F4BE-8AD1-405E-A155-03AD664FFC38}" type="presOf" srcId="{2557DC86-84BB-4147-9D9D-46FBC428EBAC}" destId="{35F644F6-C18B-854A-BF26-928AC091F541}" srcOrd="0" destOrd="0" presId="urn:microsoft.com/office/officeart/2005/8/layout/vList2"/>
    <dgm:cxn modelId="{0869D6F1-DB92-4B61-9569-E6245FCCAA1C}" type="presOf" srcId="{3B9D816C-835F-9744-81B3-EF98C67C373C}" destId="{B4F31730-9CEA-B341-832A-7D4F590D8467}" srcOrd="0" destOrd="0" presId="urn:microsoft.com/office/officeart/2005/8/layout/vList2"/>
    <dgm:cxn modelId="{9576561F-4897-9849-BEC4-0003B5E5A94E}" srcId="{22358B7A-4FC9-B740-8EB4-3D92459B893A}" destId="{2557DC86-84BB-4147-9D9D-46FBC428EBAC}" srcOrd="0" destOrd="0" parTransId="{11D20F32-A24D-1941-BFAB-84EB56BA8DF2}" sibTransId="{692BB2D0-CC2C-B247-A05A-94EED57CCB8F}"/>
    <dgm:cxn modelId="{B7694BA1-6CE6-4D1A-B8C5-B80CB4ED1B86}" type="presParOf" srcId="{F7CD533F-C89A-0D48-A5A6-41A2E50B9E2D}" destId="{35F644F6-C18B-854A-BF26-928AC091F541}" srcOrd="0" destOrd="0" presId="urn:microsoft.com/office/officeart/2005/8/layout/vList2"/>
    <dgm:cxn modelId="{D978481B-F9C4-4A7B-867F-A8A892619D0D}" type="presParOf" srcId="{F7CD533F-C89A-0D48-A5A6-41A2E50B9E2D}" destId="{B4F31730-9CEA-B341-832A-7D4F590D8467}" srcOrd="1" destOrd="0" presId="urn:microsoft.com/office/officeart/2005/8/layout/vList2"/>
    <dgm:cxn modelId="{68AA685D-1CA0-48DA-9439-9269E6975FF4}" type="presParOf" srcId="{F7CD533F-C89A-0D48-A5A6-41A2E50B9E2D}" destId="{9AFFC5B3-B300-8642-90DD-A15654322BD2}" srcOrd="2" destOrd="0" presId="urn:microsoft.com/office/officeart/2005/8/layout/vList2"/>
    <dgm:cxn modelId="{1DC3E546-3A81-4402-9209-EC2D82CE71D8}" type="presParOf" srcId="{F7CD533F-C89A-0D48-A5A6-41A2E50B9E2D}" destId="{9AE372B4-11C7-894F-98B4-F50D71A29972}" srcOrd="3" destOrd="0" presId="urn:microsoft.com/office/officeart/2005/8/layout/vList2"/>
    <dgm:cxn modelId="{21758BC4-4BB5-4DD6-8F9F-EFB96BAA166E}" type="presParOf" srcId="{F7CD533F-C89A-0D48-A5A6-41A2E50B9E2D}" destId="{7FD6B8D2-7239-1A45-B7C0-970E8731F938}" srcOrd="4" destOrd="0" presId="urn:microsoft.com/office/officeart/2005/8/layout/vList2"/>
    <dgm:cxn modelId="{B145A6F5-D762-4C4A-ABE3-8EBC66D16093}" type="presParOf" srcId="{F7CD533F-C89A-0D48-A5A6-41A2E50B9E2D}" destId="{CD720497-E803-204F-A915-BB4E2832B31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965575-A0D5-CA42-A9C5-C914834F9902}"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4C25B976-DA07-364D-A082-302A6A15BFED}">
      <dgm:prSet/>
      <dgm:spPr/>
      <dgm:t>
        <a:bodyPr/>
        <a:lstStyle/>
        <a:p>
          <a:pPr rtl="0"/>
          <a:r>
            <a:rPr lang="en-US" dirty="0" smtClean="0">
              <a:solidFill>
                <a:srgbClr val="000000"/>
              </a:solidFill>
            </a:rPr>
            <a:t>“Fill in the gaps” where regulations and laws do not cover</a:t>
          </a:r>
          <a:endParaRPr lang="en-US" dirty="0">
            <a:solidFill>
              <a:srgbClr val="000000"/>
            </a:solidFill>
          </a:endParaRPr>
        </a:p>
      </dgm:t>
    </dgm:pt>
    <dgm:pt modelId="{372B63CA-6456-384C-AE02-E59F09B35BED}" type="parTrans" cxnId="{F7217CDD-23A9-9C48-B5B3-5A2C2626633A}">
      <dgm:prSet/>
      <dgm:spPr/>
      <dgm:t>
        <a:bodyPr/>
        <a:lstStyle/>
        <a:p>
          <a:endParaRPr lang="en-US"/>
        </a:p>
      </dgm:t>
    </dgm:pt>
    <dgm:pt modelId="{E09FC681-B778-BA41-9D32-04FBCDB14F9E}" type="sibTrans" cxnId="{F7217CDD-23A9-9C48-B5B3-5A2C2626633A}">
      <dgm:prSet/>
      <dgm:spPr/>
      <dgm:t>
        <a:bodyPr/>
        <a:lstStyle/>
        <a:p>
          <a:endParaRPr lang="en-US"/>
        </a:p>
      </dgm:t>
    </dgm:pt>
    <dgm:pt modelId="{E5543251-F5B5-D944-A818-986E844A477E}">
      <dgm:prSet/>
      <dgm:spPr/>
      <dgm:t>
        <a:bodyPr/>
        <a:lstStyle/>
        <a:p>
          <a:pPr rtl="0"/>
          <a:r>
            <a:rPr lang="en-US" dirty="0" smtClean="0">
              <a:solidFill>
                <a:srgbClr val="000000"/>
              </a:solidFill>
            </a:rPr>
            <a:t>Voluntary schemes</a:t>
          </a:r>
          <a:endParaRPr lang="en-US" dirty="0">
            <a:solidFill>
              <a:srgbClr val="000000"/>
            </a:solidFill>
          </a:endParaRPr>
        </a:p>
      </dgm:t>
    </dgm:pt>
    <dgm:pt modelId="{61597089-3205-9F41-9F83-523589F1B925}" type="parTrans" cxnId="{2D18844B-347E-B74B-9A18-13CDCF5C0501}">
      <dgm:prSet/>
      <dgm:spPr/>
      <dgm:t>
        <a:bodyPr/>
        <a:lstStyle/>
        <a:p>
          <a:endParaRPr lang="en-US"/>
        </a:p>
      </dgm:t>
    </dgm:pt>
    <dgm:pt modelId="{61C98910-B113-B246-9906-073614343344}" type="sibTrans" cxnId="{2D18844B-347E-B74B-9A18-13CDCF5C0501}">
      <dgm:prSet/>
      <dgm:spPr/>
      <dgm:t>
        <a:bodyPr/>
        <a:lstStyle/>
        <a:p>
          <a:endParaRPr lang="en-US"/>
        </a:p>
      </dgm:t>
    </dgm:pt>
    <dgm:pt modelId="{0694ED5E-A032-0649-A772-25DBA4C97FAB}">
      <dgm:prSet/>
      <dgm:spPr/>
      <dgm:t>
        <a:bodyPr/>
        <a:lstStyle/>
        <a:p>
          <a:pPr rtl="0"/>
          <a:r>
            <a:rPr lang="en-US" dirty="0" smtClean="0">
              <a:solidFill>
                <a:srgbClr val="000000"/>
              </a:solidFill>
            </a:rPr>
            <a:t>Particularly important for sustainability areas </a:t>
          </a:r>
          <a:endParaRPr lang="en-US" dirty="0">
            <a:solidFill>
              <a:srgbClr val="000000"/>
            </a:solidFill>
          </a:endParaRPr>
        </a:p>
      </dgm:t>
    </dgm:pt>
    <dgm:pt modelId="{C17730F1-527A-BA4F-9D9C-69BBB0C75D07}" type="parTrans" cxnId="{074C4C30-50F0-194C-B711-11AF01F41FB8}">
      <dgm:prSet/>
      <dgm:spPr/>
      <dgm:t>
        <a:bodyPr/>
        <a:lstStyle/>
        <a:p>
          <a:endParaRPr lang="en-US"/>
        </a:p>
      </dgm:t>
    </dgm:pt>
    <dgm:pt modelId="{6B1B2C4C-EA47-554C-BF2F-70568F665EC2}" type="sibTrans" cxnId="{074C4C30-50F0-194C-B711-11AF01F41FB8}">
      <dgm:prSet/>
      <dgm:spPr/>
      <dgm:t>
        <a:bodyPr/>
        <a:lstStyle/>
        <a:p>
          <a:endParaRPr lang="en-US"/>
        </a:p>
      </dgm:t>
    </dgm:pt>
    <dgm:pt modelId="{26D53DA7-800A-9C4B-92F2-782071435407}">
      <dgm:prSet/>
      <dgm:spPr/>
      <dgm:t>
        <a:bodyPr/>
        <a:lstStyle/>
        <a:p>
          <a:pPr rtl="0"/>
          <a:r>
            <a:rPr lang="en-US" dirty="0" smtClean="0">
              <a:solidFill>
                <a:srgbClr val="000000"/>
              </a:solidFill>
            </a:rPr>
            <a:t>Well-being of employees</a:t>
          </a:r>
          <a:endParaRPr lang="en-US" dirty="0">
            <a:solidFill>
              <a:srgbClr val="000000"/>
            </a:solidFill>
          </a:endParaRPr>
        </a:p>
      </dgm:t>
    </dgm:pt>
    <dgm:pt modelId="{32CC6435-7528-5547-BB7D-B89BF1217109}" type="parTrans" cxnId="{52B44FCD-E2FA-C94E-A24D-AF29D015979F}">
      <dgm:prSet/>
      <dgm:spPr/>
      <dgm:t>
        <a:bodyPr/>
        <a:lstStyle/>
        <a:p>
          <a:endParaRPr lang="en-US"/>
        </a:p>
      </dgm:t>
    </dgm:pt>
    <dgm:pt modelId="{F848C0EA-DFAE-A04B-BAD4-D483C34C8E3F}" type="sibTrans" cxnId="{52B44FCD-E2FA-C94E-A24D-AF29D015979F}">
      <dgm:prSet/>
      <dgm:spPr/>
      <dgm:t>
        <a:bodyPr/>
        <a:lstStyle/>
        <a:p>
          <a:endParaRPr lang="en-US"/>
        </a:p>
      </dgm:t>
    </dgm:pt>
    <dgm:pt modelId="{5A1B845D-9B76-A347-AEA1-D1C67FC4CCA6}">
      <dgm:prSet/>
      <dgm:spPr/>
      <dgm:t>
        <a:bodyPr/>
        <a:lstStyle/>
        <a:p>
          <a:pPr rtl="0"/>
          <a:r>
            <a:rPr lang="en-US" dirty="0" smtClean="0">
              <a:solidFill>
                <a:srgbClr val="000000"/>
              </a:solidFill>
            </a:rPr>
            <a:t>Mitigation of environmental risk and protection of the “commons”</a:t>
          </a:r>
          <a:endParaRPr lang="en-US" dirty="0">
            <a:solidFill>
              <a:srgbClr val="000000"/>
            </a:solidFill>
          </a:endParaRPr>
        </a:p>
      </dgm:t>
    </dgm:pt>
    <dgm:pt modelId="{3537D826-DAD5-2C42-880A-FDB35B14D080}" type="parTrans" cxnId="{D7646B30-828E-7744-835E-86DBF042F540}">
      <dgm:prSet/>
      <dgm:spPr/>
      <dgm:t>
        <a:bodyPr/>
        <a:lstStyle/>
        <a:p>
          <a:endParaRPr lang="en-US"/>
        </a:p>
      </dgm:t>
    </dgm:pt>
    <dgm:pt modelId="{3A330231-064A-C34C-8F77-5A21AD52F1AF}" type="sibTrans" cxnId="{D7646B30-828E-7744-835E-86DBF042F540}">
      <dgm:prSet/>
      <dgm:spPr/>
      <dgm:t>
        <a:bodyPr/>
        <a:lstStyle/>
        <a:p>
          <a:endParaRPr lang="en-US"/>
        </a:p>
      </dgm:t>
    </dgm:pt>
    <dgm:pt modelId="{A944CB9D-F3F7-D14D-87CF-5291818372F8}">
      <dgm:prSet/>
      <dgm:spPr/>
      <dgm:t>
        <a:bodyPr/>
        <a:lstStyle/>
        <a:p>
          <a:pPr rtl="0"/>
          <a:r>
            <a:rPr lang="en-US" dirty="0" smtClean="0">
              <a:solidFill>
                <a:srgbClr val="000000"/>
              </a:solidFill>
            </a:rPr>
            <a:t>Increases transparency and accountability </a:t>
          </a:r>
          <a:endParaRPr lang="en-US" dirty="0">
            <a:solidFill>
              <a:srgbClr val="000000"/>
            </a:solidFill>
          </a:endParaRPr>
        </a:p>
      </dgm:t>
    </dgm:pt>
    <dgm:pt modelId="{9C7946EC-D3F9-4645-BC88-A5528CFD0CC7}" type="parTrans" cxnId="{40A4527C-D666-844F-B7ED-59B9F81E9795}">
      <dgm:prSet/>
      <dgm:spPr/>
      <dgm:t>
        <a:bodyPr/>
        <a:lstStyle/>
        <a:p>
          <a:endParaRPr lang="en-US"/>
        </a:p>
      </dgm:t>
    </dgm:pt>
    <dgm:pt modelId="{13DF1238-1782-E344-AF2F-D0F9C9670DFF}" type="sibTrans" cxnId="{40A4527C-D666-844F-B7ED-59B9F81E9795}">
      <dgm:prSet/>
      <dgm:spPr/>
      <dgm:t>
        <a:bodyPr/>
        <a:lstStyle/>
        <a:p>
          <a:endParaRPr lang="en-US"/>
        </a:p>
      </dgm:t>
    </dgm:pt>
    <dgm:pt modelId="{3D82A4DC-7788-8246-B392-120FC233EA0C}">
      <dgm:prSet/>
      <dgm:spPr/>
      <dgm:t>
        <a:bodyPr/>
        <a:lstStyle/>
        <a:p>
          <a:pPr rtl="0"/>
          <a:r>
            <a:rPr lang="en-US" dirty="0" smtClean="0">
              <a:solidFill>
                <a:srgbClr val="000000"/>
              </a:solidFill>
            </a:rPr>
            <a:t>Signals a commitment to sustainability to stakeholders</a:t>
          </a:r>
          <a:endParaRPr lang="en-US" dirty="0">
            <a:solidFill>
              <a:srgbClr val="000000"/>
            </a:solidFill>
          </a:endParaRPr>
        </a:p>
      </dgm:t>
    </dgm:pt>
    <dgm:pt modelId="{23C1CB6B-D686-EE4A-822E-E68A691B1D42}" type="parTrans" cxnId="{3C687413-C39E-6B4E-87D8-FD594B78A7BE}">
      <dgm:prSet/>
      <dgm:spPr/>
      <dgm:t>
        <a:bodyPr/>
        <a:lstStyle/>
        <a:p>
          <a:endParaRPr lang="en-US"/>
        </a:p>
      </dgm:t>
    </dgm:pt>
    <dgm:pt modelId="{F6D83727-96F7-5941-A839-65BA924B60C6}" type="sibTrans" cxnId="{3C687413-C39E-6B4E-87D8-FD594B78A7BE}">
      <dgm:prSet/>
      <dgm:spPr/>
      <dgm:t>
        <a:bodyPr/>
        <a:lstStyle/>
        <a:p>
          <a:endParaRPr lang="en-US"/>
        </a:p>
      </dgm:t>
    </dgm:pt>
    <dgm:pt modelId="{82AD9028-9B6D-0C48-91B8-179A5B2865CB}" type="pres">
      <dgm:prSet presAssocID="{AA965575-A0D5-CA42-A9C5-C914834F9902}" presName="linear" presStyleCnt="0">
        <dgm:presLayoutVars>
          <dgm:animLvl val="lvl"/>
          <dgm:resizeHandles val="exact"/>
        </dgm:presLayoutVars>
      </dgm:prSet>
      <dgm:spPr/>
      <dgm:t>
        <a:bodyPr/>
        <a:lstStyle/>
        <a:p>
          <a:endParaRPr lang="en-US"/>
        </a:p>
      </dgm:t>
    </dgm:pt>
    <dgm:pt modelId="{A018C9D5-8BAA-7B45-B88D-758FF967FFB1}" type="pres">
      <dgm:prSet presAssocID="{4C25B976-DA07-364D-A082-302A6A15BFED}" presName="parentText" presStyleLbl="node1" presStyleIdx="0" presStyleCnt="3">
        <dgm:presLayoutVars>
          <dgm:chMax val="0"/>
          <dgm:bulletEnabled val="1"/>
        </dgm:presLayoutVars>
      </dgm:prSet>
      <dgm:spPr/>
      <dgm:t>
        <a:bodyPr/>
        <a:lstStyle/>
        <a:p>
          <a:endParaRPr lang="en-US"/>
        </a:p>
      </dgm:t>
    </dgm:pt>
    <dgm:pt modelId="{F132802F-F2EC-2247-AE7B-000E1461E47F}" type="pres">
      <dgm:prSet presAssocID="{4C25B976-DA07-364D-A082-302A6A15BFED}" presName="childText" presStyleLbl="revTx" presStyleIdx="0" presStyleCnt="3">
        <dgm:presLayoutVars>
          <dgm:bulletEnabled val="1"/>
        </dgm:presLayoutVars>
      </dgm:prSet>
      <dgm:spPr/>
      <dgm:t>
        <a:bodyPr/>
        <a:lstStyle/>
        <a:p>
          <a:endParaRPr lang="en-US"/>
        </a:p>
      </dgm:t>
    </dgm:pt>
    <dgm:pt modelId="{E2A904A2-F22F-C845-8870-B90C4365A8BA}" type="pres">
      <dgm:prSet presAssocID="{0694ED5E-A032-0649-A772-25DBA4C97FAB}" presName="parentText" presStyleLbl="node1" presStyleIdx="1" presStyleCnt="3">
        <dgm:presLayoutVars>
          <dgm:chMax val="0"/>
          <dgm:bulletEnabled val="1"/>
        </dgm:presLayoutVars>
      </dgm:prSet>
      <dgm:spPr/>
      <dgm:t>
        <a:bodyPr/>
        <a:lstStyle/>
        <a:p>
          <a:endParaRPr lang="en-US"/>
        </a:p>
      </dgm:t>
    </dgm:pt>
    <dgm:pt modelId="{6ABA8397-774A-304E-90A0-23BDD6EA879F}" type="pres">
      <dgm:prSet presAssocID="{0694ED5E-A032-0649-A772-25DBA4C97FAB}" presName="childText" presStyleLbl="revTx" presStyleIdx="1" presStyleCnt="3">
        <dgm:presLayoutVars>
          <dgm:bulletEnabled val="1"/>
        </dgm:presLayoutVars>
      </dgm:prSet>
      <dgm:spPr/>
      <dgm:t>
        <a:bodyPr/>
        <a:lstStyle/>
        <a:p>
          <a:endParaRPr lang="en-US"/>
        </a:p>
      </dgm:t>
    </dgm:pt>
    <dgm:pt modelId="{6FE4EF70-1C0D-A746-A092-DF09487EF1DD}" type="pres">
      <dgm:prSet presAssocID="{A944CB9D-F3F7-D14D-87CF-5291818372F8}" presName="parentText" presStyleLbl="node1" presStyleIdx="2" presStyleCnt="3">
        <dgm:presLayoutVars>
          <dgm:chMax val="0"/>
          <dgm:bulletEnabled val="1"/>
        </dgm:presLayoutVars>
      </dgm:prSet>
      <dgm:spPr/>
      <dgm:t>
        <a:bodyPr/>
        <a:lstStyle/>
        <a:p>
          <a:endParaRPr lang="en-US"/>
        </a:p>
      </dgm:t>
    </dgm:pt>
    <dgm:pt modelId="{147764A8-B688-8C46-9108-DEA956E73211}" type="pres">
      <dgm:prSet presAssocID="{A944CB9D-F3F7-D14D-87CF-5291818372F8}" presName="childText" presStyleLbl="revTx" presStyleIdx="2" presStyleCnt="3">
        <dgm:presLayoutVars>
          <dgm:bulletEnabled val="1"/>
        </dgm:presLayoutVars>
      </dgm:prSet>
      <dgm:spPr/>
      <dgm:t>
        <a:bodyPr/>
        <a:lstStyle/>
        <a:p>
          <a:endParaRPr lang="en-US"/>
        </a:p>
      </dgm:t>
    </dgm:pt>
  </dgm:ptLst>
  <dgm:cxnLst>
    <dgm:cxn modelId="{5D31EA9C-D76B-4C7C-AECC-5DACBB20CD00}" type="presOf" srcId="{3D82A4DC-7788-8246-B392-120FC233EA0C}" destId="{147764A8-B688-8C46-9108-DEA956E73211}" srcOrd="0" destOrd="0" presId="urn:microsoft.com/office/officeart/2005/8/layout/vList2"/>
    <dgm:cxn modelId="{430FF340-2740-4CB1-BFE1-4055749C4094}" type="presOf" srcId="{0694ED5E-A032-0649-A772-25DBA4C97FAB}" destId="{E2A904A2-F22F-C845-8870-B90C4365A8BA}" srcOrd="0" destOrd="0" presId="urn:microsoft.com/office/officeart/2005/8/layout/vList2"/>
    <dgm:cxn modelId="{51D12EFD-5D7E-403D-95B8-A4D381CE7A6E}" type="presOf" srcId="{E5543251-F5B5-D944-A818-986E844A477E}" destId="{F132802F-F2EC-2247-AE7B-000E1461E47F}" srcOrd="0" destOrd="0" presId="urn:microsoft.com/office/officeart/2005/8/layout/vList2"/>
    <dgm:cxn modelId="{B0010E41-0EE3-4885-8B52-DF7778D9D381}" type="presOf" srcId="{26D53DA7-800A-9C4B-92F2-782071435407}" destId="{6ABA8397-774A-304E-90A0-23BDD6EA879F}" srcOrd="0" destOrd="0" presId="urn:microsoft.com/office/officeart/2005/8/layout/vList2"/>
    <dgm:cxn modelId="{074C4C30-50F0-194C-B711-11AF01F41FB8}" srcId="{AA965575-A0D5-CA42-A9C5-C914834F9902}" destId="{0694ED5E-A032-0649-A772-25DBA4C97FAB}" srcOrd="1" destOrd="0" parTransId="{C17730F1-527A-BA4F-9D9C-69BBB0C75D07}" sibTransId="{6B1B2C4C-EA47-554C-BF2F-70568F665EC2}"/>
    <dgm:cxn modelId="{40A4527C-D666-844F-B7ED-59B9F81E9795}" srcId="{AA965575-A0D5-CA42-A9C5-C914834F9902}" destId="{A944CB9D-F3F7-D14D-87CF-5291818372F8}" srcOrd="2" destOrd="0" parTransId="{9C7946EC-D3F9-4645-BC88-A5528CFD0CC7}" sibTransId="{13DF1238-1782-E344-AF2F-D0F9C9670DFF}"/>
    <dgm:cxn modelId="{D7646B30-828E-7744-835E-86DBF042F540}" srcId="{0694ED5E-A032-0649-A772-25DBA4C97FAB}" destId="{5A1B845D-9B76-A347-AEA1-D1C67FC4CCA6}" srcOrd="1" destOrd="0" parTransId="{3537D826-DAD5-2C42-880A-FDB35B14D080}" sibTransId="{3A330231-064A-C34C-8F77-5A21AD52F1AF}"/>
    <dgm:cxn modelId="{2D18844B-347E-B74B-9A18-13CDCF5C0501}" srcId="{4C25B976-DA07-364D-A082-302A6A15BFED}" destId="{E5543251-F5B5-D944-A818-986E844A477E}" srcOrd="0" destOrd="0" parTransId="{61597089-3205-9F41-9F83-523589F1B925}" sibTransId="{61C98910-B113-B246-9906-073614343344}"/>
    <dgm:cxn modelId="{F7217CDD-23A9-9C48-B5B3-5A2C2626633A}" srcId="{AA965575-A0D5-CA42-A9C5-C914834F9902}" destId="{4C25B976-DA07-364D-A082-302A6A15BFED}" srcOrd="0" destOrd="0" parTransId="{372B63CA-6456-384C-AE02-E59F09B35BED}" sibTransId="{E09FC681-B778-BA41-9D32-04FBCDB14F9E}"/>
    <dgm:cxn modelId="{3C687413-C39E-6B4E-87D8-FD594B78A7BE}" srcId="{A944CB9D-F3F7-D14D-87CF-5291818372F8}" destId="{3D82A4DC-7788-8246-B392-120FC233EA0C}" srcOrd="0" destOrd="0" parTransId="{23C1CB6B-D686-EE4A-822E-E68A691B1D42}" sibTransId="{F6D83727-96F7-5941-A839-65BA924B60C6}"/>
    <dgm:cxn modelId="{52B44FCD-E2FA-C94E-A24D-AF29D015979F}" srcId="{0694ED5E-A032-0649-A772-25DBA4C97FAB}" destId="{26D53DA7-800A-9C4B-92F2-782071435407}" srcOrd="0" destOrd="0" parTransId="{32CC6435-7528-5547-BB7D-B89BF1217109}" sibTransId="{F848C0EA-DFAE-A04B-BAD4-D483C34C8E3F}"/>
    <dgm:cxn modelId="{07EAA3CA-FE4C-40A5-BFEC-E433FD79A85C}" type="presOf" srcId="{AA965575-A0D5-CA42-A9C5-C914834F9902}" destId="{82AD9028-9B6D-0C48-91B8-179A5B2865CB}" srcOrd="0" destOrd="0" presId="urn:microsoft.com/office/officeart/2005/8/layout/vList2"/>
    <dgm:cxn modelId="{D86BB560-8724-4578-83EE-969EBB51049D}" type="presOf" srcId="{5A1B845D-9B76-A347-AEA1-D1C67FC4CCA6}" destId="{6ABA8397-774A-304E-90A0-23BDD6EA879F}" srcOrd="0" destOrd="1" presId="urn:microsoft.com/office/officeart/2005/8/layout/vList2"/>
    <dgm:cxn modelId="{FAF108DB-5E09-4054-8103-7213F1039B09}" type="presOf" srcId="{4C25B976-DA07-364D-A082-302A6A15BFED}" destId="{A018C9D5-8BAA-7B45-B88D-758FF967FFB1}" srcOrd="0" destOrd="0" presId="urn:microsoft.com/office/officeart/2005/8/layout/vList2"/>
    <dgm:cxn modelId="{6D3916F6-9AEA-4956-8357-90D851370DED}" type="presOf" srcId="{A944CB9D-F3F7-D14D-87CF-5291818372F8}" destId="{6FE4EF70-1C0D-A746-A092-DF09487EF1DD}" srcOrd="0" destOrd="0" presId="urn:microsoft.com/office/officeart/2005/8/layout/vList2"/>
    <dgm:cxn modelId="{AB6D65A9-B19D-4E1E-8424-1D65B4270566}" type="presParOf" srcId="{82AD9028-9B6D-0C48-91B8-179A5B2865CB}" destId="{A018C9D5-8BAA-7B45-B88D-758FF967FFB1}" srcOrd="0" destOrd="0" presId="urn:microsoft.com/office/officeart/2005/8/layout/vList2"/>
    <dgm:cxn modelId="{97275E92-01DE-40DD-BD24-D1B3754EBBC6}" type="presParOf" srcId="{82AD9028-9B6D-0C48-91B8-179A5B2865CB}" destId="{F132802F-F2EC-2247-AE7B-000E1461E47F}" srcOrd="1" destOrd="0" presId="urn:microsoft.com/office/officeart/2005/8/layout/vList2"/>
    <dgm:cxn modelId="{548A951D-670E-4E6E-8949-F484CA1FFD41}" type="presParOf" srcId="{82AD9028-9B6D-0C48-91B8-179A5B2865CB}" destId="{E2A904A2-F22F-C845-8870-B90C4365A8BA}" srcOrd="2" destOrd="0" presId="urn:microsoft.com/office/officeart/2005/8/layout/vList2"/>
    <dgm:cxn modelId="{D3705631-FF51-4A0D-9D72-D2977E25A74F}" type="presParOf" srcId="{82AD9028-9B6D-0C48-91B8-179A5B2865CB}" destId="{6ABA8397-774A-304E-90A0-23BDD6EA879F}" srcOrd="3" destOrd="0" presId="urn:microsoft.com/office/officeart/2005/8/layout/vList2"/>
    <dgm:cxn modelId="{FDA22200-CBAB-45F7-AB17-EFA496D07668}" type="presParOf" srcId="{82AD9028-9B6D-0C48-91B8-179A5B2865CB}" destId="{6FE4EF70-1C0D-A746-A092-DF09487EF1DD}" srcOrd="4" destOrd="0" presId="urn:microsoft.com/office/officeart/2005/8/layout/vList2"/>
    <dgm:cxn modelId="{A80EC36B-63FA-4BC5-9D59-0B13D39A2FA3}" type="presParOf" srcId="{82AD9028-9B6D-0C48-91B8-179A5B2865CB}" destId="{147764A8-B688-8C46-9108-DEA956E7321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26BB43-DD82-4445-9DEE-A81DBEEFE21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A9C137AF-D627-9846-BF71-AF815B3296A7}">
      <dgm:prSet/>
      <dgm:spPr/>
      <dgm:t>
        <a:bodyPr/>
        <a:lstStyle/>
        <a:p>
          <a:pPr rtl="0"/>
          <a:r>
            <a:rPr lang="en-US" dirty="0" smtClean="0"/>
            <a:t>Gain positive benefits</a:t>
          </a:r>
          <a:endParaRPr lang="en-US" dirty="0"/>
        </a:p>
      </dgm:t>
    </dgm:pt>
    <dgm:pt modelId="{3B939A6C-4C7C-A94F-8173-32CCEDDC91A6}" type="parTrans" cxnId="{F78E43B5-4C78-A640-8B3D-51218B371F82}">
      <dgm:prSet/>
      <dgm:spPr/>
      <dgm:t>
        <a:bodyPr/>
        <a:lstStyle/>
        <a:p>
          <a:endParaRPr lang="en-US"/>
        </a:p>
      </dgm:t>
    </dgm:pt>
    <dgm:pt modelId="{3AB1DAFE-5F41-8C4E-92AD-4C48D3F5F30B}" type="sibTrans" cxnId="{F78E43B5-4C78-A640-8B3D-51218B371F82}">
      <dgm:prSet/>
      <dgm:spPr/>
      <dgm:t>
        <a:bodyPr/>
        <a:lstStyle/>
        <a:p>
          <a:endParaRPr lang="en-US"/>
        </a:p>
      </dgm:t>
    </dgm:pt>
    <dgm:pt modelId="{FA1349CD-FE61-7C4E-BDA2-3C5E41179ECA}">
      <dgm:prSet/>
      <dgm:spPr/>
      <dgm:t>
        <a:bodyPr/>
        <a:lstStyle/>
        <a:p>
          <a:pPr rtl="0"/>
          <a:r>
            <a:rPr lang="en-US" dirty="0" smtClean="0"/>
            <a:t>Avoid negative penalties</a:t>
          </a:r>
          <a:endParaRPr lang="en-US" dirty="0"/>
        </a:p>
      </dgm:t>
    </dgm:pt>
    <dgm:pt modelId="{7FD39C99-C3D5-A246-8258-86F1E127B492}" type="parTrans" cxnId="{226F9F6D-022D-2648-90A2-9E7F495933B4}">
      <dgm:prSet/>
      <dgm:spPr/>
      <dgm:t>
        <a:bodyPr/>
        <a:lstStyle/>
        <a:p>
          <a:endParaRPr lang="en-US"/>
        </a:p>
      </dgm:t>
    </dgm:pt>
    <dgm:pt modelId="{66FDE87E-FDD4-364A-BBB2-E19AE79CDE55}" type="sibTrans" cxnId="{226F9F6D-022D-2648-90A2-9E7F495933B4}">
      <dgm:prSet/>
      <dgm:spPr/>
      <dgm:t>
        <a:bodyPr/>
        <a:lstStyle/>
        <a:p>
          <a:endParaRPr lang="en-US"/>
        </a:p>
      </dgm:t>
    </dgm:pt>
    <dgm:pt modelId="{D678E7D9-777F-0042-8BBB-2E74DD5DEEF3}">
      <dgm:prSet/>
      <dgm:spPr/>
      <dgm:t>
        <a:bodyPr/>
        <a:lstStyle/>
        <a:p>
          <a:pPr rtl="0"/>
          <a:r>
            <a:rPr lang="en-US" dirty="0" smtClean="0"/>
            <a:t>Facilitate trade with other countries</a:t>
          </a:r>
          <a:endParaRPr lang="en-US" dirty="0"/>
        </a:p>
      </dgm:t>
    </dgm:pt>
    <dgm:pt modelId="{FA8D1157-45D1-3643-8959-312585CFD126}" type="parTrans" cxnId="{E745BEF6-FD6F-2241-911C-59F3692DDB20}">
      <dgm:prSet/>
      <dgm:spPr/>
      <dgm:t>
        <a:bodyPr/>
        <a:lstStyle/>
        <a:p>
          <a:endParaRPr lang="en-US"/>
        </a:p>
      </dgm:t>
    </dgm:pt>
    <dgm:pt modelId="{8A1BD8F7-95E3-1B48-BF53-810BE161765C}" type="sibTrans" cxnId="{E745BEF6-FD6F-2241-911C-59F3692DDB20}">
      <dgm:prSet/>
      <dgm:spPr/>
      <dgm:t>
        <a:bodyPr/>
        <a:lstStyle/>
        <a:p>
          <a:endParaRPr lang="en-US"/>
        </a:p>
      </dgm:t>
    </dgm:pt>
    <dgm:pt modelId="{6D580DBD-7C1E-7A47-AF37-F9C752B11F02}">
      <dgm:prSet/>
      <dgm:spPr/>
      <dgm:t>
        <a:bodyPr/>
        <a:lstStyle/>
        <a:p>
          <a:pPr rtl="0"/>
          <a:r>
            <a:rPr lang="en-US" dirty="0" smtClean="0"/>
            <a:t>Facilitate good will with domestic stakeholders</a:t>
          </a:r>
          <a:endParaRPr lang="en-US" dirty="0"/>
        </a:p>
      </dgm:t>
    </dgm:pt>
    <dgm:pt modelId="{5602E728-B89E-1C42-B0FC-1B7B677412A6}" type="parTrans" cxnId="{EE9C761B-311B-0746-8E7E-0C9CBBBDE423}">
      <dgm:prSet/>
      <dgm:spPr/>
      <dgm:t>
        <a:bodyPr/>
        <a:lstStyle/>
        <a:p>
          <a:endParaRPr lang="en-US"/>
        </a:p>
      </dgm:t>
    </dgm:pt>
    <dgm:pt modelId="{41308A41-DF01-FE45-90D5-26EA4EF03241}" type="sibTrans" cxnId="{EE9C761B-311B-0746-8E7E-0C9CBBBDE423}">
      <dgm:prSet/>
      <dgm:spPr/>
      <dgm:t>
        <a:bodyPr/>
        <a:lstStyle/>
        <a:p>
          <a:endParaRPr lang="en-US"/>
        </a:p>
      </dgm:t>
    </dgm:pt>
    <dgm:pt modelId="{648F1F80-D013-9F47-A686-EA8E7E24BF24}">
      <dgm:prSet/>
      <dgm:spPr/>
      <dgm:t>
        <a:bodyPr/>
        <a:lstStyle/>
        <a:p>
          <a:pPr rtl="0"/>
          <a:r>
            <a:rPr lang="en-US" dirty="0" smtClean="0"/>
            <a:t>Comply with law in home and foreign countries</a:t>
          </a:r>
          <a:endParaRPr lang="en-US" dirty="0"/>
        </a:p>
      </dgm:t>
    </dgm:pt>
    <dgm:pt modelId="{F6525B69-59DA-9B41-9559-DC51C9439905}" type="parTrans" cxnId="{CC25847E-CD0F-FC4A-B02E-BDC72EA9529F}">
      <dgm:prSet/>
      <dgm:spPr/>
      <dgm:t>
        <a:bodyPr/>
        <a:lstStyle/>
        <a:p>
          <a:endParaRPr lang="en-US"/>
        </a:p>
      </dgm:t>
    </dgm:pt>
    <dgm:pt modelId="{AFF93C8F-07AC-704C-BD4B-10ABBF7DBE6C}" type="sibTrans" cxnId="{CC25847E-CD0F-FC4A-B02E-BDC72EA9529F}">
      <dgm:prSet/>
      <dgm:spPr/>
      <dgm:t>
        <a:bodyPr/>
        <a:lstStyle/>
        <a:p>
          <a:endParaRPr lang="en-US"/>
        </a:p>
      </dgm:t>
    </dgm:pt>
    <dgm:pt modelId="{09F359E9-2113-D347-AB42-A08653D2D79B}">
      <dgm:prSet/>
      <dgm:spPr/>
      <dgm:t>
        <a:bodyPr/>
        <a:lstStyle/>
        <a:p>
          <a:pPr rtl="0"/>
          <a:r>
            <a:rPr lang="en-US" dirty="0" smtClean="0"/>
            <a:t>Charge higher prices</a:t>
          </a:r>
          <a:endParaRPr lang="en-US" dirty="0"/>
        </a:p>
      </dgm:t>
    </dgm:pt>
    <dgm:pt modelId="{5E957F8D-028D-A041-B465-DC7F5BEB9693}" type="parTrans" cxnId="{BD3AB445-C04D-F64A-B7C5-2092A40C0F03}">
      <dgm:prSet/>
      <dgm:spPr/>
      <dgm:t>
        <a:bodyPr/>
        <a:lstStyle/>
        <a:p>
          <a:endParaRPr lang="en-US"/>
        </a:p>
      </dgm:t>
    </dgm:pt>
    <dgm:pt modelId="{7DF11C72-D42A-9F4A-8F3C-9A8735D61673}" type="sibTrans" cxnId="{BD3AB445-C04D-F64A-B7C5-2092A40C0F03}">
      <dgm:prSet/>
      <dgm:spPr/>
      <dgm:t>
        <a:bodyPr/>
        <a:lstStyle/>
        <a:p>
          <a:endParaRPr lang="en-US"/>
        </a:p>
      </dgm:t>
    </dgm:pt>
    <dgm:pt modelId="{2FF4CEA8-7631-D043-B89B-8A014B65AC6B}">
      <dgm:prSet/>
      <dgm:spPr/>
      <dgm:t>
        <a:bodyPr/>
        <a:lstStyle/>
        <a:p>
          <a:pPr rtl="0"/>
          <a:r>
            <a:rPr lang="en-US" dirty="0" smtClean="0"/>
            <a:t>Build loyal customer base</a:t>
          </a:r>
          <a:endParaRPr lang="en-US" dirty="0"/>
        </a:p>
      </dgm:t>
    </dgm:pt>
    <dgm:pt modelId="{B6EDA448-D3D5-144D-A9B1-8511253B6863}" type="parTrans" cxnId="{C5CC5ADB-83FD-CE45-B665-B64ED6341A23}">
      <dgm:prSet/>
      <dgm:spPr/>
      <dgm:t>
        <a:bodyPr/>
        <a:lstStyle/>
        <a:p>
          <a:endParaRPr lang="en-US"/>
        </a:p>
      </dgm:t>
    </dgm:pt>
    <dgm:pt modelId="{F258CAA0-EDDA-5844-A9E9-D3DF870B1658}" type="sibTrans" cxnId="{C5CC5ADB-83FD-CE45-B665-B64ED6341A23}">
      <dgm:prSet/>
      <dgm:spPr/>
      <dgm:t>
        <a:bodyPr/>
        <a:lstStyle/>
        <a:p>
          <a:endParaRPr lang="en-US"/>
        </a:p>
      </dgm:t>
    </dgm:pt>
    <dgm:pt modelId="{8C20703D-9E9E-8249-A18A-181770F4F926}">
      <dgm:prSet/>
      <dgm:spPr/>
      <dgm:t>
        <a:bodyPr/>
        <a:lstStyle/>
        <a:p>
          <a:pPr rtl="0"/>
          <a:r>
            <a:rPr lang="en-US" dirty="0" smtClean="0"/>
            <a:t>Avoid negative attention from government and activists</a:t>
          </a:r>
          <a:endParaRPr lang="en-US" dirty="0"/>
        </a:p>
      </dgm:t>
    </dgm:pt>
    <dgm:pt modelId="{AD8587BB-1BAC-1845-AFD3-E465026C2FF7}" type="parTrans" cxnId="{3F3F9D9B-ACFE-5D4F-8D5F-63F99005EEB3}">
      <dgm:prSet/>
      <dgm:spPr/>
      <dgm:t>
        <a:bodyPr/>
        <a:lstStyle/>
        <a:p>
          <a:endParaRPr lang="en-US"/>
        </a:p>
      </dgm:t>
    </dgm:pt>
    <dgm:pt modelId="{3E9DE2F9-0822-D94A-8CD6-39D9C968C35E}" type="sibTrans" cxnId="{3F3F9D9B-ACFE-5D4F-8D5F-63F99005EEB3}">
      <dgm:prSet/>
      <dgm:spPr/>
      <dgm:t>
        <a:bodyPr/>
        <a:lstStyle/>
        <a:p>
          <a:endParaRPr lang="en-US"/>
        </a:p>
      </dgm:t>
    </dgm:pt>
    <dgm:pt modelId="{CF47A186-543C-6748-BF54-2925F64B1358}">
      <dgm:prSet/>
      <dgm:spPr/>
      <dgm:t>
        <a:bodyPr/>
        <a:lstStyle/>
        <a:p>
          <a:pPr rtl="0"/>
          <a:r>
            <a:rPr lang="en-US" dirty="0" smtClean="0"/>
            <a:t>Avoid costly response in reaction to regulatory changes</a:t>
          </a:r>
          <a:endParaRPr lang="en-US" dirty="0"/>
        </a:p>
      </dgm:t>
    </dgm:pt>
    <dgm:pt modelId="{F0387005-2512-8C48-B179-B517C7E9FAB2}" type="parTrans" cxnId="{7C0AC0FE-9365-604C-A0B2-6754FA57145E}">
      <dgm:prSet/>
      <dgm:spPr/>
      <dgm:t>
        <a:bodyPr/>
        <a:lstStyle/>
        <a:p>
          <a:endParaRPr lang="en-US"/>
        </a:p>
      </dgm:t>
    </dgm:pt>
    <dgm:pt modelId="{7DD1DA59-51B6-484A-AC59-25EBA720BB88}" type="sibTrans" cxnId="{7C0AC0FE-9365-604C-A0B2-6754FA57145E}">
      <dgm:prSet/>
      <dgm:spPr/>
      <dgm:t>
        <a:bodyPr/>
        <a:lstStyle/>
        <a:p>
          <a:endParaRPr lang="en-US"/>
        </a:p>
      </dgm:t>
    </dgm:pt>
    <dgm:pt modelId="{ADA52853-F21B-1147-9B2F-4758EAB90A72}">
      <dgm:prSet/>
      <dgm:spPr/>
      <dgm:t>
        <a:bodyPr/>
        <a:lstStyle/>
        <a:p>
          <a:pPr rtl="0"/>
          <a:r>
            <a:rPr lang="en-US" dirty="0" smtClean="0"/>
            <a:t>Avoid ill-will from stakeholders who demand transparency and accountability</a:t>
          </a:r>
          <a:endParaRPr lang="en-US" dirty="0"/>
        </a:p>
      </dgm:t>
    </dgm:pt>
    <dgm:pt modelId="{00A5AC88-622D-CF41-860D-25FD7890FA10}" type="parTrans" cxnId="{F46AF4C2-0E5D-4745-99A1-20277736ABA2}">
      <dgm:prSet/>
      <dgm:spPr/>
      <dgm:t>
        <a:bodyPr/>
        <a:lstStyle/>
        <a:p>
          <a:endParaRPr lang="en-US"/>
        </a:p>
      </dgm:t>
    </dgm:pt>
    <dgm:pt modelId="{D92A893A-7110-F04A-88ED-B67B0D90CA8D}" type="sibTrans" cxnId="{F46AF4C2-0E5D-4745-99A1-20277736ABA2}">
      <dgm:prSet/>
      <dgm:spPr/>
      <dgm:t>
        <a:bodyPr/>
        <a:lstStyle/>
        <a:p>
          <a:endParaRPr lang="en-US"/>
        </a:p>
      </dgm:t>
    </dgm:pt>
    <dgm:pt modelId="{1D437305-A080-134C-A4F2-9692B3D46246}" type="pres">
      <dgm:prSet presAssocID="{3726BB43-DD82-4445-9DEE-A81DBEEFE219}" presName="vert0" presStyleCnt="0">
        <dgm:presLayoutVars>
          <dgm:dir/>
          <dgm:animOne val="branch"/>
          <dgm:animLvl val="lvl"/>
        </dgm:presLayoutVars>
      </dgm:prSet>
      <dgm:spPr/>
      <dgm:t>
        <a:bodyPr/>
        <a:lstStyle/>
        <a:p>
          <a:endParaRPr lang="en-US"/>
        </a:p>
      </dgm:t>
    </dgm:pt>
    <dgm:pt modelId="{074DB54C-2665-C14D-B432-5DC7C656163A}" type="pres">
      <dgm:prSet presAssocID="{A9C137AF-D627-9846-BF71-AF815B3296A7}" presName="thickLine" presStyleLbl="alignNode1" presStyleIdx="0" presStyleCnt="2"/>
      <dgm:spPr/>
    </dgm:pt>
    <dgm:pt modelId="{20CFC69F-C204-AE4C-B305-BA4A969B833C}" type="pres">
      <dgm:prSet presAssocID="{A9C137AF-D627-9846-BF71-AF815B3296A7}" presName="horz1" presStyleCnt="0"/>
      <dgm:spPr/>
    </dgm:pt>
    <dgm:pt modelId="{148DFF80-95A8-F049-8D19-87C97C229600}" type="pres">
      <dgm:prSet presAssocID="{A9C137AF-D627-9846-BF71-AF815B3296A7}" presName="tx1" presStyleLbl="revTx" presStyleIdx="0" presStyleCnt="10"/>
      <dgm:spPr/>
      <dgm:t>
        <a:bodyPr/>
        <a:lstStyle/>
        <a:p>
          <a:endParaRPr lang="en-US"/>
        </a:p>
      </dgm:t>
    </dgm:pt>
    <dgm:pt modelId="{DC078286-928E-E14D-AACB-19ABD6707FBD}" type="pres">
      <dgm:prSet presAssocID="{A9C137AF-D627-9846-BF71-AF815B3296A7}" presName="vert1" presStyleCnt="0"/>
      <dgm:spPr/>
    </dgm:pt>
    <dgm:pt modelId="{8369AE71-413E-9844-9FBA-D9A2A4D77D7C}" type="pres">
      <dgm:prSet presAssocID="{D678E7D9-777F-0042-8BBB-2E74DD5DEEF3}" presName="vertSpace2a" presStyleCnt="0"/>
      <dgm:spPr/>
    </dgm:pt>
    <dgm:pt modelId="{299B98AD-3A46-A44C-9AD6-10C63CF92518}" type="pres">
      <dgm:prSet presAssocID="{D678E7D9-777F-0042-8BBB-2E74DD5DEEF3}" presName="horz2" presStyleCnt="0"/>
      <dgm:spPr/>
    </dgm:pt>
    <dgm:pt modelId="{D0056220-461A-974D-A72C-F53100378F3A}" type="pres">
      <dgm:prSet presAssocID="{D678E7D9-777F-0042-8BBB-2E74DD5DEEF3}" presName="horzSpace2" presStyleCnt="0"/>
      <dgm:spPr/>
    </dgm:pt>
    <dgm:pt modelId="{C2565090-AC1D-884A-883E-01B722863E52}" type="pres">
      <dgm:prSet presAssocID="{D678E7D9-777F-0042-8BBB-2E74DD5DEEF3}" presName="tx2" presStyleLbl="revTx" presStyleIdx="1" presStyleCnt="10"/>
      <dgm:spPr/>
      <dgm:t>
        <a:bodyPr/>
        <a:lstStyle/>
        <a:p>
          <a:endParaRPr lang="en-US"/>
        </a:p>
      </dgm:t>
    </dgm:pt>
    <dgm:pt modelId="{62B3EAC4-42ED-7841-9B0C-E85786D2B574}" type="pres">
      <dgm:prSet presAssocID="{D678E7D9-777F-0042-8BBB-2E74DD5DEEF3}" presName="vert2" presStyleCnt="0"/>
      <dgm:spPr/>
    </dgm:pt>
    <dgm:pt modelId="{488306CA-BB81-D143-94A8-AEAD5CE3AFC7}" type="pres">
      <dgm:prSet presAssocID="{D678E7D9-777F-0042-8BBB-2E74DD5DEEF3}" presName="thinLine2b" presStyleLbl="callout" presStyleIdx="0" presStyleCnt="8"/>
      <dgm:spPr/>
    </dgm:pt>
    <dgm:pt modelId="{250A1CF9-307B-DC47-A8C5-8B321BB26FFA}" type="pres">
      <dgm:prSet presAssocID="{D678E7D9-777F-0042-8BBB-2E74DD5DEEF3}" presName="vertSpace2b" presStyleCnt="0"/>
      <dgm:spPr/>
    </dgm:pt>
    <dgm:pt modelId="{0D419F1E-488F-9F46-BF20-BD3D099F978B}" type="pres">
      <dgm:prSet presAssocID="{6D580DBD-7C1E-7A47-AF37-F9C752B11F02}" presName="horz2" presStyleCnt="0"/>
      <dgm:spPr/>
    </dgm:pt>
    <dgm:pt modelId="{F08A98DB-1B42-9F4A-87F1-5E34DB710C7E}" type="pres">
      <dgm:prSet presAssocID="{6D580DBD-7C1E-7A47-AF37-F9C752B11F02}" presName="horzSpace2" presStyleCnt="0"/>
      <dgm:spPr/>
    </dgm:pt>
    <dgm:pt modelId="{47D883E6-B3D1-3042-81C5-7909040C5B1A}" type="pres">
      <dgm:prSet presAssocID="{6D580DBD-7C1E-7A47-AF37-F9C752B11F02}" presName="tx2" presStyleLbl="revTx" presStyleIdx="2" presStyleCnt="10"/>
      <dgm:spPr/>
      <dgm:t>
        <a:bodyPr/>
        <a:lstStyle/>
        <a:p>
          <a:endParaRPr lang="en-US"/>
        </a:p>
      </dgm:t>
    </dgm:pt>
    <dgm:pt modelId="{9D34340E-1F13-7E40-9236-3F2738EBE3E6}" type="pres">
      <dgm:prSet presAssocID="{6D580DBD-7C1E-7A47-AF37-F9C752B11F02}" presName="vert2" presStyleCnt="0"/>
      <dgm:spPr/>
    </dgm:pt>
    <dgm:pt modelId="{2BEBBF48-2F84-B149-8252-DE62E87B3193}" type="pres">
      <dgm:prSet presAssocID="{6D580DBD-7C1E-7A47-AF37-F9C752B11F02}" presName="thinLine2b" presStyleLbl="callout" presStyleIdx="1" presStyleCnt="8"/>
      <dgm:spPr/>
    </dgm:pt>
    <dgm:pt modelId="{9B6C7C07-5305-5C44-8BA4-927612E1DF3C}" type="pres">
      <dgm:prSet presAssocID="{6D580DBD-7C1E-7A47-AF37-F9C752B11F02}" presName="vertSpace2b" presStyleCnt="0"/>
      <dgm:spPr/>
    </dgm:pt>
    <dgm:pt modelId="{E2DC62C4-DF06-2049-9382-9DA3DFEEAD93}" type="pres">
      <dgm:prSet presAssocID="{648F1F80-D013-9F47-A686-EA8E7E24BF24}" presName="horz2" presStyleCnt="0"/>
      <dgm:spPr/>
    </dgm:pt>
    <dgm:pt modelId="{9F14D563-5CA1-7240-A3CD-6A2BE34D2793}" type="pres">
      <dgm:prSet presAssocID="{648F1F80-D013-9F47-A686-EA8E7E24BF24}" presName="horzSpace2" presStyleCnt="0"/>
      <dgm:spPr/>
    </dgm:pt>
    <dgm:pt modelId="{DE96A4FE-741B-AA4B-A803-C88E1230486D}" type="pres">
      <dgm:prSet presAssocID="{648F1F80-D013-9F47-A686-EA8E7E24BF24}" presName="tx2" presStyleLbl="revTx" presStyleIdx="3" presStyleCnt="10"/>
      <dgm:spPr/>
      <dgm:t>
        <a:bodyPr/>
        <a:lstStyle/>
        <a:p>
          <a:endParaRPr lang="en-US"/>
        </a:p>
      </dgm:t>
    </dgm:pt>
    <dgm:pt modelId="{C2482688-DF15-5F41-A50E-7FE3344CA27A}" type="pres">
      <dgm:prSet presAssocID="{648F1F80-D013-9F47-A686-EA8E7E24BF24}" presName="vert2" presStyleCnt="0"/>
      <dgm:spPr/>
    </dgm:pt>
    <dgm:pt modelId="{A7BDC9C7-AC11-174B-90F2-133B0D48240A}" type="pres">
      <dgm:prSet presAssocID="{648F1F80-D013-9F47-A686-EA8E7E24BF24}" presName="thinLine2b" presStyleLbl="callout" presStyleIdx="2" presStyleCnt="8"/>
      <dgm:spPr/>
    </dgm:pt>
    <dgm:pt modelId="{688DFBE8-8E3E-5243-8B3F-6ECB0EF33B4B}" type="pres">
      <dgm:prSet presAssocID="{648F1F80-D013-9F47-A686-EA8E7E24BF24}" presName="vertSpace2b" presStyleCnt="0"/>
      <dgm:spPr/>
    </dgm:pt>
    <dgm:pt modelId="{0254259B-571C-3D40-A482-E799447F6621}" type="pres">
      <dgm:prSet presAssocID="{09F359E9-2113-D347-AB42-A08653D2D79B}" presName="horz2" presStyleCnt="0"/>
      <dgm:spPr/>
    </dgm:pt>
    <dgm:pt modelId="{C2160DDD-F6E2-9C43-826C-5575F2950CF6}" type="pres">
      <dgm:prSet presAssocID="{09F359E9-2113-D347-AB42-A08653D2D79B}" presName="horzSpace2" presStyleCnt="0"/>
      <dgm:spPr/>
    </dgm:pt>
    <dgm:pt modelId="{0CB6F4BF-DCCA-7545-84AA-8E2FF19AF06E}" type="pres">
      <dgm:prSet presAssocID="{09F359E9-2113-D347-AB42-A08653D2D79B}" presName="tx2" presStyleLbl="revTx" presStyleIdx="4" presStyleCnt="10"/>
      <dgm:spPr/>
      <dgm:t>
        <a:bodyPr/>
        <a:lstStyle/>
        <a:p>
          <a:endParaRPr lang="en-US"/>
        </a:p>
      </dgm:t>
    </dgm:pt>
    <dgm:pt modelId="{77AF6143-6C7C-1D4F-B5B2-018CEF18145A}" type="pres">
      <dgm:prSet presAssocID="{09F359E9-2113-D347-AB42-A08653D2D79B}" presName="vert2" presStyleCnt="0"/>
      <dgm:spPr/>
    </dgm:pt>
    <dgm:pt modelId="{A7C795B8-76DA-9044-8DC8-330639D169F8}" type="pres">
      <dgm:prSet presAssocID="{09F359E9-2113-D347-AB42-A08653D2D79B}" presName="thinLine2b" presStyleLbl="callout" presStyleIdx="3" presStyleCnt="8"/>
      <dgm:spPr/>
    </dgm:pt>
    <dgm:pt modelId="{0958E7E1-0611-E54C-9F57-B183722ECD7E}" type="pres">
      <dgm:prSet presAssocID="{09F359E9-2113-D347-AB42-A08653D2D79B}" presName="vertSpace2b" presStyleCnt="0"/>
      <dgm:spPr/>
    </dgm:pt>
    <dgm:pt modelId="{EE3F2F1F-65E7-1843-B2D1-99698ED14EB6}" type="pres">
      <dgm:prSet presAssocID="{2FF4CEA8-7631-D043-B89B-8A014B65AC6B}" presName="horz2" presStyleCnt="0"/>
      <dgm:spPr/>
    </dgm:pt>
    <dgm:pt modelId="{E0249EED-B7DD-4248-A1D9-5F781ECD705D}" type="pres">
      <dgm:prSet presAssocID="{2FF4CEA8-7631-D043-B89B-8A014B65AC6B}" presName="horzSpace2" presStyleCnt="0"/>
      <dgm:spPr/>
    </dgm:pt>
    <dgm:pt modelId="{83CA6E7B-8C1D-2B4D-819B-CE4C73D26888}" type="pres">
      <dgm:prSet presAssocID="{2FF4CEA8-7631-D043-B89B-8A014B65AC6B}" presName="tx2" presStyleLbl="revTx" presStyleIdx="5" presStyleCnt="10"/>
      <dgm:spPr/>
      <dgm:t>
        <a:bodyPr/>
        <a:lstStyle/>
        <a:p>
          <a:endParaRPr lang="en-US"/>
        </a:p>
      </dgm:t>
    </dgm:pt>
    <dgm:pt modelId="{5C46A68F-5EE5-CF44-BEF1-C344163E841F}" type="pres">
      <dgm:prSet presAssocID="{2FF4CEA8-7631-D043-B89B-8A014B65AC6B}" presName="vert2" presStyleCnt="0"/>
      <dgm:spPr/>
    </dgm:pt>
    <dgm:pt modelId="{31C2D8D9-9EC8-CD4A-8CB3-DE37676AC3C9}" type="pres">
      <dgm:prSet presAssocID="{2FF4CEA8-7631-D043-B89B-8A014B65AC6B}" presName="thinLine2b" presStyleLbl="callout" presStyleIdx="4" presStyleCnt="8"/>
      <dgm:spPr/>
    </dgm:pt>
    <dgm:pt modelId="{30E6716E-2379-854B-A7CC-229E96202480}" type="pres">
      <dgm:prSet presAssocID="{2FF4CEA8-7631-D043-B89B-8A014B65AC6B}" presName="vertSpace2b" presStyleCnt="0"/>
      <dgm:spPr/>
    </dgm:pt>
    <dgm:pt modelId="{D8AC917D-B10B-D94D-8F42-0DBD20BBB65A}" type="pres">
      <dgm:prSet presAssocID="{FA1349CD-FE61-7C4E-BDA2-3C5E41179ECA}" presName="thickLine" presStyleLbl="alignNode1" presStyleIdx="1" presStyleCnt="2"/>
      <dgm:spPr/>
    </dgm:pt>
    <dgm:pt modelId="{549EE3CE-8D04-5342-80CA-9DADC66D5F6A}" type="pres">
      <dgm:prSet presAssocID="{FA1349CD-FE61-7C4E-BDA2-3C5E41179ECA}" presName="horz1" presStyleCnt="0"/>
      <dgm:spPr/>
    </dgm:pt>
    <dgm:pt modelId="{5C43A7EE-AC6E-6044-ACE8-071D52B33138}" type="pres">
      <dgm:prSet presAssocID="{FA1349CD-FE61-7C4E-BDA2-3C5E41179ECA}" presName="tx1" presStyleLbl="revTx" presStyleIdx="6" presStyleCnt="10"/>
      <dgm:spPr/>
      <dgm:t>
        <a:bodyPr/>
        <a:lstStyle/>
        <a:p>
          <a:endParaRPr lang="en-US"/>
        </a:p>
      </dgm:t>
    </dgm:pt>
    <dgm:pt modelId="{E8B896E4-C762-6946-BA1E-CABF5328193D}" type="pres">
      <dgm:prSet presAssocID="{FA1349CD-FE61-7C4E-BDA2-3C5E41179ECA}" presName="vert1" presStyleCnt="0"/>
      <dgm:spPr/>
    </dgm:pt>
    <dgm:pt modelId="{27C7D23F-B036-6A43-9906-349065B24FBB}" type="pres">
      <dgm:prSet presAssocID="{8C20703D-9E9E-8249-A18A-181770F4F926}" presName="vertSpace2a" presStyleCnt="0"/>
      <dgm:spPr/>
    </dgm:pt>
    <dgm:pt modelId="{BA70F822-642F-4C4A-8189-061F5D771797}" type="pres">
      <dgm:prSet presAssocID="{8C20703D-9E9E-8249-A18A-181770F4F926}" presName="horz2" presStyleCnt="0"/>
      <dgm:spPr/>
    </dgm:pt>
    <dgm:pt modelId="{9E576C06-3F39-504A-BA5E-020E923D7F22}" type="pres">
      <dgm:prSet presAssocID="{8C20703D-9E9E-8249-A18A-181770F4F926}" presName="horzSpace2" presStyleCnt="0"/>
      <dgm:spPr/>
    </dgm:pt>
    <dgm:pt modelId="{0A5B3097-8C76-9740-BB1F-1A6B407DE320}" type="pres">
      <dgm:prSet presAssocID="{8C20703D-9E9E-8249-A18A-181770F4F926}" presName="tx2" presStyleLbl="revTx" presStyleIdx="7" presStyleCnt="10"/>
      <dgm:spPr/>
      <dgm:t>
        <a:bodyPr/>
        <a:lstStyle/>
        <a:p>
          <a:endParaRPr lang="en-US"/>
        </a:p>
      </dgm:t>
    </dgm:pt>
    <dgm:pt modelId="{A90B0311-4CBF-B142-B36B-9C3CD7D962C6}" type="pres">
      <dgm:prSet presAssocID="{8C20703D-9E9E-8249-A18A-181770F4F926}" presName="vert2" presStyleCnt="0"/>
      <dgm:spPr/>
    </dgm:pt>
    <dgm:pt modelId="{8808FF78-5FF3-1740-8ABA-8B4833DB805B}" type="pres">
      <dgm:prSet presAssocID="{8C20703D-9E9E-8249-A18A-181770F4F926}" presName="thinLine2b" presStyleLbl="callout" presStyleIdx="5" presStyleCnt="8"/>
      <dgm:spPr/>
    </dgm:pt>
    <dgm:pt modelId="{4A57D18A-B7B0-484D-A545-4FFD1606A771}" type="pres">
      <dgm:prSet presAssocID="{8C20703D-9E9E-8249-A18A-181770F4F926}" presName="vertSpace2b" presStyleCnt="0"/>
      <dgm:spPr/>
    </dgm:pt>
    <dgm:pt modelId="{B4B95964-EC52-684D-BC1D-C4DDE5E4F438}" type="pres">
      <dgm:prSet presAssocID="{CF47A186-543C-6748-BF54-2925F64B1358}" presName="horz2" presStyleCnt="0"/>
      <dgm:spPr/>
    </dgm:pt>
    <dgm:pt modelId="{5AC83C34-F137-9D4E-9ED0-86816C7B4F6F}" type="pres">
      <dgm:prSet presAssocID="{CF47A186-543C-6748-BF54-2925F64B1358}" presName="horzSpace2" presStyleCnt="0"/>
      <dgm:spPr/>
    </dgm:pt>
    <dgm:pt modelId="{4691B56E-85A7-4F40-80CB-529E35FF5178}" type="pres">
      <dgm:prSet presAssocID="{CF47A186-543C-6748-BF54-2925F64B1358}" presName="tx2" presStyleLbl="revTx" presStyleIdx="8" presStyleCnt="10"/>
      <dgm:spPr/>
      <dgm:t>
        <a:bodyPr/>
        <a:lstStyle/>
        <a:p>
          <a:endParaRPr lang="en-US"/>
        </a:p>
      </dgm:t>
    </dgm:pt>
    <dgm:pt modelId="{25BF2F23-59EA-F948-9F21-10780571FF31}" type="pres">
      <dgm:prSet presAssocID="{CF47A186-543C-6748-BF54-2925F64B1358}" presName="vert2" presStyleCnt="0"/>
      <dgm:spPr/>
    </dgm:pt>
    <dgm:pt modelId="{F4581BCF-D15F-844D-8EB0-57E6468C02B9}" type="pres">
      <dgm:prSet presAssocID="{CF47A186-543C-6748-BF54-2925F64B1358}" presName="thinLine2b" presStyleLbl="callout" presStyleIdx="6" presStyleCnt="8"/>
      <dgm:spPr/>
    </dgm:pt>
    <dgm:pt modelId="{670E5D6B-8FEA-FE4A-A97C-658755DDC641}" type="pres">
      <dgm:prSet presAssocID="{CF47A186-543C-6748-BF54-2925F64B1358}" presName="vertSpace2b" presStyleCnt="0"/>
      <dgm:spPr/>
    </dgm:pt>
    <dgm:pt modelId="{98C30AA0-DF14-B141-AECA-038C29D75AD5}" type="pres">
      <dgm:prSet presAssocID="{ADA52853-F21B-1147-9B2F-4758EAB90A72}" presName="horz2" presStyleCnt="0"/>
      <dgm:spPr/>
    </dgm:pt>
    <dgm:pt modelId="{C98C6B7A-624F-284C-87E9-6C8250A9C7FE}" type="pres">
      <dgm:prSet presAssocID="{ADA52853-F21B-1147-9B2F-4758EAB90A72}" presName="horzSpace2" presStyleCnt="0"/>
      <dgm:spPr/>
    </dgm:pt>
    <dgm:pt modelId="{B47568FB-5293-A04D-BDE5-2EE6DABB323B}" type="pres">
      <dgm:prSet presAssocID="{ADA52853-F21B-1147-9B2F-4758EAB90A72}" presName="tx2" presStyleLbl="revTx" presStyleIdx="9" presStyleCnt="10"/>
      <dgm:spPr/>
      <dgm:t>
        <a:bodyPr/>
        <a:lstStyle/>
        <a:p>
          <a:endParaRPr lang="en-US"/>
        </a:p>
      </dgm:t>
    </dgm:pt>
    <dgm:pt modelId="{33F7B348-8CCC-2E46-9F9B-0ADA95C10AFC}" type="pres">
      <dgm:prSet presAssocID="{ADA52853-F21B-1147-9B2F-4758EAB90A72}" presName="vert2" presStyleCnt="0"/>
      <dgm:spPr/>
    </dgm:pt>
    <dgm:pt modelId="{9EECEF39-526C-4844-A863-94D3D96D852C}" type="pres">
      <dgm:prSet presAssocID="{ADA52853-F21B-1147-9B2F-4758EAB90A72}" presName="thinLine2b" presStyleLbl="callout" presStyleIdx="7" presStyleCnt="8"/>
      <dgm:spPr/>
    </dgm:pt>
    <dgm:pt modelId="{A0EF8BA8-F58F-3A49-95C2-21FD29D5F65E}" type="pres">
      <dgm:prSet presAssocID="{ADA52853-F21B-1147-9B2F-4758EAB90A72}" presName="vertSpace2b" presStyleCnt="0"/>
      <dgm:spPr/>
    </dgm:pt>
  </dgm:ptLst>
  <dgm:cxnLst>
    <dgm:cxn modelId="{B8CCC9F7-3367-42D5-99EE-8D404C0BCAE2}" type="presOf" srcId="{ADA52853-F21B-1147-9B2F-4758EAB90A72}" destId="{B47568FB-5293-A04D-BDE5-2EE6DABB323B}" srcOrd="0" destOrd="0" presId="urn:microsoft.com/office/officeart/2008/layout/LinedList"/>
    <dgm:cxn modelId="{2CD2AC27-5BEE-40B9-867A-30884C49FCA6}" type="presOf" srcId="{CF47A186-543C-6748-BF54-2925F64B1358}" destId="{4691B56E-85A7-4F40-80CB-529E35FF5178}" srcOrd="0" destOrd="0" presId="urn:microsoft.com/office/officeart/2008/layout/LinedList"/>
    <dgm:cxn modelId="{120894B5-7126-402E-9D68-27D523F7C507}" type="presOf" srcId="{A9C137AF-D627-9846-BF71-AF815B3296A7}" destId="{148DFF80-95A8-F049-8D19-87C97C229600}" srcOrd="0" destOrd="0" presId="urn:microsoft.com/office/officeart/2008/layout/LinedList"/>
    <dgm:cxn modelId="{EED5776C-A740-4491-9CAD-153A3D029ACE}" type="presOf" srcId="{3726BB43-DD82-4445-9DEE-A81DBEEFE219}" destId="{1D437305-A080-134C-A4F2-9692B3D46246}" srcOrd="0" destOrd="0" presId="urn:microsoft.com/office/officeart/2008/layout/LinedList"/>
    <dgm:cxn modelId="{BD3AB445-C04D-F64A-B7C5-2092A40C0F03}" srcId="{A9C137AF-D627-9846-BF71-AF815B3296A7}" destId="{09F359E9-2113-D347-AB42-A08653D2D79B}" srcOrd="3" destOrd="0" parTransId="{5E957F8D-028D-A041-B465-DC7F5BEB9693}" sibTransId="{7DF11C72-D42A-9F4A-8F3C-9A8735D61673}"/>
    <dgm:cxn modelId="{EE9C761B-311B-0746-8E7E-0C9CBBBDE423}" srcId="{A9C137AF-D627-9846-BF71-AF815B3296A7}" destId="{6D580DBD-7C1E-7A47-AF37-F9C752B11F02}" srcOrd="1" destOrd="0" parTransId="{5602E728-B89E-1C42-B0FC-1B7B677412A6}" sibTransId="{41308A41-DF01-FE45-90D5-26EA4EF03241}"/>
    <dgm:cxn modelId="{226F9F6D-022D-2648-90A2-9E7F495933B4}" srcId="{3726BB43-DD82-4445-9DEE-A81DBEEFE219}" destId="{FA1349CD-FE61-7C4E-BDA2-3C5E41179ECA}" srcOrd="1" destOrd="0" parTransId="{7FD39C99-C3D5-A246-8258-86F1E127B492}" sibTransId="{66FDE87E-FDD4-364A-BBB2-E19AE79CDE55}"/>
    <dgm:cxn modelId="{E745BEF6-FD6F-2241-911C-59F3692DDB20}" srcId="{A9C137AF-D627-9846-BF71-AF815B3296A7}" destId="{D678E7D9-777F-0042-8BBB-2E74DD5DEEF3}" srcOrd="0" destOrd="0" parTransId="{FA8D1157-45D1-3643-8959-312585CFD126}" sibTransId="{8A1BD8F7-95E3-1B48-BF53-810BE161765C}"/>
    <dgm:cxn modelId="{F46AF4C2-0E5D-4745-99A1-20277736ABA2}" srcId="{FA1349CD-FE61-7C4E-BDA2-3C5E41179ECA}" destId="{ADA52853-F21B-1147-9B2F-4758EAB90A72}" srcOrd="2" destOrd="0" parTransId="{00A5AC88-622D-CF41-860D-25FD7890FA10}" sibTransId="{D92A893A-7110-F04A-88ED-B67B0D90CA8D}"/>
    <dgm:cxn modelId="{C5CC5ADB-83FD-CE45-B665-B64ED6341A23}" srcId="{A9C137AF-D627-9846-BF71-AF815B3296A7}" destId="{2FF4CEA8-7631-D043-B89B-8A014B65AC6B}" srcOrd="4" destOrd="0" parTransId="{B6EDA448-D3D5-144D-A9B1-8511253B6863}" sibTransId="{F258CAA0-EDDA-5844-A9E9-D3DF870B1658}"/>
    <dgm:cxn modelId="{9FF60C5E-CAED-4FC6-AC7F-D058C5DABE5B}" type="presOf" srcId="{09F359E9-2113-D347-AB42-A08653D2D79B}" destId="{0CB6F4BF-DCCA-7545-84AA-8E2FF19AF06E}" srcOrd="0" destOrd="0" presId="urn:microsoft.com/office/officeart/2008/layout/LinedList"/>
    <dgm:cxn modelId="{1E57E8C6-2B2E-4A3E-B54F-483D890A753D}" type="presOf" srcId="{FA1349CD-FE61-7C4E-BDA2-3C5E41179ECA}" destId="{5C43A7EE-AC6E-6044-ACE8-071D52B33138}" srcOrd="0" destOrd="0" presId="urn:microsoft.com/office/officeart/2008/layout/LinedList"/>
    <dgm:cxn modelId="{F78E43B5-4C78-A640-8B3D-51218B371F82}" srcId="{3726BB43-DD82-4445-9DEE-A81DBEEFE219}" destId="{A9C137AF-D627-9846-BF71-AF815B3296A7}" srcOrd="0" destOrd="0" parTransId="{3B939A6C-4C7C-A94F-8173-32CCEDDC91A6}" sibTransId="{3AB1DAFE-5F41-8C4E-92AD-4C48D3F5F30B}"/>
    <dgm:cxn modelId="{85CDF072-C9A6-45B0-9E14-650131EF672C}" type="presOf" srcId="{6D580DBD-7C1E-7A47-AF37-F9C752B11F02}" destId="{47D883E6-B3D1-3042-81C5-7909040C5B1A}" srcOrd="0" destOrd="0" presId="urn:microsoft.com/office/officeart/2008/layout/LinedList"/>
    <dgm:cxn modelId="{7C0AC0FE-9365-604C-A0B2-6754FA57145E}" srcId="{FA1349CD-FE61-7C4E-BDA2-3C5E41179ECA}" destId="{CF47A186-543C-6748-BF54-2925F64B1358}" srcOrd="1" destOrd="0" parTransId="{F0387005-2512-8C48-B179-B517C7E9FAB2}" sibTransId="{7DD1DA59-51B6-484A-AC59-25EBA720BB88}"/>
    <dgm:cxn modelId="{3F3F9D9B-ACFE-5D4F-8D5F-63F99005EEB3}" srcId="{FA1349CD-FE61-7C4E-BDA2-3C5E41179ECA}" destId="{8C20703D-9E9E-8249-A18A-181770F4F926}" srcOrd="0" destOrd="0" parTransId="{AD8587BB-1BAC-1845-AFD3-E465026C2FF7}" sibTransId="{3E9DE2F9-0822-D94A-8CD6-39D9C968C35E}"/>
    <dgm:cxn modelId="{8EAD962C-D993-4962-93DC-DCEC101FB25A}" type="presOf" srcId="{648F1F80-D013-9F47-A686-EA8E7E24BF24}" destId="{DE96A4FE-741B-AA4B-A803-C88E1230486D}" srcOrd="0" destOrd="0" presId="urn:microsoft.com/office/officeart/2008/layout/LinedList"/>
    <dgm:cxn modelId="{B67EFA41-6348-4AD8-AF31-F8BFFDE32C82}" type="presOf" srcId="{D678E7D9-777F-0042-8BBB-2E74DD5DEEF3}" destId="{C2565090-AC1D-884A-883E-01B722863E52}" srcOrd="0" destOrd="0" presId="urn:microsoft.com/office/officeart/2008/layout/LinedList"/>
    <dgm:cxn modelId="{FBEFBF35-878D-498F-A062-50C4E95B2EA8}" type="presOf" srcId="{8C20703D-9E9E-8249-A18A-181770F4F926}" destId="{0A5B3097-8C76-9740-BB1F-1A6B407DE320}" srcOrd="0" destOrd="0" presId="urn:microsoft.com/office/officeart/2008/layout/LinedList"/>
    <dgm:cxn modelId="{CC25847E-CD0F-FC4A-B02E-BDC72EA9529F}" srcId="{A9C137AF-D627-9846-BF71-AF815B3296A7}" destId="{648F1F80-D013-9F47-A686-EA8E7E24BF24}" srcOrd="2" destOrd="0" parTransId="{F6525B69-59DA-9B41-9559-DC51C9439905}" sibTransId="{AFF93C8F-07AC-704C-BD4B-10ABBF7DBE6C}"/>
    <dgm:cxn modelId="{B222983E-E626-47E6-9BB1-109314A14D75}" type="presOf" srcId="{2FF4CEA8-7631-D043-B89B-8A014B65AC6B}" destId="{83CA6E7B-8C1D-2B4D-819B-CE4C73D26888}" srcOrd="0" destOrd="0" presId="urn:microsoft.com/office/officeart/2008/layout/LinedList"/>
    <dgm:cxn modelId="{CD57F945-8AC4-4752-B27B-864BD5447796}" type="presParOf" srcId="{1D437305-A080-134C-A4F2-9692B3D46246}" destId="{074DB54C-2665-C14D-B432-5DC7C656163A}" srcOrd="0" destOrd="0" presId="urn:microsoft.com/office/officeart/2008/layout/LinedList"/>
    <dgm:cxn modelId="{F4E8C19F-162D-4E06-91FB-5AB4DC027A7F}" type="presParOf" srcId="{1D437305-A080-134C-A4F2-9692B3D46246}" destId="{20CFC69F-C204-AE4C-B305-BA4A969B833C}" srcOrd="1" destOrd="0" presId="urn:microsoft.com/office/officeart/2008/layout/LinedList"/>
    <dgm:cxn modelId="{B9E5AD2D-1A21-45FC-9033-8FC219780F9B}" type="presParOf" srcId="{20CFC69F-C204-AE4C-B305-BA4A969B833C}" destId="{148DFF80-95A8-F049-8D19-87C97C229600}" srcOrd="0" destOrd="0" presId="urn:microsoft.com/office/officeart/2008/layout/LinedList"/>
    <dgm:cxn modelId="{87A07051-DAC2-446A-A073-00539E677BAA}" type="presParOf" srcId="{20CFC69F-C204-AE4C-B305-BA4A969B833C}" destId="{DC078286-928E-E14D-AACB-19ABD6707FBD}" srcOrd="1" destOrd="0" presId="urn:microsoft.com/office/officeart/2008/layout/LinedList"/>
    <dgm:cxn modelId="{0F5032CE-017B-45D1-A9D3-4EA2A4988E5C}" type="presParOf" srcId="{DC078286-928E-E14D-AACB-19ABD6707FBD}" destId="{8369AE71-413E-9844-9FBA-D9A2A4D77D7C}" srcOrd="0" destOrd="0" presId="urn:microsoft.com/office/officeart/2008/layout/LinedList"/>
    <dgm:cxn modelId="{9A8DEA19-07B5-4F54-A56D-761A85073F2F}" type="presParOf" srcId="{DC078286-928E-E14D-AACB-19ABD6707FBD}" destId="{299B98AD-3A46-A44C-9AD6-10C63CF92518}" srcOrd="1" destOrd="0" presId="urn:microsoft.com/office/officeart/2008/layout/LinedList"/>
    <dgm:cxn modelId="{74670CF4-B99F-4005-9E9D-6760FF7DF2C3}" type="presParOf" srcId="{299B98AD-3A46-A44C-9AD6-10C63CF92518}" destId="{D0056220-461A-974D-A72C-F53100378F3A}" srcOrd="0" destOrd="0" presId="urn:microsoft.com/office/officeart/2008/layout/LinedList"/>
    <dgm:cxn modelId="{7058E86D-C3E2-4C2C-846C-A356A8B3D70E}" type="presParOf" srcId="{299B98AD-3A46-A44C-9AD6-10C63CF92518}" destId="{C2565090-AC1D-884A-883E-01B722863E52}" srcOrd="1" destOrd="0" presId="urn:microsoft.com/office/officeart/2008/layout/LinedList"/>
    <dgm:cxn modelId="{0A755BC8-93E8-4E51-BE7D-099A11D27C27}" type="presParOf" srcId="{299B98AD-3A46-A44C-9AD6-10C63CF92518}" destId="{62B3EAC4-42ED-7841-9B0C-E85786D2B574}" srcOrd="2" destOrd="0" presId="urn:microsoft.com/office/officeart/2008/layout/LinedList"/>
    <dgm:cxn modelId="{E2FEEFE7-1CAF-47F9-80FD-4A9BF4976F39}" type="presParOf" srcId="{DC078286-928E-E14D-AACB-19ABD6707FBD}" destId="{488306CA-BB81-D143-94A8-AEAD5CE3AFC7}" srcOrd="2" destOrd="0" presId="urn:microsoft.com/office/officeart/2008/layout/LinedList"/>
    <dgm:cxn modelId="{E1A9E2EF-992E-4578-B22A-A35DF606D791}" type="presParOf" srcId="{DC078286-928E-E14D-AACB-19ABD6707FBD}" destId="{250A1CF9-307B-DC47-A8C5-8B321BB26FFA}" srcOrd="3" destOrd="0" presId="urn:microsoft.com/office/officeart/2008/layout/LinedList"/>
    <dgm:cxn modelId="{BED427D2-5663-4181-A424-B070319AD891}" type="presParOf" srcId="{DC078286-928E-E14D-AACB-19ABD6707FBD}" destId="{0D419F1E-488F-9F46-BF20-BD3D099F978B}" srcOrd="4" destOrd="0" presId="urn:microsoft.com/office/officeart/2008/layout/LinedList"/>
    <dgm:cxn modelId="{DBF72544-9D41-471D-9D74-099C077E1AC1}" type="presParOf" srcId="{0D419F1E-488F-9F46-BF20-BD3D099F978B}" destId="{F08A98DB-1B42-9F4A-87F1-5E34DB710C7E}" srcOrd="0" destOrd="0" presId="urn:microsoft.com/office/officeart/2008/layout/LinedList"/>
    <dgm:cxn modelId="{A0ADB45B-6612-416C-AD9B-E5B50A8F1735}" type="presParOf" srcId="{0D419F1E-488F-9F46-BF20-BD3D099F978B}" destId="{47D883E6-B3D1-3042-81C5-7909040C5B1A}" srcOrd="1" destOrd="0" presId="urn:microsoft.com/office/officeart/2008/layout/LinedList"/>
    <dgm:cxn modelId="{371EBD45-760A-4139-9F5F-6A4D58AA4274}" type="presParOf" srcId="{0D419F1E-488F-9F46-BF20-BD3D099F978B}" destId="{9D34340E-1F13-7E40-9236-3F2738EBE3E6}" srcOrd="2" destOrd="0" presId="urn:microsoft.com/office/officeart/2008/layout/LinedList"/>
    <dgm:cxn modelId="{BAF89C4B-D2ED-4D61-A811-FBBA7F18737F}" type="presParOf" srcId="{DC078286-928E-E14D-AACB-19ABD6707FBD}" destId="{2BEBBF48-2F84-B149-8252-DE62E87B3193}" srcOrd="5" destOrd="0" presId="urn:microsoft.com/office/officeart/2008/layout/LinedList"/>
    <dgm:cxn modelId="{B3341CB0-ADD3-4816-919D-64B973B75CD1}" type="presParOf" srcId="{DC078286-928E-E14D-AACB-19ABD6707FBD}" destId="{9B6C7C07-5305-5C44-8BA4-927612E1DF3C}" srcOrd="6" destOrd="0" presId="urn:microsoft.com/office/officeart/2008/layout/LinedList"/>
    <dgm:cxn modelId="{57E0D1D5-093F-4627-BAB3-BD734BDDC234}" type="presParOf" srcId="{DC078286-928E-E14D-AACB-19ABD6707FBD}" destId="{E2DC62C4-DF06-2049-9382-9DA3DFEEAD93}" srcOrd="7" destOrd="0" presId="urn:microsoft.com/office/officeart/2008/layout/LinedList"/>
    <dgm:cxn modelId="{0C2FF2C9-0CDB-47F6-BACC-E62F2CF9F865}" type="presParOf" srcId="{E2DC62C4-DF06-2049-9382-9DA3DFEEAD93}" destId="{9F14D563-5CA1-7240-A3CD-6A2BE34D2793}" srcOrd="0" destOrd="0" presId="urn:microsoft.com/office/officeart/2008/layout/LinedList"/>
    <dgm:cxn modelId="{3C9AA46D-0EEE-456F-B0CF-BC9E8A9E6707}" type="presParOf" srcId="{E2DC62C4-DF06-2049-9382-9DA3DFEEAD93}" destId="{DE96A4FE-741B-AA4B-A803-C88E1230486D}" srcOrd="1" destOrd="0" presId="urn:microsoft.com/office/officeart/2008/layout/LinedList"/>
    <dgm:cxn modelId="{ED618F15-5CDD-476A-A6D8-CD0D4992A18D}" type="presParOf" srcId="{E2DC62C4-DF06-2049-9382-9DA3DFEEAD93}" destId="{C2482688-DF15-5F41-A50E-7FE3344CA27A}" srcOrd="2" destOrd="0" presId="urn:microsoft.com/office/officeart/2008/layout/LinedList"/>
    <dgm:cxn modelId="{D7690F3B-16E7-4AF3-8F05-D9894FCB272C}" type="presParOf" srcId="{DC078286-928E-E14D-AACB-19ABD6707FBD}" destId="{A7BDC9C7-AC11-174B-90F2-133B0D48240A}" srcOrd="8" destOrd="0" presId="urn:microsoft.com/office/officeart/2008/layout/LinedList"/>
    <dgm:cxn modelId="{CD0C656E-CEBF-44A3-8B49-73F59560BFDE}" type="presParOf" srcId="{DC078286-928E-E14D-AACB-19ABD6707FBD}" destId="{688DFBE8-8E3E-5243-8B3F-6ECB0EF33B4B}" srcOrd="9" destOrd="0" presId="urn:microsoft.com/office/officeart/2008/layout/LinedList"/>
    <dgm:cxn modelId="{BBCF18E4-8A62-491F-A2A6-A2931E1D8DA4}" type="presParOf" srcId="{DC078286-928E-E14D-AACB-19ABD6707FBD}" destId="{0254259B-571C-3D40-A482-E799447F6621}" srcOrd="10" destOrd="0" presId="urn:microsoft.com/office/officeart/2008/layout/LinedList"/>
    <dgm:cxn modelId="{7F74BBE5-C021-4C8B-9685-FB2AD883B676}" type="presParOf" srcId="{0254259B-571C-3D40-A482-E799447F6621}" destId="{C2160DDD-F6E2-9C43-826C-5575F2950CF6}" srcOrd="0" destOrd="0" presId="urn:microsoft.com/office/officeart/2008/layout/LinedList"/>
    <dgm:cxn modelId="{6B40327A-B405-4383-B314-6C4610320019}" type="presParOf" srcId="{0254259B-571C-3D40-A482-E799447F6621}" destId="{0CB6F4BF-DCCA-7545-84AA-8E2FF19AF06E}" srcOrd="1" destOrd="0" presId="urn:microsoft.com/office/officeart/2008/layout/LinedList"/>
    <dgm:cxn modelId="{F36FFF10-0416-4F79-B26A-07D7069E1FE5}" type="presParOf" srcId="{0254259B-571C-3D40-A482-E799447F6621}" destId="{77AF6143-6C7C-1D4F-B5B2-018CEF18145A}" srcOrd="2" destOrd="0" presId="urn:microsoft.com/office/officeart/2008/layout/LinedList"/>
    <dgm:cxn modelId="{CC872967-5B12-4A62-9E59-346E78B96DCE}" type="presParOf" srcId="{DC078286-928E-E14D-AACB-19ABD6707FBD}" destId="{A7C795B8-76DA-9044-8DC8-330639D169F8}" srcOrd="11" destOrd="0" presId="urn:microsoft.com/office/officeart/2008/layout/LinedList"/>
    <dgm:cxn modelId="{DA74E4A8-54A8-41E2-A990-695CDD48A803}" type="presParOf" srcId="{DC078286-928E-E14D-AACB-19ABD6707FBD}" destId="{0958E7E1-0611-E54C-9F57-B183722ECD7E}" srcOrd="12" destOrd="0" presId="urn:microsoft.com/office/officeart/2008/layout/LinedList"/>
    <dgm:cxn modelId="{50588164-DD12-41F0-BC02-10C09BD0C1FF}" type="presParOf" srcId="{DC078286-928E-E14D-AACB-19ABD6707FBD}" destId="{EE3F2F1F-65E7-1843-B2D1-99698ED14EB6}" srcOrd="13" destOrd="0" presId="urn:microsoft.com/office/officeart/2008/layout/LinedList"/>
    <dgm:cxn modelId="{D68AD47F-5DCE-42BC-9E9A-90E84AFBDB8F}" type="presParOf" srcId="{EE3F2F1F-65E7-1843-B2D1-99698ED14EB6}" destId="{E0249EED-B7DD-4248-A1D9-5F781ECD705D}" srcOrd="0" destOrd="0" presId="urn:microsoft.com/office/officeart/2008/layout/LinedList"/>
    <dgm:cxn modelId="{C61ECC5E-ABCB-40FA-8328-6C3D98229E23}" type="presParOf" srcId="{EE3F2F1F-65E7-1843-B2D1-99698ED14EB6}" destId="{83CA6E7B-8C1D-2B4D-819B-CE4C73D26888}" srcOrd="1" destOrd="0" presId="urn:microsoft.com/office/officeart/2008/layout/LinedList"/>
    <dgm:cxn modelId="{B785B7BA-3CD5-48C3-8325-1C51CF1AAC0B}" type="presParOf" srcId="{EE3F2F1F-65E7-1843-B2D1-99698ED14EB6}" destId="{5C46A68F-5EE5-CF44-BEF1-C344163E841F}" srcOrd="2" destOrd="0" presId="urn:microsoft.com/office/officeart/2008/layout/LinedList"/>
    <dgm:cxn modelId="{A2315C1F-EAB8-4391-BE65-49F5DA78E976}" type="presParOf" srcId="{DC078286-928E-E14D-AACB-19ABD6707FBD}" destId="{31C2D8D9-9EC8-CD4A-8CB3-DE37676AC3C9}" srcOrd="14" destOrd="0" presId="urn:microsoft.com/office/officeart/2008/layout/LinedList"/>
    <dgm:cxn modelId="{1A7CCDD8-7A49-4B36-A2F1-CC9CF16C8A67}" type="presParOf" srcId="{DC078286-928E-E14D-AACB-19ABD6707FBD}" destId="{30E6716E-2379-854B-A7CC-229E96202480}" srcOrd="15" destOrd="0" presId="urn:microsoft.com/office/officeart/2008/layout/LinedList"/>
    <dgm:cxn modelId="{3431097C-5325-4BBC-883B-9A39C17F3C1A}" type="presParOf" srcId="{1D437305-A080-134C-A4F2-9692B3D46246}" destId="{D8AC917D-B10B-D94D-8F42-0DBD20BBB65A}" srcOrd="2" destOrd="0" presId="urn:microsoft.com/office/officeart/2008/layout/LinedList"/>
    <dgm:cxn modelId="{2E27DF14-4D0B-45FF-91F3-111D56DDC057}" type="presParOf" srcId="{1D437305-A080-134C-A4F2-9692B3D46246}" destId="{549EE3CE-8D04-5342-80CA-9DADC66D5F6A}" srcOrd="3" destOrd="0" presId="urn:microsoft.com/office/officeart/2008/layout/LinedList"/>
    <dgm:cxn modelId="{79A57209-1250-478C-8835-37DE12EB7E2D}" type="presParOf" srcId="{549EE3CE-8D04-5342-80CA-9DADC66D5F6A}" destId="{5C43A7EE-AC6E-6044-ACE8-071D52B33138}" srcOrd="0" destOrd="0" presId="urn:microsoft.com/office/officeart/2008/layout/LinedList"/>
    <dgm:cxn modelId="{4DC2DC38-FFD4-4C62-A07B-27AAF4F74C39}" type="presParOf" srcId="{549EE3CE-8D04-5342-80CA-9DADC66D5F6A}" destId="{E8B896E4-C762-6946-BA1E-CABF5328193D}" srcOrd="1" destOrd="0" presId="urn:microsoft.com/office/officeart/2008/layout/LinedList"/>
    <dgm:cxn modelId="{FC724C31-3BF3-474E-BC18-761A906B3B13}" type="presParOf" srcId="{E8B896E4-C762-6946-BA1E-CABF5328193D}" destId="{27C7D23F-B036-6A43-9906-349065B24FBB}" srcOrd="0" destOrd="0" presId="urn:microsoft.com/office/officeart/2008/layout/LinedList"/>
    <dgm:cxn modelId="{D61B3AAD-C6A0-419F-94C8-BB8F8471BA63}" type="presParOf" srcId="{E8B896E4-C762-6946-BA1E-CABF5328193D}" destId="{BA70F822-642F-4C4A-8189-061F5D771797}" srcOrd="1" destOrd="0" presId="urn:microsoft.com/office/officeart/2008/layout/LinedList"/>
    <dgm:cxn modelId="{FF73D03F-F896-464A-A5B2-1D2DCF6D822F}" type="presParOf" srcId="{BA70F822-642F-4C4A-8189-061F5D771797}" destId="{9E576C06-3F39-504A-BA5E-020E923D7F22}" srcOrd="0" destOrd="0" presId="urn:microsoft.com/office/officeart/2008/layout/LinedList"/>
    <dgm:cxn modelId="{BF0F97CA-A5B6-4C5A-8968-6015408045A2}" type="presParOf" srcId="{BA70F822-642F-4C4A-8189-061F5D771797}" destId="{0A5B3097-8C76-9740-BB1F-1A6B407DE320}" srcOrd="1" destOrd="0" presId="urn:microsoft.com/office/officeart/2008/layout/LinedList"/>
    <dgm:cxn modelId="{09220D5C-9DE6-4B33-BA02-582171916C4D}" type="presParOf" srcId="{BA70F822-642F-4C4A-8189-061F5D771797}" destId="{A90B0311-4CBF-B142-B36B-9C3CD7D962C6}" srcOrd="2" destOrd="0" presId="urn:microsoft.com/office/officeart/2008/layout/LinedList"/>
    <dgm:cxn modelId="{B1BB8919-CC8A-4687-9C02-0C3F73ABF8F9}" type="presParOf" srcId="{E8B896E4-C762-6946-BA1E-CABF5328193D}" destId="{8808FF78-5FF3-1740-8ABA-8B4833DB805B}" srcOrd="2" destOrd="0" presId="urn:microsoft.com/office/officeart/2008/layout/LinedList"/>
    <dgm:cxn modelId="{6452CE68-0C35-4FA6-93E1-72560E0D61BF}" type="presParOf" srcId="{E8B896E4-C762-6946-BA1E-CABF5328193D}" destId="{4A57D18A-B7B0-484D-A545-4FFD1606A771}" srcOrd="3" destOrd="0" presId="urn:microsoft.com/office/officeart/2008/layout/LinedList"/>
    <dgm:cxn modelId="{68F6FA24-B95D-4F40-9615-9AA0202D4C5C}" type="presParOf" srcId="{E8B896E4-C762-6946-BA1E-CABF5328193D}" destId="{B4B95964-EC52-684D-BC1D-C4DDE5E4F438}" srcOrd="4" destOrd="0" presId="urn:microsoft.com/office/officeart/2008/layout/LinedList"/>
    <dgm:cxn modelId="{DBE7C44D-75A2-414C-80FA-A9024E1F28F2}" type="presParOf" srcId="{B4B95964-EC52-684D-BC1D-C4DDE5E4F438}" destId="{5AC83C34-F137-9D4E-9ED0-86816C7B4F6F}" srcOrd="0" destOrd="0" presId="urn:microsoft.com/office/officeart/2008/layout/LinedList"/>
    <dgm:cxn modelId="{0C358ECF-CA84-40FF-865D-9D5B933341DE}" type="presParOf" srcId="{B4B95964-EC52-684D-BC1D-C4DDE5E4F438}" destId="{4691B56E-85A7-4F40-80CB-529E35FF5178}" srcOrd="1" destOrd="0" presId="urn:microsoft.com/office/officeart/2008/layout/LinedList"/>
    <dgm:cxn modelId="{5745E65B-0CEE-44DD-B7C4-E9C5069B90DA}" type="presParOf" srcId="{B4B95964-EC52-684D-BC1D-C4DDE5E4F438}" destId="{25BF2F23-59EA-F948-9F21-10780571FF31}" srcOrd="2" destOrd="0" presId="urn:microsoft.com/office/officeart/2008/layout/LinedList"/>
    <dgm:cxn modelId="{277BC605-A393-48E8-BCC8-32CDFE9BD5A7}" type="presParOf" srcId="{E8B896E4-C762-6946-BA1E-CABF5328193D}" destId="{F4581BCF-D15F-844D-8EB0-57E6468C02B9}" srcOrd="5" destOrd="0" presId="urn:microsoft.com/office/officeart/2008/layout/LinedList"/>
    <dgm:cxn modelId="{CA6562B0-921E-42C3-B540-3D1057541E24}" type="presParOf" srcId="{E8B896E4-C762-6946-BA1E-CABF5328193D}" destId="{670E5D6B-8FEA-FE4A-A97C-658755DDC641}" srcOrd="6" destOrd="0" presId="urn:microsoft.com/office/officeart/2008/layout/LinedList"/>
    <dgm:cxn modelId="{22D87BE3-D831-4C20-9D50-23D7E6563998}" type="presParOf" srcId="{E8B896E4-C762-6946-BA1E-CABF5328193D}" destId="{98C30AA0-DF14-B141-AECA-038C29D75AD5}" srcOrd="7" destOrd="0" presId="urn:microsoft.com/office/officeart/2008/layout/LinedList"/>
    <dgm:cxn modelId="{FC1DC5FE-727E-454D-B9D9-49E6B404BB2D}" type="presParOf" srcId="{98C30AA0-DF14-B141-AECA-038C29D75AD5}" destId="{C98C6B7A-624F-284C-87E9-6C8250A9C7FE}" srcOrd="0" destOrd="0" presId="urn:microsoft.com/office/officeart/2008/layout/LinedList"/>
    <dgm:cxn modelId="{414A463F-55A6-420D-AC04-DC6A332FE0DC}" type="presParOf" srcId="{98C30AA0-DF14-B141-AECA-038C29D75AD5}" destId="{B47568FB-5293-A04D-BDE5-2EE6DABB323B}" srcOrd="1" destOrd="0" presId="urn:microsoft.com/office/officeart/2008/layout/LinedList"/>
    <dgm:cxn modelId="{A663F94F-081C-41E5-9765-7FF3F4DFF5E5}" type="presParOf" srcId="{98C30AA0-DF14-B141-AECA-038C29D75AD5}" destId="{33F7B348-8CCC-2E46-9F9B-0ADA95C10AFC}" srcOrd="2" destOrd="0" presId="urn:microsoft.com/office/officeart/2008/layout/LinedList"/>
    <dgm:cxn modelId="{48A422F2-5C77-4FBB-A91E-37C7FF94A6B5}" type="presParOf" srcId="{E8B896E4-C762-6946-BA1E-CABF5328193D}" destId="{9EECEF39-526C-4844-A863-94D3D96D852C}" srcOrd="8" destOrd="0" presId="urn:microsoft.com/office/officeart/2008/layout/LinedList"/>
    <dgm:cxn modelId="{01F135CC-BB6A-4260-A3D4-2959E2DFBA8D}" type="presParOf" srcId="{E8B896E4-C762-6946-BA1E-CABF5328193D}" destId="{A0EF8BA8-F58F-3A49-95C2-21FD29D5F65E}"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842E5-D37D-F244-ACE4-0BA6D3995E21}">
      <dsp:nvSpPr>
        <dsp:cNvPr id="0" name=""/>
        <dsp:cNvSpPr/>
      </dsp:nvSpPr>
      <dsp:spPr>
        <a:xfrm>
          <a:off x="0" y="0"/>
          <a:ext cx="8991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A6CEA363-5B27-2445-9CD6-F7526B3DD05B}">
      <dsp:nvSpPr>
        <dsp:cNvPr id="0" name=""/>
        <dsp:cNvSpPr/>
      </dsp:nvSpPr>
      <dsp:spPr>
        <a:xfrm>
          <a:off x="0" y="0"/>
          <a:ext cx="1798320" cy="380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kern="1200" dirty="0" smtClean="0"/>
            <a:t>Protects the “commons” </a:t>
          </a:r>
          <a:endParaRPr lang="en-US" sz="2500" kern="1200" dirty="0"/>
        </a:p>
      </dsp:txBody>
      <dsp:txXfrm>
        <a:off x="0" y="0"/>
        <a:ext cx="1798320" cy="3809999"/>
      </dsp:txXfrm>
    </dsp:sp>
    <dsp:sp modelId="{8CAE0DCF-71C6-414D-AE66-E46CF943DFE0}">
      <dsp:nvSpPr>
        <dsp:cNvPr id="0" name=""/>
        <dsp:cNvSpPr/>
      </dsp:nvSpPr>
      <dsp:spPr>
        <a:xfrm>
          <a:off x="1933194" y="88552"/>
          <a:ext cx="3461766" cy="1771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t>Avoid “Tragedy of the commons”</a:t>
          </a:r>
          <a:endParaRPr lang="en-US" sz="2700" kern="1200" dirty="0"/>
        </a:p>
      </dsp:txBody>
      <dsp:txXfrm>
        <a:off x="1933194" y="88552"/>
        <a:ext cx="3461766" cy="1771054"/>
      </dsp:txXfrm>
    </dsp:sp>
    <dsp:sp modelId="{48E8383C-1CDF-D54C-943C-E41CA6CA1065}">
      <dsp:nvSpPr>
        <dsp:cNvPr id="0" name=""/>
        <dsp:cNvSpPr/>
      </dsp:nvSpPr>
      <dsp:spPr>
        <a:xfrm>
          <a:off x="5529834" y="88552"/>
          <a:ext cx="3461766" cy="1771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E.g. air or water pollution</a:t>
          </a:r>
          <a:endParaRPr lang="en-US" sz="3000" kern="1200" dirty="0"/>
        </a:p>
      </dsp:txBody>
      <dsp:txXfrm>
        <a:off x="5529834" y="88552"/>
        <a:ext cx="3461766" cy="1771054"/>
      </dsp:txXfrm>
    </dsp:sp>
    <dsp:sp modelId="{39952A76-DBBD-434B-BF69-CB8602FB70C2}">
      <dsp:nvSpPr>
        <dsp:cNvPr id="0" name=""/>
        <dsp:cNvSpPr/>
      </dsp:nvSpPr>
      <dsp:spPr>
        <a:xfrm>
          <a:off x="1798320" y="1859606"/>
          <a:ext cx="7193280" cy="0"/>
        </a:xfrm>
        <a:prstGeom prst="line">
          <a:avLst/>
        </a:prstGeom>
        <a:solidFill>
          <a:schemeClr val="accent1">
            <a:hueOff val="0"/>
            <a:satOff val="0"/>
            <a:lumOff val="0"/>
            <a:alphaOff val="0"/>
          </a:schemeClr>
        </a:solidFill>
        <a:ln w="48000" cap="flat" cmpd="thickThin" algn="ctr">
          <a:solidFill>
            <a:schemeClr val="accent1">
              <a:tint val="50000"/>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A16C79E6-1F03-7240-97AE-C0A968456E89}">
      <dsp:nvSpPr>
        <dsp:cNvPr id="0" name=""/>
        <dsp:cNvSpPr/>
      </dsp:nvSpPr>
      <dsp:spPr>
        <a:xfrm>
          <a:off x="1933194" y="1948159"/>
          <a:ext cx="3461766" cy="1771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t>Organizations need to protect and preserve natural resources that all use</a:t>
          </a:r>
          <a:endParaRPr lang="en-US" sz="2700" kern="1200" dirty="0"/>
        </a:p>
      </dsp:txBody>
      <dsp:txXfrm>
        <a:off x="1933194" y="1948159"/>
        <a:ext cx="3461766" cy="1771054"/>
      </dsp:txXfrm>
    </dsp:sp>
    <dsp:sp modelId="{58DA03CB-35A6-414A-9CEF-7353DEA37F60}">
      <dsp:nvSpPr>
        <dsp:cNvPr id="0" name=""/>
        <dsp:cNvSpPr/>
      </dsp:nvSpPr>
      <dsp:spPr>
        <a:xfrm>
          <a:off x="5529833" y="1948159"/>
          <a:ext cx="3461766" cy="1771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dirty="0" smtClean="0"/>
            <a:t>Common Pool Resources (CPR)</a:t>
          </a:r>
          <a:endParaRPr lang="en-US" sz="3000" kern="1200" dirty="0"/>
        </a:p>
      </dsp:txBody>
      <dsp:txXfrm>
        <a:off x="5529833" y="1948159"/>
        <a:ext cx="3461766" cy="1771054"/>
      </dsp:txXfrm>
    </dsp:sp>
    <dsp:sp modelId="{DECC760C-8934-884F-A5C4-BF4967206CF6}">
      <dsp:nvSpPr>
        <dsp:cNvPr id="0" name=""/>
        <dsp:cNvSpPr/>
      </dsp:nvSpPr>
      <dsp:spPr>
        <a:xfrm>
          <a:off x="1798320" y="3719213"/>
          <a:ext cx="7193280" cy="0"/>
        </a:xfrm>
        <a:prstGeom prst="line">
          <a:avLst/>
        </a:prstGeom>
        <a:solidFill>
          <a:schemeClr val="accent1">
            <a:hueOff val="0"/>
            <a:satOff val="0"/>
            <a:lumOff val="0"/>
            <a:alphaOff val="0"/>
          </a:schemeClr>
        </a:solidFill>
        <a:ln w="48000" cap="flat" cmpd="thickThin" algn="ctr">
          <a:solidFill>
            <a:schemeClr val="accent1">
              <a:tint val="50000"/>
              <a:hueOff val="0"/>
              <a:satOff val="0"/>
              <a:lumOff val="0"/>
              <a:alphaOff val="0"/>
            </a:schemeClr>
          </a:solidFill>
          <a:prstDash val="solid"/>
        </a:ln>
        <a:effectLst>
          <a:outerShdw blurRad="45000" dist="25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053A0-169A-BB41-B09D-310E4DC028B8}">
      <dsp:nvSpPr>
        <dsp:cNvPr id="0" name=""/>
        <dsp:cNvSpPr/>
      </dsp:nvSpPr>
      <dsp:spPr>
        <a:xfrm>
          <a:off x="0" y="544912"/>
          <a:ext cx="7730067" cy="1913625"/>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39" tIns="562356" rIns="599939"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solidFill>
                <a:srgbClr val="000000"/>
              </a:solidFill>
            </a:rPr>
            <a:t>Sale and purchase of goods and services across national borders without trade barrier restrictions</a:t>
          </a:r>
          <a:endParaRPr lang="en-US" sz="2700" kern="1200" dirty="0">
            <a:solidFill>
              <a:srgbClr val="000000"/>
            </a:solidFill>
          </a:endParaRPr>
        </a:p>
      </dsp:txBody>
      <dsp:txXfrm>
        <a:off x="0" y="544912"/>
        <a:ext cx="7730067" cy="1913625"/>
      </dsp:txXfrm>
    </dsp:sp>
    <dsp:sp modelId="{CA37DBDB-9D19-BE45-8D71-852DDFCE6FCC}">
      <dsp:nvSpPr>
        <dsp:cNvPr id="0" name=""/>
        <dsp:cNvSpPr/>
      </dsp:nvSpPr>
      <dsp:spPr>
        <a:xfrm>
          <a:off x="386503" y="146392"/>
          <a:ext cx="5411046" cy="79704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525" tIns="0" rIns="204525" bIns="0" numCol="1" spcCol="1270" anchor="ctr" anchorCtr="0">
          <a:noAutofit/>
        </a:bodyPr>
        <a:lstStyle/>
        <a:p>
          <a:pPr lvl="0" algn="l" defTabSz="1200150" rtl="0">
            <a:lnSpc>
              <a:spcPct val="90000"/>
            </a:lnSpc>
            <a:spcBef>
              <a:spcPct val="0"/>
            </a:spcBef>
            <a:spcAft>
              <a:spcPct val="35000"/>
            </a:spcAft>
          </a:pPr>
          <a:r>
            <a:rPr lang="en-US" sz="2700" kern="1200" dirty="0" smtClean="0">
              <a:solidFill>
                <a:srgbClr val="000000"/>
              </a:solidFill>
            </a:rPr>
            <a:t>Free trade: </a:t>
          </a:r>
          <a:endParaRPr lang="en-US" sz="2700" kern="1200" dirty="0">
            <a:solidFill>
              <a:srgbClr val="000000"/>
            </a:solidFill>
          </a:endParaRPr>
        </a:p>
      </dsp:txBody>
      <dsp:txXfrm>
        <a:off x="425411" y="185300"/>
        <a:ext cx="5333230" cy="719224"/>
      </dsp:txXfrm>
    </dsp:sp>
    <dsp:sp modelId="{806BC3B8-700A-E744-8B22-EE6EC1A45177}">
      <dsp:nvSpPr>
        <dsp:cNvPr id="0" name=""/>
        <dsp:cNvSpPr/>
      </dsp:nvSpPr>
      <dsp:spPr>
        <a:xfrm>
          <a:off x="0" y="3002857"/>
          <a:ext cx="7730067" cy="1956150"/>
        </a:xfrm>
        <a:prstGeom prst="rect">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9939" tIns="562356" rIns="599939"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smtClean="0">
              <a:solidFill>
                <a:srgbClr val="000000"/>
              </a:solidFill>
            </a:rPr>
            <a:t>Economic tools used by national governments to protect domestic economy</a:t>
          </a:r>
          <a:endParaRPr lang="en-US" sz="2700" kern="1200" dirty="0">
            <a:solidFill>
              <a:srgbClr val="000000"/>
            </a:solidFill>
          </a:endParaRPr>
        </a:p>
        <a:p>
          <a:pPr marL="228600" lvl="1" indent="-228600" algn="l" defTabSz="1200150" rtl="0">
            <a:lnSpc>
              <a:spcPct val="90000"/>
            </a:lnSpc>
            <a:spcBef>
              <a:spcPct val="0"/>
            </a:spcBef>
            <a:spcAft>
              <a:spcPct val="15000"/>
            </a:spcAft>
            <a:buChar char="••"/>
          </a:pPr>
          <a:r>
            <a:rPr lang="en-US" sz="2700" kern="1200" dirty="0" smtClean="0">
              <a:solidFill>
                <a:srgbClr val="000000"/>
              </a:solidFill>
            </a:rPr>
            <a:t>e.g., Tariffs, quotas, duties</a:t>
          </a:r>
          <a:endParaRPr lang="en-US" sz="2700" kern="1200" dirty="0">
            <a:solidFill>
              <a:srgbClr val="000000"/>
            </a:solidFill>
          </a:endParaRPr>
        </a:p>
      </dsp:txBody>
      <dsp:txXfrm>
        <a:off x="0" y="3002857"/>
        <a:ext cx="7730067" cy="1956150"/>
      </dsp:txXfrm>
    </dsp:sp>
    <dsp:sp modelId="{BF77DF38-B97C-004B-9927-752C7EBEC692}">
      <dsp:nvSpPr>
        <dsp:cNvPr id="0" name=""/>
        <dsp:cNvSpPr/>
      </dsp:nvSpPr>
      <dsp:spPr>
        <a:xfrm>
          <a:off x="386503" y="2604337"/>
          <a:ext cx="5411046" cy="797040"/>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4525" tIns="0" rIns="204525" bIns="0" numCol="1" spcCol="1270" anchor="ctr" anchorCtr="0">
          <a:noAutofit/>
        </a:bodyPr>
        <a:lstStyle/>
        <a:p>
          <a:pPr lvl="0" algn="l" defTabSz="1200150" rtl="0">
            <a:lnSpc>
              <a:spcPct val="90000"/>
            </a:lnSpc>
            <a:spcBef>
              <a:spcPct val="0"/>
            </a:spcBef>
            <a:spcAft>
              <a:spcPct val="35000"/>
            </a:spcAft>
          </a:pPr>
          <a:r>
            <a:rPr lang="en-US" sz="2700" kern="1200" smtClean="0">
              <a:solidFill>
                <a:srgbClr val="000000"/>
              </a:solidFill>
            </a:rPr>
            <a:t>Trade barriers: </a:t>
          </a:r>
          <a:endParaRPr lang="en-US" sz="2700" kern="1200">
            <a:solidFill>
              <a:srgbClr val="000000"/>
            </a:solidFill>
          </a:endParaRPr>
        </a:p>
      </dsp:txBody>
      <dsp:txXfrm>
        <a:off x="425411" y="2643245"/>
        <a:ext cx="5333230" cy="719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58EDC-5C95-654B-BC09-98210F70C506}">
      <dsp:nvSpPr>
        <dsp:cNvPr id="0" name=""/>
        <dsp:cNvSpPr/>
      </dsp:nvSpPr>
      <dsp:spPr>
        <a:xfrm>
          <a:off x="0" y="564"/>
          <a:ext cx="8229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1E51808C-B4EE-B448-A058-A46A4537B7FF}">
      <dsp:nvSpPr>
        <dsp:cNvPr id="0" name=""/>
        <dsp:cNvSpPr/>
      </dsp:nvSpPr>
      <dsp:spPr>
        <a:xfrm>
          <a:off x="0" y="564"/>
          <a:ext cx="8229600" cy="9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Specify standardized sets of practices </a:t>
          </a:r>
          <a:endParaRPr lang="en-US" sz="2600" kern="1200" dirty="0"/>
        </a:p>
      </dsp:txBody>
      <dsp:txXfrm>
        <a:off x="0" y="564"/>
        <a:ext cx="8229600" cy="924969"/>
      </dsp:txXfrm>
    </dsp:sp>
    <dsp:sp modelId="{46FA89EF-A255-2848-8CF8-621F6C146A8A}">
      <dsp:nvSpPr>
        <dsp:cNvPr id="0" name=""/>
        <dsp:cNvSpPr/>
      </dsp:nvSpPr>
      <dsp:spPr>
        <a:xfrm>
          <a:off x="0" y="925533"/>
          <a:ext cx="8229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6D162051-19B1-2A43-90E6-A805FCE6E440}">
      <dsp:nvSpPr>
        <dsp:cNvPr id="0" name=""/>
        <dsp:cNvSpPr/>
      </dsp:nvSpPr>
      <dsp:spPr>
        <a:xfrm>
          <a:off x="0" y="925533"/>
          <a:ext cx="8229600" cy="9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Voluntarily adopted by organizations</a:t>
          </a:r>
          <a:endParaRPr lang="en-US" sz="2600" kern="1200" dirty="0"/>
        </a:p>
      </dsp:txBody>
      <dsp:txXfrm>
        <a:off x="0" y="925533"/>
        <a:ext cx="8229600" cy="924969"/>
      </dsp:txXfrm>
    </dsp:sp>
    <dsp:sp modelId="{AE509F33-9349-F14A-A9BD-366F491F249A}">
      <dsp:nvSpPr>
        <dsp:cNvPr id="0" name=""/>
        <dsp:cNvSpPr/>
      </dsp:nvSpPr>
      <dsp:spPr>
        <a:xfrm>
          <a:off x="0" y="1850502"/>
          <a:ext cx="8229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1FE2714A-4546-A248-B12E-033CE0C17F05}">
      <dsp:nvSpPr>
        <dsp:cNvPr id="0" name=""/>
        <dsp:cNvSpPr/>
      </dsp:nvSpPr>
      <dsp:spPr>
        <a:xfrm>
          <a:off x="0" y="1850502"/>
          <a:ext cx="8229600" cy="9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Adopting organizations pay fees as members</a:t>
          </a:r>
          <a:endParaRPr lang="en-US" sz="2600" kern="1200" dirty="0"/>
        </a:p>
      </dsp:txBody>
      <dsp:txXfrm>
        <a:off x="0" y="1850502"/>
        <a:ext cx="8229600" cy="924969"/>
      </dsp:txXfrm>
    </dsp:sp>
    <dsp:sp modelId="{D05DE36C-083B-1F47-8D94-86E54A9DCCAA}">
      <dsp:nvSpPr>
        <dsp:cNvPr id="0" name=""/>
        <dsp:cNvSpPr/>
      </dsp:nvSpPr>
      <dsp:spPr>
        <a:xfrm>
          <a:off x="0" y="2775472"/>
          <a:ext cx="8229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EE6FD0F7-7755-3B4F-ACAA-69219B0A7348}">
      <dsp:nvSpPr>
        <dsp:cNvPr id="0" name=""/>
        <dsp:cNvSpPr/>
      </dsp:nvSpPr>
      <dsp:spPr>
        <a:xfrm>
          <a:off x="0" y="2775472"/>
          <a:ext cx="8229600" cy="9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Adopting organizations are required to measure and report compliance on regular basis</a:t>
          </a:r>
          <a:endParaRPr lang="en-US" sz="2600" kern="1200" dirty="0"/>
        </a:p>
      </dsp:txBody>
      <dsp:txXfrm>
        <a:off x="0" y="2775472"/>
        <a:ext cx="8229600" cy="924969"/>
      </dsp:txXfrm>
    </dsp:sp>
    <dsp:sp modelId="{C79CEC5D-F2B6-7D44-9C01-653B5B9F89B5}">
      <dsp:nvSpPr>
        <dsp:cNvPr id="0" name=""/>
        <dsp:cNvSpPr/>
      </dsp:nvSpPr>
      <dsp:spPr>
        <a:xfrm>
          <a:off x="0" y="3700441"/>
          <a:ext cx="8229600" cy="0"/>
        </a:xfrm>
        <a:prstGeom prst="line">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sp>
    <dsp:sp modelId="{23F2E532-5EF2-AF4C-B3AB-108DEFB975D1}">
      <dsp:nvSpPr>
        <dsp:cNvPr id="0" name=""/>
        <dsp:cNvSpPr/>
      </dsp:nvSpPr>
      <dsp:spPr>
        <a:xfrm>
          <a:off x="0" y="3700441"/>
          <a:ext cx="8229600" cy="9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kern="1200" dirty="0" smtClean="0"/>
            <a:t>Adopting organizations permit third party inspection and auditing</a:t>
          </a:r>
          <a:endParaRPr lang="en-US" sz="2600" kern="1200" dirty="0"/>
        </a:p>
      </dsp:txBody>
      <dsp:txXfrm>
        <a:off x="0" y="3700441"/>
        <a:ext cx="8229600" cy="9249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644F6-C18B-854A-BF26-928AC091F541}">
      <dsp:nvSpPr>
        <dsp:cNvPr id="0" name=""/>
        <dsp:cNvSpPr/>
      </dsp:nvSpPr>
      <dsp:spPr>
        <a:xfrm>
          <a:off x="0" y="28837"/>
          <a:ext cx="8991600" cy="719549"/>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solidFill>
                <a:srgbClr val="000000"/>
              </a:solidFill>
            </a:rPr>
            <a:t>Standards / Standardization:</a:t>
          </a:r>
          <a:endParaRPr lang="en-US" sz="3000" kern="1200">
            <a:solidFill>
              <a:srgbClr val="000000"/>
            </a:solidFill>
          </a:endParaRPr>
        </a:p>
      </dsp:txBody>
      <dsp:txXfrm>
        <a:off x="35125" y="63962"/>
        <a:ext cx="8921350" cy="649299"/>
      </dsp:txXfrm>
    </dsp:sp>
    <dsp:sp modelId="{B4F31730-9CEA-B341-832A-7D4F590D8467}">
      <dsp:nvSpPr>
        <dsp:cNvPr id="0" name=""/>
        <dsp:cNvSpPr/>
      </dsp:nvSpPr>
      <dsp:spPr>
        <a:xfrm>
          <a:off x="0" y="748387"/>
          <a:ext cx="899160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smtClean="0">
              <a:solidFill>
                <a:srgbClr val="000000"/>
              </a:solidFill>
            </a:rPr>
            <a:t>All firms adopting certification schemes comply with the same or similar sets of practices</a:t>
          </a:r>
          <a:endParaRPr lang="en-US" sz="2300" kern="1200" dirty="0">
            <a:solidFill>
              <a:srgbClr val="000000"/>
            </a:solidFill>
          </a:endParaRPr>
        </a:p>
      </dsp:txBody>
      <dsp:txXfrm>
        <a:off x="0" y="748387"/>
        <a:ext cx="8991600" cy="729675"/>
      </dsp:txXfrm>
    </dsp:sp>
    <dsp:sp modelId="{9AFFC5B3-B300-8642-90DD-A15654322BD2}">
      <dsp:nvSpPr>
        <dsp:cNvPr id="0" name=""/>
        <dsp:cNvSpPr/>
      </dsp:nvSpPr>
      <dsp:spPr>
        <a:xfrm>
          <a:off x="0" y="1478062"/>
          <a:ext cx="8991600" cy="719549"/>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solidFill>
                <a:srgbClr val="000000"/>
              </a:solidFill>
            </a:rPr>
            <a:t>Accountability:</a:t>
          </a:r>
          <a:endParaRPr lang="en-US" sz="3000" kern="1200">
            <a:solidFill>
              <a:srgbClr val="000000"/>
            </a:solidFill>
          </a:endParaRPr>
        </a:p>
      </dsp:txBody>
      <dsp:txXfrm>
        <a:off x="35125" y="1513187"/>
        <a:ext cx="8921350" cy="649299"/>
      </dsp:txXfrm>
    </dsp:sp>
    <dsp:sp modelId="{9AE372B4-11C7-894F-98B4-F50D71A29972}">
      <dsp:nvSpPr>
        <dsp:cNvPr id="0" name=""/>
        <dsp:cNvSpPr/>
      </dsp:nvSpPr>
      <dsp:spPr>
        <a:xfrm>
          <a:off x="0" y="2197612"/>
          <a:ext cx="8991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solidFill>
                <a:srgbClr val="000000"/>
              </a:solidFill>
            </a:rPr>
            <a:t>“Doing what company commits to do” according to the certification scheme</a:t>
          </a:r>
          <a:endParaRPr lang="en-US" sz="2300" kern="1200">
            <a:solidFill>
              <a:srgbClr val="000000"/>
            </a:solidFill>
          </a:endParaRPr>
        </a:p>
        <a:p>
          <a:pPr marL="457200" lvl="2" indent="-228600" algn="l" defTabSz="1022350" rtl="0">
            <a:lnSpc>
              <a:spcPct val="90000"/>
            </a:lnSpc>
            <a:spcBef>
              <a:spcPct val="0"/>
            </a:spcBef>
            <a:spcAft>
              <a:spcPct val="20000"/>
            </a:spcAft>
            <a:buChar char="••"/>
          </a:pPr>
          <a:r>
            <a:rPr lang="en-US" sz="2300" kern="1200" dirty="0" smtClean="0">
              <a:solidFill>
                <a:srgbClr val="000000"/>
              </a:solidFill>
            </a:rPr>
            <a:t>Transparency promotes accountability</a:t>
          </a:r>
          <a:endParaRPr lang="en-US" sz="2300" kern="1200" dirty="0">
            <a:solidFill>
              <a:srgbClr val="000000"/>
            </a:solidFill>
          </a:endParaRPr>
        </a:p>
      </dsp:txBody>
      <dsp:txXfrm>
        <a:off x="0" y="2197612"/>
        <a:ext cx="8991600" cy="1117800"/>
      </dsp:txXfrm>
    </dsp:sp>
    <dsp:sp modelId="{7FD6B8D2-7239-1A45-B7C0-970E8731F938}">
      <dsp:nvSpPr>
        <dsp:cNvPr id="0" name=""/>
        <dsp:cNvSpPr/>
      </dsp:nvSpPr>
      <dsp:spPr>
        <a:xfrm>
          <a:off x="0" y="3315412"/>
          <a:ext cx="8991600" cy="719549"/>
        </a:xfrm>
        <a:prstGeom prst="round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solidFill>
                <a:srgbClr val="000000"/>
              </a:solidFill>
            </a:rPr>
            <a:t>Transparency:</a:t>
          </a:r>
          <a:endParaRPr lang="en-US" sz="3000" kern="1200">
            <a:solidFill>
              <a:srgbClr val="000000"/>
            </a:solidFill>
          </a:endParaRPr>
        </a:p>
      </dsp:txBody>
      <dsp:txXfrm>
        <a:off x="35125" y="3350537"/>
        <a:ext cx="8921350" cy="649299"/>
      </dsp:txXfrm>
    </dsp:sp>
    <dsp:sp modelId="{CD720497-E803-204F-A915-BB4E2832B313}">
      <dsp:nvSpPr>
        <dsp:cNvPr id="0" name=""/>
        <dsp:cNvSpPr/>
      </dsp:nvSpPr>
      <dsp:spPr>
        <a:xfrm>
          <a:off x="0" y="4034962"/>
          <a:ext cx="8991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smtClean="0">
              <a:solidFill>
                <a:srgbClr val="000000"/>
              </a:solidFill>
            </a:rPr>
            <a:t>“Permitting others to see what the company is doing”</a:t>
          </a:r>
          <a:endParaRPr lang="en-US" sz="2300" kern="1200">
            <a:solidFill>
              <a:srgbClr val="000000"/>
            </a:solidFill>
          </a:endParaRPr>
        </a:p>
        <a:p>
          <a:pPr marL="457200" lvl="2" indent="-228600" algn="l" defTabSz="1022350" rtl="0">
            <a:lnSpc>
              <a:spcPct val="90000"/>
            </a:lnSpc>
            <a:spcBef>
              <a:spcPct val="0"/>
            </a:spcBef>
            <a:spcAft>
              <a:spcPct val="20000"/>
            </a:spcAft>
            <a:buChar char="••"/>
          </a:pPr>
          <a:r>
            <a:rPr lang="en-US" sz="2300" kern="1200" dirty="0" smtClean="0">
              <a:solidFill>
                <a:srgbClr val="000000"/>
              </a:solidFill>
            </a:rPr>
            <a:t>Inspection and reporting through the certification scheme promote transparency</a:t>
          </a:r>
          <a:endParaRPr lang="en-US" sz="2300" kern="1200" dirty="0">
            <a:solidFill>
              <a:srgbClr val="000000"/>
            </a:solidFill>
          </a:endParaRPr>
        </a:p>
      </dsp:txBody>
      <dsp:txXfrm>
        <a:off x="0" y="4034962"/>
        <a:ext cx="8991600" cy="1117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3DAD2-9569-4816-8ED5-5C32C70DDC8B}" type="datetimeFigureOut">
              <a:rPr lang="en-US" smtClean="0"/>
              <a:t>11/6/2016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E5F5E-3B82-49BA-9019-3F2773F1EA5B}" type="slidenum">
              <a:rPr lang="en-US" smtClean="0"/>
              <a:t>‹#›</a:t>
            </a:fld>
            <a:endParaRPr lang="en-US"/>
          </a:p>
        </p:txBody>
      </p:sp>
    </p:spTree>
    <p:extLst>
      <p:ext uri="{BB962C8B-B14F-4D97-AF65-F5344CB8AC3E}">
        <p14:creationId xmlns:p14="http://schemas.microsoft.com/office/powerpoint/2010/main" val="3210538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6E2DE7-DAFA-4341-AD7C-4C08F51C0DA6}" type="slidenum">
              <a:rPr lang="en-US" smtClean="0"/>
              <a:t>20</a:t>
            </a:fld>
            <a:endParaRPr lang="en-US"/>
          </a:p>
        </p:txBody>
      </p:sp>
    </p:spTree>
    <p:extLst>
      <p:ext uri="{BB962C8B-B14F-4D97-AF65-F5344CB8AC3E}">
        <p14:creationId xmlns:p14="http://schemas.microsoft.com/office/powerpoint/2010/main" val="231556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1" name="Rectangle 10"/>
          <p:cNvSpPr/>
          <p:nvPr userDrawn="1"/>
        </p:nvSpPr>
        <p:spPr>
          <a:xfrm>
            <a:off x="0" y="-43094"/>
            <a:ext cx="9144000" cy="6901094"/>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rgbClr val="FFFFFF"/>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11/6/2016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12820127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82492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53472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93785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11/6/2016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13650069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67415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48601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61467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853340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673390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1541348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9" name="Rectangle 8"/>
          <p:cNvSpPr/>
          <p:nvPr userDrawn="1"/>
        </p:nvSpPr>
        <p:spPr>
          <a:xfrm>
            <a:off x="0" y="-100169"/>
            <a:ext cx="9144000" cy="1592580"/>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DE8EBDF-3B38-4C59-8B05-3ADA51F9CA66}" type="datetimeFigureOut">
              <a:rPr lang="en-US" smtClean="0">
                <a:solidFill>
                  <a:prstClr val="black">
                    <a:tint val="95000"/>
                  </a:prstClr>
                </a:solidFill>
              </a:rPr>
              <a:pPr/>
              <a:t>11/6/2016</a:t>
            </a:fld>
            <a:endParaRPr lang="en-US" dirty="0">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5722704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bg1"/>
          </a:solidFill>
          <a:effectLst/>
          <a:latin typeface="+mj-lt"/>
          <a:ea typeface="+mj-ea"/>
          <a:cs typeface="+mj-cs"/>
        </a:defRPr>
      </a:lvl1pPr>
      <a:extLst/>
    </p:titleStyle>
    <p:bodyStyle>
      <a:lvl1pPr marL="438912" indent="-320040" algn="l" rtl="0" eaLnBrk="1" latinLnBrk="0" hangingPunct="1">
        <a:spcBef>
          <a:spcPts val="0"/>
        </a:spcBef>
        <a:buClr>
          <a:schemeClr val="bg1"/>
        </a:buClr>
        <a:buSzPct val="80000"/>
        <a:buFont typeface="Wingdings 2"/>
        <a:buChar char=""/>
        <a:defRPr kumimoji="0" sz="3200" kern="1200">
          <a:solidFill>
            <a:srgbClr val="FFFFFF"/>
          </a:solidFill>
          <a:latin typeface="+mn-lt"/>
          <a:ea typeface="+mn-ea"/>
          <a:cs typeface="+mn-cs"/>
        </a:defRPr>
      </a:lvl1pPr>
      <a:lvl2pPr marL="731520" indent="-274320" algn="l" rtl="0" eaLnBrk="1" latinLnBrk="0" hangingPunct="1">
        <a:spcBef>
          <a:spcPct val="20000"/>
        </a:spcBef>
        <a:buClr>
          <a:schemeClr val="bg1"/>
        </a:buClr>
        <a:buSzPct val="90000"/>
        <a:buFont typeface="Wingdings"/>
        <a:buChar char=""/>
        <a:defRPr kumimoji="0" sz="2800" kern="1200">
          <a:solidFill>
            <a:srgbClr val="FFFFFF"/>
          </a:solidFill>
          <a:latin typeface="+mn-lt"/>
          <a:ea typeface="+mn-ea"/>
          <a:cs typeface="+mn-cs"/>
        </a:defRPr>
      </a:lvl2pPr>
      <a:lvl3pPr marL="996696" indent="-228600" algn="l" rtl="0" eaLnBrk="1" latinLnBrk="0" hangingPunct="1">
        <a:spcBef>
          <a:spcPct val="20000"/>
        </a:spcBef>
        <a:buClr>
          <a:schemeClr val="bg1"/>
        </a:buClr>
        <a:buFont typeface="Arial"/>
        <a:buChar char="▪"/>
        <a:defRPr kumimoji="0" sz="2400" kern="1200">
          <a:solidFill>
            <a:srgbClr val="FFFFFF"/>
          </a:solidFill>
          <a:latin typeface="+mn-lt"/>
          <a:ea typeface="+mn-ea"/>
          <a:cs typeface="+mn-cs"/>
        </a:defRPr>
      </a:lvl3pPr>
      <a:lvl4pPr marL="1216152" indent="-182880" algn="l" rtl="0" eaLnBrk="1" latinLnBrk="0" hangingPunct="1">
        <a:spcBef>
          <a:spcPct val="20000"/>
        </a:spcBef>
        <a:buClr>
          <a:schemeClr val="bg1"/>
        </a:buClr>
        <a:buFont typeface="Arial"/>
        <a:buChar char="▪"/>
        <a:defRPr kumimoji="0" sz="2000" kern="1200">
          <a:solidFill>
            <a:srgbClr val="FFFFFF"/>
          </a:solidFill>
          <a:latin typeface="+mn-lt"/>
          <a:ea typeface="+mn-ea"/>
          <a:cs typeface="+mn-cs"/>
        </a:defRPr>
      </a:lvl4pPr>
      <a:lvl5pPr marL="1426464" indent="-182880" algn="l" rtl="0" eaLnBrk="1" latinLnBrk="0" hangingPunct="1">
        <a:spcBef>
          <a:spcPct val="20000"/>
        </a:spcBef>
        <a:buClr>
          <a:schemeClr val="bg1"/>
        </a:buClr>
        <a:buFont typeface="Wingdings 3"/>
        <a:buChar char=""/>
        <a:defRPr kumimoji="0" lang="en-US" sz="2000" kern="1200" smtClean="0">
          <a:solidFill>
            <a:srgbClr val="FFFFFF"/>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lobalreporting.org/resourcelibrary/Russian-G4-Part-One.pdf" TargetMode="External"/><Relationship Id="rId2" Type="http://schemas.openxmlformats.org/officeDocument/2006/relationships/hyperlink" Target="https://youtu.be/kVlkSC5TmBQ"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atic.globalreporting.org/report-pdfs/2015/9b688427e339a8e520da7685c3849e20.pdf" TargetMode="External"/><Relationship Id="rId2" Type="http://schemas.openxmlformats.org/officeDocument/2006/relationships/hyperlink" Target="http://static.globalreporting.org/report-pdfs/2015/3479a45bdaef028216f2da5a325bfcae.pdf" TargetMode="External"/><Relationship Id="rId1" Type="http://schemas.openxmlformats.org/officeDocument/2006/relationships/slideLayout" Target="../slideLayouts/slideLayout2.xml"/><Relationship Id="rId4" Type="http://schemas.openxmlformats.org/officeDocument/2006/relationships/hyperlink" Target="https://d2qk001qea2413.cloudfront.net/681981528/cms/pressroom/intergrated_reports_statements_2015_20150331_tsogo_sun_holdings_integrated_annual_repor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8" Type="http://schemas.openxmlformats.org/officeDocument/2006/relationships/hyperlink" Target="http://fairtradeusa.org/certification" TargetMode="External"/><Relationship Id="rId3" Type="http://schemas.openxmlformats.org/officeDocument/2006/relationships/image" Target="../media/image15.png"/><Relationship Id="rId7" Type="http://schemas.openxmlformats.org/officeDocument/2006/relationships/hyperlink" Target="http://www.iso.org/iso/iso14000"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www.iso.org/iso/home/standards/iso26000.htm" TargetMode="External"/><Relationship Id="rId5" Type="http://schemas.openxmlformats.org/officeDocument/2006/relationships/image" Target="../media/image17.png"/><Relationship Id="rId10" Type="http://schemas.openxmlformats.org/officeDocument/2006/relationships/hyperlink" Target="http://www.rainforest-alliance.org/" TargetMode="External"/><Relationship Id="rId4" Type="http://schemas.openxmlformats.org/officeDocument/2006/relationships/image" Target="../media/image16.png"/><Relationship Id="rId9" Type="http://schemas.openxmlformats.org/officeDocument/2006/relationships/hyperlink" Target="https://us.fsc.org/en-u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pQ22SrbFemM" TargetMode="External"/><Relationship Id="rId2" Type="http://schemas.openxmlformats.org/officeDocument/2006/relationships/hyperlink" Target="https://youtu.be/pQ22SrbFemM"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pQ22SrbFemM" TargetMode="External"/><Relationship Id="rId2" Type="http://schemas.openxmlformats.org/officeDocument/2006/relationships/hyperlink" Target="https://www.youtube.com/watch?v=scAoB9zz-jw"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triplepundit.com/2016/07/iso-14001-certification-shows-greener-businesses-are-more-competitive/" TargetMode="External"/><Relationship Id="rId2" Type="http://schemas.openxmlformats.org/officeDocument/2006/relationships/hyperlink" Target="http://www.ey.com/Publication/vwLUAssets/EY_-_Value_of_sustainability_reporting/$FILE/EY-Value-of-Sustainability-Reporting.pdf" TargetMode="External"/><Relationship Id="rId1" Type="http://schemas.openxmlformats.org/officeDocument/2006/relationships/slideLayout" Target="../slideLayouts/slideLayout2.xml"/><Relationship Id="rId4" Type="http://schemas.openxmlformats.org/officeDocument/2006/relationships/hyperlink" Target="https://www.globalreporting.org/information/news-and-press-center/Documents/pod5.aspx"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globalreporting.org/resourcelibrary/Russian-G4-Part-One.pdf" TargetMode="External"/><Relationship Id="rId7" Type="http://schemas.openxmlformats.org/officeDocument/2006/relationships/hyperlink" Target="http://www.straitstimes.com/opinion/sovereignty-jurisdiction-and-international-law" TargetMode="External"/><Relationship Id="rId2" Type="http://schemas.openxmlformats.org/officeDocument/2006/relationships/hyperlink" Target="https://youtu.be/kVlkSC5TmBQ" TargetMode="External"/><Relationship Id="rId1" Type="http://schemas.openxmlformats.org/officeDocument/2006/relationships/slideLayout" Target="../slideLayouts/slideLayout2.xml"/><Relationship Id="rId6" Type="http://schemas.openxmlformats.org/officeDocument/2006/relationships/hyperlink" Target="https://d2qk001qea2413.cloudfront.net/681981528/cms/pressroom/intergrated_reports_statements_2015_20150331_tsogo_sun_holdings_integrated_annual_report.pdf" TargetMode="External"/><Relationship Id="rId5" Type="http://schemas.openxmlformats.org/officeDocument/2006/relationships/hyperlink" Target="http://static.globalreporting.org/report-pdfs/2015/9b688427e339a8e520da7685c3849e20.pdf" TargetMode="External"/><Relationship Id="rId4" Type="http://schemas.openxmlformats.org/officeDocument/2006/relationships/hyperlink" Target="http://static.globalreporting.org/report-pdfs/2015/3479a45bdaef028216f2da5a325bfcae.pdf"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www.triplepundit.com/2016/07/iso-14001-certification-shows-greener-businesses-are-more-competitiv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sasb.org/wp-content/uploads/2012/03/IRI_Transparency-to-Performance.pdf" TargetMode="External"/><Relationship Id="rId3" Type="http://schemas.openxmlformats.org/officeDocument/2006/relationships/hyperlink" Target="https://www.theguardian.com/sustainable-business/blog/what-is-purpose-of-sustainability-reporting" TargetMode="External"/><Relationship Id="rId7" Type="http://schemas.openxmlformats.org/officeDocument/2006/relationships/hyperlink" Target="http://integratedreporting.org/wp-content/uploads/2013/12/13-12-08-THE-INTERNATIONAL-IR-FRAMEWORK-2-1.pdf" TargetMode="External"/><Relationship Id="rId2" Type="http://schemas.openxmlformats.org/officeDocument/2006/relationships/hyperlink" Target="http://www.iso.org/iso/iso-gri-26000_2014-01-28.pdf" TargetMode="External"/><Relationship Id="rId1" Type="http://schemas.openxmlformats.org/officeDocument/2006/relationships/slideLayout" Target="../slideLayouts/slideLayout2.xml"/><Relationship Id="rId6" Type="http://schemas.openxmlformats.org/officeDocument/2006/relationships/hyperlink" Target="https://www.globalreporting.org/resourcelibrary/GRI-An-introduction-to-G4.pdf" TargetMode="External"/><Relationship Id="rId5" Type="http://schemas.openxmlformats.org/officeDocument/2006/relationships/hyperlink" Target="http://www.ey.com/Publication/vwLUAssets/EY_Sustainability_reporting_-_the_time_is_now/$FILE/EY-Sustainability-reporting-the-time-is-now.pdf" TargetMode="External"/><Relationship Id="rId10" Type="http://schemas.openxmlformats.org/officeDocument/2006/relationships/hyperlink" Target="https://d2qk001qea2413.cloudfront.net/681981528/cms/pressroom/intergrated_reports_statements_2015_20150331_tsogo_sun_holdings_integrated_annual_report.pdf" TargetMode="External"/><Relationship Id="rId4" Type="http://schemas.openxmlformats.org/officeDocument/2006/relationships/hyperlink" Target="http://www.ey.com/Publication/vwLUAssets/EY_-_Value_of_sustainability_reporting/$FILE/EY-Value-of-Sustainability-Reporting.pdf" TargetMode="External"/><Relationship Id="rId9" Type="http://schemas.openxmlformats.org/officeDocument/2006/relationships/hyperlink" Target="https://www.globalreporting.org/resourcelibrary/Russian-G4-Part-One.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iso.org/iso/home/standards/iso26000.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8077200" cy="1673352"/>
          </a:xfrm>
        </p:spPr>
        <p:txBody>
          <a:bodyPr/>
          <a:lstStyle/>
          <a:p>
            <a:r>
              <a:rPr lang="en-US" dirty="0" smtClean="0"/>
              <a:t>Week 5</a:t>
            </a:r>
            <a:endParaRPr lang="en-US" dirty="0"/>
          </a:p>
        </p:txBody>
      </p:sp>
      <p:sp>
        <p:nvSpPr>
          <p:cNvPr id="3" name="Subtitle 2"/>
          <p:cNvSpPr>
            <a:spLocks noGrp="1"/>
          </p:cNvSpPr>
          <p:nvPr>
            <p:ph type="subTitle" idx="1"/>
          </p:nvPr>
        </p:nvSpPr>
        <p:spPr>
          <a:xfrm>
            <a:off x="685800" y="3048000"/>
            <a:ext cx="8077200" cy="1676400"/>
          </a:xfrm>
        </p:spPr>
        <p:txBody>
          <a:bodyPr anchor="t"/>
          <a:lstStyle/>
          <a:p>
            <a:r>
              <a:rPr lang="en-US" dirty="0"/>
              <a:t>International Standards, Sustainability </a:t>
            </a:r>
            <a:r>
              <a:rPr lang="en-US" dirty="0" smtClean="0"/>
              <a:t>Reporting</a:t>
            </a:r>
          </a:p>
          <a:p>
            <a:endParaRPr lang="en-US" dirty="0"/>
          </a:p>
        </p:txBody>
      </p:sp>
    </p:spTree>
    <p:extLst>
      <p:ext uri="{BB962C8B-B14F-4D97-AF65-F5344CB8AC3E}">
        <p14:creationId xmlns:p14="http://schemas.microsoft.com/office/powerpoint/2010/main" val="36768240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Sustainability Reporting: Why Do It?</a:t>
            </a:r>
            <a:endParaRPr lang="en-US" sz="4000" dirty="0"/>
          </a:p>
        </p:txBody>
      </p:sp>
      <p:sp>
        <p:nvSpPr>
          <p:cNvPr id="3" name="Content Placeholder 2"/>
          <p:cNvSpPr>
            <a:spLocks noGrp="1"/>
          </p:cNvSpPr>
          <p:nvPr>
            <p:ph idx="1"/>
          </p:nvPr>
        </p:nvSpPr>
        <p:spPr/>
        <p:txBody>
          <a:bodyPr/>
          <a:lstStyle/>
          <a:p>
            <a:endParaRPr lang="en-US" i="1" dirty="0" smtClean="0"/>
          </a:p>
          <a:p>
            <a:r>
              <a:rPr lang="en-US" i="1" dirty="0" smtClean="0"/>
              <a:t>“The </a:t>
            </a:r>
            <a:r>
              <a:rPr lang="en-US" i="1" dirty="0"/>
              <a:t>purpose of sustainability reporting couldn't be simpler to define. It answers the question whether present practice can </a:t>
            </a:r>
            <a:r>
              <a:rPr lang="en-US" i="1" dirty="0" smtClean="0"/>
              <a:t>persist– </a:t>
            </a:r>
            <a:r>
              <a:rPr lang="en-US" i="1" dirty="0"/>
              <a:t>that is, continue to build more value than it destroys</a:t>
            </a:r>
            <a:r>
              <a:rPr lang="en-US" i="1" dirty="0" smtClean="0"/>
              <a:t>.”</a:t>
            </a:r>
          </a:p>
          <a:p>
            <a:pPr marL="2048256" lvl="8" indent="0">
              <a:buNone/>
            </a:pPr>
            <a:r>
              <a:rPr lang="en-US" dirty="0" smtClean="0"/>
              <a:t>                   - Bill </a:t>
            </a:r>
            <a:r>
              <a:rPr lang="en-US" dirty="0" err="1" smtClean="0"/>
              <a:t>Baue</a:t>
            </a:r>
            <a:r>
              <a:rPr lang="en-US" dirty="0" smtClean="0"/>
              <a:t>, U.S. corporate sustainability architect</a:t>
            </a:r>
            <a:endParaRPr lang="en-US" dirty="0"/>
          </a:p>
        </p:txBody>
      </p:sp>
    </p:spTree>
    <p:extLst>
      <p:ext uri="{BB962C8B-B14F-4D97-AF65-F5344CB8AC3E}">
        <p14:creationId xmlns:p14="http://schemas.microsoft.com/office/powerpoint/2010/main" val="19821428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Sustainability Reporting</a:t>
            </a:r>
            <a:br>
              <a:rPr lang="en-US" dirty="0" smtClean="0"/>
            </a:br>
            <a:r>
              <a:rPr lang="en-US" dirty="0" smtClean="0"/>
              <a:t>Is Done Worldwide</a:t>
            </a:r>
            <a:endParaRPr lang="en-US" dirty="0"/>
          </a:p>
        </p:txBody>
      </p:sp>
      <p:sp>
        <p:nvSpPr>
          <p:cNvPr id="3" name="Content Placeholder 2"/>
          <p:cNvSpPr>
            <a:spLocks noGrp="1"/>
          </p:cNvSpPr>
          <p:nvPr>
            <p:ph idx="1"/>
          </p:nvPr>
        </p:nvSpPr>
        <p:spPr/>
        <p:txBody>
          <a:bodyPr>
            <a:normAutofit fontScale="92500"/>
          </a:bodyPr>
          <a:lstStyle/>
          <a:p>
            <a:r>
              <a:rPr lang="en-US" b="1" dirty="0" smtClean="0"/>
              <a:t>Frameworks</a:t>
            </a:r>
            <a:r>
              <a:rPr lang="en-US" dirty="0" smtClean="0"/>
              <a:t> are offered by Global Reporting Initiative (GRI) and International Integrated Reporting Council (IIRC), and Key Performance Indicators (KPIs) set by Sustainable Accounting Standards Board (SASB) in U.S.</a:t>
            </a:r>
          </a:p>
          <a:p>
            <a:endParaRPr lang="en-US" dirty="0" smtClean="0"/>
          </a:p>
          <a:p>
            <a:r>
              <a:rPr lang="en-US" dirty="0" smtClean="0"/>
              <a:t>GRI </a:t>
            </a:r>
            <a:r>
              <a:rPr lang="en-US" dirty="0"/>
              <a:t>framework is </a:t>
            </a:r>
            <a:r>
              <a:rPr lang="en-US" dirty="0" smtClean="0"/>
              <a:t>a </a:t>
            </a:r>
            <a:r>
              <a:rPr lang="en-US" dirty="0"/>
              <a:t>collection of reporting guidance documents </a:t>
            </a:r>
            <a:r>
              <a:rPr lang="en-US" dirty="0" smtClean="0"/>
              <a:t>developed </a:t>
            </a:r>
            <a:r>
              <a:rPr lang="en-US" dirty="0"/>
              <a:t>through global, multi-stakeholder </a:t>
            </a:r>
            <a:r>
              <a:rPr lang="en-US" dirty="0" smtClean="0"/>
              <a:t>consultative processes</a:t>
            </a:r>
            <a:endParaRPr lang="en-US" dirty="0"/>
          </a:p>
        </p:txBody>
      </p:sp>
    </p:spTree>
    <p:extLst>
      <p:ext uri="{BB962C8B-B14F-4D97-AF65-F5344CB8AC3E}">
        <p14:creationId xmlns:p14="http://schemas.microsoft.com/office/powerpoint/2010/main" val="15424354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GRI</a:t>
            </a:r>
            <a:endParaRPr lang="en-US" dirty="0"/>
          </a:p>
        </p:txBody>
      </p:sp>
      <p:sp>
        <p:nvSpPr>
          <p:cNvPr id="3" name="Content Placeholder 2"/>
          <p:cNvSpPr>
            <a:spLocks noGrp="1"/>
          </p:cNvSpPr>
          <p:nvPr>
            <p:ph idx="1"/>
          </p:nvPr>
        </p:nvSpPr>
        <p:spPr>
          <a:xfrm>
            <a:off x="461962" y="1752600"/>
            <a:ext cx="8229600" cy="4625609"/>
          </a:xfrm>
        </p:spPr>
        <p:txBody>
          <a:bodyPr>
            <a:normAutofit fontScale="92500" lnSpcReduction="20000"/>
          </a:bodyPr>
          <a:lstStyle/>
          <a:p>
            <a:r>
              <a:rPr lang="en-US" dirty="0" smtClean="0"/>
              <a:t>GRI frameworks are the most widely used ones by companies worldwide, thousands of filers in more than 90 countries</a:t>
            </a:r>
            <a:endParaRPr lang="en-US" dirty="0"/>
          </a:p>
          <a:p>
            <a:r>
              <a:rPr lang="en-US" dirty="0" smtClean="0"/>
              <a:t>GRI Standards</a:t>
            </a:r>
            <a:r>
              <a:rPr lang="en-US" dirty="0"/>
              <a:t> </a:t>
            </a:r>
            <a:r>
              <a:rPr lang="en-US" dirty="0" smtClean="0"/>
              <a:t>let </a:t>
            </a:r>
            <a:r>
              <a:rPr lang="en-US" dirty="0"/>
              <a:t>organizations </a:t>
            </a:r>
            <a:r>
              <a:rPr lang="en-US" dirty="0" smtClean="0"/>
              <a:t>measure </a:t>
            </a:r>
            <a:r>
              <a:rPr lang="en-US" dirty="0"/>
              <a:t>and understand their most critical impacts on the environment, </a:t>
            </a:r>
            <a:r>
              <a:rPr lang="en-US" dirty="0" smtClean="0"/>
              <a:t>society, </a:t>
            </a:r>
            <a:r>
              <a:rPr lang="en-US" dirty="0"/>
              <a:t>and the economy. </a:t>
            </a:r>
            <a:endParaRPr lang="en-US" dirty="0" smtClean="0"/>
          </a:p>
          <a:p>
            <a:r>
              <a:rPr lang="en-US" dirty="0" smtClean="0"/>
              <a:t>Provides free public good   </a:t>
            </a:r>
          </a:p>
          <a:p>
            <a:pPr marL="118872" indent="0">
              <a:buNone/>
            </a:pPr>
            <a:endParaRPr lang="en-US" dirty="0" smtClean="0"/>
          </a:p>
          <a:p>
            <a:r>
              <a:rPr lang="en-US" sz="2600" i="1" dirty="0" smtClean="0"/>
              <a:t>Optional: Watch </a:t>
            </a:r>
            <a:r>
              <a:rPr lang="en-US" sz="2600" i="1" dirty="0" smtClean="0">
                <a:hlinkClick r:id="rId2"/>
              </a:rPr>
              <a:t>GRI’s video </a:t>
            </a:r>
            <a:r>
              <a:rPr lang="en-US" sz="2600" i="1" dirty="0" smtClean="0"/>
              <a:t>on how it helps</a:t>
            </a:r>
            <a:br>
              <a:rPr lang="en-US" sz="2600" i="1" dirty="0" smtClean="0"/>
            </a:br>
            <a:r>
              <a:rPr lang="en-US" sz="2600" i="1" dirty="0" smtClean="0"/>
              <a:t>empower sustainable </a:t>
            </a:r>
            <a:r>
              <a:rPr lang="en-US" sz="2600" i="1" dirty="0"/>
              <a:t>decisions: </a:t>
            </a:r>
            <a:br>
              <a:rPr lang="en-US" sz="2600" i="1" dirty="0"/>
            </a:br>
            <a:endParaRPr lang="en-US" sz="2600" i="1" dirty="0" smtClean="0"/>
          </a:p>
          <a:p>
            <a:r>
              <a:rPr lang="en-US" sz="2600" i="1" dirty="0" smtClean="0"/>
              <a:t>Optional: See </a:t>
            </a:r>
            <a:r>
              <a:rPr lang="en-US" sz="2600" i="1" u="sng" dirty="0">
                <a:hlinkClick r:id="rId3"/>
              </a:rPr>
              <a:t>G4 Guidelines </a:t>
            </a:r>
            <a:r>
              <a:rPr lang="en-US" sz="2600" i="1" u="sng" dirty="0" smtClean="0">
                <a:hlinkClick r:id="rId3"/>
              </a:rPr>
              <a:t>Part 1 in Russian</a:t>
            </a:r>
            <a:r>
              <a:rPr lang="en-US" sz="1500" dirty="0" smtClean="0"/>
              <a:t>  </a:t>
            </a:r>
            <a:r>
              <a:rPr lang="en-US" sz="1400" dirty="0" smtClean="0"/>
              <a:t>	</a:t>
            </a:r>
          </a:p>
          <a:p>
            <a:pPr marL="118872" indent="0">
              <a:buNone/>
            </a:pPr>
            <a:r>
              <a:rPr lang="en-US" sz="1400" dirty="0" smtClean="0"/>
              <a:t>			Source credit for logo: </a:t>
            </a:r>
            <a:r>
              <a:rPr lang="en-US" sz="1300" dirty="0" smtClean="0"/>
              <a:t>https</a:t>
            </a:r>
            <a:r>
              <a:rPr lang="en-US" sz="1300" dirty="0"/>
              <a:t>://www.globalreporting.org</a:t>
            </a:r>
            <a:r>
              <a:rPr lang="en-US" sz="1300" dirty="0" smtClean="0"/>
              <a:t>/</a:t>
            </a:r>
          </a:p>
          <a:p>
            <a:pPr marL="118872" indent="0">
              <a:buNone/>
            </a:pPr>
            <a:endParaRPr lang="en-US" dirty="0"/>
          </a:p>
        </p:txBody>
      </p:sp>
      <p:pic>
        <p:nvPicPr>
          <p:cNvPr id="4" name="Picture 3"/>
          <p:cNvPicPr>
            <a:picLocks noChangeAspect="1"/>
          </p:cNvPicPr>
          <p:nvPr/>
        </p:nvPicPr>
        <p:blipFill>
          <a:blip r:embed="rId4"/>
          <a:stretch>
            <a:fillRect/>
          </a:stretch>
        </p:blipFill>
        <p:spPr>
          <a:xfrm>
            <a:off x="4567237" y="3424237"/>
            <a:ext cx="9525" cy="9525"/>
          </a:xfrm>
          <a:prstGeom prst="rect">
            <a:avLst/>
          </a:prstGeom>
        </p:spPr>
      </p:pic>
      <p:pic>
        <p:nvPicPr>
          <p:cNvPr id="5" name="Picture 4"/>
          <p:cNvPicPr>
            <a:picLocks noChangeAspect="1"/>
          </p:cNvPicPr>
          <p:nvPr/>
        </p:nvPicPr>
        <p:blipFill>
          <a:blip r:embed="rId4"/>
          <a:stretch>
            <a:fillRect/>
          </a:stretch>
        </p:blipFill>
        <p:spPr>
          <a:xfrm>
            <a:off x="4719637" y="3576637"/>
            <a:ext cx="9525" cy="9525"/>
          </a:xfrm>
          <a:prstGeom prst="rect">
            <a:avLst/>
          </a:prstGeom>
        </p:spPr>
      </p:pic>
      <p:pic>
        <p:nvPicPr>
          <p:cNvPr id="7" name="Picture 6"/>
          <p:cNvPicPr>
            <a:picLocks noChangeAspect="1"/>
          </p:cNvPicPr>
          <p:nvPr/>
        </p:nvPicPr>
        <p:blipFill>
          <a:blip r:embed="rId5"/>
          <a:stretch>
            <a:fillRect/>
          </a:stretch>
        </p:blipFill>
        <p:spPr>
          <a:xfrm>
            <a:off x="6726382" y="4059382"/>
            <a:ext cx="1731818" cy="1731818"/>
          </a:xfrm>
          <a:prstGeom prst="rect">
            <a:avLst/>
          </a:prstGeom>
        </p:spPr>
      </p:pic>
    </p:spTree>
    <p:extLst>
      <p:ext uri="{BB962C8B-B14F-4D97-AF65-F5344CB8AC3E}">
        <p14:creationId xmlns:p14="http://schemas.microsoft.com/office/powerpoint/2010/main" val="22369325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Frameworks: Integrated Reporting</a:t>
            </a:r>
            <a:endParaRPr lang="en-US" dirty="0"/>
          </a:p>
        </p:txBody>
      </p:sp>
      <p:pic>
        <p:nvPicPr>
          <p:cNvPr id="4" name="Content Placeholder 3"/>
          <p:cNvPicPr>
            <a:picLocks noGrp="1" noChangeAspect="1"/>
          </p:cNvPicPr>
          <p:nvPr>
            <p:ph idx="1"/>
          </p:nvPr>
        </p:nvPicPr>
        <p:blipFill>
          <a:blip r:embed="rId2"/>
          <a:stretch>
            <a:fillRect/>
          </a:stretch>
        </p:blipFill>
        <p:spPr>
          <a:xfrm>
            <a:off x="457200" y="1752600"/>
            <a:ext cx="4823052" cy="1500469"/>
          </a:xfrm>
          <a:prstGeom prst="rect">
            <a:avLst/>
          </a:prstGeom>
        </p:spPr>
      </p:pic>
      <p:sp>
        <p:nvSpPr>
          <p:cNvPr id="5" name="Rectangle 4"/>
          <p:cNvSpPr/>
          <p:nvPr/>
        </p:nvSpPr>
        <p:spPr>
          <a:xfrm>
            <a:off x="609600" y="4038600"/>
            <a:ext cx="5715000" cy="2246769"/>
          </a:xfrm>
          <a:prstGeom prst="rect">
            <a:avLst/>
          </a:prstGeom>
        </p:spPr>
        <p:txBody>
          <a:bodyPr wrap="square">
            <a:spAutoFit/>
          </a:bodyPr>
          <a:lstStyle/>
          <a:p>
            <a:r>
              <a:rPr lang="en-US" sz="2000" dirty="0" smtClean="0"/>
              <a:t>The integrated </a:t>
            </a:r>
            <a:r>
              <a:rPr lang="en-US" sz="2000" dirty="0"/>
              <a:t>representation of a company’s </a:t>
            </a:r>
            <a:r>
              <a:rPr lang="en-US" sz="2000" dirty="0" smtClean="0"/>
              <a:t>performance in </a:t>
            </a:r>
            <a:r>
              <a:rPr lang="en-US" sz="2000" dirty="0"/>
              <a:t>terms of both financial </a:t>
            </a:r>
            <a:r>
              <a:rPr lang="en-US" sz="2000" dirty="0" smtClean="0"/>
              <a:t>and </a:t>
            </a:r>
            <a:r>
              <a:rPr lang="en-US" sz="2000" dirty="0" err="1" smtClean="0"/>
              <a:t>extrafinancial</a:t>
            </a:r>
            <a:r>
              <a:rPr lang="en-US" sz="2000" dirty="0" smtClean="0"/>
              <a:t>  information related to value.</a:t>
            </a:r>
          </a:p>
          <a:p>
            <a:endParaRPr lang="en-US" sz="2000" dirty="0"/>
          </a:p>
          <a:p>
            <a:r>
              <a:rPr lang="en-US" sz="2000" dirty="0"/>
              <a:t>I</a:t>
            </a:r>
            <a:r>
              <a:rPr lang="en-US" sz="2000" dirty="0" smtClean="0"/>
              <a:t>mproves </a:t>
            </a:r>
            <a:r>
              <a:rPr lang="en-US" sz="2000" dirty="0"/>
              <a:t>the quality of information available to providers of financial capital to enable a more efficient and productive allocation of </a:t>
            </a:r>
            <a:r>
              <a:rPr lang="en-US" sz="2000" dirty="0" smtClean="0"/>
              <a:t>that capital</a:t>
            </a:r>
            <a:r>
              <a:rPr lang="en-US" sz="2000" dirty="0"/>
              <a:t>.</a:t>
            </a:r>
          </a:p>
        </p:txBody>
      </p:sp>
      <p:pic>
        <p:nvPicPr>
          <p:cNvPr id="6" name="Picture 5"/>
          <p:cNvPicPr>
            <a:picLocks noChangeAspect="1"/>
          </p:cNvPicPr>
          <p:nvPr/>
        </p:nvPicPr>
        <p:blipFill>
          <a:blip r:embed="rId3"/>
          <a:stretch>
            <a:fillRect/>
          </a:stretch>
        </p:blipFill>
        <p:spPr>
          <a:xfrm>
            <a:off x="3200401" y="3048000"/>
            <a:ext cx="5515970" cy="704850"/>
          </a:xfrm>
          <a:prstGeom prst="rect">
            <a:avLst/>
          </a:prstGeom>
        </p:spPr>
      </p:pic>
    </p:spTree>
    <p:extLst>
      <p:ext uri="{BB962C8B-B14F-4D97-AF65-F5344CB8AC3E}">
        <p14:creationId xmlns:p14="http://schemas.microsoft.com/office/powerpoint/2010/main" val="71948872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Frameworks and Key Performance Indicators: SASB Standards</a:t>
            </a:r>
            <a:endParaRPr lang="en-US" dirty="0"/>
          </a:p>
        </p:txBody>
      </p:sp>
      <p:sp>
        <p:nvSpPr>
          <p:cNvPr id="3" name="Content Placeholder 2"/>
          <p:cNvSpPr>
            <a:spLocks noGrp="1"/>
          </p:cNvSpPr>
          <p:nvPr>
            <p:ph idx="1"/>
          </p:nvPr>
        </p:nvSpPr>
        <p:spPr>
          <a:xfrm>
            <a:off x="234287" y="1763972"/>
            <a:ext cx="8229600" cy="4625609"/>
          </a:xfrm>
        </p:spPr>
        <p:txBody>
          <a:bodyPr>
            <a:normAutofit fontScale="92500" lnSpcReduction="10000"/>
          </a:bodyPr>
          <a:lstStyle/>
          <a:p>
            <a:r>
              <a:rPr lang="en-US" dirty="0" smtClean="0"/>
              <a:t>In the U.S., companies are more reluctant to report sustainability data due to risk of lawsuits</a:t>
            </a:r>
          </a:p>
          <a:p>
            <a:r>
              <a:rPr lang="en-US" dirty="0" smtClean="0"/>
              <a:t>New SASB standards integrate consistent, </a:t>
            </a:r>
            <a:r>
              <a:rPr lang="en-US" dirty="0"/>
              <a:t>industry-specific accounting metrics into existing financial reporting and </a:t>
            </a:r>
            <a:r>
              <a:rPr lang="en-US" dirty="0" smtClean="0"/>
              <a:t>management.</a:t>
            </a:r>
          </a:p>
          <a:p>
            <a:endParaRPr lang="en-US" dirty="0"/>
          </a:p>
          <a:p>
            <a:pPr marL="118872" indent="0">
              <a:buNone/>
            </a:pPr>
            <a:r>
              <a:rPr lang="en-US" sz="2600" i="1" dirty="0" smtClean="0"/>
              <a:t>SASB: 89</a:t>
            </a:r>
            <a:r>
              <a:rPr lang="en-US" sz="2600" i="1" dirty="0"/>
              <a:t>% of global institutional </a:t>
            </a:r>
            <a:r>
              <a:rPr lang="en-US" sz="2600" i="1" dirty="0" smtClean="0"/>
              <a:t>investors</a:t>
            </a:r>
          </a:p>
          <a:p>
            <a:pPr marL="118872" indent="0">
              <a:buNone/>
            </a:pPr>
            <a:r>
              <a:rPr lang="en-US" sz="2600" i="1" dirty="0" smtClean="0"/>
              <a:t>will </a:t>
            </a:r>
            <a:r>
              <a:rPr lang="en-US" sz="2600" i="1" dirty="0"/>
              <a:t>request sustainability information </a:t>
            </a:r>
            <a:r>
              <a:rPr lang="en-US" sz="2600" i="1" dirty="0" smtClean="0"/>
              <a:t>directly</a:t>
            </a:r>
          </a:p>
          <a:p>
            <a:pPr marL="118872" indent="0">
              <a:buNone/>
            </a:pPr>
            <a:r>
              <a:rPr lang="en-US" sz="2600" i="1" dirty="0" smtClean="0"/>
              <a:t> </a:t>
            </a:r>
            <a:r>
              <a:rPr lang="en-US" sz="2600" i="1" dirty="0"/>
              <a:t>from </a:t>
            </a:r>
            <a:r>
              <a:rPr lang="en-US" sz="2600" i="1" dirty="0" smtClean="0"/>
              <a:t>U.S. companies</a:t>
            </a:r>
            <a:r>
              <a:rPr lang="en-US" sz="2600" i="1" dirty="0"/>
              <a:t>, but only 10% </a:t>
            </a:r>
            <a:r>
              <a:rPr lang="en-US" sz="2600" i="1" dirty="0" smtClean="0"/>
              <a:t>of</a:t>
            </a:r>
            <a:br>
              <a:rPr lang="en-US" sz="2600" i="1" dirty="0" smtClean="0"/>
            </a:br>
            <a:r>
              <a:rPr lang="en-US" sz="2600" i="1" dirty="0" smtClean="0"/>
              <a:t>companies are integrating </a:t>
            </a:r>
            <a:r>
              <a:rPr lang="en-US" sz="2600" i="1" dirty="0"/>
              <a:t>sustainability </a:t>
            </a:r>
            <a:r>
              <a:rPr lang="en-US" sz="2600" i="1" dirty="0" smtClean="0"/>
              <a:t>metrics</a:t>
            </a:r>
            <a:br>
              <a:rPr lang="en-US" sz="2600" i="1" dirty="0" smtClean="0"/>
            </a:br>
            <a:r>
              <a:rPr lang="en-US" sz="2600" i="1" dirty="0" smtClean="0"/>
              <a:t> </a:t>
            </a:r>
            <a:r>
              <a:rPr lang="en-US" sz="2600" i="1" dirty="0"/>
              <a:t>into </a:t>
            </a:r>
            <a:r>
              <a:rPr lang="en-US" sz="2600" i="1" dirty="0" smtClean="0"/>
              <a:t>10-K annual filings to U.S. regulators.</a:t>
            </a:r>
            <a:br>
              <a:rPr lang="en-US" sz="2600" i="1" dirty="0" smtClean="0"/>
            </a:br>
            <a:r>
              <a:rPr lang="en-US" sz="1300" dirty="0" smtClean="0"/>
              <a:t>        					</a:t>
            </a:r>
          </a:p>
          <a:p>
            <a:pPr marL="118872" indent="0">
              <a:buNone/>
            </a:pPr>
            <a:r>
              <a:rPr lang="en-US" sz="1300" dirty="0"/>
              <a:t>	</a:t>
            </a:r>
            <a:r>
              <a:rPr lang="en-US" sz="1300" dirty="0" smtClean="0"/>
              <a:t>				Source </a:t>
            </a:r>
            <a:r>
              <a:rPr lang="en-US" sz="1300" dirty="0"/>
              <a:t>credit for logo: http://www.sasb.org/</a:t>
            </a:r>
          </a:p>
        </p:txBody>
      </p:sp>
      <p:pic>
        <p:nvPicPr>
          <p:cNvPr id="4" name="Picture 3"/>
          <p:cNvPicPr>
            <a:picLocks noChangeAspect="1"/>
          </p:cNvPicPr>
          <p:nvPr/>
        </p:nvPicPr>
        <p:blipFill>
          <a:blip r:embed="rId2"/>
          <a:stretch>
            <a:fillRect/>
          </a:stretch>
        </p:blipFill>
        <p:spPr>
          <a:xfrm>
            <a:off x="6553200" y="4076777"/>
            <a:ext cx="1910687" cy="1910687"/>
          </a:xfrm>
          <a:prstGeom prst="rect">
            <a:avLst/>
          </a:prstGeom>
        </p:spPr>
      </p:pic>
    </p:spTree>
    <p:extLst>
      <p:ext uri="{BB962C8B-B14F-4D97-AF65-F5344CB8AC3E}">
        <p14:creationId xmlns:p14="http://schemas.microsoft.com/office/powerpoint/2010/main" val="227273196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Introduction</a:t>
            </a:r>
            <a:br>
              <a:rPr lang="en-US" dirty="0" smtClean="0"/>
            </a:br>
            <a:r>
              <a:rPr lang="en-US" dirty="0" smtClean="0"/>
              <a:t>To Parts of a GRI G4 Report</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dirty="0" smtClean="0"/>
              <a:t>GENERAL </a:t>
            </a:r>
            <a:r>
              <a:rPr lang="en-US" dirty="0"/>
              <a:t>STANDARD DISCLOSURES </a:t>
            </a:r>
          </a:p>
          <a:p>
            <a:pPr lvl="0"/>
            <a:r>
              <a:rPr lang="en-US" dirty="0"/>
              <a:t>Strategy and Analysis </a:t>
            </a:r>
          </a:p>
          <a:p>
            <a:pPr lvl="0"/>
            <a:r>
              <a:rPr lang="en-US" dirty="0"/>
              <a:t>Organizational Profile </a:t>
            </a:r>
          </a:p>
          <a:p>
            <a:pPr lvl="0"/>
            <a:r>
              <a:rPr lang="en-US" dirty="0"/>
              <a:t>Identified Material Aspects and Boundaries </a:t>
            </a:r>
          </a:p>
          <a:p>
            <a:pPr lvl="0"/>
            <a:r>
              <a:rPr lang="en-US" dirty="0"/>
              <a:t>Stakeholder Engagement </a:t>
            </a:r>
          </a:p>
          <a:p>
            <a:pPr lvl="0"/>
            <a:r>
              <a:rPr lang="en-US" dirty="0"/>
              <a:t>Report Profile </a:t>
            </a:r>
          </a:p>
          <a:p>
            <a:pPr lvl="0"/>
            <a:r>
              <a:rPr lang="en-US" dirty="0"/>
              <a:t>Governance </a:t>
            </a:r>
          </a:p>
          <a:p>
            <a:pPr lvl="0"/>
            <a:r>
              <a:rPr lang="en-US" dirty="0"/>
              <a:t>Ethics and Integrity </a:t>
            </a:r>
            <a:endParaRPr lang="en-US" dirty="0" smtClean="0"/>
          </a:p>
          <a:p>
            <a:pPr marL="118872" lvl="0" indent="0">
              <a:buNone/>
            </a:pPr>
            <a:endParaRPr lang="en-US" dirty="0"/>
          </a:p>
          <a:p>
            <a:pPr marL="118872" indent="0">
              <a:buNone/>
            </a:pPr>
            <a:r>
              <a:rPr lang="en-US" dirty="0"/>
              <a:t>SPECIFIC STANDARD DISCLOSURES </a:t>
            </a:r>
          </a:p>
          <a:p>
            <a:pPr lvl="0"/>
            <a:r>
              <a:rPr lang="en-US" dirty="0"/>
              <a:t>Disclosures on Management Approach </a:t>
            </a:r>
          </a:p>
          <a:p>
            <a:pPr lvl="0"/>
            <a:r>
              <a:rPr lang="en-US" dirty="0"/>
              <a:t>Indicators</a:t>
            </a:r>
          </a:p>
          <a:p>
            <a:endParaRPr lang="en-US" dirty="0"/>
          </a:p>
        </p:txBody>
      </p:sp>
    </p:spTree>
    <p:extLst>
      <p:ext uri="{BB962C8B-B14F-4D97-AF65-F5344CB8AC3E}">
        <p14:creationId xmlns:p14="http://schemas.microsoft.com/office/powerpoint/2010/main" val="126250556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Accordance’ GRI Reporting</a:t>
            </a:r>
            <a:endParaRPr lang="en-US" dirty="0"/>
          </a:p>
        </p:txBody>
      </p:sp>
      <p:sp>
        <p:nvSpPr>
          <p:cNvPr id="3" name="Content Placeholder 2"/>
          <p:cNvSpPr>
            <a:spLocks noGrp="1"/>
          </p:cNvSpPr>
          <p:nvPr>
            <p:ph idx="1"/>
          </p:nvPr>
        </p:nvSpPr>
        <p:spPr/>
        <p:txBody>
          <a:bodyPr>
            <a:normAutofit/>
          </a:bodyPr>
          <a:lstStyle/>
          <a:p>
            <a:r>
              <a:rPr lang="en-US" dirty="0" smtClean="0"/>
              <a:t>What is “in accordance” reporting under GRI’s G4 guidelines?</a:t>
            </a:r>
          </a:p>
          <a:p>
            <a:pPr marL="118872" indent="0">
              <a:buNone/>
            </a:pPr>
            <a:endParaRPr lang="en-US" dirty="0" smtClean="0"/>
          </a:p>
          <a:p>
            <a:pPr marL="118872" indent="0">
              <a:buNone/>
            </a:pPr>
            <a:r>
              <a:rPr lang="en-US" b="1" dirty="0" smtClean="0"/>
              <a:t>Two options:</a:t>
            </a:r>
          </a:p>
          <a:p>
            <a:r>
              <a:rPr lang="en-US" dirty="0" smtClean="0"/>
              <a:t>Core:  </a:t>
            </a:r>
            <a:r>
              <a:rPr lang="en-US" sz="2400" dirty="0" smtClean="0"/>
              <a:t>Contains the essential elements of a sustainability report and provides background for ESG data communicated</a:t>
            </a:r>
          </a:p>
          <a:p>
            <a:r>
              <a:rPr lang="en-US" dirty="0"/>
              <a:t>Comprehensive: </a:t>
            </a:r>
            <a:r>
              <a:rPr lang="en-US" sz="2400" dirty="0" smtClean="0"/>
              <a:t>Builds </a:t>
            </a:r>
            <a:r>
              <a:rPr lang="en-US" sz="2400" dirty="0"/>
              <a:t>on the Core option by requiring a </a:t>
            </a:r>
            <a:r>
              <a:rPr lang="en-US" sz="2400" dirty="0" smtClean="0"/>
              <a:t>number </a:t>
            </a:r>
            <a:r>
              <a:rPr lang="en-US" sz="2400" dirty="0"/>
              <a:t>of additional disclosures about the </a:t>
            </a:r>
            <a:r>
              <a:rPr lang="en-US" sz="2400" dirty="0" smtClean="0"/>
              <a:t>organization’s </a:t>
            </a:r>
            <a:r>
              <a:rPr lang="en-US" sz="2400" dirty="0"/>
              <a:t>strategy and analysis, governance, </a:t>
            </a:r>
            <a:r>
              <a:rPr lang="en-US" sz="2400" dirty="0" smtClean="0"/>
              <a:t>ethics, </a:t>
            </a:r>
            <a:r>
              <a:rPr lang="en-US" sz="2400" dirty="0"/>
              <a:t>and </a:t>
            </a:r>
            <a:r>
              <a:rPr lang="en-US" sz="2400" dirty="0" smtClean="0"/>
              <a:t>integrity</a:t>
            </a:r>
            <a:endParaRPr lang="en-US" sz="2400" dirty="0"/>
          </a:p>
        </p:txBody>
      </p:sp>
    </p:spTree>
    <p:extLst>
      <p:ext uri="{BB962C8B-B14F-4D97-AF65-F5344CB8AC3E}">
        <p14:creationId xmlns:p14="http://schemas.microsoft.com/office/powerpoint/2010/main" val="380947675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GRI: Transition to New Guidelines</a:t>
            </a:r>
            <a:endParaRPr lang="en-US" dirty="0"/>
          </a:p>
        </p:txBody>
      </p:sp>
      <p:sp>
        <p:nvSpPr>
          <p:cNvPr id="3" name="Content Placeholder 2"/>
          <p:cNvSpPr>
            <a:spLocks noGrp="1"/>
          </p:cNvSpPr>
          <p:nvPr>
            <p:ph idx="1"/>
          </p:nvPr>
        </p:nvSpPr>
        <p:spPr/>
        <p:txBody>
          <a:bodyPr/>
          <a:lstStyle/>
          <a:p>
            <a:r>
              <a:rPr lang="en-US" dirty="0"/>
              <a:t>G4, the </a:t>
            </a:r>
            <a:r>
              <a:rPr lang="en-US" dirty="0" smtClean="0"/>
              <a:t>4th </a:t>
            </a:r>
            <a:r>
              <a:rPr lang="en-US" dirty="0"/>
              <a:t>generation of the </a:t>
            </a:r>
            <a:r>
              <a:rPr lang="en-US" dirty="0" smtClean="0"/>
              <a:t>GRI Guidelines that‘s now in use, </a:t>
            </a:r>
            <a:r>
              <a:rPr lang="en-US" dirty="0"/>
              <a:t>was </a:t>
            </a:r>
            <a:r>
              <a:rPr lang="en-US" dirty="0" smtClean="0"/>
              <a:t>launched May </a:t>
            </a:r>
            <a:r>
              <a:rPr lang="en-US" dirty="0"/>
              <a:t>2013. </a:t>
            </a:r>
            <a:endParaRPr lang="en-US" dirty="0" smtClean="0"/>
          </a:p>
          <a:p>
            <a:r>
              <a:rPr lang="en-US" dirty="0" smtClean="0"/>
              <a:t>Soon, GRI Sustainability Reporting Standards will be released. They will bring:</a:t>
            </a:r>
          </a:p>
          <a:p>
            <a:pPr lvl="1"/>
            <a:r>
              <a:rPr lang="en-US" sz="2400" dirty="0" smtClean="0"/>
              <a:t>easier updates,</a:t>
            </a:r>
          </a:p>
          <a:p>
            <a:pPr lvl="1"/>
            <a:r>
              <a:rPr lang="en-US" sz="2400" dirty="0" smtClean="0"/>
              <a:t>more flexible structure,</a:t>
            </a:r>
          </a:p>
          <a:p>
            <a:pPr lvl="1"/>
            <a:r>
              <a:rPr lang="en-US" sz="2400" dirty="0"/>
              <a:t>c</a:t>
            </a:r>
            <a:r>
              <a:rPr lang="en-US" sz="2400" dirty="0" smtClean="0"/>
              <a:t>learer requirements, and</a:t>
            </a:r>
          </a:p>
          <a:p>
            <a:pPr lvl="1"/>
            <a:r>
              <a:rPr lang="en-US" sz="2400" dirty="0"/>
              <a:t>s</a:t>
            </a:r>
            <a:r>
              <a:rPr lang="en-US" sz="2400" dirty="0" smtClean="0"/>
              <a:t>impler language</a:t>
            </a:r>
            <a:endParaRPr lang="en-US" sz="2400" dirty="0"/>
          </a:p>
        </p:txBody>
      </p:sp>
    </p:spTree>
    <p:extLst>
      <p:ext uri="{BB962C8B-B14F-4D97-AF65-F5344CB8AC3E}">
        <p14:creationId xmlns:p14="http://schemas.microsoft.com/office/powerpoint/2010/main" val="154801658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Frameworks Help Stakeholders</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Key Performance Indicators (KPIs) set by reporting frameworks make it easier to benchmark and compare peer companies</a:t>
            </a:r>
          </a:p>
          <a:p>
            <a:pPr marL="118872" indent="0">
              <a:buNone/>
            </a:pPr>
            <a:endParaRPr lang="en-US" dirty="0" smtClean="0"/>
          </a:p>
          <a:p>
            <a:pPr marL="118872" indent="0">
              <a:buNone/>
            </a:pPr>
            <a:r>
              <a:rPr lang="en-US" sz="2800" dirty="0" smtClean="0"/>
              <a:t>“[KPIs] </a:t>
            </a:r>
            <a:r>
              <a:rPr lang="en-US" sz="2800" dirty="0"/>
              <a:t>can form the backbone of sustainability disclosure that tracks, and allows for improvement on, those issues most tied to a corporation’s environmental and social impact and most material to a company’s financial performance</a:t>
            </a:r>
            <a:r>
              <a:rPr lang="en-US" sz="2800" dirty="0" smtClean="0"/>
              <a:t>.”   </a:t>
            </a:r>
            <a:br>
              <a:rPr lang="en-US" sz="2800" dirty="0" smtClean="0"/>
            </a:br>
            <a:r>
              <a:rPr lang="en-US" sz="2800" dirty="0" smtClean="0"/>
              <a:t>			</a:t>
            </a:r>
            <a:r>
              <a:rPr lang="en-US" sz="2200" dirty="0" smtClean="0"/>
              <a:t>- </a:t>
            </a:r>
            <a:r>
              <a:rPr lang="en-US" sz="2200" i="1" dirty="0" smtClean="0"/>
              <a:t>From </a:t>
            </a:r>
            <a:r>
              <a:rPr lang="en-US" sz="2200" i="1" dirty="0"/>
              <a:t>Transparency to </a:t>
            </a:r>
            <a:r>
              <a:rPr lang="en-US" sz="2200" i="1" dirty="0" smtClean="0"/>
              <a:t>Performance, </a:t>
            </a:r>
            <a:r>
              <a:rPr lang="en-US" sz="2200" dirty="0" smtClean="0"/>
              <a:t>2010 report</a:t>
            </a:r>
            <a:endParaRPr lang="en-US" sz="2200" dirty="0"/>
          </a:p>
          <a:p>
            <a:endParaRPr lang="en-US" dirty="0" smtClean="0"/>
          </a:p>
          <a:p>
            <a:r>
              <a:rPr lang="en-US" dirty="0" smtClean="0"/>
              <a:t>GRI Sector Disclosures also help create comparable reports in the same sector</a:t>
            </a:r>
          </a:p>
          <a:p>
            <a:endParaRPr lang="en-US" dirty="0" smtClean="0"/>
          </a:p>
        </p:txBody>
      </p:sp>
    </p:spTree>
    <p:extLst>
      <p:ext uri="{BB962C8B-B14F-4D97-AF65-F5344CB8AC3E}">
        <p14:creationId xmlns:p14="http://schemas.microsoft.com/office/powerpoint/2010/main" val="73415041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Real-Life Examples of GRI,</a:t>
            </a:r>
            <a:br>
              <a:rPr lang="en-US" dirty="0" smtClean="0"/>
            </a:br>
            <a:r>
              <a:rPr lang="en-US" dirty="0" smtClean="0"/>
              <a:t>Integrated Reports</a:t>
            </a:r>
            <a:endParaRPr lang="en-US" dirty="0"/>
          </a:p>
        </p:txBody>
      </p:sp>
      <p:sp>
        <p:nvSpPr>
          <p:cNvPr id="3" name="Content Placeholder 2"/>
          <p:cNvSpPr>
            <a:spLocks noGrp="1"/>
          </p:cNvSpPr>
          <p:nvPr>
            <p:ph idx="1"/>
          </p:nvPr>
        </p:nvSpPr>
        <p:spPr/>
        <p:txBody>
          <a:bodyPr>
            <a:normAutofit fontScale="92500"/>
          </a:bodyPr>
          <a:lstStyle/>
          <a:p>
            <a:r>
              <a:rPr lang="en-US" dirty="0" smtClean="0"/>
              <a:t>What do GRI sustainability reports</a:t>
            </a:r>
            <a:br>
              <a:rPr lang="en-US" dirty="0" smtClean="0"/>
            </a:br>
            <a:r>
              <a:rPr lang="en-US" dirty="0" smtClean="0"/>
              <a:t>really look like? </a:t>
            </a:r>
          </a:p>
          <a:p>
            <a:pPr lvl="1"/>
            <a:r>
              <a:rPr lang="en-US" i="1" dirty="0" smtClean="0"/>
              <a:t>Optional:  Browse </a:t>
            </a:r>
            <a:r>
              <a:rPr lang="en-US" i="1" u="sng" dirty="0">
                <a:hlinkClick r:id="rId2"/>
              </a:rPr>
              <a:t>Gazprom Sustainability Report </a:t>
            </a:r>
            <a:r>
              <a:rPr lang="en-US" i="1" u="sng" dirty="0" smtClean="0">
                <a:hlinkClick r:id="rId2"/>
              </a:rPr>
              <a:t>2015.</a:t>
            </a:r>
            <a:endParaRPr lang="en-US" i="1" u="sng" dirty="0" smtClean="0"/>
          </a:p>
          <a:p>
            <a:pPr lvl="1"/>
            <a:r>
              <a:rPr lang="en-US" i="1" dirty="0" smtClean="0"/>
              <a:t>Optional</a:t>
            </a:r>
            <a:r>
              <a:rPr lang="en-US" i="1" dirty="0"/>
              <a:t>: </a:t>
            </a:r>
            <a:r>
              <a:rPr lang="en-US" i="1" dirty="0" smtClean="0"/>
              <a:t>Browse </a:t>
            </a:r>
            <a:r>
              <a:rPr lang="en-US" i="1" u="sng" dirty="0" err="1">
                <a:hlinkClick r:id="rId3"/>
              </a:rPr>
              <a:t>Vnesheconombank</a:t>
            </a:r>
            <a:r>
              <a:rPr lang="en-US" i="1" u="sng" dirty="0">
                <a:hlinkClick r:id="rId3"/>
              </a:rPr>
              <a:t> Group Sustainability Report </a:t>
            </a:r>
            <a:r>
              <a:rPr lang="en-US" i="1" u="sng" dirty="0" smtClean="0">
                <a:hlinkClick r:id="rId3"/>
              </a:rPr>
              <a:t>2014</a:t>
            </a:r>
            <a:r>
              <a:rPr lang="en-US" i="1" u="sng" dirty="0" smtClean="0"/>
              <a:t>.</a:t>
            </a:r>
            <a:r>
              <a:rPr lang="en-US" dirty="0"/>
              <a:t/>
            </a:r>
            <a:br>
              <a:rPr lang="en-US" dirty="0"/>
            </a:br>
            <a:endParaRPr lang="en-US" dirty="0"/>
          </a:p>
          <a:p>
            <a:pPr lvl="0"/>
            <a:r>
              <a:rPr lang="en-US" dirty="0" smtClean="0"/>
              <a:t>What does an &lt;IR&gt; integrated report look like?</a:t>
            </a:r>
          </a:p>
          <a:p>
            <a:pPr lvl="1"/>
            <a:r>
              <a:rPr lang="en-US" i="1" dirty="0" smtClean="0"/>
              <a:t>Optional: Browse</a:t>
            </a:r>
            <a:r>
              <a:rPr lang="en-US" i="1" u="sng" dirty="0">
                <a:hlinkClick r:id="rId4"/>
              </a:rPr>
              <a:t> </a:t>
            </a:r>
            <a:r>
              <a:rPr lang="en-US" i="1" u="sng" dirty="0" err="1">
                <a:hlinkClick r:id="rId4"/>
              </a:rPr>
              <a:t>Tsogo</a:t>
            </a:r>
            <a:r>
              <a:rPr lang="en-US" i="1" u="sng" dirty="0">
                <a:hlinkClick r:id="rId4"/>
              </a:rPr>
              <a:t> Sun Integrated Annual </a:t>
            </a:r>
            <a:r>
              <a:rPr lang="en-US" i="1" u="sng" dirty="0" smtClean="0">
                <a:hlinkClick r:id="rId4"/>
              </a:rPr>
              <a:t>Report</a:t>
            </a:r>
            <a:r>
              <a:rPr lang="en-US" i="1" u="sng" dirty="0" smtClean="0"/>
              <a:t>.</a:t>
            </a:r>
            <a:r>
              <a:rPr lang="en-US" i="1" dirty="0" smtClean="0"/>
              <a:t> </a:t>
            </a:r>
            <a:endParaRPr lang="en-US" sz="2400" i="1" dirty="0" smtClean="0"/>
          </a:p>
          <a:p>
            <a:pPr marL="118872" indent="0">
              <a:buNone/>
            </a:pPr>
            <a:endParaRPr lang="en-US" dirty="0" smtClean="0"/>
          </a:p>
          <a:p>
            <a:pPr marL="118872" indent="0">
              <a:buNone/>
            </a:pPr>
            <a:endParaRPr lang="en-US" dirty="0" smtClean="0"/>
          </a:p>
        </p:txBody>
      </p:sp>
    </p:spTree>
    <p:extLst>
      <p:ext uri="{BB962C8B-B14F-4D97-AF65-F5344CB8AC3E}">
        <p14:creationId xmlns:p14="http://schemas.microsoft.com/office/powerpoint/2010/main" val="35794701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 </a:t>
            </a:r>
            <a:endParaRPr lang="en-US" dirty="0"/>
          </a:p>
        </p:txBody>
      </p:sp>
      <p:sp>
        <p:nvSpPr>
          <p:cNvPr id="3" name="Content Placeholder 2"/>
          <p:cNvSpPr>
            <a:spLocks noGrp="1"/>
          </p:cNvSpPr>
          <p:nvPr>
            <p:ph idx="1"/>
          </p:nvPr>
        </p:nvSpPr>
        <p:spPr/>
        <p:txBody>
          <a:bodyPr>
            <a:normAutofit/>
          </a:bodyPr>
          <a:lstStyle/>
          <a:p>
            <a:r>
              <a:rPr lang="en-US" sz="2800" dirty="0" smtClean="0"/>
              <a:t>Identifying commonly used international standards and their use</a:t>
            </a:r>
          </a:p>
          <a:p>
            <a:r>
              <a:rPr lang="en-US" sz="2800" dirty="0" smtClean="0"/>
              <a:t>The basics of corporate sustainability reporting</a:t>
            </a:r>
          </a:p>
          <a:p>
            <a:r>
              <a:rPr lang="en-US" sz="2800" dirty="0" smtClean="0"/>
              <a:t>Corporate sustainability reporting frameworks</a:t>
            </a:r>
          </a:p>
          <a:p>
            <a:r>
              <a:rPr lang="en-US" sz="2800" dirty="0" smtClean="0"/>
              <a:t>Use of these frameworks for standardized reporting</a:t>
            </a:r>
          </a:p>
          <a:p>
            <a:r>
              <a:rPr lang="en-US" sz="2800" dirty="0" smtClean="0"/>
              <a:t>International law/trade and certificates</a:t>
            </a:r>
          </a:p>
          <a:p>
            <a:endParaRPr lang="en-US" dirty="0"/>
          </a:p>
        </p:txBody>
      </p:sp>
      <p:sp>
        <p:nvSpPr>
          <p:cNvPr id="4" name="Rectangle 3"/>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410894427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International law and trade: </a:t>
            </a:r>
            <a:br>
              <a:rPr lang="en-US" dirty="0" smtClean="0"/>
            </a:br>
            <a:r>
              <a:rPr lang="en-US" dirty="0" smtClean="0"/>
              <a:t>Key terms</a:t>
            </a:r>
            <a:endParaRPr lang="en-US" dirty="0"/>
          </a:p>
        </p:txBody>
      </p:sp>
      <p:sp>
        <p:nvSpPr>
          <p:cNvPr id="3" name="Content Placeholder 2"/>
          <p:cNvSpPr>
            <a:spLocks noGrp="1"/>
          </p:cNvSpPr>
          <p:nvPr>
            <p:ph idx="1"/>
          </p:nvPr>
        </p:nvSpPr>
        <p:spPr>
          <a:xfrm>
            <a:off x="381000" y="1752600"/>
            <a:ext cx="8305800" cy="5105399"/>
          </a:xfrm>
        </p:spPr>
        <p:txBody>
          <a:bodyPr>
            <a:noAutofit/>
          </a:bodyPr>
          <a:lstStyle/>
          <a:p>
            <a:r>
              <a:rPr lang="en-US" dirty="0" smtClean="0"/>
              <a:t>International law: </a:t>
            </a:r>
          </a:p>
          <a:p>
            <a:pPr lvl="1"/>
            <a:r>
              <a:rPr lang="en-US" dirty="0" smtClean="0"/>
              <a:t>“defines the legal responsibilities of States in their conduct with each other, and their treatment of individuals within State boundaries” (UN)</a:t>
            </a:r>
          </a:p>
          <a:p>
            <a:pPr lvl="2"/>
            <a:r>
              <a:rPr lang="en-US" sz="2200" dirty="0" smtClean="0"/>
              <a:t>E.g., International crime, refugees, migration, treatment of prisoners, conduct of war</a:t>
            </a:r>
          </a:p>
          <a:p>
            <a:pPr lvl="0"/>
            <a:r>
              <a:rPr lang="en-US" dirty="0">
                <a:solidFill>
                  <a:srgbClr val="000000"/>
                </a:solidFill>
              </a:rPr>
              <a:t>International trade:</a:t>
            </a:r>
          </a:p>
          <a:p>
            <a:pPr lvl="1"/>
            <a:r>
              <a:rPr lang="en-US" dirty="0">
                <a:solidFill>
                  <a:srgbClr val="000000"/>
                </a:solidFill>
              </a:rPr>
              <a:t>Exchange of goods, services and capital across national borders</a:t>
            </a:r>
          </a:p>
          <a:p>
            <a:pPr lvl="1"/>
            <a:r>
              <a:rPr lang="en-US" dirty="0">
                <a:solidFill>
                  <a:srgbClr val="000000"/>
                </a:solidFill>
              </a:rPr>
              <a:t>Monitored by national and international </a:t>
            </a:r>
            <a:r>
              <a:rPr lang="en-US" dirty="0" smtClean="0">
                <a:solidFill>
                  <a:srgbClr val="000000"/>
                </a:solidFill>
              </a:rPr>
              <a:t>laws</a:t>
            </a:r>
            <a:endParaRPr lang="en-US" dirty="0">
              <a:solidFill>
                <a:srgbClr val="000000"/>
              </a:solidFill>
            </a:endParaRPr>
          </a:p>
        </p:txBody>
      </p:sp>
      <p:sp>
        <p:nvSpPr>
          <p:cNvPr id="4" name="Slide Number Placeholder 3"/>
          <p:cNvSpPr>
            <a:spLocks noGrp="1"/>
          </p:cNvSpPr>
          <p:nvPr>
            <p:ph type="sldNum" sz="quarter" idx="12"/>
          </p:nvPr>
        </p:nvSpPr>
        <p:spPr/>
        <p:txBody>
          <a:bodyPr/>
          <a:lstStyle/>
          <a:p>
            <a:fld id="{6784DEEB-400F-4A16-B277-6282A1A9AAB9}" type="slidenum">
              <a:rPr lang="en-US" smtClean="0"/>
              <a:t>20</a:t>
            </a:fld>
            <a:endParaRPr lang="en-US"/>
          </a:p>
        </p:txBody>
      </p:sp>
    </p:spTree>
    <p:extLst>
      <p:ext uri="{BB962C8B-B14F-4D97-AF65-F5344CB8AC3E}">
        <p14:creationId xmlns:p14="http://schemas.microsoft.com/office/powerpoint/2010/main" val="1617249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How does international </a:t>
            </a:r>
            <a:r>
              <a:rPr lang="en-US" sz="3600" dirty="0" smtClean="0"/>
              <a:t>law relate </a:t>
            </a:r>
            <a:r>
              <a:rPr lang="en-US" sz="3600" dirty="0"/>
              <a:t>to corporate sustainability?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85440429"/>
              </p:ext>
            </p:extLst>
          </p:nvPr>
        </p:nvGraphicFramePr>
        <p:xfrm>
          <a:off x="152400" y="1676401"/>
          <a:ext cx="8991600" cy="3809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21</a:t>
            </a:fld>
            <a:endParaRPr lang="en-US"/>
          </a:p>
        </p:txBody>
      </p:sp>
      <p:pic>
        <p:nvPicPr>
          <p:cNvPr id="6" name="Picture 5"/>
          <p:cNvPicPr>
            <a:picLocks noChangeAspect="1"/>
          </p:cNvPicPr>
          <p:nvPr/>
        </p:nvPicPr>
        <p:blipFill>
          <a:blip r:embed="rId7"/>
          <a:stretch>
            <a:fillRect/>
          </a:stretch>
        </p:blipFill>
        <p:spPr>
          <a:xfrm>
            <a:off x="2438400" y="5791200"/>
            <a:ext cx="833967" cy="833967"/>
          </a:xfrm>
          <a:prstGeom prst="rect">
            <a:avLst/>
          </a:prstGeom>
        </p:spPr>
      </p:pic>
      <p:pic>
        <p:nvPicPr>
          <p:cNvPr id="7" name="Picture 6"/>
          <p:cNvPicPr>
            <a:picLocks noChangeAspect="1"/>
          </p:cNvPicPr>
          <p:nvPr/>
        </p:nvPicPr>
        <p:blipFill>
          <a:blip r:embed="rId8"/>
          <a:stretch>
            <a:fillRect/>
          </a:stretch>
        </p:blipFill>
        <p:spPr>
          <a:xfrm>
            <a:off x="4038600" y="5867400"/>
            <a:ext cx="1202267" cy="749300"/>
          </a:xfrm>
          <a:prstGeom prst="rect">
            <a:avLst/>
          </a:prstGeom>
        </p:spPr>
      </p:pic>
      <p:pic>
        <p:nvPicPr>
          <p:cNvPr id="8" name="Picture 7"/>
          <p:cNvPicPr>
            <a:picLocks noChangeAspect="1"/>
          </p:cNvPicPr>
          <p:nvPr/>
        </p:nvPicPr>
        <p:blipFill>
          <a:blip r:embed="rId9"/>
          <a:stretch>
            <a:fillRect/>
          </a:stretch>
        </p:blipFill>
        <p:spPr>
          <a:xfrm>
            <a:off x="5486400" y="5603516"/>
            <a:ext cx="1366196" cy="1219200"/>
          </a:xfrm>
          <a:prstGeom prst="rect">
            <a:avLst/>
          </a:prstGeom>
        </p:spPr>
      </p:pic>
    </p:spTree>
    <p:extLst>
      <p:ext uri="{BB962C8B-B14F-4D97-AF65-F5344CB8AC3E}">
        <p14:creationId xmlns:p14="http://schemas.microsoft.com/office/powerpoint/2010/main" val="20134587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International trade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18868109"/>
              </p:ext>
            </p:extLst>
          </p:nvPr>
        </p:nvGraphicFramePr>
        <p:xfrm>
          <a:off x="152399" y="1447800"/>
          <a:ext cx="7730067"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22</a:t>
            </a:fld>
            <a:endParaRPr lang="en-US"/>
          </a:p>
        </p:txBody>
      </p:sp>
      <p:pic>
        <p:nvPicPr>
          <p:cNvPr id="10" name="Picture 9"/>
          <p:cNvPicPr>
            <a:picLocks noChangeAspect="1"/>
          </p:cNvPicPr>
          <p:nvPr/>
        </p:nvPicPr>
        <p:blipFill>
          <a:blip r:embed="rId7"/>
          <a:stretch>
            <a:fillRect/>
          </a:stretch>
        </p:blipFill>
        <p:spPr>
          <a:xfrm>
            <a:off x="6951133" y="5350933"/>
            <a:ext cx="2209800" cy="1473200"/>
          </a:xfrm>
          <a:prstGeom prst="rect">
            <a:avLst/>
          </a:prstGeom>
        </p:spPr>
      </p:pic>
      <p:pic>
        <p:nvPicPr>
          <p:cNvPr id="11" name="Picture 10"/>
          <p:cNvPicPr>
            <a:picLocks noChangeAspect="1"/>
          </p:cNvPicPr>
          <p:nvPr/>
        </p:nvPicPr>
        <p:blipFill>
          <a:blip r:embed="rId8"/>
          <a:stretch>
            <a:fillRect/>
          </a:stretch>
        </p:blipFill>
        <p:spPr>
          <a:xfrm>
            <a:off x="7273637" y="1905000"/>
            <a:ext cx="1870363" cy="1371600"/>
          </a:xfrm>
          <a:prstGeom prst="rect">
            <a:avLst/>
          </a:prstGeom>
        </p:spPr>
      </p:pic>
    </p:spTree>
    <p:extLst>
      <p:ext uri="{BB962C8B-B14F-4D97-AF65-F5344CB8AC3E}">
        <p14:creationId xmlns:p14="http://schemas.microsoft.com/office/powerpoint/2010/main" val="804584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How does international trade relate to corporate </a:t>
            </a:r>
            <a:r>
              <a:rPr lang="en-US" sz="3600" dirty="0"/>
              <a:t>sustainability?</a:t>
            </a:r>
          </a:p>
        </p:txBody>
      </p:sp>
      <p:sp>
        <p:nvSpPr>
          <p:cNvPr id="3" name="Content Placeholder 2"/>
          <p:cNvSpPr>
            <a:spLocks noGrp="1"/>
          </p:cNvSpPr>
          <p:nvPr>
            <p:ph idx="1"/>
          </p:nvPr>
        </p:nvSpPr>
        <p:spPr>
          <a:xfrm>
            <a:off x="228600" y="1600200"/>
            <a:ext cx="8686800" cy="4778009"/>
          </a:xfrm>
        </p:spPr>
        <p:txBody>
          <a:bodyPr>
            <a:normAutofit/>
          </a:bodyPr>
          <a:lstStyle/>
          <a:p>
            <a:r>
              <a:rPr lang="en-US" dirty="0" smtClean="0"/>
              <a:t>Free trade is important for access to goods and services that promote well-being of all people</a:t>
            </a:r>
          </a:p>
          <a:p>
            <a:pPr lvl="1"/>
            <a:r>
              <a:rPr lang="en-US" sz="2400" dirty="0" smtClean="0"/>
              <a:t>Agricultural and food products</a:t>
            </a:r>
          </a:p>
          <a:p>
            <a:pPr lvl="1"/>
            <a:r>
              <a:rPr lang="en-US" sz="2400" dirty="0"/>
              <a:t>H</a:t>
            </a:r>
            <a:r>
              <a:rPr lang="en-US" sz="2400" dirty="0" smtClean="0"/>
              <a:t>ealth products and medicine</a:t>
            </a:r>
          </a:p>
          <a:p>
            <a:pPr lvl="1"/>
            <a:r>
              <a:rPr lang="en-US" sz="2400" dirty="0" smtClean="0"/>
              <a:t>Technology and energy</a:t>
            </a:r>
          </a:p>
          <a:p>
            <a:r>
              <a:rPr lang="en-US" dirty="0" smtClean="0"/>
              <a:t>World Trade Organization (WTO)</a:t>
            </a:r>
          </a:p>
          <a:p>
            <a:pPr lvl="1"/>
            <a:r>
              <a:rPr lang="en-US" sz="2400" dirty="0" smtClean="0"/>
              <a:t>Promotes free and ethical trade </a:t>
            </a:r>
          </a:p>
          <a:p>
            <a:pPr lvl="1"/>
            <a:r>
              <a:rPr lang="en-US" sz="2400" dirty="0" smtClean="0"/>
              <a:t>Monitor trade barriers to promote predictable trade</a:t>
            </a:r>
            <a:endParaRPr lang="en-US" sz="2400" dirty="0"/>
          </a:p>
          <a:p>
            <a:pPr lvl="1"/>
            <a:r>
              <a:rPr lang="en-US" sz="2400" dirty="0" smtClean="0"/>
              <a:t>Ensure mitigation of risks to natural environment</a:t>
            </a:r>
          </a:p>
          <a:p>
            <a:pPr lvl="1"/>
            <a:r>
              <a:rPr lang="en-US" sz="2400" dirty="0" smtClean="0"/>
              <a:t>Encourage fair pricing and ethical competition</a:t>
            </a:r>
          </a:p>
        </p:txBody>
      </p:sp>
      <p:sp>
        <p:nvSpPr>
          <p:cNvPr id="4" name="Slide Number Placeholder 3"/>
          <p:cNvSpPr>
            <a:spLocks noGrp="1"/>
          </p:cNvSpPr>
          <p:nvPr>
            <p:ph type="sldNum" sz="quarter" idx="12"/>
          </p:nvPr>
        </p:nvSpPr>
        <p:spPr/>
        <p:txBody>
          <a:bodyPr/>
          <a:lstStyle/>
          <a:p>
            <a:fld id="{6784DEEB-400F-4A16-B277-6282A1A9AAB9}" type="slidenum">
              <a:rPr lang="en-US" smtClean="0"/>
              <a:t>23</a:t>
            </a:fld>
            <a:endParaRPr lang="en-US"/>
          </a:p>
        </p:txBody>
      </p:sp>
      <p:pic>
        <p:nvPicPr>
          <p:cNvPr id="7" name="Picture 6"/>
          <p:cNvPicPr>
            <a:picLocks noChangeAspect="1"/>
          </p:cNvPicPr>
          <p:nvPr/>
        </p:nvPicPr>
        <p:blipFill>
          <a:blip r:embed="rId2"/>
          <a:stretch>
            <a:fillRect/>
          </a:stretch>
        </p:blipFill>
        <p:spPr>
          <a:xfrm>
            <a:off x="6553200" y="2895600"/>
            <a:ext cx="2246462" cy="1905000"/>
          </a:xfrm>
          <a:prstGeom prst="rect">
            <a:avLst/>
          </a:prstGeom>
        </p:spPr>
      </p:pic>
    </p:spTree>
    <p:extLst>
      <p:ext uri="{BB962C8B-B14F-4D97-AF65-F5344CB8AC3E}">
        <p14:creationId xmlns:p14="http://schemas.microsoft.com/office/powerpoint/2010/main" val="39192002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252728"/>
          </a:xfrm>
        </p:spPr>
        <p:txBody>
          <a:bodyPr>
            <a:noAutofit/>
          </a:bodyPr>
          <a:lstStyle/>
          <a:p>
            <a:r>
              <a:rPr lang="en-US" sz="4200" dirty="0" smtClean="0"/>
              <a:t>International certificates</a:t>
            </a:r>
            <a:endParaRPr lang="en-US" sz="4200" dirty="0"/>
          </a:p>
        </p:txBody>
      </p:sp>
      <p:graphicFrame>
        <p:nvGraphicFramePr>
          <p:cNvPr id="6" name="Content Placeholder 5"/>
          <p:cNvGraphicFramePr>
            <a:graphicFrameLocks noGrp="1"/>
          </p:cNvGraphicFramePr>
          <p:nvPr>
            <p:ph idx="1"/>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24</a:t>
            </a:fld>
            <a:endParaRPr lang="en-US"/>
          </a:p>
        </p:txBody>
      </p:sp>
    </p:spTree>
    <p:extLst>
      <p:ext uri="{BB962C8B-B14F-4D97-AF65-F5344CB8AC3E}">
        <p14:creationId xmlns:p14="http://schemas.microsoft.com/office/powerpoint/2010/main" val="30215935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943600" y="2133600"/>
            <a:ext cx="1759639" cy="1752600"/>
          </a:xfrm>
          <a:prstGeom prst="rect">
            <a:avLst/>
          </a:prstGeom>
        </p:spPr>
      </p:pic>
      <p:sp>
        <p:nvSpPr>
          <p:cNvPr id="2" name="Title 1"/>
          <p:cNvSpPr>
            <a:spLocks noGrp="1"/>
          </p:cNvSpPr>
          <p:nvPr>
            <p:ph type="title"/>
          </p:nvPr>
        </p:nvSpPr>
        <p:spPr>
          <a:xfrm>
            <a:off x="228600" y="152400"/>
            <a:ext cx="8534400" cy="1252728"/>
          </a:xfrm>
        </p:spPr>
        <p:txBody>
          <a:bodyPr>
            <a:noAutofit/>
          </a:bodyPr>
          <a:lstStyle/>
          <a:p>
            <a:r>
              <a:rPr lang="en-US" sz="4200" dirty="0" smtClean="0"/>
              <a:t>International certificates: Video &amp; examples</a:t>
            </a:r>
            <a:endParaRPr lang="en-US" sz="4200" dirty="0"/>
          </a:p>
        </p:txBody>
      </p:sp>
      <p:sp>
        <p:nvSpPr>
          <p:cNvPr id="14" name="Content Placeholder 2"/>
          <p:cNvSpPr>
            <a:spLocks noGrp="1"/>
          </p:cNvSpPr>
          <p:nvPr>
            <p:ph idx="1"/>
          </p:nvPr>
        </p:nvSpPr>
        <p:spPr>
          <a:xfrm>
            <a:off x="76200" y="1600200"/>
            <a:ext cx="8915400" cy="1196609"/>
          </a:xfrm>
        </p:spPr>
        <p:txBody>
          <a:bodyPr>
            <a:normAutofit/>
          </a:bodyPr>
          <a:lstStyle/>
          <a:p>
            <a:pPr marL="118872" indent="0">
              <a:buNone/>
            </a:pPr>
            <a:r>
              <a:rPr lang="en-US" sz="2000" i="1" dirty="0" smtClean="0"/>
              <a:t>Please refer to the video “</a:t>
            </a:r>
            <a:r>
              <a:rPr lang="en-US" sz="2000" i="1" dirty="0"/>
              <a:t>International Law and Certificates</a:t>
            </a:r>
            <a:r>
              <a:rPr lang="en-US" sz="2000" i="1" dirty="0" smtClean="0"/>
              <a:t>” on the course website.</a:t>
            </a:r>
            <a:endParaRPr lang="en-US" sz="2000" i="1" dirty="0"/>
          </a:p>
        </p:txBody>
      </p:sp>
      <p:sp>
        <p:nvSpPr>
          <p:cNvPr id="4" name="Slide Number Placeholder 3"/>
          <p:cNvSpPr>
            <a:spLocks noGrp="1"/>
          </p:cNvSpPr>
          <p:nvPr>
            <p:ph type="sldNum" sz="quarter" idx="12"/>
          </p:nvPr>
        </p:nvSpPr>
        <p:spPr/>
        <p:txBody>
          <a:bodyPr/>
          <a:lstStyle/>
          <a:p>
            <a:fld id="{6784DEEB-400F-4A16-B277-6282A1A9AAB9}" type="slidenum">
              <a:rPr lang="en-US" smtClean="0"/>
              <a:t>25</a:t>
            </a:fld>
            <a:endParaRPr lang="en-US"/>
          </a:p>
        </p:txBody>
      </p:sp>
      <p:pic>
        <p:nvPicPr>
          <p:cNvPr id="5" name="Picture 4"/>
          <p:cNvPicPr>
            <a:picLocks noChangeAspect="1"/>
          </p:cNvPicPr>
          <p:nvPr/>
        </p:nvPicPr>
        <p:blipFill>
          <a:blip r:embed="rId3"/>
          <a:stretch>
            <a:fillRect/>
          </a:stretch>
        </p:blipFill>
        <p:spPr>
          <a:xfrm>
            <a:off x="685800" y="2590800"/>
            <a:ext cx="2895600" cy="1262637"/>
          </a:xfrm>
          <a:prstGeom prst="rect">
            <a:avLst/>
          </a:prstGeom>
        </p:spPr>
      </p:pic>
      <p:pic>
        <p:nvPicPr>
          <p:cNvPr id="7" name="Picture 6"/>
          <p:cNvPicPr>
            <a:picLocks noChangeAspect="1"/>
          </p:cNvPicPr>
          <p:nvPr/>
        </p:nvPicPr>
        <p:blipFill>
          <a:blip r:embed="rId4"/>
          <a:stretch>
            <a:fillRect/>
          </a:stretch>
        </p:blipFill>
        <p:spPr>
          <a:xfrm>
            <a:off x="762000" y="4495800"/>
            <a:ext cx="1676400" cy="1676400"/>
          </a:xfrm>
          <a:prstGeom prst="rect">
            <a:avLst/>
          </a:prstGeom>
        </p:spPr>
      </p:pic>
      <p:pic>
        <p:nvPicPr>
          <p:cNvPr id="9" name="Picture 8"/>
          <p:cNvPicPr>
            <a:picLocks noChangeAspect="1"/>
          </p:cNvPicPr>
          <p:nvPr/>
        </p:nvPicPr>
        <p:blipFill>
          <a:blip r:embed="rId5"/>
          <a:stretch>
            <a:fillRect/>
          </a:stretch>
        </p:blipFill>
        <p:spPr>
          <a:xfrm>
            <a:off x="4114800" y="4343400"/>
            <a:ext cx="3918146" cy="2280361"/>
          </a:xfrm>
          <a:prstGeom prst="rect">
            <a:avLst/>
          </a:prstGeom>
        </p:spPr>
      </p:pic>
      <p:sp>
        <p:nvSpPr>
          <p:cNvPr id="8" name="TextBox 7"/>
          <p:cNvSpPr txBox="1"/>
          <p:nvPr/>
        </p:nvSpPr>
        <p:spPr>
          <a:xfrm>
            <a:off x="5029200" y="3810000"/>
            <a:ext cx="3657600" cy="461665"/>
          </a:xfrm>
          <a:prstGeom prst="rect">
            <a:avLst/>
          </a:prstGeom>
          <a:noFill/>
        </p:spPr>
        <p:txBody>
          <a:bodyPr wrap="square" rtlCol="0">
            <a:spAutoFit/>
          </a:bodyPr>
          <a:lstStyle/>
          <a:p>
            <a:r>
              <a:rPr lang="en-US" sz="1200" dirty="0">
                <a:hlinkClick r:id="rId6"/>
              </a:rPr>
              <a:t>http://www.iso.org/iso/home/standards/iso26000.</a:t>
            </a:r>
            <a:r>
              <a:rPr lang="en-US" sz="1200" dirty="0" smtClean="0">
                <a:hlinkClick r:id="rId6"/>
              </a:rPr>
              <a:t>htm</a:t>
            </a:r>
            <a:endParaRPr lang="en-US" sz="1200" dirty="0" smtClean="0"/>
          </a:p>
          <a:p>
            <a:endParaRPr lang="en-US" sz="1200" dirty="0"/>
          </a:p>
        </p:txBody>
      </p:sp>
      <p:sp>
        <p:nvSpPr>
          <p:cNvPr id="12" name="TextBox 11"/>
          <p:cNvSpPr txBox="1"/>
          <p:nvPr/>
        </p:nvSpPr>
        <p:spPr>
          <a:xfrm>
            <a:off x="762000" y="3886200"/>
            <a:ext cx="3276600" cy="461665"/>
          </a:xfrm>
          <a:prstGeom prst="rect">
            <a:avLst/>
          </a:prstGeom>
          <a:noFill/>
        </p:spPr>
        <p:txBody>
          <a:bodyPr wrap="square" rtlCol="0">
            <a:spAutoFit/>
          </a:bodyPr>
          <a:lstStyle/>
          <a:p>
            <a:r>
              <a:rPr lang="en-US" sz="1200" dirty="0">
                <a:hlinkClick r:id="rId7"/>
              </a:rPr>
              <a:t>http://www.iso.org/iso/</a:t>
            </a:r>
            <a:r>
              <a:rPr lang="en-US" sz="1200" dirty="0" smtClean="0">
                <a:hlinkClick r:id="rId7"/>
              </a:rPr>
              <a:t>iso14000</a:t>
            </a:r>
            <a:endParaRPr lang="en-US" sz="1200" dirty="0" smtClean="0"/>
          </a:p>
          <a:p>
            <a:endParaRPr lang="en-US" sz="1200" dirty="0"/>
          </a:p>
        </p:txBody>
      </p:sp>
      <p:sp>
        <p:nvSpPr>
          <p:cNvPr id="13" name="TextBox 12"/>
          <p:cNvSpPr txBox="1"/>
          <p:nvPr/>
        </p:nvSpPr>
        <p:spPr>
          <a:xfrm>
            <a:off x="304800" y="6324600"/>
            <a:ext cx="3276600" cy="461665"/>
          </a:xfrm>
          <a:prstGeom prst="rect">
            <a:avLst/>
          </a:prstGeom>
          <a:noFill/>
        </p:spPr>
        <p:txBody>
          <a:bodyPr wrap="square" rtlCol="0">
            <a:spAutoFit/>
          </a:bodyPr>
          <a:lstStyle/>
          <a:p>
            <a:r>
              <a:rPr lang="en-US" sz="1200" dirty="0">
                <a:hlinkClick r:id="rId8"/>
              </a:rPr>
              <a:t>http://fairtradeusa.org/</a:t>
            </a:r>
            <a:r>
              <a:rPr lang="en-US" sz="1200" dirty="0" smtClean="0">
                <a:hlinkClick r:id="rId8"/>
              </a:rPr>
              <a:t>certification</a:t>
            </a:r>
            <a:endParaRPr lang="en-US" sz="1200" dirty="0" smtClean="0"/>
          </a:p>
          <a:p>
            <a:endParaRPr lang="en-US" sz="1200" dirty="0"/>
          </a:p>
        </p:txBody>
      </p:sp>
      <p:sp>
        <p:nvSpPr>
          <p:cNvPr id="15" name="TextBox 14"/>
          <p:cNvSpPr txBox="1"/>
          <p:nvPr/>
        </p:nvSpPr>
        <p:spPr>
          <a:xfrm>
            <a:off x="4114800" y="6426109"/>
            <a:ext cx="1828800" cy="461665"/>
          </a:xfrm>
          <a:prstGeom prst="rect">
            <a:avLst/>
          </a:prstGeom>
          <a:noFill/>
        </p:spPr>
        <p:txBody>
          <a:bodyPr wrap="square" rtlCol="0">
            <a:spAutoFit/>
          </a:bodyPr>
          <a:lstStyle/>
          <a:p>
            <a:r>
              <a:rPr lang="en-US" sz="1200" dirty="0">
                <a:hlinkClick r:id="rId9"/>
              </a:rPr>
              <a:t>https://us.fsc.org/en-</a:t>
            </a:r>
            <a:r>
              <a:rPr lang="en-US" sz="1200" dirty="0" smtClean="0">
                <a:hlinkClick r:id="rId9"/>
              </a:rPr>
              <a:t>us</a:t>
            </a:r>
            <a:endParaRPr lang="en-US" sz="1200" dirty="0" smtClean="0"/>
          </a:p>
          <a:p>
            <a:endParaRPr lang="en-US" sz="1200" dirty="0"/>
          </a:p>
        </p:txBody>
      </p:sp>
      <p:sp>
        <p:nvSpPr>
          <p:cNvPr id="16" name="TextBox 15"/>
          <p:cNvSpPr txBox="1"/>
          <p:nvPr/>
        </p:nvSpPr>
        <p:spPr>
          <a:xfrm>
            <a:off x="5943600" y="6172200"/>
            <a:ext cx="2743200" cy="461665"/>
          </a:xfrm>
          <a:prstGeom prst="rect">
            <a:avLst/>
          </a:prstGeom>
          <a:noFill/>
        </p:spPr>
        <p:txBody>
          <a:bodyPr wrap="square" rtlCol="0">
            <a:spAutoFit/>
          </a:bodyPr>
          <a:lstStyle/>
          <a:p>
            <a:r>
              <a:rPr lang="en-US" sz="1200" dirty="0">
                <a:hlinkClick r:id="rId10"/>
              </a:rPr>
              <a:t>http://www.rainforest-alliance.org</a:t>
            </a:r>
            <a:r>
              <a:rPr lang="en-US" sz="1200" dirty="0" smtClean="0">
                <a:hlinkClick r:id="rId10"/>
              </a:rPr>
              <a:t>/</a:t>
            </a:r>
            <a:endParaRPr lang="en-US" sz="1200" dirty="0" smtClean="0"/>
          </a:p>
          <a:p>
            <a:endParaRPr lang="en-US" sz="1200" dirty="0"/>
          </a:p>
        </p:txBody>
      </p:sp>
    </p:spTree>
    <p:extLst>
      <p:ext uri="{BB962C8B-B14F-4D97-AF65-F5344CB8AC3E}">
        <p14:creationId xmlns:p14="http://schemas.microsoft.com/office/powerpoint/2010/main" val="485535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of international certificate promoting corporate sustainability</a:t>
            </a:r>
            <a:endParaRPr lang="en-US" sz="3600" dirty="0"/>
          </a:p>
        </p:txBody>
      </p:sp>
      <p:sp>
        <p:nvSpPr>
          <p:cNvPr id="3" name="Content Placeholder 2"/>
          <p:cNvSpPr>
            <a:spLocks noGrp="1"/>
          </p:cNvSpPr>
          <p:nvPr>
            <p:ph idx="1"/>
          </p:nvPr>
        </p:nvSpPr>
        <p:spPr/>
        <p:txBody>
          <a:bodyPr/>
          <a:lstStyle/>
          <a:p>
            <a:r>
              <a:rPr lang="en-US" dirty="0" smtClean="0"/>
              <a:t>Certificate program: Fair Trade</a:t>
            </a:r>
            <a:endParaRPr lang="en-US" dirty="0" smtClean="0">
              <a:hlinkClick r:id="rId2"/>
            </a:endParaRPr>
          </a:p>
          <a:p>
            <a:endParaRPr lang="en-US" dirty="0">
              <a:hlinkClick r:id="rId2"/>
            </a:endParaRPr>
          </a:p>
          <a:p>
            <a:pPr lvl="0"/>
            <a:r>
              <a:rPr lang="en-US" i="1" dirty="0"/>
              <a:t>Optional</a:t>
            </a:r>
            <a:r>
              <a:rPr lang="en-US" i="1" dirty="0" smtClean="0"/>
              <a:t>: View </a:t>
            </a:r>
            <a:r>
              <a:rPr lang="en-US" i="1" u="sng" dirty="0">
                <a:hlinkClick r:id="rId3"/>
              </a:rPr>
              <a:t>Fair Trade: Protecting the </a:t>
            </a:r>
            <a:r>
              <a:rPr lang="en-US" i="1" u="sng" dirty="0" smtClean="0">
                <a:hlinkClick r:id="rId3"/>
              </a:rPr>
              <a:t>Environment</a:t>
            </a:r>
            <a:r>
              <a:rPr lang="en-US" i="1" dirty="0" smtClean="0"/>
              <a:t>.</a:t>
            </a:r>
            <a:endParaRPr lang="en-US" i="1" dirty="0"/>
          </a:p>
          <a:p>
            <a:endParaRPr lang="en-US" i="1" dirty="0"/>
          </a:p>
          <a:p>
            <a:r>
              <a:rPr lang="en-US" dirty="0" smtClean="0"/>
              <a:t>Source: Fair Trade (2011). “Fair trade: Protecting the Environment” </a:t>
            </a:r>
            <a:endParaRPr lang="en-US" dirty="0"/>
          </a:p>
        </p:txBody>
      </p:sp>
      <p:sp>
        <p:nvSpPr>
          <p:cNvPr id="4" name="Slide Number Placeholder 3"/>
          <p:cNvSpPr>
            <a:spLocks noGrp="1"/>
          </p:cNvSpPr>
          <p:nvPr>
            <p:ph type="sldNum" sz="quarter" idx="12"/>
          </p:nvPr>
        </p:nvSpPr>
        <p:spPr/>
        <p:txBody>
          <a:bodyPr/>
          <a:lstStyle/>
          <a:p>
            <a:fld id="{6784DEEB-400F-4A16-B277-6282A1A9AAB9}" type="slidenum">
              <a:rPr lang="en-US" smtClean="0"/>
              <a:t>26</a:t>
            </a:fld>
            <a:endParaRPr lang="en-US"/>
          </a:p>
        </p:txBody>
      </p:sp>
      <p:pic>
        <p:nvPicPr>
          <p:cNvPr id="6" name="Picture 5"/>
          <p:cNvPicPr>
            <a:picLocks noChangeAspect="1"/>
          </p:cNvPicPr>
          <p:nvPr/>
        </p:nvPicPr>
        <p:blipFill>
          <a:blip r:embed="rId4"/>
          <a:stretch>
            <a:fillRect/>
          </a:stretch>
        </p:blipFill>
        <p:spPr>
          <a:xfrm>
            <a:off x="3581400" y="4888873"/>
            <a:ext cx="1313163" cy="1816727"/>
          </a:xfrm>
          <a:prstGeom prst="rect">
            <a:avLst/>
          </a:prstGeom>
        </p:spPr>
      </p:pic>
    </p:spTree>
    <p:extLst>
      <p:ext uri="{BB962C8B-B14F-4D97-AF65-F5344CB8AC3E}">
        <p14:creationId xmlns:p14="http://schemas.microsoft.com/office/powerpoint/2010/main" val="31821144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1252728"/>
          </a:xfrm>
        </p:spPr>
        <p:txBody>
          <a:bodyPr>
            <a:noAutofit/>
          </a:bodyPr>
          <a:lstStyle/>
          <a:p>
            <a:r>
              <a:rPr lang="en-US" sz="4200" dirty="0" smtClean="0"/>
              <a:t>International certificates: Key terms</a:t>
            </a:r>
            <a:endParaRPr lang="en-US" sz="4200" dirty="0"/>
          </a:p>
        </p:txBody>
      </p:sp>
      <p:graphicFrame>
        <p:nvGraphicFramePr>
          <p:cNvPr id="5" name="Content Placeholder 4"/>
          <p:cNvGraphicFramePr>
            <a:graphicFrameLocks noGrp="1"/>
          </p:cNvGraphicFramePr>
          <p:nvPr>
            <p:ph idx="1"/>
            <p:extLst/>
          </p:nvPr>
        </p:nvGraphicFramePr>
        <p:xfrm>
          <a:off x="0" y="1524000"/>
          <a:ext cx="8991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27</a:t>
            </a:fld>
            <a:endParaRPr lang="en-US"/>
          </a:p>
        </p:txBody>
      </p:sp>
    </p:spTree>
    <p:extLst>
      <p:ext uri="{BB962C8B-B14F-4D97-AF65-F5344CB8AC3E}">
        <p14:creationId xmlns:p14="http://schemas.microsoft.com/office/powerpoint/2010/main" val="20472134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International certificates as “non-market” accountability tools</a:t>
            </a:r>
            <a:endParaRPr lang="en-US" sz="3600" dirty="0"/>
          </a:p>
        </p:txBody>
      </p:sp>
      <p:graphicFrame>
        <p:nvGraphicFramePr>
          <p:cNvPr id="5" name="Content Placeholder 4"/>
          <p:cNvGraphicFramePr>
            <a:graphicFrameLocks noGrp="1"/>
          </p:cNvGraphicFramePr>
          <p:nvPr>
            <p:ph idx="1"/>
            <p:extLst/>
          </p:nvPr>
        </p:nvGraphicFramePr>
        <p:xfrm>
          <a:off x="186267" y="1380066"/>
          <a:ext cx="8839200" cy="5082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28</a:t>
            </a:fld>
            <a:endParaRPr lang="en-US"/>
          </a:p>
        </p:txBody>
      </p:sp>
      <p:pic>
        <p:nvPicPr>
          <p:cNvPr id="6" name="Picture 5"/>
          <p:cNvPicPr>
            <a:picLocks noChangeAspect="1"/>
          </p:cNvPicPr>
          <p:nvPr/>
        </p:nvPicPr>
        <p:blipFill>
          <a:blip r:embed="rId7"/>
          <a:stretch>
            <a:fillRect/>
          </a:stretch>
        </p:blipFill>
        <p:spPr>
          <a:xfrm>
            <a:off x="990600" y="5869741"/>
            <a:ext cx="1466277" cy="988259"/>
          </a:xfrm>
          <a:prstGeom prst="rect">
            <a:avLst/>
          </a:prstGeom>
        </p:spPr>
      </p:pic>
      <p:pic>
        <p:nvPicPr>
          <p:cNvPr id="7" name="Picture 6"/>
          <p:cNvPicPr>
            <a:picLocks noChangeAspect="1"/>
          </p:cNvPicPr>
          <p:nvPr/>
        </p:nvPicPr>
        <p:blipFill>
          <a:blip r:embed="rId8"/>
          <a:stretch>
            <a:fillRect/>
          </a:stretch>
        </p:blipFill>
        <p:spPr>
          <a:xfrm>
            <a:off x="3886200" y="5804113"/>
            <a:ext cx="1143000" cy="1020019"/>
          </a:xfrm>
          <a:prstGeom prst="rect">
            <a:avLst/>
          </a:prstGeom>
        </p:spPr>
      </p:pic>
      <p:pic>
        <p:nvPicPr>
          <p:cNvPr id="8" name="Picture 7"/>
          <p:cNvPicPr>
            <a:picLocks noChangeAspect="1"/>
          </p:cNvPicPr>
          <p:nvPr/>
        </p:nvPicPr>
        <p:blipFill rotWithShape="1">
          <a:blip r:embed="rId9"/>
          <a:srcRect b="17708"/>
          <a:stretch/>
        </p:blipFill>
        <p:spPr>
          <a:xfrm>
            <a:off x="5867400" y="6096000"/>
            <a:ext cx="2040038" cy="559594"/>
          </a:xfrm>
          <a:prstGeom prst="rect">
            <a:avLst/>
          </a:prstGeom>
        </p:spPr>
      </p:pic>
    </p:spTree>
    <p:extLst>
      <p:ext uri="{BB962C8B-B14F-4D97-AF65-F5344CB8AC3E}">
        <p14:creationId xmlns:p14="http://schemas.microsoft.com/office/powerpoint/2010/main" val="35416795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do international certificates promote corporate sustainability?</a:t>
            </a:r>
            <a:endParaRPr lang="en-US" sz="3600" dirty="0"/>
          </a:p>
        </p:txBody>
      </p:sp>
      <p:graphicFrame>
        <p:nvGraphicFramePr>
          <p:cNvPr id="5" name="Content Placeholder 4"/>
          <p:cNvGraphicFramePr>
            <a:graphicFrameLocks noGrp="1"/>
          </p:cNvGraphicFramePr>
          <p:nvPr>
            <p:ph idx="1"/>
            <p:extLst/>
          </p:nvPr>
        </p:nvGraphicFramePr>
        <p:xfrm>
          <a:off x="0" y="1775191"/>
          <a:ext cx="9144000" cy="4625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6784DEEB-400F-4A16-B277-6282A1A9AAB9}" type="slidenum">
              <a:rPr lang="en-US" smtClean="0"/>
              <a:t>29</a:t>
            </a:fld>
            <a:endParaRPr lang="en-US"/>
          </a:p>
        </p:txBody>
      </p:sp>
    </p:spTree>
    <p:extLst>
      <p:ext uri="{BB962C8B-B14F-4D97-AF65-F5344CB8AC3E}">
        <p14:creationId xmlns:p14="http://schemas.microsoft.com/office/powerpoint/2010/main" val="34961279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228600" y="1828800"/>
            <a:ext cx="8915400" cy="4625609"/>
          </a:xfrm>
        </p:spPr>
        <p:txBody>
          <a:bodyPr>
            <a:normAutofit fontScale="70000" lnSpcReduction="20000"/>
          </a:bodyPr>
          <a:lstStyle/>
          <a:p>
            <a:pPr marL="118872" indent="0">
              <a:buNone/>
            </a:pPr>
            <a:r>
              <a:rPr lang="en-US" i="1" dirty="0"/>
              <a:t>By the end of this session, you will be able to:</a:t>
            </a:r>
          </a:p>
          <a:p>
            <a:pPr marL="118872" indent="0">
              <a:buNone/>
            </a:pPr>
            <a:endParaRPr lang="en-US" dirty="0"/>
          </a:p>
          <a:p>
            <a:pPr>
              <a:spcAft>
                <a:spcPts val="1200"/>
              </a:spcAft>
            </a:pPr>
            <a:r>
              <a:rPr lang="en-US" dirty="0" smtClean="0"/>
              <a:t>Define the </a:t>
            </a:r>
            <a:r>
              <a:rPr lang="en-US" dirty="0"/>
              <a:t>International Organization for Standardization </a:t>
            </a:r>
            <a:r>
              <a:rPr lang="en-US" dirty="0" smtClean="0"/>
              <a:t>(ISO)</a:t>
            </a:r>
            <a:endParaRPr lang="en-US" dirty="0"/>
          </a:p>
          <a:p>
            <a:pPr>
              <a:spcAft>
                <a:spcPts val="1200"/>
              </a:spcAft>
            </a:pPr>
            <a:r>
              <a:rPr lang="en-US" dirty="0" smtClean="0"/>
              <a:t>Explain the </a:t>
            </a:r>
            <a:r>
              <a:rPr lang="en-US" dirty="0"/>
              <a:t>history and basics of corporate sustainability </a:t>
            </a:r>
            <a:r>
              <a:rPr lang="en-US" dirty="0" smtClean="0"/>
              <a:t>reporting</a:t>
            </a:r>
            <a:endParaRPr lang="en-US" dirty="0"/>
          </a:p>
          <a:p>
            <a:pPr>
              <a:spcAft>
                <a:spcPts val="1200"/>
              </a:spcAft>
            </a:pPr>
            <a:r>
              <a:rPr lang="en-US" dirty="0" smtClean="0"/>
              <a:t>Describe the </a:t>
            </a:r>
            <a:r>
              <a:rPr lang="en-US" dirty="0"/>
              <a:t>value of </a:t>
            </a:r>
            <a:r>
              <a:rPr lang="en-US" dirty="0" smtClean="0"/>
              <a:t>company </a:t>
            </a:r>
            <a:r>
              <a:rPr lang="en-US" dirty="0"/>
              <a:t>reporting </a:t>
            </a:r>
            <a:r>
              <a:rPr lang="en-US" dirty="0" smtClean="0"/>
              <a:t>about sustainability practices</a:t>
            </a:r>
          </a:p>
          <a:p>
            <a:pPr>
              <a:spcAft>
                <a:spcPts val="1200"/>
              </a:spcAft>
            </a:pPr>
            <a:r>
              <a:rPr lang="en-US" dirty="0" smtClean="0"/>
              <a:t>Explain how sustainability reporting is </a:t>
            </a:r>
            <a:r>
              <a:rPr lang="en-US" dirty="0"/>
              <a:t>done using standard </a:t>
            </a:r>
            <a:r>
              <a:rPr lang="en-US" dirty="0" smtClean="0"/>
              <a:t>frameworks from the </a:t>
            </a:r>
            <a:r>
              <a:rPr lang="en-US" dirty="0"/>
              <a:t>Global Reporting Initiative (GRI) and the International Integrated Reporting Council (IIRC</a:t>
            </a:r>
            <a:r>
              <a:rPr lang="en-US" dirty="0" smtClean="0"/>
              <a:t>)</a:t>
            </a:r>
          </a:p>
          <a:p>
            <a:pPr>
              <a:spcAft>
                <a:spcPts val="1200"/>
              </a:spcAft>
            </a:pPr>
            <a:r>
              <a:rPr lang="en-US" dirty="0" smtClean="0"/>
              <a:t>Define the GRI G4 Guidelines </a:t>
            </a:r>
            <a:endParaRPr lang="en-US" dirty="0"/>
          </a:p>
          <a:p>
            <a:pPr>
              <a:spcAft>
                <a:spcPts val="1200"/>
              </a:spcAft>
            </a:pPr>
            <a:r>
              <a:rPr lang="en-US" dirty="0" smtClean="0"/>
              <a:t>Identify introductory </a:t>
            </a:r>
            <a:r>
              <a:rPr lang="en-US" dirty="0"/>
              <a:t>concepts for using reporting </a:t>
            </a:r>
            <a:r>
              <a:rPr lang="en-US" dirty="0" smtClean="0"/>
              <a:t>frameworks</a:t>
            </a:r>
          </a:p>
          <a:p>
            <a:pPr>
              <a:spcAft>
                <a:spcPts val="1200"/>
              </a:spcAft>
            </a:pPr>
            <a:r>
              <a:rPr lang="en-US" dirty="0" smtClean="0"/>
              <a:t>Explain the basics of </a:t>
            </a:r>
            <a:r>
              <a:rPr lang="en-US" dirty="0"/>
              <a:t>i</a:t>
            </a:r>
            <a:r>
              <a:rPr lang="en-US" dirty="0" smtClean="0"/>
              <a:t>nternational law and trade, and </a:t>
            </a:r>
            <a:r>
              <a:rPr lang="en-US" dirty="0"/>
              <a:t>i</a:t>
            </a:r>
            <a:r>
              <a:rPr lang="en-US" dirty="0" smtClean="0"/>
              <a:t>nternational </a:t>
            </a:r>
            <a:r>
              <a:rPr lang="en-US" dirty="0"/>
              <a:t>c</a:t>
            </a:r>
            <a:r>
              <a:rPr lang="en-US" dirty="0" smtClean="0"/>
              <a:t>ertificates  </a:t>
            </a:r>
          </a:p>
        </p:txBody>
      </p:sp>
    </p:spTree>
    <p:extLst>
      <p:ext uri="{BB962C8B-B14F-4D97-AF65-F5344CB8AC3E}">
        <p14:creationId xmlns:p14="http://schemas.microsoft.com/office/powerpoint/2010/main" val="377922778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 Fair Trade certificate at Wholesome Sweeteners Inc.</a:t>
            </a:r>
            <a:endParaRPr lang="en-US" sz="3600" dirty="0"/>
          </a:p>
        </p:txBody>
      </p:sp>
      <p:sp>
        <p:nvSpPr>
          <p:cNvPr id="3" name="Content Placeholder 2"/>
          <p:cNvSpPr>
            <a:spLocks noGrp="1"/>
          </p:cNvSpPr>
          <p:nvPr>
            <p:ph idx="1"/>
          </p:nvPr>
        </p:nvSpPr>
        <p:spPr/>
        <p:txBody>
          <a:bodyPr>
            <a:normAutofit/>
          </a:bodyPr>
          <a:lstStyle/>
          <a:p>
            <a:r>
              <a:rPr lang="en-US" i="1" dirty="0" smtClean="0"/>
              <a:t>Optional: View </a:t>
            </a:r>
            <a:r>
              <a:rPr lang="en-US" i="1" u="sng" dirty="0" err="1">
                <a:hlinkClick r:id="rId2"/>
              </a:rPr>
              <a:t>Wholesome!</a:t>
            </a:r>
            <a:r>
              <a:rPr lang="en-US" i="1" u="sng" baseline="30000" dirty="0" err="1">
                <a:hlinkClick r:id="rId2"/>
              </a:rPr>
              <a:t>TM</a:t>
            </a:r>
            <a:r>
              <a:rPr lang="en-US" i="1" u="sng" dirty="0">
                <a:hlinkClick r:id="rId2"/>
              </a:rPr>
              <a:t> The Heart of Fair Trade </a:t>
            </a:r>
            <a:r>
              <a:rPr lang="en-US" i="1" u="sng" dirty="0" smtClean="0">
                <a:hlinkClick r:id="rId2"/>
              </a:rPr>
              <a:t>Sugar</a:t>
            </a:r>
            <a:r>
              <a:rPr lang="en-US" dirty="0" smtClean="0"/>
              <a:t> on  how adopting the Fair Trade certificate has helped Wholesome Sweeteners, Inc. operate more sustainably:</a:t>
            </a:r>
            <a:endParaRPr lang="en-US" dirty="0" smtClean="0">
              <a:hlinkClick r:id="rId3"/>
            </a:endParaRPr>
          </a:p>
          <a:p>
            <a:endParaRPr lang="en-US" dirty="0">
              <a:hlinkClick r:id="rId3"/>
            </a:endParaRPr>
          </a:p>
          <a:p>
            <a:pPr marL="118872" indent="0">
              <a:buNone/>
            </a:pPr>
            <a:endParaRPr lang="en-US" dirty="0"/>
          </a:p>
          <a:p>
            <a:pPr marL="118872" indent="0">
              <a:buNone/>
            </a:pPr>
            <a:r>
              <a:rPr lang="en-US" sz="2400" dirty="0" smtClean="0"/>
              <a:t>Source: </a:t>
            </a:r>
            <a:r>
              <a:rPr lang="en-US" sz="2400" dirty="0"/>
              <a:t>Wholesome Sweeteners Inc.</a:t>
            </a:r>
            <a:r>
              <a:rPr lang="en-US" sz="2400" b="1" dirty="0"/>
              <a:t> </a:t>
            </a:r>
            <a:r>
              <a:rPr lang="en-US" sz="2400" dirty="0"/>
              <a:t> “Wholesome!™ The Heart of Fair Trade Sugar.” Accessed on 7/23/16 from: https://</a:t>
            </a:r>
            <a:r>
              <a:rPr lang="en-US" sz="2400" dirty="0" err="1"/>
              <a:t>youtu.be</a:t>
            </a:r>
            <a:r>
              <a:rPr lang="en-US" sz="2400" dirty="0"/>
              <a:t>/scAoB9zz-jw  </a:t>
            </a:r>
            <a:endParaRPr lang="en-US" sz="2400" b="1" dirty="0"/>
          </a:p>
          <a:p>
            <a:endParaRPr lang="en-US" dirty="0"/>
          </a:p>
        </p:txBody>
      </p:sp>
      <p:sp>
        <p:nvSpPr>
          <p:cNvPr id="4" name="Slide Number Placeholder 3"/>
          <p:cNvSpPr>
            <a:spLocks noGrp="1"/>
          </p:cNvSpPr>
          <p:nvPr>
            <p:ph type="sldNum" sz="quarter" idx="12"/>
          </p:nvPr>
        </p:nvSpPr>
        <p:spPr/>
        <p:txBody>
          <a:bodyPr/>
          <a:lstStyle/>
          <a:p>
            <a:fld id="{6784DEEB-400F-4A16-B277-6282A1A9AAB9}" type="slidenum">
              <a:rPr lang="en-US" smtClean="0"/>
              <a:t>30</a:t>
            </a:fld>
            <a:endParaRPr lang="en-US"/>
          </a:p>
        </p:txBody>
      </p:sp>
      <p:pic>
        <p:nvPicPr>
          <p:cNvPr id="6" name="Picture 5"/>
          <p:cNvPicPr>
            <a:picLocks noChangeAspect="1"/>
          </p:cNvPicPr>
          <p:nvPr/>
        </p:nvPicPr>
        <p:blipFill>
          <a:blip r:embed="rId4"/>
          <a:stretch>
            <a:fillRect/>
          </a:stretch>
        </p:blipFill>
        <p:spPr>
          <a:xfrm>
            <a:off x="7315200" y="5181600"/>
            <a:ext cx="1156653" cy="1600200"/>
          </a:xfrm>
          <a:prstGeom prst="rect">
            <a:avLst/>
          </a:prstGeom>
        </p:spPr>
      </p:pic>
    </p:spTree>
    <p:extLst>
      <p:ext uri="{BB962C8B-B14F-4D97-AF65-F5344CB8AC3E}">
        <p14:creationId xmlns:p14="http://schemas.microsoft.com/office/powerpoint/2010/main" val="32803765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pPr marL="118872" indent="0">
              <a:buNone/>
            </a:pPr>
            <a:r>
              <a:rPr lang="en-US" dirty="0" smtClean="0"/>
              <a:t>This </a:t>
            </a:r>
            <a:r>
              <a:rPr lang="en-US" dirty="0"/>
              <a:t>week’s lesson introduced and explained the following concepts</a:t>
            </a:r>
            <a:r>
              <a:rPr lang="en-US" dirty="0" smtClean="0"/>
              <a:t>:</a:t>
            </a:r>
          </a:p>
          <a:p>
            <a:pPr marL="118872" indent="0">
              <a:buNone/>
            </a:pPr>
            <a:endParaRPr lang="en-US" dirty="0"/>
          </a:p>
          <a:p>
            <a:r>
              <a:rPr lang="en-US" dirty="0" smtClean="0"/>
              <a:t>Commonly </a:t>
            </a:r>
            <a:r>
              <a:rPr lang="en-US" dirty="0"/>
              <a:t>used international </a:t>
            </a:r>
            <a:r>
              <a:rPr lang="en-US" dirty="0" smtClean="0"/>
              <a:t>standards and </a:t>
            </a:r>
            <a:r>
              <a:rPr lang="en-US" dirty="0"/>
              <a:t>their </a:t>
            </a:r>
            <a:r>
              <a:rPr lang="en-US" dirty="0" smtClean="0"/>
              <a:t>use in sustainability practices</a:t>
            </a:r>
          </a:p>
          <a:p>
            <a:endParaRPr lang="en-US" dirty="0"/>
          </a:p>
          <a:p>
            <a:r>
              <a:rPr lang="en-US" dirty="0" smtClean="0"/>
              <a:t>Basics </a:t>
            </a:r>
            <a:r>
              <a:rPr lang="en-US" dirty="0"/>
              <a:t>of corporate sustainability </a:t>
            </a:r>
            <a:r>
              <a:rPr lang="en-US" dirty="0" smtClean="0"/>
              <a:t>reporting</a:t>
            </a:r>
          </a:p>
          <a:p>
            <a:endParaRPr lang="en-US" dirty="0"/>
          </a:p>
          <a:p>
            <a:r>
              <a:rPr lang="en-US" dirty="0" smtClean="0"/>
              <a:t>Current </a:t>
            </a:r>
            <a:r>
              <a:rPr lang="en-US" dirty="0"/>
              <a:t>sustainability reporting </a:t>
            </a:r>
            <a:r>
              <a:rPr lang="en-US" dirty="0" smtClean="0"/>
              <a:t>frameworks</a:t>
            </a:r>
          </a:p>
          <a:p>
            <a:pPr marL="118872" indent="0">
              <a:buNone/>
            </a:pPr>
            <a:endParaRPr lang="en-US" dirty="0"/>
          </a:p>
          <a:p>
            <a:r>
              <a:rPr lang="en-US" dirty="0" smtClean="0"/>
              <a:t>Use </a:t>
            </a:r>
            <a:r>
              <a:rPr lang="en-US" dirty="0"/>
              <a:t>of these frameworks for standardized corporate reporting, with examples  </a:t>
            </a:r>
            <a:endParaRPr lang="en-US" dirty="0" smtClean="0"/>
          </a:p>
          <a:p>
            <a:pPr marL="118872" indent="0">
              <a:buNone/>
            </a:pPr>
            <a:endParaRPr lang="en-US" dirty="0"/>
          </a:p>
          <a:p>
            <a:r>
              <a:rPr lang="en-US" dirty="0" smtClean="0"/>
              <a:t>Ways investors and other stakeholders can use, and benefit from, sustainability reports</a:t>
            </a:r>
          </a:p>
          <a:p>
            <a:endParaRPr lang="en-US" dirty="0"/>
          </a:p>
          <a:p>
            <a:r>
              <a:rPr lang="en-US" dirty="0" smtClean="0"/>
              <a:t>The </a:t>
            </a:r>
            <a:r>
              <a:rPr lang="en-US" dirty="0"/>
              <a:t>basics of international law/trade and international </a:t>
            </a:r>
            <a:r>
              <a:rPr lang="en-US" dirty="0" smtClean="0"/>
              <a:t>certificates</a:t>
            </a:r>
          </a:p>
          <a:p>
            <a:endParaRPr lang="en-US" dirty="0"/>
          </a:p>
        </p:txBody>
      </p:sp>
    </p:spTree>
    <p:extLst>
      <p:ext uri="{BB962C8B-B14F-4D97-AF65-F5344CB8AC3E}">
        <p14:creationId xmlns:p14="http://schemas.microsoft.com/office/powerpoint/2010/main" val="240053080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Vocabulary Review/</a:t>
            </a:r>
            <a:br>
              <a:rPr lang="en-US" dirty="0" smtClean="0"/>
            </a:br>
            <a:r>
              <a:rPr lang="en-US" dirty="0" smtClean="0"/>
              <a:t>Glossary of Abbreviations</a:t>
            </a:r>
            <a:endParaRPr lang="en-US" dirty="0"/>
          </a:p>
        </p:txBody>
      </p:sp>
      <p:sp>
        <p:nvSpPr>
          <p:cNvPr id="3" name="Content Placeholder 2"/>
          <p:cNvSpPr>
            <a:spLocks noGrp="1"/>
          </p:cNvSpPr>
          <p:nvPr>
            <p:ph idx="1"/>
          </p:nvPr>
        </p:nvSpPr>
        <p:spPr>
          <a:xfrm>
            <a:off x="457200" y="1775191"/>
            <a:ext cx="8229600" cy="4854209"/>
          </a:xfrm>
        </p:spPr>
        <p:txBody>
          <a:bodyPr>
            <a:normAutofit fontScale="92500" lnSpcReduction="20000"/>
          </a:bodyPr>
          <a:lstStyle/>
          <a:p>
            <a:r>
              <a:rPr lang="en-US" sz="2800" dirty="0" smtClean="0"/>
              <a:t>Reporting:</a:t>
            </a:r>
          </a:p>
          <a:p>
            <a:pPr lvl="1"/>
            <a:r>
              <a:rPr lang="en-US" sz="2400" dirty="0"/>
              <a:t>DMA: Disclosures on Management Approach</a:t>
            </a:r>
          </a:p>
          <a:p>
            <a:pPr lvl="1"/>
            <a:r>
              <a:rPr lang="en-US" sz="2400" dirty="0" smtClean="0"/>
              <a:t>GRI: Global Reporting Initiative </a:t>
            </a:r>
          </a:p>
          <a:p>
            <a:pPr lvl="1"/>
            <a:r>
              <a:rPr lang="en-US" sz="2400" dirty="0" smtClean="0"/>
              <a:t>IIRC</a:t>
            </a:r>
            <a:r>
              <a:rPr lang="en-US" sz="2400" dirty="0"/>
              <a:t>: International Integrated Reporting Council </a:t>
            </a:r>
            <a:endParaRPr lang="en-US" sz="2400" dirty="0" smtClean="0"/>
          </a:p>
          <a:p>
            <a:pPr lvl="1"/>
            <a:r>
              <a:rPr lang="en-US" sz="2400" dirty="0" smtClean="0"/>
              <a:t>ISO: International Organization for Standardization</a:t>
            </a:r>
          </a:p>
          <a:p>
            <a:pPr lvl="1"/>
            <a:r>
              <a:rPr lang="en-US" sz="2400" dirty="0" smtClean="0"/>
              <a:t>KPI: Key Performance Indicators </a:t>
            </a:r>
          </a:p>
          <a:p>
            <a:pPr lvl="1"/>
            <a:r>
              <a:rPr lang="en-US" sz="2400" dirty="0" smtClean="0"/>
              <a:t>SASB: </a:t>
            </a:r>
            <a:r>
              <a:rPr lang="en-US" sz="2400" dirty="0"/>
              <a:t>Sustainable Accounting Standards </a:t>
            </a:r>
            <a:r>
              <a:rPr lang="en-US" sz="2400" dirty="0" smtClean="0"/>
              <a:t>Board</a:t>
            </a:r>
          </a:p>
          <a:p>
            <a:endParaRPr lang="en-US" sz="2800" dirty="0"/>
          </a:p>
          <a:p>
            <a:r>
              <a:rPr lang="en-US" sz="2800" dirty="0" smtClean="0"/>
              <a:t>International Law, Trade, &amp; Certifications: </a:t>
            </a:r>
          </a:p>
          <a:p>
            <a:pPr lvl="1"/>
            <a:r>
              <a:rPr lang="en-US" sz="2400" dirty="0" smtClean="0"/>
              <a:t>CPR: Common Pool Resources</a:t>
            </a:r>
          </a:p>
          <a:p>
            <a:pPr lvl="1"/>
            <a:r>
              <a:rPr lang="en-US" sz="2400" dirty="0" smtClean="0"/>
              <a:t>FT: Fair Trade </a:t>
            </a:r>
          </a:p>
          <a:p>
            <a:pPr lvl="1"/>
            <a:r>
              <a:rPr lang="en-US" sz="2400" dirty="0" smtClean="0"/>
              <a:t>FSC: Forest Stewardship Council</a:t>
            </a:r>
          </a:p>
          <a:p>
            <a:pPr lvl="1"/>
            <a:r>
              <a:rPr lang="en-US" sz="2400" dirty="0" smtClean="0"/>
              <a:t>WTO: World Trade Organization</a:t>
            </a:r>
          </a:p>
        </p:txBody>
      </p:sp>
      <p:sp>
        <p:nvSpPr>
          <p:cNvPr id="4" name="Rectangle 3"/>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52329817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Required Materials</a:t>
            </a:r>
            <a:endParaRPr lang="en-US" dirty="0"/>
          </a:p>
        </p:txBody>
      </p:sp>
      <p:sp>
        <p:nvSpPr>
          <p:cNvPr id="3" name="Content Placeholder 2"/>
          <p:cNvSpPr>
            <a:spLocks noGrp="1"/>
          </p:cNvSpPr>
          <p:nvPr>
            <p:ph idx="1"/>
          </p:nvPr>
        </p:nvSpPr>
        <p:spPr>
          <a:xfrm>
            <a:off x="381000" y="1676400"/>
            <a:ext cx="8458200" cy="5029200"/>
          </a:xfrm>
        </p:spPr>
        <p:txBody>
          <a:bodyPr>
            <a:normAutofit fontScale="62500" lnSpcReduction="20000"/>
          </a:bodyPr>
          <a:lstStyle/>
          <a:p>
            <a:pPr marL="164592" indent="0">
              <a:buNone/>
            </a:pPr>
            <a:r>
              <a:rPr lang="en-US" sz="4000" i="1" dirty="0" smtClean="0"/>
              <a:t>Videos</a:t>
            </a:r>
          </a:p>
          <a:p>
            <a:pPr lvl="1"/>
            <a:r>
              <a:rPr lang="en-US" dirty="0"/>
              <a:t>International Standards, Dr. Brooke </a:t>
            </a:r>
            <a:r>
              <a:rPr lang="en-US" dirty="0" err="1"/>
              <a:t>Lahneman</a:t>
            </a:r>
            <a:r>
              <a:rPr lang="en-US" dirty="0"/>
              <a:t>. Available on the course website.</a:t>
            </a:r>
          </a:p>
          <a:p>
            <a:pPr lvl="1"/>
            <a:r>
              <a:rPr lang="en-US" dirty="0"/>
              <a:t>Sustainability Reporting, Dr. Brooke </a:t>
            </a:r>
            <a:r>
              <a:rPr lang="en-US" dirty="0" err="1"/>
              <a:t>Lahneman</a:t>
            </a:r>
            <a:r>
              <a:rPr lang="en-US" dirty="0"/>
              <a:t>. Available on the course website.</a:t>
            </a:r>
          </a:p>
          <a:p>
            <a:pPr lvl="1"/>
            <a:r>
              <a:rPr lang="en-US" dirty="0"/>
              <a:t>International Law and Certificates, Dr. Brooke </a:t>
            </a:r>
            <a:r>
              <a:rPr lang="en-US" dirty="0" err="1"/>
              <a:t>Lahneman</a:t>
            </a:r>
            <a:r>
              <a:rPr lang="en-US" dirty="0"/>
              <a:t>. Available on the course website.</a:t>
            </a:r>
          </a:p>
          <a:p>
            <a:pPr marL="457200" lvl="1" indent="0">
              <a:buNone/>
            </a:pPr>
            <a:endParaRPr lang="en-US" sz="3600" i="1" dirty="0" smtClean="0"/>
          </a:p>
          <a:p>
            <a:pPr marL="164592" indent="0">
              <a:buNone/>
            </a:pPr>
            <a:r>
              <a:rPr lang="en-US" sz="4000" i="1" dirty="0" smtClean="0"/>
              <a:t>Readings</a:t>
            </a:r>
            <a:endParaRPr lang="en-US" sz="4000" i="1" dirty="0"/>
          </a:p>
          <a:p>
            <a:pPr lvl="1"/>
            <a:r>
              <a:rPr lang="en-US" sz="3200" u="sng" dirty="0" smtClean="0">
                <a:hlinkClick r:id="rId2"/>
              </a:rPr>
              <a:t>Value </a:t>
            </a:r>
            <a:r>
              <a:rPr lang="en-US" sz="3200" u="sng" dirty="0">
                <a:hlinkClick r:id="rId2"/>
              </a:rPr>
              <a:t>of Sustainability Reporting</a:t>
            </a:r>
            <a:r>
              <a:rPr lang="en-US" sz="3200" u="sng" dirty="0"/>
              <a:t>, </a:t>
            </a:r>
            <a:r>
              <a:rPr lang="en-US" sz="3200" dirty="0"/>
              <a:t>Ernst &amp; Young and Boston College Center for Corporate Citizenship, 2016.</a:t>
            </a:r>
          </a:p>
          <a:p>
            <a:pPr lvl="1"/>
            <a:r>
              <a:rPr lang="en-US" sz="3200" u="sng" dirty="0">
                <a:hlinkClick r:id="rId3"/>
              </a:rPr>
              <a:t>ISO 14001 Certification Shows Sustainable Businesses are More Competitive</a:t>
            </a:r>
            <a:r>
              <a:rPr lang="en-US" sz="3200" u="sng" dirty="0"/>
              <a:t>,</a:t>
            </a:r>
            <a:r>
              <a:rPr lang="en-US" sz="3200" dirty="0"/>
              <a:t> Robert </a:t>
            </a:r>
            <a:r>
              <a:rPr lang="en-US" sz="3200" dirty="0" err="1"/>
              <a:t>Fenn</a:t>
            </a:r>
            <a:r>
              <a:rPr lang="en-US" sz="3200" dirty="0"/>
              <a:t>, </a:t>
            </a:r>
            <a:r>
              <a:rPr lang="en-US" sz="3200" i="1" dirty="0"/>
              <a:t>Triple Pundit</a:t>
            </a:r>
            <a:r>
              <a:rPr lang="en-US" sz="3200" dirty="0"/>
              <a:t>, 22 Jul 2016</a:t>
            </a:r>
            <a:r>
              <a:rPr lang="en-US" sz="3200" dirty="0" smtClean="0"/>
              <a:t>.</a:t>
            </a:r>
          </a:p>
          <a:p>
            <a:pPr marL="457200" lvl="1" indent="0">
              <a:buNone/>
            </a:pPr>
            <a:endParaRPr lang="en-US" sz="3600" dirty="0" smtClean="0"/>
          </a:p>
          <a:p>
            <a:pPr marL="164592" indent="0">
              <a:buNone/>
            </a:pPr>
            <a:r>
              <a:rPr lang="en-US" sz="4000" i="1" dirty="0" smtClean="0"/>
              <a:t>Podcast</a:t>
            </a:r>
          </a:p>
          <a:p>
            <a:pPr lvl="1"/>
            <a:r>
              <a:rPr lang="en-US" sz="3200" u="sng" dirty="0">
                <a:hlinkClick r:id="rId4"/>
              </a:rPr>
              <a:t>Interview with Elaine Cohen</a:t>
            </a:r>
            <a:r>
              <a:rPr lang="en-US" sz="3200" dirty="0"/>
              <a:t>, </a:t>
            </a:r>
            <a:r>
              <a:rPr lang="en-US" sz="3200" i="1" dirty="0"/>
              <a:t>Beyond Reports Podcast</a:t>
            </a:r>
            <a:r>
              <a:rPr lang="en-US" sz="3200" dirty="0"/>
              <a:t>, Global Reporting Initiative (GRI), 30 Jun  2016. </a:t>
            </a:r>
            <a:r>
              <a:rPr lang="en-US" sz="3200" b="1" dirty="0"/>
              <a:t> </a:t>
            </a:r>
            <a:r>
              <a:rPr lang="en-US" sz="3200" i="1" dirty="0"/>
              <a:t>Listen to the interview from 03:30 to 09:00 in this audio file</a:t>
            </a:r>
            <a:r>
              <a:rPr lang="en-US" sz="3200" i="1" dirty="0" smtClean="0"/>
              <a:t>.</a:t>
            </a:r>
            <a:endParaRPr lang="en-US" sz="3200" dirty="0"/>
          </a:p>
        </p:txBody>
      </p:sp>
    </p:spTree>
    <p:extLst>
      <p:ext uri="{BB962C8B-B14F-4D97-AF65-F5344CB8AC3E}">
        <p14:creationId xmlns:p14="http://schemas.microsoft.com/office/powerpoint/2010/main" val="311007196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1252728"/>
          </a:xfrm>
        </p:spPr>
        <p:txBody>
          <a:bodyPr>
            <a:normAutofit/>
          </a:bodyPr>
          <a:lstStyle/>
          <a:p>
            <a:r>
              <a:rPr lang="en-US" dirty="0" smtClean="0"/>
              <a:t>Supplemental Materials</a:t>
            </a:r>
            <a:endParaRPr lang="en-US" dirty="0"/>
          </a:p>
        </p:txBody>
      </p:sp>
      <p:sp>
        <p:nvSpPr>
          <p:cNvPr id="3" name="Content Placeholder 2"/>
          <p:cNvSpPr>
            <a:spLocks noGrp="1"/>
          </p:cNvSpPr>
          <p:nvPr>
            <p:ph idx="1"/>
          </p:nvPr>
        </p:nvSpPr>
        <p:spPr>
          <a:xfrm>
            <a:off x="304800" y="1752601"/>
            <a:ext cx="8610600" cy="4648199"/>
          </a:xfrm>
        </p:spPr>
        <p:txBody>
          <a:bodyPr>
            <a:normAutofit fontScale="55000" lnSpcReduction="20000"/>
          </a:bodyPr>
          <a:lstStyle/>
          <a:p>
            <a:pPr marL="118872" indent="0">
              <a:buNone/>
            </a:pPr>
            <a:r>
              <a:rPr lang="en-US" i="1" dirty="0"/>
              <a:t>Videos</a:t>
            </a:r>
            <a:endParaRPr lang="en-US" dirty="0"/>
          </a:p>
          <a:p>
            <a:pPr lvl="1"/>
            <a:r>
              <a:rPr lang="en-US" u="sng" dirty="0">
                <a:hlinkClick r:id="rId2"/>
              </a:rPr>
              <a:t>GRI Empowering Sustainable Decisions</a:t>
            </a:r>
            <a:r>
              <a:rPr lang="en-US" dirty="0"/>
              <a:t>, GRI Secretariat, 9 Jun 2015. </a:t>
            </a:r>
          </a:p>
          <a:p>
            <a:pPr lvl="1"/>
            <a:r>
              <a:rPr lang="en-US" u="sng" dirty="0">
                <a:hlinkClick r:id="rId2"/>
              </a:rPr>
              <a:t>Fair Trade: Protecting the Environment</a:t>
            </a:r>
            <a:r>
              <a:rPr lang="en-US" dirty="0"/>
              <a:t>, Fair Trade Certified, 9 Jun 2011.</a:t>
            </a:r>
          </a:p>
          <a:p>
            <a:pPr lvl="1"/>
            <a:r>
              <a:rPr lang="en-US" u="sng" dirty="0" err="1">
                <a:hlinkClick r:id="rId2"/>
              </a:rPr>
              <a:t>Wholesome!</a:t>
            </a:r>
            <a:r>
              <a:rPr lang="en-US" u="sng" baseline="30000" dirty="0" err="1">
                <a:hlinkClick r:id="rId2"/>
              </a:rPr>
              <a:t>TM</a:t>
            </a:r>
            <a:r>
              <a:rPr lang="en-US" u="sng" dirty="0">
                <a:hlinkClick r:id="rId2"/>
              </a:rPr>
              <a:t> The Heart of Fair Trade Sugar</a:t>
            </a:r>
            <a:r>
              <a:rPr lang="en-US" dirty="0"/>
              <a:t>, </a:t>
            </a:r>
            <a:r>
              <a:rPr lang="en-US" dirty="0" err="1"/>
              <a:t>Wholesome!</a:t>
            </a:r>
            <a:r>
              <a:rPr lang="en-US" baseline="30000" dirty="0" err="1"/>
              <a:t>TM</a:t>
            </a:r>
            <a:r>
              <a:rPr lang="en-US" dirty="0"/>
              <a:t>, 30 Apr 2015. </a:t>
            </a:r>
          </a:p>
          <a:p>
            <a:pPr marL="118872" indent="0">
              <a:buNone/>
            </a:pPr>
            <a:endParaRPr lang="en-US" i="1" dirty="0" smtClean="0"/>
          </a:p>
          <a:p>
            <a:pPr marL="118872" indent="0">
              <a:buNone/>
            </a:pPr>
            <a:r>
              <a:rPr lang="en-US" i="1" dirty="0" smtClean="0"/>
              <a:t>Readings</a:t>
            </a:r>
            <a:endParaRPr lang="en-US" dirty="0"/>
          </a:p>
          <a:p>
            <a:pPr lvl="1"/>
            <a:r>
              <a:rPr lang="en-US" u="sng" dirty="0">
                <a:hlinkClick r:id="rId3"/>
              </a:rPr>
              <a:t>G4 Guidelines Part 1 - Reporting Principles and Standard Disclosures</a:t>
            </a:r>
            <a:r>
              <a:rPr lang="en-US" dirty="0"/>
              <a:t>, GRI.  (In Russian) </a:t>
            </a:r>
          </a:p>
          <a:p>
            <a:pPr lvl="2"/>
            <a:r>
              <a:rPr lang="en-US" i="1" dirty="0"/>
              <a:t>Part 1 of the G4 Guidelines (“Reporting Principles and Standard Disclosures”) contains the Standard Disclosures that all organizations use to report their sustainability impacts and performance. It also details the Reporting Principles that enable effective reporting, and the criteria to meet for reporting “In Accordance” with the Guidelines. Review the Table of Contents and Preface (Pages 2-3) of this brochure for corporate reporters to learn how the GRI G4 Guidelines are set up and used.</a:t>
            </a:r>
            <a:endParaRPr lang="en-US" dirty="0"/>
          </a:p>
          <a:p>
            <a:pPr lvl="1"/>
            <a:r>
              <a:rPr lang="en-US" u="sng" dirty="0">
                <a:hlinkClick r:id="rId4"/>
              </a:rPr>
              <a:t>Gazprom Sustainability Report 2015</a:t>
            </a:r>
            <a:r>
              <a:rPr lang="en-US" dirty="0"/>
              <a:t>. (In Russian) </a:t>
            </a:r>
          </a:p>
          <a:p>
            <a:pPr lvl="1"/>
            <a:r>
              <a:rPr lang="en-US" u="sng" dirty="0" err="1">
                <a:hlinkClick r:id="rId5"/>
              </a:rPr>
              <a:t>Vnesheconombank</a:t>
            </a:r>
            <a:r>
              <a:rPr lang="en-US" u="sng" dirty="0">
                <a:hlinkClick r:id="rId5"/>
              </a:rPr>
              <a:t> Group Sustainability Report 2014</a:t>
            </a:r>
            <a:r>
              <a:rPr lang="en-US" dirty="0"/>
              <a:t>.</a:t>
            </a:r>
          </a:p>
          <a:p>
            <a:pPr lvl="1"/>
            <a:r>
              <a:rPr lang="en-US" u="sng" dirty="0" err="1">
                <a:hlinkClick r:id="rId6"/>
              </a:rPr>
              <a:t>Tsogo</a:t>
            </a:r>
            <a:r>
              <a:rPr lang="en-US" u="sng" dirty="0">
                <a:hlinkClick r:id="rId6"/>
              </a:rPr>
              <a:t> Sun Integrated Annual Report</a:t>
            </a:r>
            <a:r>
              <a:rPr lang="en-US" dirty="0"/>
              <a:t>, </a:t>
            </a:r>
            <a:r>
              <a:rPr lang="en-US" dirty="0" err="1"/>
              <a:t>Tsogo</a:t>
            </a:r>
            <a:r>
              <a:rPr lang="en-US" dirty="0"/>
              <a:t> Sun, 2015. </a:t>
            </a:r>
          </a:p>
          <a:p>
            <a:pPr lvl="1"/>
            <a:r>
              <a:rPr lang="en-US" dirty="0" err="1"/>
              <a:t>Goworek</a:t>
            </a:r>
            <a:r>
              <a:rPr lang="en-US" dirty="0"/>
              <a:t>, H. (2011). Social and environmental sustainability in the clothing industry: A case study of a Fair Trade retailer. Social Responsibility Journal, 7(2), 74-86.</a:t>
            </a:r>
          </a:p>
          <a:p>
            <a:pPr lvl="1"/>
            <a:r>
              <a:rPr lang="en-US" dirty="0"/>
              <a:t>Makita, R. (2016). A role of Fair Trade Certification for environmental sustainability. Journal of Agricultural and Environmental Ethics, 29(2), 185-201.</a:t>
            </a:r>
          </a:p>
          <a:p>
            <a:pPr lvl="1"/>
            <a:r>
              <a:rPr lang="en-US" u="sng" dirty="0">
                <a:hlinkClick r:id="rId7"/>
              </a:rPr>
              <a:t>Sovereignty, Jurisdiction, &amp; International Law</a:t>
            </a:r>
            <a:r>
              <a:rPr lang="en-US" dirty="0"/>
              <a:t>, S. Jayakumar &amp; Tommy </a:t>
            </a:r>
            <a:r>
              <a:rPr lang="en-US" dirty="0" err="1"/>
              <a:t>Koh</a:t>
            </a:r>
            <a:r>
              <a:rPr lang="en-US" dirty="0"/>
              <a:t>, </a:t>
            </a:r>
            <a:r>
              <a:rPr lang="en-US" i="1" dirty="0"/>
              <a:t>The Straits Times</a:t>
            </a:r>
            <a:r>
              <a:rPr lang="en-US" dirty="0"/>
              <a:t>, 25 Jun 2016</a:t>
            </a:r>
          </a:p>
        </p:txBody>
      </p:sp>
      <p:sp>
        <p:nvSpPr>
          <p:cNvPr id="4" name="Slide Number Placeholder 3"/>
          <p:cNvSpPr>
            <a:spLocks noGrp="1"/>
          </p:cNvSpPr>
          <p:nvPr>
            <p:ph type="sldNum" sz="quarter" idx="12"/>
          </p:nvPr>
        </p:nvSpPr>
        <p:spPr/>
        <p:txBody>
          <a:bodyPr/>
          <a:lstStyle/>
          <a:p>
            <a:fld id="{6784DEEB-400F-4A16-B277-6282A1A9AAB9}" type="slidenum">
              <a:rPr lang="en-US" smtClean="0"/>
              <a:t>34</a:t>
            </a:fld>
            <a:endParaRPr lang="en-US"/>
          </a:p>
        </p:txBody>
      </p:sp>
    </p:spTree>
    <p:extLst>
      <p:ext uri="{BB962C8B-B14F-4D97-AF65-F5344CB8AC3E}">
        <p14:creationId xmlns:p14="http://schemas.microsoft.com/office/powerpoint/2010/main" val="1015529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304800" y="1600200"/>
            <a:ext cx="8610600" cy="5105399"/>
          </a:xfrm>
        </p:spPr>
        <p:txBody>
          <a:bodyPr>
            <a:normAutofit fontScale="47500" lnSpcReduction="20000"/>
          </a:bodyPr>
          <a:lstStyle/>
          <a:p>
            <a:pPr marL="118872" indent="0">
              <a:buNone/>
            </a:pPr>
            <a:r>
              <a:rPr lang="en-US" dirty="0" smtClean="0"/>
              <a:t>1. Complete </a:t>
            </a:r>
            <a:r>
              <a:rPr lang="en-US" dirty="0"/>
              <a:t>the required reading mentioned </a:t>
            </a:r>
            <a:r>
              <a:rPr lang="en-US" dirty="0" smtClean="0"/>
              <a:t>above:</a:t>
            </a:r>
          </a:p>
          <a:p>
            <a:pPr marL="118872" indent="0">
              <a:buNone/>
            </a:pPr>
            <a:endParaRPr lang="en-US" dirty="0" smtClean="0"/>
          </a:p>
          <a:p>
            <a:pPr lvl="0"/>
            <a:r>
              <a:rPr lang="en-US" u="sng" dirty="0" smtClean="0">
                <a:hlinkClick r:id="rId2"/>
              </a:rPr>
              <a:t>ISO 14001 Certification Shows Sustainable Businesses are More Competitive</a:t>
            </a:r>
            <a:r>
              <a:rPr lang="en-US" u="sng" dirty="0" smtClean="0"/>
              <a:t>,</a:t>
            </a:r>
            <a:r>
              <a:rPr lang="en-US" dirty="0" smtClean="0"/>
              <a:t> Robert </a:t>
            </a:r>
            <a:r>
              <a:rPr lang="en-US" dirty="0" err="1" smtClean="0"/>
              <a:t>Fenn</a:t>
            </a:r>
            <a:r>
              <a:rPr lang="en-US" dirty="0" smtClean="0"/>
              <a:t>, </a:t>
            </a:r>
            <a:r>
              <a:rPr lang="en-US" i="1" dirty="0" smtClean="0"/>
              <a:t>Triple Pundit</a:t>
            </a:r>
            <a:r>
              <a:rPr lang="en-US" dirty="0" smtClean="0"/>
              <a:t>, 22 Jul 2016.</a:t>
            </a:r>
          </a:p>
          <a:p>
            <a:pPr marL="118872" lvl="0" indent="0">
              <a:buNone/>
            </a:pPr>
            <a:endParaRPr lang="en-US" dirty="0"/>
          </a:p>
          <a:p>
            <a:pPr marL="118872" indent="0">
              <a:buNone/>
            </a:pPr>
            <a:r>
              <a:rPr lang="en-US" dirty="0"/>
              <a:t>2. Reflect on this question</a:t>
            </a:r>
            <a:r>
              <a:rPr lang="en-US" dirty="0" smtClean="0"/>
              <a:t>:</a:t>
            </a:r>
          </a:p>
          <a:p>
            <a:pPr marL="118872" indent="0">
              <a:buNone/>
            </a:pPr>
            <a:endParaRPr lang="en-US" dirty="0"/>
          </a:p>
          <a:p>
            <a:pPr lvl="0"/>
            <a:r>
              <a:rPr lang="en-US" dirty="0"/>
              <a:t>The reading states that “68% of companies that use the ISO 14001 standard” have gained advantages in business, leading to financial success. Reflecting on this reading, and the concepts we discussed in the videos and slides for this week’s Module, answer these questions:</a:t>
            </a:r>
          </a:p>
          <a:p>
            <a:pPr lvl="0"/>
            <a:r>
              <a:rPr lang="en-US" dirty="0"/>
              <a:t>What is 1 way in which a company would gain financially from using an environmental certification program to “benchmark their current performance and set out ways to improve upon it”?</a:t>
            </a:r>
          </a:p>
          <a:p>
            <a:pPr lvl="0"/>
            <a:r>
              <a:rPr lang="en-US" dirty="0"/>
              <a:t>How would this “benchmarking” help the company to gain a competitive advantage relative to </a:t>
            </a:r>
            <a:r>
              <a:rPr lang="en-US" dirty="0" smtClean="0"/>
              <a:t>competitors?</a:t>
            </a:r>
          </a:p>
          <a:p>
            <a:pPr marL="118872" lvl="0" indent="0">
              <a:buNone/>
            </a:pPr>
            <a:endParaRPr lang="en-US" dirty="0"/>
          </a:p>
          <a:p>
            <a:pPr marL="118872" lvl="0" indent="0">
              <a:buNone/>
            </a:pPr>
            <a:r>
              <a:rPr lang="en-US" dirty="0" smtClean="0"/>
              <a:t>3</a:t>
            </a:r>
            <a:r>
              <a:rPr lang="en-US" dirty="0"/>
              <a:t>. Write your original post</a:t>
            </a:r>
            <a:r>
              <a:rPr lang="en-US" dirty="0" smtClean="0"/>
              <a:t>.</a:t>
            </a:r>
          </a:p>
          <a:p>
            <a:pPr marL="118872" lvl="0" indent="0">
              <a:buNone/>
            </a:pPr>
            <a:endParaRPr lang="en-US" dirty="0"/>
          </a:p>
          <a:p>
            <a:pPr lvl="0"/>
            <a:r>
              <a:rPr lang="en-US" dirty="0"/>
              <a:t>Write a response to the questions posed above, connecting points discussed in the reading to concepts we discuss in this module. This part of the reaction post should be approximately 1 paragraph in length.</a:t>
            </a:r>
          </a:p>
          <a:p>
            <a:pPr lvl="0"/>
            <a:r>
              <a:rPr lang="en-US" dirty="0"/>
              <a:t>At the end of your post, pose 1 question that your reflection on the reading made you think of to ask your classmates. This question is meant to spark discussion among your classmates on how course concepts relate to the reading.</a:t>
            </a:r>
          </a:p>
          <a:p>
            <a:pPr lvl="0"/>
            <a:r>
              <a:rPr lang="en-US" dirty="0"/>
              <a:t>Submit your written post to the Discussion Board.</a:t>
            </a:r>
          </a:p>
          <a:p>
            <a:pPr marL="118872" indent="0">
              <a:buNone/>
            </a:pPr>
            <a:endParaRPr lang="en-US" dirty="0" smtClean="0"/>
          </a:p>
          <a:p>
            <a:pPr marL="118872" indent="0">
              <a:buNone/>
            </a:pPr>
            <a:r>
              <a:rPr lang="en-US" dirty="0" smtClean="0"/>
              <a:t>4. </a:t>
            </a:r>
            <a:r>
              <a:rPr lang="en-US" dirty="0"/>
              <a:t>Respond to 1 of your classmate’s posts – focusing on the questions they have posed.</a:t>
            </a:r>
          </a:p>
          <a:p>
            <a:endParaRPr lang="en-US" dirty="0"/>
          </a:p>
        </p:txBody>
      </p:sp>
    </p:spTree>
    <p:extLst>
      <p:ext uri="{BB962C8B-B14F-4D97-AF65-F5344CB8AC3E}">
        <p14:creationId xmlns:p14="http://schemas.microsoft.com/office/powerpoint/2010/main" val="765763869"/>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References for International Standards, Sustainability Reporting</a:t>
            </a:r>
            <a:endParaRPr lang="en-US" sz="3200" dirty="0"/>
          </a:p>
        </p:txBody>
      </p:sp>
      <p:sp>
        <p:nvSpPr>
          <p:cNvPr id="3" name="Content Placeholder 2"/>
          <p:cNvSpPr>
            <a:spLocks noGrp="1"/>
          </p:cNvSpPr>
          <p:nvPr>
            <p:ph idx="1"/>
          </p:nvPr>
        </p:nvSpPr>
        <p:spPr/>
        <p:txBody>
          <a:bodyPr>
            <a:noAutofit/>
          </a:bodyPr>
          <a:lstStyle/>
          <a:p>
            <a:pPr lvl="0">
              <a:buFont typeface="Wingdings" panose="05000000000000000000" pitchFamily="2" charset="2"/>
              <a:buChar char="§"/>
            </a:pPr>
            <a:r>
              <a:rPr lang="en-US" sz="1200" dirty="0"/>
              <a:t>Buck, B.; </a:t>
            </a:r>
            <a:r>
              <a:rPr lang="en-US" sz="1200" dirty="0" err="1"/>
              <a:t>Espinach</a:t>
            </a:r>
            <a:r>
              <a:rPr lang="en-US" sz="1200" dirty="0"/>
              <a:t>, L., Global Reporting Initiative; </a:t>
            </a:r>
            <a:r>
              <a:rPr lang="en-US" sz="1200" dirty="0" err="1"/>
              <a:t>Söderberg</a:t>
            </a:r>
            <a:r>
              <a:rPr lang="en-US" sz="1200" dirty="0"/>
              <a:t>, S., ISO 26000 Post Publication Organization (2014). </a:t>
            </a:r>
            <a:r>
              <a:rPr lang="en-US" sz="1200" i="1" dirty="0"/>
              <a:t>GRI G4 Guidelines and ISO 26000:2010 How to use the GRI G4 Guidelines and ISO 26000 in conjunction.</a:t>
            </a:r>
            <a:r>
              <a:rPr lang="en-US" sz="1200" dirty="0"/>
              <a:t>   Retrieved from: </a:t>
            </a:r>
            <a:r>
              <a:rPr lang="en-US" sz="1200" dirty="0">
                <a:hlinkClick r:id="rId2"/>
              </a:rPr>
              <a:t>http://</a:t>
            </a:r>
            <a:r>
              <a:rPr lang="en-US" sz="1200" dirty="0" smtClean="0">
                <a:hlinkClick r:id="rId2"/>
              </a:rPr>
              <a:t>www.iso.org/iso/iso-gri-26000_2014-01-28.pdf</a:t>
            </a:r>
            <a:endParaRPr lang="en-US" sz="1200" dirty="0" smtClean="0"/>
          </a:p>
          <a:p>
            <a:pPr>
              <a:buFont typeface="Wingdings" panose="05000000000000000000" pitchFamily="2" charset="2"/>
              <a:buChar char="§"/>
            </a:pPr>
            <a:r>
              <a:rPr lang="en-US" sz="1200" dirty="0"/>
              <a:t> </a:t>
            </a:r>
            <a:r>
              <a:rPr lang="en-US" sz="1200" dirty="0" err="1" smtClean="0"/>
              <a:t>Confino</a:t>
            </a:r>
            <a:r>
              <a:rPr lang="en-US" sz="1200" dirty="0"/>
              <a:t>, J. (2013, May 23). What's the purpose of sustainability reporting? </a:t>
            </a:r>
            <a:r>
              <a:rPr lang="en-US" sz="1200" i="1" dirty="0"/>
              <a:t>Guardian Sustainable Business blog.  </a:t>
            </a:r>
            <a:r>
              <a:rPr lang="en-US" sz="1200" dirty="0"/>
              <a:t>Retrieved from: </a:t>
            </a:r>
            <a:r>
              <a:rPr lang="en-US" sz="1200" u="sng" dirty="0">
                <a:hlinkClick r:id="rId3"/>
              </a:rPr>
              <a:t>https://www.theguardian.com/sustainable-business/blog/what-is-purpose-of-sustainability-reporting</a:t>
            </a:r>
            <a:endParaRPr lang="en-US" sz="1200" dirty="0"/>
          </a:p>
          <a:p>
            <a:pPr>
              <a:buFont typeface="Wingdings" panose="05000000000000000000" pitchFamily="2" charset="2"/>
              <a:buChar char="§"/>
            </a:pPr>
            <a:r>
              <a:rPr lang="en-US" sz="1200" dirty="0"/>
              <a:t> </a:t>
            </a:r>
            <a:r>
              <a:rPr lang="en-US" sz="1200" dirty="0" smtClean="0"/>
              <a:t>Ernst </a:t>
            </a:r>
            <a:r>
              <a:rPr lang="en-US" sz="1200" dirty="0"/>
              <a:t>&amp; Young LP, Boston College Center for Corporate Citizenship (2016). </a:t>
            </a:r>
            <a:r>
              <a:rPr lang="en-US" sz="1200" i="1" dirty="0"/>
              <a:t>Value of sustainability reporting.  </a:t>
            </a:r>
            <a:r>
              <a:rPr lang="en-US" sz="1200" dirty="0"/>
              <a:t>Retrieved from: </a:t>
            </a:r>
            <a:r>
              <a:rPr lang="en-US" sz="1200" u="sng" dirty="0">
                <a:hlinkClick r:id="rId4"/>
              </a:rPr>
              <a:t>http://www.ey.com/Publication/vwLUAssets/EY_-_Value_of_sustainability_reporting/$FILE/EY-Value-of-Sustainability-Reporting.pdf</a:t>
            </a:r>
            <a:endParaRPr lang="en-US" sz="1200" dirty="0"/>
          </a:p>
          <a:p>
            <a:pPr>
              <a:buFont typeface="Wingdings" panose="05000000000000000000" pitchFamily="2" charset="2"/>
              <a:buChar char="§"/>
            </a:pPr>
            <a:r>
              <a:rPr lang="en-US" sz="1200" dirty="0"/>
              <a:t> </a:t>
            </a:r>
            <a:r>
              <a:rPr lang="en-US" sz="1200" dirty="0" smtClean="0"/>
              <a:t>Ernst </a:t>
            </a:r>
            <a:r>
              <a:rPr lang="en-US" sz="1200" dirty="0"/>
              <a:t>&amp; Young LP, Global Reporting Initiative (2014). </a:t>
            </a:r>
            <a:r>
              <a:rPr lang="en-US" sz="1200" i="1" dirty="0"/>
              <a:t>Sustainability reporting — the time is now.  </a:t>
            </a:r>
            <a:r>
              <a:rPr lang="en-US" sz="1200" dirty="0"/>
              <a:t>Retrieved from: </a:t>
            </a:r>
            <a:r>
              <a:rPr lang="en-US" sz="1200" u="sng" dirty="0">
                <a:hlinkClick r:id="rId5"/>
              </a:rPr>
              <a:t>http://www.ey.com/Publication/vwLUAssets/EY_Sustainability_reporting_-_the_time_is_now/$FILE/EY-Sustainability-reporting-the-time-is-now.pdf</a:t>
            </a:r>
            <a:endParaRPr lang="en-US" sz="1200" dirty="0"/>
          </a:p>
          <a:p>
            <a:pPr>
              <a:buFont typeface="Wingdings" panose="05000000000000000000" pitchFamily="2" charset="2"/>
              <a:buChar char="§"/>
            </a:pPr>
            <a:r>
              <a:rPr lang="en-US" sz="1200" dirty="0"/>
              <a:t> </a:t>
            </a:r>
            <a:r>
              <a:rPr lang="en-US" sz="1200" dirty="0" smtClean="0"/>
              <a:t>Global </a:t>
            </a:r>
            <a:r>
              <a:rPr lang="en-US" sz="1200" dirty="0"/>
              <a:t>Reporting Initiative (2013). </a:t>
            </a:r>
            <a:r>
              <a:rPr lang="en-US" sz="1200" i="1" dirty="0"/>
              <a:t>An Introduction to G4, the next generation of sustainability reporting.  </a:t>
            </a:r>
            <a:r>
              <a:rPr lang="en-US" sz="1200" dirty="0"/>
              <a:t>Retrieved from: </a:t>
            </a:r>
            <a:r>
              <a:rPr lang="en-US" sz="1200" dirty="0" smtClean="0"/>
              <a:t/>
            </a:r>
            <a:br>
              <a:rPr lang="en-US" sz="1200" dirty="0" smtClean="0"/>
            </a:br>
            <a:r>
              <a:rPr lang="en-US" sz="1200" u="sng" dirty="0" smtClean="0">
                <a:hlinkClick r:id="rId6"/>
              </a:rPr>
              <a:t>https</a:t>
            </a:r>
            <a:r>
              <a:rPr lang="en-US" sz="1200" u="sng" dirty="0">
                <a:hlinkClick r:id="rId6"/>
              </a:rPr>
              <a:t>://www.globalreporting.org/resourcelibrary/GRI-An-introduction-to-G4.pdf</a:t>
            </a:r>
            <a:endParaRPr lang="en-US" sz="1200" dirty="0"/>
          </a:p>
          <a:p>
            <a:pPr>
              <a:buFont typeface="Wingdings" panose="05000000000000000000" pitchFamily="2" charset="2"/>
              <a:buChar char="§"/>
            </a:pPr>
            <a:r>
              <a:rPr lang="en-US" sz="1200" i="1" dirty="0"/>
              <a:t> </a:t>
            </a:r>
            <a:r>
              <a:rPr lang="en-US" sz="1200" dirty="0" smtClean="0"/>
              <a:t>International </a:t>
            </a:r>
            <a:r>
              <a:rPr lang="en-US" sz="1200" dirty="0"/>
              <a:t>Integrated Reporting Council (IIRC) (December 2013). </a:t>
            </a:r>
            <a:r>
              <a:rPr lang="en-US" sz="1200" i="1" dirty="0"/>
              <a:t>The International &lt;IR&gt; Framework. </a:t>
            </a:r>
            <a:r>
              <a:rPr lang="en-US" sz="1200" dirty="0"/>
              <a:t>Retrieved from: </a:t>
            </a:r>
            <a:r>
              <a:rPr lang="en-US" sz="1200" dirty="0" smtClean="0"/>
              <a:t>|</a:t>
            </a:r>
            <a:br>
              <a:rPr lang="en-US" sz="1200" dirty="0" smtClean="0"/>
            </a:br>
            <a:r>
              <a:rPr lang="en-US" sz="1200" u="sng" dirty="0" smtClean="0">
                <a:hlinkClick r:id="rId7"/>
              </a:rPr>
              <a:t>http</a:t>
            </a:r>
            <a:r>
              <a:rPr lang="en-US" sz="1200" u="sng" dirty="0">
                <a:hlinkClick r:id="rId7"/>
              </a:rPr>
              <a:t>://integratedreporting.org/wp-content/uploads/2013/12/13-12-08-THE-INTERNATIONAL-IR-FRAMEWORK-2-1.pdf</a:t>
            </a:r>
            <a:endParaRPr lang="en-US" sz="1200" dirty="0"/>
          </a:p>
          <a:p>
            <a:pPr lvl="0"/>
            <a:r>
              <a:rPr lang="en-US" sz="1200" dirty="0" err="1"/>
              <a:t>Lydenberg</a:t>
            </a:r>
            <a:r>
              <a:rPr lang="en-US" sz="1200" dirty="0"/>
              <a:t>, Steve; Rogers, Jean; Wood, David. The Hauser Center for Nonprofit Organizations at Harvard University and Initiative for Responsible Investment (June 2010). </a:t>
            </a:r>
            <a:r>
              <a:rPr lang="en-US" sz="1200" i="1" dirty="0"/>
              <a:t>From Transparency to Performance: Industry-Based Sustainability Reporting on Key Issues.  </a:t>
            </a:r>
            <a:r>
              <a:rPr lang="en-US" sz="1200" dirty="0"/>
              <a:t>Retrieved from</a:t>
            </a:r>
            <a:r>
              <a:rPr lang="en-US" sz="1200" dirty="0" smtClean="0"/>
              <a:t>:</a:t>
            </a:r>
            <a:br>
              <a:rPr lang="en-US" sz="1200" dirty="0" smtClean="0"/>
            </a:br>
            <a:r>
              <a:rPr lang="en-US" sz="1200" u="sng" dirty="0" smtClean="0">
                <a:hlinkClick r:id="rId8"/>
              </a:rPr>
              <a:t>http</a:t>
            </a:r>
            <a:r>
              <a:rPr lang="en-US" sz="1200" u="sng" dirty="0">
                <a:hlinkClick r:id="rId8"/>
              </a:rPr>
              <a:t>://www.sasb.org/wp-content/uploads/2012/03/IRI_Transparency-to-Performance.pdf</a:t>
            </a:r>
            <a:endParaRPr lang="en-US" sz="1200" dirty="0"/>
          </a:p>
          <a:p>
            <a:pPr lvl="0"/>
            <a:r>
              <a:rPr lang="en-US" sz="1200" dirty="0"/>
              <a:t>Global Reporting Initiative (2013). </a:t>
            </a:r>
            <a:r>
              <a:rPr lang="en-US" sz="1200" i="1" dirty="0"/>
              <a:t>РУКОВОДСТВО ПО ОТЧЕТНОСТИ В ОБЛАСТИ УСТОЙЧИВОГО РАЗВИТИЯ G4 (GRI G4 Guidelines in Russian</a:t>
            </a:r>
            <a:r>
              <a:rPr lang="en-US" sz="1200" i="1" dirty="0" smtClean="0"/>
              <a:t>). </a:t>
            </a:r>
            <a:r>
              <a:rPr lang="en-US" sz="1200" dirty="0" smtClean="0"/>
              <a:t>Retrieved from:</a:t>
            </a:r>
            <a:br>
              <a:rPr lang="en-US" sz="1200" dirty="0" smtClean="0"/>
            </a:br>
            <a:r>
              <a:rPr lang="en-US" sz="1200" u="sng" dirty="0" smtClean="0">
                <a:hlinkClick r:id="rId9"/>
              </a:rPr>
              <a:t>https</a:t>
            </a:r>
            <a:r>
              <a:rPr lang="en-US" sz="1200" u="sng" dirty="0">
                <a:hlinkClick r:id="rId9"/>
              </a:rPr>
              <a:t>://www.globalreporting.org/resourcelibrary/Russian-G4-Part-One.pdf</a:t>
            </a:r>
            <a:endParaRPr lang="en-US" sz="1200" dirty="0"/>
          </a:p>
          <a:p>
            <a:pPr lvl="0"/>
            <a:r>
              <a:rPr lang="en-US" sz="1200" dirty="0" err="1"/>
              <a:t>Tsogo</a:t>
            </a:r>
            <a:r>
              <a:rPr lang="en-US" sz="1200" dirty="0"/>
              <a:t> Sun (2015). </a:t>
            </a:r>
            <a:r>
              <a:rPr lang="en-US" sz="1200" i="1" dirty="0"/>
              <a:t>Integrated Annual Report 2015. </a:t>
            </a:r>
            <a:r>
              <a:rPr lang="en-US" sz="1200" dirty="0"/>
              <a:t>Retrieved from</a:t>
            </a:r>
            <a:r>
              <a:rPr lang="en-US" sz="1200" dirty="0" smtClean="0"/>
              <a:t>:</a:t>
            </a:r>
            <a:br>
              <a:rPr lang="en-US" sz="1200" dirty="0" smtClean="0"/>
            </a:br>
            <a:r>
              <a:rPr lang="en-US" sz="1200" u="sng" dirty="0" smtClean="0">
                <a:hlinkClick r:id="rId10"/>
              </a:rPr>
              <a:t>https</a:t>
            </a:r>
            <a:r>
              <a:rPr lang="en-US" sz="1200" u="sng" dirty="0">
                <a:hlinkClick r:id="rId10"/>
              </a:rPr>
              <a:t>://d2qk001qea2413.cloudfront.net/681981528/cms/pressroom/intergrated_reports_statements_2015_20150331_tsogo_sun_holdings_integrated_annual_report.pdf</a:t>
            </a:r>
            <a:endParaRPr lang="en-US" sz="1200" dirty="0"/>
          </a:p>
        </p:txBody>
      </p:sp>
    </p:spTree>
    <p:extLst>
      <p:ext uri="{BB962C8B-B14F-4D97-AF65-F5344CB8AC3E}">
        <p14:creationId xmlns:p14="http://schemas.microsoft.com/office/powerpoint/2010/main" val="30165289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References for International Law</a:t>
            </a:r>
            <a:endParaRPr lang="en-US" sz="3800" dirty="0"/>
          </a:p>
        </p:txBody>
      </p:sp>
      <p:sp>
        <p:nvSpPr>
          <p:cNvPr id="3" name="Content Placeholder 2"/>
          <p:cNvSpPr>
            <a:spLocks noGrp="1"/>
          </p:cNvSpPr>
          <p:nvPr>
            <p:ph idx="1"/>
          </p:nvPr>
        </p:nvSpPr>
        <p:spPr>
          <a:xfrm>
            <a:off x="457200" y="1775191"/>
            <a:ext cx="8229600" cy="4854209"/>
          </a:xfrm>
        </p:spPr>
        <p:txBody>
          <a:bodyPr>
            <a:noAutofit/>
          </a:bodyPr>
          <a:lstStyle/>
          <a:p>
            <a:r>
              <a:rPr lang="en-US" sz="1400" dirty="0" err="1"/>
              <a:t>Kinley</a:t>
            </a:r>
            <a:r>
              <a:rPr lang="en-US" sz="1400" dirty="0"/>
              <a:t>, D., &amp; </a:t>
            </a:r>
            <a:r>
              <a:rPr lang="en-US" sz="1400" dirty="0" err="1"/>
              <a:t>Tadaki</a:t>
            </a:r>
            <a:r>
              <a:rPr lang="en-US" sz="1400" dirty="0"/>
              <a:t>, J. (2004). From talk to walk: The emergence of human rights responsibilities for corporations at international law. </a:t>
            </a:r>
            <a:r>
              <a:rPr lang="en-US" sz="1400" i="1" dirty="0"/>
              <a:t>Virginia Journal of International Law</a:t>
            </a:r>
            <a:r>
              <a:rPr lang="en-US" sz="1400" dirty="0"/>
              <a:t>, </a:t>
            </a:r>
            <a:r>
              <a:rPr lang="en-US" sz="1400" i="1" dirty="0"/>
              <a:t>44</a:t>
            </a:r>
            <a:r>
              <a:rPr lang="en-US" sz="1400" dirty="0"/>
              <a:t>(4), 931-1023.</a:t>
            </a:r>
          </a:p>
          <a:p>
            <a:r>
              <a:rPr lang="en-US" sz="1400" dirty="0" err="1" smtClean="0"/>
              <a:t>Milinski</a:t>
            </a:r>
            <a:r>
              <a:rPr lang="en-US" sz="1400" dirty="0"/>
              <a:t>, M., </a:t>
            </a:r>
            <a:r>
              <a:rPr lang="en-US" sz="1400" dirty="0" err="1"/>
              <a:t>Semmann</a:t>
            </a:r>
            <a:r>
              <a:rPr lang="en-US" sz="1400" dirty="0"/>
              <a:t>, D., &amp; </a:t>
            </a:r>
            <a:r>
              <a:rPr lang="en-US" sz="1400" dirty="0" err="1"/>
              <a:t>Krambeck</a:t>
            </a:r>
            <a:r>
              <a:rPr lang="en-US" sz="1400" dirty="0"/>
              <a:t>, H. J. (2002). Reputation helps solve the ‘tragedy of the commons’. </a:t>
            </a:r>
            <a:r>
              <a:rPr lang="en-US" sz="1400" i="1" dirty="0"/>
              <a:t>Nature</a:t>
            </a:r>
            <a:r>
              <a:rPr lang="en-US" sz="1400" dirty="0"/>
              <a:t>, </a:t>
            </a:r>
            <a:r>
              <a:rPr lang="en-US" sz="1400" i="1" dirty="0"/>
              <a:t>415</a:t>
            </a:r>
            <a:r>
              <a:rPr lang="en-US" sz="1400" dirty="0"/>
              <a:t>(6870), 424-426.</a:t>
            </a:r>
          </a:p>
          <a:p>
            <a:r>
              <a:rPr lang="en-US" sz="1400" dirty="0" err="1" smtClean="0"/>
              <a:t>Ostrom</a:t>
            </a:r>
            <a:r>
              <a:rPr lang="en-US" sz="1400" dirty="0"/>
              <a:t>, E. (2008). Tragedy of the Commons. </a:t>
            </a:r>
            <a:r>
              <a:rPr lang="en-US" sz="1400" i="1" dirty="0"/>
              <a:t>The New Palgrave Dictionary of Economics</a:t>
            </a:r>
            <a:r>
              <a:rPr lang="en-US" sz="1400" dirty="0"/>
              <a:t>, 3573-3576.</a:t>
            </a:r>
          </a:p>
          <a:p>
            <a:r>
              <a:rPr lang="en-US" sz="1400" dirty="0" err="1"/>
              <a:t>Ostrom</a:t>
            </a:r>
            <a:r>
              <a:rPr lang="en-US" sz="1400" dirty="0"/>
              <a:t>, E., Burger, J., Field, C. B., </a:t>
            </a:r>
            <a:r>
              <a:rPr lang="en-US" sz="1400" dirty="0" err="1"/>
              <a:t>Norgaard</a:t>
            </a:r>
            <a:r>
              <a:rPr lang="en-US" sz="1400" dirty="0"/>
              <a:t>, R. B., &amp; </a:t>
            </a:r>
            <a:r>
              <a:rPr lang="en-US" sz="1400" dirty="0" err="1"/>
              <a:t>Policansky</a:t>
            </a:r>
            <a:r>
              <a:rPr lang="en-US" sz="1400" dirty="0"/>
              <a:t>, D. (1999). Revisiting the commons: local lessons, global challenges. </a:t>
            </a:r>
            <a:r>
              <a:rPr lang="en-US" sz="1400" i="1" dirty="0"/>
              <a:t>science</a:t>
            </a:r>
            <a:r>
              <a:rPr lang="en-US" sz="1400" dirty="0"/>
              <a:t>,</a:t>
            </a:r>
            <a:r>
              <a:rPr lang="en-US" sz="1400" i="1" dirty="0"/>
              <a:t>284</a:t>
            </a:r>
            <a:r>
              <a:rPr lang="en-US" sz="1400" dirty="0"/>
              <a:t>(5412), 278-282</a:t>
            </a:r>
            <a:r>
              <a:rPr lang="en-US" sz="1400" dirty="0" smtClean="0"/>
              <a:t>.</a:t>
            </a:r>
          </a:p>
          <a:p>
            <a:r>
              <a:rPr lang="en-US" sz="1400" dirty="0" err="1"/>
              <a:t>Ruggie</a:t>
            </a:r>
            <a:r>
              <a:rPr lang="en-US" sz="1400" dirty="0"/>
              <a:t>, J. G. (2007). Business and human rights: the evolving international agenda. </a:t>
            </a:r>
            <a:r>
              <a:rPr lang="en-US" sz="1400" i="1" dirty="0"/>
              <a:t>The American Journal of International Law</a:t>
            </a:r>
            <a:r>
              <a:rPr lang="en-US" sz="1400" dirty="0"/>
              <a:t>, </a:t>
            </a:r>
            <a:r>
              <a:rPr lang="en-US" sz="1400" i="1" dirty="0"/>
              <a:t>101</a:t>
            </a:r>
            <a:r>
              <a:rPr lang="en-US" sz="1400" dirty="0"/>
              <a:t>(4), 819-840.</a:t>
            </a:r>
          </a:p>
          <a:p>
            <a:r>
              <a:rPr lang="en-US" sz="1400" dirty="0" err="1" smtClean="0"/>
              <a:t>Waddock</a:t>
            </a:r>
            <a:r>
              <a:rPr lang="en-US" sz="1400" dirty="0"/>
              <a:t>, S. A., </a:t>
            </a:r>
            <a:r>
              <a:rPr lang="en-US" sz="1400" dirty="0" err="1"/>
              <a:t>Bodwell</a:t>
            </a:r>
            <a:r>
              <a:rPr lang="en-US" sz="1400" dirty="0"/>
              <a:t>, C., &amp; Graves, S. B. (2002). Responsibility: The new business imperative. </a:t>
            </a:r>
            <a:r>
              <a:rPr lang="en-US" sz="1400" i="1" dirty="0"/>
              <a:t>The Academy of Management Executive</a:t>
            </a:r>
            <a:r>
              <a:rPr lang="en-US" sz="1400" dirty="0"/>
              <a:t>, </a:t>
            </a:r>
            <a:r>
              <a:rPr lang="en-US" sz="1400" i="1" dirty="0"/>
              <a:t>16</a:t>
            </a:r>
            <a:r>
              <a:rPr lang="en-US" sz="1400" dirty="0"/>
              <a:t>(2), 132-148</a:t>
            </a:r>
            <a:r>
              <a:rPr lang="en-US" sz="1400" dirty="0" smtClean="0"/>
              <a:t>.</a:t>
            </a:r>
          </a:p>
          <a:p>
            <a:r>
              <a:rPr lang="en-US" sz="1400" dirty="0" err="1"/>
              <a:t>Weissbrodt</a:t>
            </a:r>
            <a:r>
              <a:rPr lang="en-US" sz="1400" dirty="0"/>
              <a:t>, D., &amp; Kruger, M. (2003). Norms on the responsibilities of transnational corporations and other business enterprises with regard to human rights. </a:t>
            </a:r>
            <a:r>
              <a:rPr lang="en-US" sz="1400" i="1" dirty="0"/>
              <a:t>The American Journal of International Law</a:t>
            </a:r>
            <a:r>
              <a:rPr lang="en-US" sz="1400" dirty="0"/>
              <a:t>, </a:t>
            </a:r>
            <a:r>
              <a:rPr lang="en-US" sz="1400" i="1" dirty="0"/>
              <a:t>97</a:t>
            </a:r>
            <a:r>
              <a:rPr lang="en-US" sz="1400" dirty="0"/>
              <a:t>(4), 901-922.</a:t>
            </a:r>
          </a:p>
          <a:p>
            <a:r>
              <a:rPr lang="en-US" sz="1400" dirty="0" smtClean="0"/>
              <a:t>Whiteman</a:t>
            </a:r>
            <a:r>
              <a:rPr lang="en-US" sz="1400" dirty="0"/>
              <a:t>, G., Walker, B., &amp; </a:t>
            </a:r>
            <a:r>
              <a:rPr lang="en-US" sz="1400" dirty="0" err="1"/>
              <a:t>Perego</a:t>
            </a:r>
            <a:r>
              <a:rPr lang="en-US" sz="1400" dirty="0"/>
              <a:t>, P. (2013). Planetary boundaries: Ecological foundations for corporate sustainability. </a:t>
            </a:r>
            <a:r>
              <a:rPr lang="en-US" sz="1400" i="1" dirty="0"/>
              <a:t>Journal of Management Studies</a:t>
            </a:r>
            <a:r>
              <a:rPr lang="en-US" sz="1400" dirty="0"/>
              <a:t>, </a:t>
            </a:r>
            <a:r>
              <a:rPr lang="en-US" sz="1400" i="1" dirty="0"/>
              <a:t>50</a:t>
            </a:r>
            <a:r>
              <a:rPr lang="en-US" sz="1400" dirty="0"/>
              <a:t>(2), 307-336.</a:t>
            </a:r>
          </a:p>
          <a:p>
            <a:r>
              <a:rPr lang="en-US" sz="1400" dirty="0"/>
              <a:t>http://</a:t>
            </a:r>
            <a:r>
              <a:rPr lang="en-US" sz="1400" dirty="0" err="1"/>
              <a:t>www.un.org</a:t>
            </a:r>
            <a:r>
              <a:rPr lang="en-US" sz="1400" dirty="0"/>
              <a:t>/en/universal-declaration-human-rights</a:t>
            </a:r>
            <a:r>
              <a:rPr lang="en-US" sz="1400" dirty="0" smtClean="0"/>
              <a:t>/</a:t>
            </a:r>
            <a:endParaRPr lang="en-US" sz="1400" dirty="0"/>
          </a:p>
        </p:txBody>
      </p:sp>
    </p:spTree>
    <p:extLst>
      <p:ext uri="{BB962C8B-B14F-4D97-AF65-F5344CB8AC3E}">
        <p14:creationId xmlns:p14="http://schemas.microsoft.com/office/powerpoint/2010/main" val="1824677186"/>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References for International Trade</a:t>
            </a:r>
            <a:endParaRPr lang="en-US" sz="3800" dirty="0"/>
          </a:p>
        </p:txBody>
      </p:sp>
      <p:sp>
        <p:nvSpPr>
          <p:cNvPr id="3" name="Content Placeholder 2"/>
          <p:cNvSpPr>
            <a:spLocks noGrp="1"/>
          </p:cNvSpPr>
          <p:nvPr>
            <p:ph idx="1"/>
          </p:nvPr>
        </p:nvSpPr>
        <p:spPr>
          <a:xfrm>
            <a:off x="457200" y="1775191"/>
            <a:ext cx="8229600" cy="4854209"/>
          </a:xfrm>
        </p:spPr>
        <p:txBody>
          <a:bodyPr>
            <a:noAutofit/>
          </a:bodyPr>
          <a:lstStyle/>
          <a:p>
            <a:r>
              <a:rPr lang="en-US" sz="1400" dirty="0"/>
              <a:t>Brander, J. A., &amp; Taylor, M. S. (1997). International trade between consumer and conservationist countries. </a:t>
            </a:r>
            <a:r>
              <a:rPr lang="en-US" sz="1400" i="1" dirty="0"/>
              <a:t>Resource and Energy Economics</a:t>
            </a:r>
            <a:r>
              <a:rPr lang="en-US" sz="1400" dirty="0"/>
              <a:t>, </a:t>
            </a:r>
            <a:r>
              <a:rPr lang="en-US" sz="1400" i="1" dirty="0"/>
              <a:t>19</a:t>
            </a:r>
            <a:r>
              <a:rPr lang="en-US" sz="1400" dirty="0"/>
              <a:t>(4), 267-297.</a:t>
            </a:r>
          </a:p>
          <a:p>
            <a:r>
              <a:rPr lang="en-US" sz="1400" dirty="0" smtClean="0"/>
              <a:t>Copeland</a:t>
            </a:r>
            <a:r>
              <a:rPr lang="en-US" sz="1400" dirty="0"/>
              <a:t>, B. R., &amp; Taylor, M. S. (2009). Trade, tragedy, and the commons. </a:t>
            </a:r>
            <a:r>
              <a:rPr lang="en-US" sz="1400" i="1" dirty="0"/>
              <a:t>The American Economic Review</a:t>
            </a:r>
            <a:r>
              <a:rPr lang="en-US" sz="1400" dirty="0"/>
              <a:t>, </a:t>
            </a:r>
            <a:r>
              <a:rPr lang="en-US" sz="1400" i="1" dirty="0"/>
              <a:t>99</a:t>
            </a:r>
            <a:r>
              <a:rPr lang="en-US" sz="1400" dirty="0"/>
              <a:t>(3), 725-749</a:t>
            </a:r>
          </a:p>
          <a:p>
            <a:r>
              <a:rPr lang="en-US" sz="1400" dirty="0" err="1"/>
              <a:t>Ekins</a:t>
            </a:r>
            <a:r>
              <a:rPr lang="en-US" sz="1400" dirty="0"/>
              <a:t>, P., </a:t>
            </a:r>
            <a:r>
              <a:rPr lang="en-US" sz="1400" dirty="0" err="1"/>
              <a:t>Folke</a:t>
            </a:r>
            <a:r>
              <a:rPr lang="en-US" sz="1400" dirty="0"/>
              <a:t>, C., &amp; </a:t>
            </a:r>
            <a:r>
              <a:rPr lang="en-US" sz="1400" dirty="0" err="1"/>
              <a:t>Costanza</a:t>
            </a:r>
            <a:r>
              <a:rPr lang="en-US" sz="1400" dirty="0"/>
              <a:t>, R. (1994). Trade, environment and development: the issues in perspective. </a:t>
            </a:r>
            <a:r>
              <a:rPr lang="en-US" sz="1400" i="1" dirty="0"/>
              <a:t>Ecological Economics</a:t>
            </a:r>
            <a:r>
              <a:rPr lang="en-US" sz="1400" dirty="0"/>
              <a:t>, </a:t>
            </a:r>
            <a:r>
              <a:rPr lang="en-US" sz="1400" i="1" dirty="0"/>
              <a:t>9</a:t>
            </a:r>
            <a:r>
              <a:rPr lang="en-US" sz="1400" dirty="0"/>
              <a:t>(1), 1-12</a:t>
            </a:r>
          </a:p>
          <a:p>
            <a:r>
              <a:rPr lang="en-US" sz="1400" dirty="0" err="1"/>
              <a:t>Lenzen</a:t>
            </a:r>
            <a:r>
              <a:rPr lang="en-US" sz="1400" dirty="0"/>
              <a:t>, M., Moran, D., </a:t>
            </a:r>
            <a:r>
              <a:rPr lang="en-US" sz="1400" dirty="0" err="1"/>
              <a:t>Kanemoto</a:t>
            </a:r>
            <a:r>
              <a:rPr lang="en-US" sz="1400" dirty="0"/>
              <a:t>, K., </a:t>
            </a:r>
            <a:r>
              <a:rPr lang="en-US" sz="1400" dirty="0" err="1"/>
              <a:t>Foran</a:t>
            </a:r>
            <a:r>
              <a:rPr lang="en-US" sz="1400" dirty="0"/>
              <a:t>, B., </a:t>
            </a:r>
            <a:r>
              <a:rPr lang="en-US" sz="1400" dirty="0" err="1"/>
              <a:t>Lobefaro</a:t>
            </a:r>
            <a:r>
              <a:rPr lang="en-US" sz="1400" dirty="0"/>
              <a:t>, L., &amp; </a:t>
            </a:r>
            <a:r>
              <a:rPr lang="en-US" sz="1400" dirty="0" err="1"/>
              <a:t>Geschke</a:t>
            </a:r>
            <a:r>
              <a:rPr lang="en-US" sz="1400" dirty="0"/>
              <a:t>, A. (2012). International trade drives biodiversity threats in developing </a:t>
            </a:r>
            <a:r>
              <a:rPr lang="en-US" sz="1400" dirty="0" err="1"/>
              <a:t>nations.</a:t>
            </a:r>
            <a:r>
              <a:rPr lang="en-US" sz="1400" i="1" dirty="0" err="1"/>
              <a:t>Nature</a:t>
            </a:r>
            <a:r>
              <a:rPr lang="en-US" sz="1400" dirty="0"/>
              <a:t>, </a:t>
            </a:r>
            <a:r>
              <a:rPr lang="en-US" sz="1400" i="1" dirty="0"/>
              <a:t>486</a:t>
            </a:r>
            <a:r>
              <a:rPr lang="en-US" sz="1400" dirty="0"/>
              <a:t>(7401), 109-112.</a:t>
            </a:r>
          </a:p>
          <a:p>
            <a:r>
              <a:rPr lang="en-US" sz="1400" dirty="0" smtClean="0"/>
              <a:t>Lozano</a:t>
            </a:r>
            <a:r>
              <a:rPr lang="en-US" sz="1400" dirty="0"/>
              <a:t>, R. (2007). Collaboration as a pathway for sustainability. </a:t>
            </a:r>
            <a:r>
              <a:rPr lang="en-US" sz="1400" i="1" dirty="0"/>
              <a:t>Sustainable Development</a:t>
            </a:r>
            <a:r>
              <a:rPr lang="en-US" sz="1400" dirty="0"/>
              <a:t>, </a:t>
            </a:r>
            <a:r>
              <a:rPr lang="en-US" sz="1400" i="1" dirty="0"/>
              <a:t>15</a:t>
            </a:r>
            <a:r>
              <a:rPr lang="en-US" sz="1400" dirty="0"/>
              <a:t>(6), 370-381</a:t>
            </a:r>
          </a:p>
          <a:p>
            <a:r>
              <a:rPr lang="en-US" sz="1400" dirty="0" smtClean="0"/>
              <a:t>Rees</a:t>
            </a:r>
            <a:r>
              <a:rPr lang="en-US" sz="1400" dirty="0"/>
              <a:t>, W. E. (1996). Revisiting carrying capacity: area-based indicators of sustainability. </a:t>
            </a:r>
            <a:r>
              <a:rPr lang="en-US" sz="1400" i="1" dirty="0"/>
              <a:t>Population and environment</a:t>
            </a:r>
            <a:r>
              <a:rPr lang="en-US" sz="1400" dirty="0"/>
              <a:t>, </a:t>
            </a:r>
            <a:r>
              <a:rPr lang="en-US" sz="1400" i="1" dirty="0"/>
              <a:t>17</a:t>
            </a:r>
            <a:r>
              <a:rPr lang="en-US" sz="1400" dirty="0"/>
              <a:t>(3), 195-215</a:t>
            </a:r>
            <a:r>
              <a:rPr lang="en-US" sz="1400" dirty="0" smtClean="0"/>
              <a:t>.</a:t>
            </a:r>
          </a:p>
          <a:p>
            <a:r>
              <a:rPr lang="en-US" sz="1400" dirty="0" err="1"/>
              <a:t>Rugman</a:t>
            </a:r>
            <a:r>
              <a:rPr lang="en-US" sz="1400" dirty="0"/>
              <a:t>, A. M., &amp; </a:t>
            </a:r>
            <a:r>
              <a:rPr lang="en-US" sz="1400" dirty="0" err="1"/>
              <a:t>Verbeke</a:t>
            </a:r>
            <a:r>
              <a:rPr lang="en-US" sz="1400" dirty="0"/>
              <a:t>, A. (1998). Corporate strategies and environmental regulations: An organizing framework. </a:t>
            </a:r>
            <a:r>
              <a:rPr lang="en-US" sz="1400" i="1" dirty="0"/>
              <a:t>Strategic management journal</a:t>
            </a:r>
            <a:r>
              <a:rPr lang="en-US" sz="1400" dirty="0"/>
              <a:t>, </a:t>
            </a:r>
            <a:r>
              <a:rPr lang="en-US" sz="1400" i="1" dirty="0"/>
              <a:t>19</a:t>
            </a:r>
            <a:r>
              <a:rPr lang="en-US" sz="1400" dirty="0"/>
              <a:t>(4), 363-375</a:t>
            </a:r>
            <a:r>
              <a:rPr lang="en-US" sz="1400" dirty="0" smtClean="0"/>
              <a:t>.</a:t>
            </a:r>
            <a:endParaRPr lang="en-US" sz="1400" dirty="0"/>
          </a:p>
        </p:txBody>
      </p:sp>
    </p:spTree>
    <p:extLst>
      <p:ext uri="{BB962C8B-B14F-4D97-AF65-F5344CB8AC3E}">
        <p14:creationId xmlns:p14="http://schemas.microsoft.com/office/powerpoint/2010/main" val="4210477231"/>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86800" cy="1252728"/>
          </a:xfrm>
        </p:spPr>
        <p:txBody>
          <a:bodyPr>
            <a:normAutofit/>
          </a:bodyPr>
          <a:lstStyle/>
          <a:p>
            <a:r>
              <a:rPr lang="en-US" sz="3800" dirty="0" smtClean="0"/>
              <a:t>References for International Certificates</a:t>
            </a:r>
            <a:endParaRPr lang="en-US" sz="3800" dirty="0"/>
          </a:p>
        </p:txBody>
      </p:sp>
      <p:sp>
        <p:nvSpPr>
          <p:cNvPr id="3" name="Content Placeholder 2"/>
          <p:cNvSpPr>
            <a:spLocks noGrp="1"/>
          </p:cNvSpPr>
          <p:nvPr>
            <p:ph idx="1"/>
          </p:nvPr>
        </p:nvSpPr>
        <p:spPr>
          <a:xfrm>
            <a:off x="0" y="1600201"/>
            <a:ext cx="9144000" cy="5029199"/>
          </a:xfrm>
        </p:spPr>
        <p:txBody>
          <a:bodyPr>
            <a:noAutofit/>
          </a:bodyPr>
          <a:lstStyle/>
          <a:p>
            <a:pPr marL="381762" indent="-171450"/>
            <a:r>
              <a:rPr lang="en-US" sz="1400" dirty="0" err="1"/>
              <a:t>Castaldo</a:t>
            </a:r>
            <a:r>
              <a:rPr lang="en-US" sz="1400" dirty="0"/>
              <a:t>, S., </a:t>
            </a:r>
            <a:r>
              <a:rPr lang="en-US" sz="1400" dirty="0" err="1"/>
              <a:t>Perrini</a:t>
            </a:r>
            <a:r>
              <a:rPr lang="en-US" sz="1400" dirty="0"/>
              <a:t>, F., </a:t>
            </a:r>
            <a:r>
              <a:rPr lang="en-US" sz="1400" dirty="0" err="1"/>
              <a:t>Misani</a:t>
            </a:r>
            <a:r>
              <a:rPr lang="en-US" sz="1400" dirty="0"/>
              <a:t>, N., &amp; </a:t>
            </a:r>
            <a:r>
              <a:rPr lang="en-US" sz="1400" dirty="0" err="1"/>
              <a:t>Tencati</a:t>
            </a:r>
            <a:r>
              <a:rPr lang="en-US" sz="1400" dirty="0"/>
              <a:t>, A. (2009). The missing link between corporate social responsibility and consumer trust: The case of fair trade products. </a:t>
            </a:r>
            <a:r>
              <a:rPr lang="en-US" sz="1400" i="1" dirty="0"/>
              <a:t>Journal of business ethics</a:t>
            </a:r>
            <a:r>
              <a:rPr lang="en-US" sz="1400" dirty="0"/>
              <a:t>, </a:t>
            </a:r>
            <a:r>
              <a:rPr lang="en-US" sz="1400" i="1" dirty="0"/>
              <a:t>84</a:t>
            </a:r>
            <a:r>
              <a:rPr lang="en-US" sz="1400" dirty="0"/>
              <a:t>(1), 1-15.</a:t>
            </a:r>
          </a:p>
          <a:p>
            <a:pPr marL="381762" indent="-171450"/>
            <a:r>
              <a:rPr lang="en-US" sz="1400" dirty="0" err="1"/>
              <a:t>Darnall</a:t>
            </a:r>
            <a:r>
              <a:rPr lang="en-US" sz="1400" dirty="0"/>
              <a:t>, N., &amp; Sides, S. (2008). Assessing the performance of voluntary environmental programs: does certification matter?. </a:t>
            </a:r>
            <a:r>
              <a:rPr lang="en-US" sz="1400" i="1" dirty="0"/>
              <a:t>Policy Studies Journal</a:t>
            </a:r>
            <a:r>
              <a:rPr lang="en-US" sz="1400" dirty="0"/>
              <a:t>,</a:t>
            </a:r>
            <a:r>
              <a:rPr lang="en-US" sz="1400" i="1" dirty="0"/>
              <a:t>36</a:t>
            </a:r>
            <a:r>
              <a:rPr lang="en-US" sz="1400" dirty="0"/>
              <a:t>(1), 95-117.</a:t>
            </a:r>
          </a:p>
          <a:p>
            <a:pPr marL="381762" indent="-171450"/>
            <a:r>
              <a:rPr lang="en-US" sz="1400" dirty="0" smtClean="0"/>
              <a:t>King</a:t>
            </a:r>
            <a:r>
              <a:rPr lang="en-US" sz="1400" dirty="0"/>
              <a:t>, A. A., &amp; Lenox, M. J. (2000). Industry self-regulation without sanctions: The chemical industry's responsible care program. </a:t>
            </a:r>
            <a:r>
              <a:rPr lang="en-US" sz="1400" i="1" dirty="0"/>
              <a:t>Academy of management journal</a:t>
            </a:r>
            <a:r>
              <a:rPr lang="en-US" sz="1400" dirty="0"/>
              <a:t>, </a:t>
            </a:r>
            <a:r>
              <a:rPr lang="en-US" sz="1400" i="1" dirty="0"/>
              <a:t>43</a:t>
            </a:r>
            <a:r>
              <a:rPr lang="en-US" sz="1400" dirty="0"/>
              <a:t>(4), 698-716.</a:t>
            </a:r>
          </a:p>
          <a:p>
            <a:pPr marL="381762" indent="-171450"/>
            <a:r>
              <a:rPr lang="en-US" sz="1400" dirty="0"/>
              <a:t>King, A. A., &amp; Lenox, M. J. (2001). Does it really pay to be green? An empirical study of firm environmental and financial performance: An empirical study of firm environmental and financial performance. </a:t>
            </a:r>
            <a:r>
              <a:rPr lang="en-US" sz="1400" i="1" dirty="0"/>
              <a:t>Journal of Industrial Ecology</a:t>
            </a:r>
            <a:r>
              <a:rPr lang="en-US" sz="1400" dirty="0"/>
              <a:t>, </a:t>
            </a:r>
            <a:r>
              <a:rPr lang="en-US" sz="1400" i="1" dirty="0"/>
              <a:t>5</a:t>
            </a:r>
            <a:r>
              <a:rPr lang="en-US" sz="1400" dirty="0"/>
              <a:t>(1), 105-116.</a:t>
            </a:r>
          </a:p>
          <a:p>
            <a:pPr marL="381762" indent="-171450"/>
            <a:r>
              <a:rPr lang="en-US" sz="1400" dirty="0"/>
              <a:t>King, A., Lenox, M. J., &amp; Barnett, M. L. (2002). Strategic responses to the reputation commons problem. </a:t>
            </a:r>
            <a:r>
              <a:rPr lang="en-US" sz="1400" i="1" dirty="0"/>
              <a:t>Organizations, policy and the natural environment: Institutional and strategic perspectives</a:t>
            </a:r>
            <a:r>
              <a:rPr lang="en-US" sz="1400" dirty="0"/>
              <a:t>, 393-406.</a:t>
            </a:r>
          </a:p>
          <a:p>
            <a:pPr marL="381762" indent="-171450"/>
            <a:r>
              <a:rPr lang="en-US" sz="1400" dirty="0" smtClean="0"/>
              <a:t>King</a:t>
            </a:r>
            <a:r>
              <a:rPr lang="en-US" sz="1400" dirty="0"/>
              <a:t>, A. A., Lenox, M. J., &amp; </a:t>
            </a:r>
            <a:r>
              <a:rPr lang="en-US" sz="1400" dirty="0" err="1"/>
              <a:t>Terlaak</a:t>
            </a:r>
            <a:r>
              <a:rPr lang="en-US" sz="1400" dirty="0"/>
              <a:t>, A. (2005). The strategic use of decentralized institutions: Exploring certification with the ISO 14001 management standard. </a:t>
            </a:r>
            <a:r>
              <a:rPr lang="en-US" sz="1400" i="1" dirty="0"/>
              <a:t>Academy of management journal</a:t>
            </a:r>
            <a:r>
              <a:rPr lang="en-US" sz="1400" dirty="0"/>
              <a:t>, </a:t>
            </a:r>
            <a:r>
              <a:rPr lang="en-US" sz="1400" i="1" dirty="0"/>
              <a:t>48</a:t>
            </a:r>
            <a:r>
              <a:rPr lang="en-US" sz="1400" dirty="0"/>
              <a:t>(6), 1091-1106.</a:t>
            </a:r>
          </a:p>
          <a:p>
            <a:pPr marL="381762" indent="-171450"/>
            <a:r>
              <a:rPr lang="en-US" sz="1400" dirty="0" smtClean="0"/>
              <a:t>Lenox</a:t>
            </a:r>
            <a:r>
              <a:rPr lang="en-US" sz="1400" dirty="0"/>
              <a:t>, M. J. (2006). The role of private decentralized institutions in sustaining industry self-regulation. </a:t>
            </a:r>
            <a:r>
              <a:rPr lang="en-US" sz="1400" i="1" dirty="0"/>
              <a:t>Organization Science</a:t>
            </a:r>
            <a:r>
              <a:rPr lang="en-US" sz="1400" dirty="0"/>
              <a:t>, </a:t>
            </a:r>
            <a:r>
              <a:rPr lang="en-US" sz="1400" i="1" dirty="0"/>
              <a:t>17</a:t>
            </a:r>
            <a:r>
              <a:rPr lang="en-US" sz="1400" dirty="0"/>
              <a:t>(6), 677-690.</a:t>
            </a:r>
          </a:p>
          <a:p>
            <a:pPr marL="381762" indent="-171450"/>
            <a:r>
              <a:rPr lang="en-US" sz="1400" dirty="0"/>
              <a:t>Levi, M., &amp; Linton, A. (2003). Fair trade: A cup at a time?. </a:t>
            </a:r>
            <a:r>
              <a:rPr lang="en-US" sz="1400" i="1" dirty="0"/>
              <a:t>Politics &amp; Society</a:t>
            </a:r>
            <a:r>
              <a:rPr lang="en-US" sz="1400" dirty="0"/>
              <a:t>,</a:t>
            </a:r>
            <a:r>
              <a:rPr lang="en-US" sz="1400" i="1" dirty="0"/>
              <a:t>31</a:t>
            </a:r>
            <a:r>
              <a:rPr lang="en-US" sz="1400" dirty="0"/>
              <a:t>(3), 407-432.</a:t>
            </a:r>
          </a:p>
          <a:p>
            <a:pPr marL="381762" indent="-171450"/>
            <a:r>
              <a:rPr lang="en-US" sz="1400" dirty="0"/>
              <a:t>Moore, G. (2004). The fair trade movement: Parameters, issues and future research. </a:t>
            </a:r>
            <a:r>
              <a:rPr lang="en-US" sz="1400" i="1" dirty="0"/>
              <a:t>Journal of business ethics</a:t>
            </a:r>
            <a:r>
              <a:rPr lang="en-US" sz="1400" dirty="0"/>
              <a:t>, </a:t>
            </a:r>
            <a:r>
              <a:rPr lang="en-US" sz="1400" i="1" dirty="0"/>
              <a:t>53</a:t>
            </a:r>
            <a:r>
              <a:rPr lang="en-US" sz="1400" dirty="0"/>
              <a:t>(1-2), 73-86.</a:t>
            </a:r>
          </a:p>
          <a:p>
            <a:pPr marL="381762" indent="-171450"/>
            <a:r>
              <a:rPr lang="en-US" sz="1400" dirty="0" err="1" smtClean="0"/>
              <a:t>Raynolds</a:t>
            </a:r>
            <a:r>
              <a:rPr lang="en-US" sz="1400" dirty="0"/>
              <a:t>, L. T. (2000). Re-embedding global agriculture: The international organic and fair trade movements. </a:t>
            </a:r>
            <a:r>
              <a:rPr lang="en-US" sz="1400" i="1" dirty="0"/>
              <a:t>Agriculture and human values</a:t>
            </a:r>
            <a:r>
              <a:rPr lang="en-US" sz="1400" dirty="0"/>
              <a:t>, </a:t>
            </a:r>
            <a:r>
              <a:rPr lang="en-US" sz="1400" i="1" dirty="0"/>
              <a:t>17</a:t>
            </a:r>
            <a:r>
              <a:rPr lang="en-US" sz="1400" dirty="0"/>
              <a:t>(3), 297-309.</a:t>
            </a:r>
          </a:p>
          <a:p>
            <a:pPr marL="381762" indent="-171450"/>
            <a:r>
              <a:rPr lang="en-US" sz="1400" dirty="0" err="1" smtClean="0"/>
              <a:t>Terlaak</a:t>
            </a:r>
            <a:r>
              <a:rPr lang="en-US" sz="1400" dirty="0"/>
              <a:t>, A. (2007). Order without law? The role of certified management standards in shaping socially desired firm behaviors. </a:t>
            </a:r>
            <a:r>
              <a:rPr lang="en-US" sz="1400" i="1" dirty="0"/>
              <a:t>Academy of Management Review</a:t>
            </a:r>
            <a:r>
              <a:rPr lang="en-US" sz="1400" dirty="0"/>
              <a:t>, </a:t>
            </a:r>
            <a:r>
              <a:rPr lang="en-US" sz="1400" i="1" dirty="0"/>
              <a:t>32</a:t>
            </a:r>
            <a:r>
              <a:rPr lang="en-US" sz="1400" dirty="0"/>
              <a:t>(3), 968-985</a:t>
            </a:r>
            <a:r>
              <a:rPr lang="en-US" sz="1400" dirty="0" smtClean="0"/>
              <a:t>.</a:t>
            </a:r>
            <a:endParaRPr lang="en-US" sz="1400" dirty="0"/>
          </a:p>
        </p:txBody>
      </p:sp>
    </p:spTree>
    <p:extLst>
      <p:ext uri="{BB962C8B-B14F-4D97-AF65-F5344CB8AC3E}">
        <p14:creationId xmlns:p14="http://schemas.microsoft.com/office/powerpoint/2010/main" val="22934342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International Standards</a:t>
            </a:r>
            <a:endParaRPr lang="en-US" dirty="0"/>
          </a:p>
        </p:txBody>
      </p:sp>
      <p:sp>
        <p:nvSpPr>
          <p:cNvPr id="3" name="Content Placeholder 2"/>
          <p:cNvSpPr>
            <a:spLocks noGrp="1"/>
          </p:cNvSpPr>
          <p:nvPr>
            <p:ph idx="1"/>
          </p:nvPr>
        </p:nvSpPr>
        <p:spPr/>
        <p:txBody>
          <a:bodyPr>
            <a:normAutofit/>
          </a:bodyPr>
          <a:lstStyle/>
          <a:p>
            <a:r>
              <a:rPr lang="en-US" dirty="0" smtClean="0"/>
              <a:t>ISO</a:t>
            </a:r>
            <a:r>
              <a:rPr lang="en-US" dirty="0"/>
              <a:t>, the International Organization for Standardization, is an independent, non-governmental organization, the members of which are the standards organizations of the 162 member countries. </a:t>
            </a:r>
            <a:r>
              <a:rPr lang="en-US" dirty="0" smtClean="0"/>
              <a:t>  </a:t>
            </a:r>
          </a:p>
          <a:p>
            <a:r>
              <a:rPr lang="en-US" dirty="0" smtClean="0"/>
              <a:t>Used in various industries</a:t>
            </a:r>
          </a:p>
          <a:p>
            <a:endParaRPr lang="en-US" dirty="0"/>
          </a:p>
          <a:p>
            <a:r>
              <a:rPr lang="en-US" i="1" dirty="0"/>
              <a:t>Please refer to the video “International Standards”  on the course website.</a:t>
            </a:r>
          </a:p>
          <a:p>
            <a:endParaRPr lang="en-US" dirty="0"/>
          </a:p>
        </p:txBody>
      </p:sp>
      <p:pic>
        <p:nvPicPr>
          <p:cNvPr id="4" name="Picture 3"/>
          <p:cNvPicPr>
            <a:picLocks noChangeAspect="1"/>
          </p:cNvPicPr>
          <p:nvPr/>
        </p:nvPicPr>
        <p:blipFill>
          <a:blip r:embed="rId2"/>
          <a:stretch>
            <a:fillRect/>
          </a:stretch>
        </p:blipFill>
        <p:spPr>
          <a:xfrm>
            <a:off x="5805487" y="3980543"/>
            <a:ext cx="1114425" cy="1022148"/>
          </a:xfrm>
          <a:prstGeom prst="rect">
            <a:avLst/>
          </a:prstGeom>
        </p:spPr>
      </p:pic>
      <p:sp>
        <p:nvSpPr>
          <p:cNvPr id="5" name="TextBox 4"/>
          <p:cNvSpPr txBox="1"/>
          <p:nvPr/>
        </p:nvSpPr>
        <p:spPr>
          <a:xfrm>
            <a:off x="3276600" y="6566932"/>
            <a:ext cx="6172200" cy="646331"/>
          </a:xfrm>
          <a:prstGeom prst="rect">
            <a:avLst/>
          </a:prstGeom>
          <a:noFill/>
        </p:spPr>
        <p:txBody>
          <a:bodyPr wrap="square" rtlCol="0">
            <a:spAutoFit/>
          </a:bodyPr>
          <a:lstStyle/>
          <a:p>
            <a:r>
              <a:rPr lang="en-US" sz="1200" dirty="0" smtClean="0"/>
              <a:t>	Source credit </a:t>
            </a:r>
            <a:r>
              <a:rPr lang="en-US" sz="1200" dirty="0"/>
              <a:t>for </a:t>
            </a:r>
            <a:r>
              <a:rPr lang="en-US" sz="1200" dirty="0" smtClean="0"/>
              <a:t>logo</a:t>
            </a:r>
            <a:r>
              <a:rPr lang="en-US" sz="1200" dirty="0"/>
              <a:t>: http://www.iso.org/iso/home/about.htm </a:t>
            </a:r>
            <a:endParaRPr lang="en-US" sz="1200" dirty="0" smtClean="0"/>
          </a:p>
          <a:p>
            <a:endParaRPr lang="en-US" sz="1200" dirty="0" smtClean="0"/>
          </a:p>
          <a:p>
            <a:endParaRPr lang="en-US" sz="1200" dirty="0" smtClean="0"/>
          </a:p>
        </p:txBody>
      </p:sp>
    </p:spTree>
    <p:extLst>
      <p:ext uri="{BB962C8B-B14F-4D97-AF65-F5344CB8AC3E}">
        <p14:creationId xmlns:p14="http://schemas.microsoft.com/office/powerpoint/2010/main" val="23650290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Standards</a:t>
            </a:r>
            <a:endParaRPr lang="en-US" dirty="0"/>
          </a:p>
        </p:txBody>
      </p:sp>
      <p:sp>
        <p:nvSpPr>
          <p:cNvPr id="3" name="Content Placeholder 2"/>
          <p:cNvSpPr>
            <a:spLocks noGrp="1"/>
          </p:cNvSpPr>
          <p:nvPr>
            <p:ph idx="1"/>
          </p:nvPr>
        </p:nvSpPr>
        <p:spPr/>
        <p:txBody>
          <a:bodyPr>
            <a:normAutofit/>
          </a:bodyPr>
          <a:lstStyle/>
          <a:p>
            <a:r>
              <a:rPr lang="en-US" dirty="0" smtClean="0"/>
              <a:t>ISO 26000 created and launched in 2010</a:t>
            </a:r>
          </a:p>
          <a:p>
            <a:r>
              <a:rPr lang="en-US" dirty="0" smtClean="0"/>
              <a:t>provides  </a:t>
            </a:r>
            <a:r>
              <a:rPr lang="en-US" dirty="0"/>
              <a:t>guidance </a:t>
            </a:r>
            <a:r>
              <a:rPr lang="en-US" dirty="0" smtClean="0"/>
              <a:t>on how businesses and  </a:t>
            </a:r>
            <a:r>
              <a:rPr lang="en-US" dirty="0"/>
              <a:t>organizations </a:t>
            </a:r>
            <a:r>
              <a:rPr lang="en-US" dirty="0" smtClean="0"/>
              <a:t>can operate in a socially </a:t>
            </a:r>
            <a:r>
              <a:rPr lang="en-US" dirty="0"/>
              <a:t>responsible </a:t>
            </a:r>
            <a:r>
              <a:rPr lang="en-US" dirty="0" smtClean="0"/>
              <a:t>way</a:t>
            </a:r>
          </a:p>
          <a:p>
            <a:r>
              <a:rPr lang="en-US" dirty="0" smtClean="0"/>
              <a:t>helps </a:t>
            </a:r>
            <a:r>
              <a:rPr lang="en-US" dirty="0"/>
              <a:t>clarify what </a:t>
            </a:r>
            <a:r>
              <a:rPr lang="en-US" dirty="0" smtClean="0"/>
              <a:t>social responsibility is</a:t>
            </a:r>
            <a:r>
              <a:rPr lang="en-US" dirty="0"/>
              <a:t>,    helps </a:t>
            </a:r>
            <a:r>
              <a:rPr lang="en-US" dirty="0" smtClean="0"/>
              <a:t>businesses </a:t>
            </a:r>
            <a:r>
              <a:rPr lang="en-US" dirty="0"/>
              <a:t>translate </a:t>
            </a:r>
            <a:r>
              <a:rPr lang="en-US" dirty="0" smtClean="0"/>
              <a:t>principles into  </a:t>
            </a:r>
            <a:endParaRPr lang="en-US" dirty="0"/>
          </a:p>
          <a:p>
            <a:pPr marL="118872" indent="0">
              <a:buNone/>
            </a:pPr>
            <a:r>
              <a:rPr lang="en-US" dirty="0" smtClean="0"/>
              <a:t>    effective actions, share best </a:t>
            </a:r>
            <a:r>
              <a:rPr lang="en-US" dirty="0"/>
              <a:t>practices</a:t>
            </a:r>
            <a:br>
              <a:rPr lang="en-US" dirty="0"/>
            </a:br>
            <a:endParaRPr lang="en-US" dirty="0" smtClean="0"/>
          </a:p>
          <a:p>
            <a:pPr marL="118872" indent="0">
              <a:buNone/>
            </a:pPr>
            <a:r>
              <a:rPr lang="en-US" sz="1400" dirty="0"/>
              <a:t>	</a:t>
            </a:r>
            <a:r>
              <a:rPr lang="en-US" sz="1400" dirty="0" smtClean="0"/>
              <a:t>	</a:t>
            </a:r>
            <a:r>
              <a:rPr lang="en-US" sz="1200" dirty="0" smtClean="0"/>
              <a:t>Source credit for logo: </a:t>
            </a:r>
            <a:r>
              <a:rPr lang="en-US" sz="1200" dirty="0">
                <a:hlinkClick r:id="rId2"/>
              </a:rPr>
              <a:t>http://www.iso.org/iso/home/standards/iso26000.htm</a:t>
            </a:r>
            <a:endParaRPr lang="en-US" sz="1200" dirty="0"/>
          </a:p>
          <a:p>
            <a:pPr marL="118872" indent="0">
              <a:buNone/>
            </a:pPr>
            <a:endParaRPr lang="en-US" sz="1200" dirty="0" smtClean="0"/>
          </a:p>
          <a:p>
            <a:pPr marL="118872" indent="0">
              <a:buNone/>
            </a:pPr>
            <a:r>
              <a:rPr lang="en-US" sz="1200" dirty="0" smtClean="0"/>
              <a:t> </a:t>
            </a:r>
            <a:endParaRPr lang="en-US" sz="1200" dirty="0"/>
          </a:p>
        </p:txBody>
      </p:sp>
      <p:pic>
        <p:nvPicPr>
          <p:cNvPr id="4" name="Picture 3"/>
          <p:cNvPicPr>
            <a:picLocks noChangeAspect="1"/>
          </p:cNvPicPr>
          <p:nvPr/>
        </p:nvPicPr>
        <p:blipFill>
          <a:blip r:embed="rId3"/>
          <a:stretch>
            <a:fillRect/>
          </a:stretch>
        </p:blipFill>
        <p:spPr>
          <a:xfrm>
            <a:off x="7391400" y="4724400"/>
            <a:ext cx="1531039" cy="1524914"/>
          </a:xfrm>
          <a:prstGeom prst="rect">
            <a:avLst/>
          </a:prstGeom>
        </p:spPr>
      </p:pic>
    </p:spTree>
    <p:extLst>
      <p:ext uri="{BB962C8B-B14F-4D97-AF65-F5344CB8AC3E}">
        <p14:creationId xmlns:p14="http://schemas.microsoft.com/office/powerpoint/2010/main" val="14145985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Standards</a:t>
            </a:r>
            <a:endParaRPr lang="en-US" dirty="0"/>
          </a:p>
        </p:txBody>
      </p:sp>
      <p:sp useBgFill="1">
        <p:nvSpPr>
          <p:cNvPr id="3" name="Content Placeholder 2"/>
          <p:cNvSpPr>
            <a:spLocks noGrp="1"/>
          </p:cNvSpPr>
          <p:nvPr>
            <p:ph idx="1"/>
          </p:nvPr>
        </p:nvSpPr>
        <p:spPr/>
        <p:txBody>
          <a:bodyPr lIns="548640" rIns="548640" anchor="b" anchorCtr="0">
            <a:normAutofit fontScale="70000" lnSpcReduction="20000"/>
          </a:bodyPr>
          <a:lstStyle/>
          <a:p>
            <a:r>
              <a:rPr lang="en-US" b="1" dirty="0" smtClean="0"/>
              <a:t>How do ISO </a:t>
            </a:r>
            <a:r>
              <a:rPr lang="en-US" b="1" dirty="0"/>
              <a:t>standards contribute to the three </a:t>
            </a:r>
            <a:r>
              <a:rPr lang="en-US" b="1" dirty="0" smtClean="0"/>
              <a:t>pillars </a:t>
            </a:r>
            <a:r>
              <a:rPr lang="en-US" b="1" dirty="0"/>
              <a:t>of sustainable development: economic, </a:t>
            </a:r>
            <a:r>
              <a:rPr lang="en-US" b="1" dirty="0" smtClean="0"/>
              <a:t>environmental </a:t>
            </a:r>
            <a:r>
              <a:rPr lang="en-US" b="1" dirty="0"/>
              <a:t>and </a:t>
            </a:r>
            <a:r>
              <a:rPr lang="en-US" b="1" dirty="0" smtClean="0"/>
              <a:t>societal?</a:t>
            </a:r>
          </a:p>
          <a:p>
            <a:pPr marL="118872" indent="0">
              <a:buNone/>
            </a:pPr>
            <a:r>
              <a:rPr lang="en-US" dirty="0" smtClean="0"/>
              <a:t/>
            </a:r>
            <a:br>
              <a:rPr lang="en-US" dirty="0" smtClean="0"/>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reporting to its stakeholders, an organization should include information about its objectives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performance on the core subjects and relevant issues of social responsibility.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118872"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should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provide a fair and complete picture of its performance on social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responsibility</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including achievements and shortfalls and the ways in which the shortfalls will be addressed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118872"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2300" i="1" dirty="0"/>
              <a:t>Extract from ISO 26000:2010, 7.5.3, Box 15 – Reporting on social responsibility</a:t>
            </a:r>
          </a:p>
          <a:p>
            <a:pPr marL="118872"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p>
        </p:txBody>
      </p:sp>
    </p:spTree>
    <p:extLst>
      <p:ext uri="{BB962C8B-B14F-4D97-AF65-F5344CB8AC3E}">
        <p14:creationId xmlns:p14="http://schemas.microsoft.com/office/powerpoint/2010/main" val="21680800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Standards</a:t>
            </a:r>
            <a:endParaRPr lang="en-US" dirty="0"/>
          </a:p>
        </p:txBody>
      </p:sp>
      <p:sp>
        <p:nvSpPr>
          <p:cNvPr id="3" name="Content Placeholder 2"/>
          <p:cNvSpPr>
            <a:spLocks noGrp="1"/>
          </p:cNvSpPr>
          <p:nvPr>
            <p:ph idx="1"/>
          </p:nvPr>
        </p:nvSpPr>
        <p:spPr/>
        <p:txBody>
          <a:bodyPr>
            <a:normAutofit/>
          </a:bodyPr>
          <a:lstStyle/>
          <a:p>
            <a:r>
              <a:rPr lang="en-US" dirty="0"/>
              <a:t>Both ISO 26000 and the </a:t>
            </a:r>
            <a:r>
              <a:rPr lang="en-US" dirty="0" smtClean="0"/>
              <a:t>Global Reporting Initiative (GRI) </a:t>
            </a:r>
            <a:r>
              <a:rPr lang="en-US" dirty="0"/>
              <a:t>Guidelines cover </a:t>
            </a:r>
            <a:r>
              <a:rPr lang="en-US" dirty="0" smtClean="0"/>
              <a:t>the </a:t>
            </a:r>
            <a:r>
              <a:rPr lang="en-US" dirty="0"/>
              <a:t>most common economic, </a:t>
            </a:r>
            <a:r>
              <a:rPr lang="en-US" dirty="0" smtClean="0"/>
              <a:t>environmental, and </a:t>
            </a:r>
            <a:r>
              <a:rPr lang="en-US" dirty="0"/>
              <a:t>social topics and impacts that ought to be </a:t>
            </a:r>
            <a:r>
              <a:rPr lang="en-US" dirty="0" smtClean="0"/>
              <a:t>addressed </a:t>
            </a:r>
            <a:r>
              <a:rPr lang="en-US" dirty="0"/>
              <a:t>by </a:t>
            </a:r>
            <a:r>
              <a:rPr lang="en-US" dirty="0" smtClean="0"/>
              <a:t>organizations</a:t>
            </a:r>
          </a:p>
          <a:p>
            <a:r>
              <a:rPr lang="en-US" b="1" dirty="0" smtClean="0"/>
              <a:t>ISO 26000:</a:t>
            </a:r>
            <a:r>
              <a:rPr lang="en-US" dirty="0" smtClean="0"/>
              <a:t> </a:t>
            </a:r>
            <a:r>
              <a:rPr lang="en-US" i="1" dirty="0"/>
              <a:t>guidance</a:t>
            </a:r>
            <a:r>
              <a:rPr lang="en-US" dirty="0"/>
              <a:t> on </a:t>
            </a:r>
            <a:r>
              <a:rPr lang="en-US" dirty="0" smtClean="0"/>
              <a:t>actions, </a:t>
            </a:r>
            <a:r>
              <a:rPr lang="en-US" dirty="0"/>
              <a:t>expectations for organizations </a:t>
            </a:r>
            <a:r>
              <a:rPr lang="en-US" dirty="0" smtClean="0"/>
              <a:t>to address for </a:t>
            </a:r>
            <a:r>
              <a:rPr lang="en-US" dirty="0"/>
              <a:t>each </a:t>
            </a:r>
            <a:r>
              <a:rPr lang="en-US" dirty="0" smtClean="0"/>
              <a:t>topic</a:t>
            </a:r>
          </a:p>
          <a:p>
            <a:r>
              <a:rPr lang="en-US" b="1" dirty="0" smtClean="0"/>
              <a:t>GRI Guidelines: </a:t>
            </a:r>
            <a:r>
              <a:rPr lang="en-US" i="1" dirty="0" smtClean="0"/>
              <a:t>what </a:t>
            </a:r>
            <a:r>
              <a:rPr lang="en-US" i="1" dirty="0"/>
              <a:t>to </a:t>
            </a:r>
            <a:r>
              <a:rPr lang="en-US" i="1" dirty="0" smtClean="0"/>
              <a:t>report specifically </a:t>
            </a:r>
            <a:r>
              <a:rPr lang="en-US" dirty="0" smtClean="0"/>
              <a:t>for </a:t>
            </a:r>
            <a:r>
              <a:rPr lang="en-US" dirty="0"/>
              <a:t>each </a:t>
            </a:r>
            <a:r>
              <a:rPr lang="en-US" dirty="0" smtClean="0"/>
              <a:t>topic</a:t>
            </a:r>
            <a:endParaRPr lang="en-US" dirty="0"/>
          </a:p>
          <a:p>
            <a:endParaRPr lang="en-US" dirty="0"/>
          </a:p>
        </p:txBody>
      </p:sp>
    </p:spTree>
    <p:extLst>
      <p:ext uri="{BB962C8B-B14F-4D97-AF65-F5344CB8AC3E}">
        <p14:creationId xmlns:p14="http://schemas.microsoft.com/office/powerpoint/2010/main" val="376924243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Sustainability Reporting Basics</a:t>
            </a:r>
            <a:endParaRPr lang="en-US" dirty="0"/>
          </a:p>
        </p:txBody>
      </p:sp>
      <p:sp>
        <p:nvSpPr>
          <p:cNvPr id="3" name="Content Placeholder 2"/>
          <p:cNvSpPr>
            <a:spLocks noGrp="1"/>
          </p:cNvSpPr>
          <p:nvPr>
            <p:ph idx="1"/>
          </p:nvPr>
        </p:nvSpPr>
        <p:spPr/>
        <p:txBody>
          <a:bodyPr>
            <a:normAutofit/>
          </a:bodyPr>
          <a:lstStyle/>
          <a:p>
            <a:pPr marL="118872" indent="0">
              <a:buNone/>
            </a:pPr>
            <a:r>
              <a:rPr lang="en-US" sz="2400" dirty="0" smtClean="0"/>
              <a:t>What </a:t>
            </a:r>
            <a:r>
              <a:rPr lang="en-US" sz="2400" dirty="0"/>
              <a:t>is a sustainability report, and what purpose does it serve?</a:t>
            </a:r>
          </a:p>
          <a:p>
            <a:pPr marL="118872" indent="0">
              <a:buNone/>
            </a:pPr>
            <a:endParaRPr lang="en-US" sz="2400" i="1" dirty="0" smtClean="0"/>
          </a:p>
          <a:p>
            <a:pPr marL="118872" indent="0">
              <a:buNone/>
            </a:pPr>
            <a:r>
              <a:rPr lang="en-US" sz="2000" dirty="0" smtClean="0"/>
              <a:t>A </a:t>
            </a:r>
            <a:r>
              <a:rPr lang="en-US" sz="2000" dirty="0"/>
              <a:t>sustainability report is </a:t>
            </a:r>
            <a:r>
              <a:rPr lang="en-US" sz="2000" dirty="0" smtClean="0"/>
              <a:t>published </a:t>
            </a:r>
            <a:r>
              <a:rPr lang="en-US" sz="2000" dirty="0"/>
              <a:t>by a </a:t>
            </a:r>
            <a:r>
              <a:rPr lang="en-US" sz="2000" dirty="0" smtClean="0"/>
              <a:t>company </a:t>
            </a:r>
            <a:r>
              <a:rPr lang="en-US" sz="2000" dirty="0"/>
              <a:t>or organization </a:t>
            </a:r>
            <a:r>
              <a:rPr lang="en-US" sz="2000" dirty="0" smtClean="0"/>
              <a:t>to disclose and explain the </a:t>
            </a:r>
            <a:r>
              <a:rPr lang="en-US" sz="2000" dirty="0"/>
              <a:t>economic, </a:t>
            </a:r>
            <a:r>
              <a:rPr lang="en-US" sz="2000" dirty="0" smtClean="0"/>
              <a:t>environmental, </a:t>
            </a:r>
            <a:r>
              <a:rPr lang="en-US" sz="2000" dirty="0"/>
              <a:t>and social impacts caused by its everyday activities. </a:t>
            </a:r>
            <a:r>
              <a:rPr lang="en-US" sz="2000" dirty="0" smtClean="0"/>
              <a:t>These reports are good for:</a:t>
            </a:r>
          </a:p>
          <a:p>
            <a:pPr marL="118872" indent="0">
              <a:buNone/>
            </a:pPr>
            <a:endParaRPr lang="en-US" sz="900" dirty="0" smtClean="0"/>
          </a:p>
          <a:p>
            <a:pPr>
              <a:buFont typeface="Wingdings" panose="05000000000000000000" pitchFamily="2" charset="2"/>
              <a:buChar char="v"/>
            </a:pPr>
            <a:r>
              <a:rPr lang="en-US" sz="2000" dirty="0" smtClean="0"/>
              <a:t>measuring impact, </a:t>
            </a:r>
          </a:p>
          <a:p>
            <a:pPr>
              <a:buFont typeface="Wingdings" panose="05000000000000000000" pitchFamily="2" charset="2"/>
              <a:buChar char="v"/>
            </a:pPr>
            <a:r>
              <a:rPr lang="en-US" sz="2000" dirty="0" smtClean="0"/>
              <a:t>communicating performance (both positive and negative), </a:t>
            </a:r>
          </a:p>
          <a:p>
            <a:pPr>
              <a:buFont typeface="Wingdings" panose="05000000000000000000" pitchFamily="2" charset="2"/>
              <a:buChar char="v"/>
            </a:pPr>
            <a:r>
              <a:rPr lang="en-US" sz="2000" dirty="0" smtClean="0"/>
              <a:t>setting goals, and </a:t>
            </a:r>
          </a:p>
          <a:p>
            <a:pPr>
              <a:buFont typeface="Wingdings" panose="05000000000000000000" pitchFamily="2" charset="2"/>
              <a:buChar char="v"/>
            </a:pPr>
            <a:r>
              <a:rPr lang="en-US" sz="2000" dirty="0" smtClean="0"/>
              <a:t>managing change</a:t>
            </a:r>
            <a:endParaRPr lang="en-US" sz="2000" dirty="0"/>
          </a:p>
          <a:p>
            <a:pPr marL="118872" indent="0">
              <a:buNone/>
            </a:pPr>
            <a:endParaRPr lang="en-US" sz="2000" dirty="0" smtClean="0"/>
          </a:p>
          <a:p>
            <a:pPr marL="118872" indent="0">
              <a:buNone/>
            </a:pPr>
            <a:r>
              <a:rPr lang="en-US" sz="2000" i="1" dirty="0"/>
              <a:t>Please refer to the video “Sustainability Reporting” on the course website</a:t>
            </a:r>
            <a:r>
              <a:rPr lang="en-US" sz="2000" i="1" dirty="0" smtClean="0"/>
              <a:t>.</a:t>
            </a:r>
            <a:endParaRPr lang="en-US" sz="2000" i="1" dirty="0"/>
          </a:p>
        </p:txBody>
      </p:sp>
    </p:spTree>
    <p:extLst>
      <p:ext uri="{BB962C8B-B14F-4D97-AF65-F5344CB8AC3E}">
        <p14:creationId xmlns:p14="http://schemas.microsoft.com/office/powerpoint/2010/main" val="375908444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Sustainability Reporting Benefits</a:t>
            </a:r>
            <a:endParaRPr lang="en-US" dirty="0"/>
          </a:p>
        </p:txBody>
      </p:sp>
      <p:sp>
        <p:nvSpPr>
          <p:cNvPr id="3" name="Content Placeholder 2"/>
          <p:cNvSpPr>
            <a:spLocks noGrp="1"/>
          </p:cNvSpPr>
          <p:nvPr>
            <p:ph idx="1"/>
          </p:nvPr>
        </p:nvSpPr>
        <p:spPr/>
        <p:txBody>
          <a:bodyPr/>
          <a:lstStyle/>
          <a:p>
            <a:r>
              <a:rPr lang="en-US" dirty="0" smtClean="0"/>
              <a:t>Benefits of reporting on corporate sustainability practices</a:t>
            </a:r>
          </a:p>
          <a:p>
            <a:pPr marL="118872" indent="0">
              <a:buNone/>
            </a:pPr>
            <a:endParaRPr lang="en-US" dirty="0" smtClean="0"/>
          </a:p>
          <a:p>
            <a:pPr>
              <a:buFont typeface="Wingdings" panose="05000000000000000000" pitchFamily="2" charset="2"/>
              <a:buChar char="Ø"/>
            </a:pPr>
            <a:r>
              <a:rPr lang="en-US" sz="2400" dirty="0" smtClean="0"/>
              <a:t>Relates performance to risk through an “ESG lens”</a:t>
            </a:r>
          </a:p>
          <a:p>
            <a:pPr>
              <a:buFont typeface="Wingdings" panose="05000000000000000000" pitchFamily="2" charset="2"/>
              <a:buChar char="Ø"/>
            </a:pPr>
            <a:r>
              <a:rPr lang="en-US" sz="2400" dirty="0" smtClean="0"/>
              <a:t>Helps establish “social license to operate” </a:t>
            </a:r>
          </a:p>
          <a:p>
            <a:pPr>
              <a:buFont typeface="Wingdings" panose="05000000000000000000" pitchFamily="2" charset="2"/>
              <a:buChar char="Ø"/>
            </a:pPr>
            <a:r>
              <a:rPr lang="en-US" sz="2400" dirty="0" smtClean="0"/>
              <a:t>Differentiator in competitive industries </a:t>
            </a:r>
          </a:p>
          <a:p>
            <a:pPr>
              <a:buFont typeface="Wingdings" panose="05000000000000000000" pitchFamily="2" charset="2"/>
              <a:buChar char="Ø"/>
            </a:pPr>
            <a:r>
              <a:rPr lang="en-US" sz="2400" dirty="0" smtClean="0"/>
              <a:t>Builds investor loyalty, employee satisfaction</a:t>
            </a:r>
          </a:p>
          <a:p>
            <a:pPr>
              <a:buFont typeface="Wingdings" panose="05000000000000000000" pitchFamily="2" charset="2"/>
              <a:buChar char="Ø"/>
            </a:pPr>
            <a:r>
              <a:rPr lang="en-US" sz="2400" dirty="0" smtClean="0"/>
              <a:t>Can improve efficiency and reduce waste</a:t>
            </a:r>
          </a:p>
          <a:p>
            <a:pPr>
              <a:buFont typeface="Wingdings" panose="05000000000000000000" pitchFamily="2" charset="2"/>
              <a:buChar char="Ø"/>
            </a:pPr>
            <a:r>
              <a:rPr lang="en-US" sz="2400" dirty="0" smtClean="0"/>
              <a:t>May help company get better access to financing and capital</a:t>
            </a:r>
            <a:endParaRPr lang="en-US" sz="2400" dirty="0"/>
          </a:p>
        </p:txBody>
      </p:sp>
    </p:spTree>
    <p:extLst>
      <p:ext uri="{BB962C8B-B14F-4D97-AF65-F5344CB8AC3E}">
        <p14:creationId xmlns:p14="http://schemas.microsoft.com/office/powerpoint/2010/main" val="292638010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Custom 8">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FFFF"/>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15514</TotalTime>
  <Words>2402</Words>
  <Application>Microsoft Office PowerPoint</Application>
  <PresentationFormat>Экран (4:3)</PresentationFormat>
  <Paragraphs>336</Paragraphs>
  <Slides>39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1_Module</vt:lpstr>
      <vt:lpstr>Week 5</vt:lpstr>
      <vt:lpstr>Session Outline </vt:lpstr>
      <vt:lpstr>Learning Objectives</vt:lpstr>
      <vt:lpstr>International Standards</vt:lpstr>
      <vt:lpstr>International Standards</vt:lpstr>
      <vt:lpstr>International Standards</vt:lpstr>
      <vt:lpstr>International Standards</vt:lpstr>
      <vt:lpstr>Sustainability Reporting Basics</vt:lpstr>
      <vt:lpstr>Sustainability Reporting Benefits</vt:lpstr>
      <vt:lpstr>Sustainability Reporting: Why Do It?</vt:lpstr>
      <vt:lpstr>How Sustainability Reporting Is Done Worldwide</vt:lpstr>
      <vt:lpstr>Frameworks: GRI</vt:lpstr>
      <vt:lpstr>Frameworks: Integrated Reporting</vt:lpstr>
      <vt:lpstr>Frameworks and Key Performance Indicators: SASB Standards</vt:lpstr>
      <vt:lpstr>Basic Introduction To Parts of a GRI G4 Report</vt:lpstr>
      <vt:lpstr>‘In Accordance’ GRI Reporting</vt:lpstr>
      <vt:lpstr>GRI: Transition to New Guidelines</vt:lpstr>
      <vt:lpstr>How Frameworks Help Stakeholders</vt:lpstr>
      <vt:lpstr>Real-Life Examples of GRI, Integrated Reports</vt:lpstr>
      <vt:lpstr>International law and trade:  Key terms</vt:lpstr>
      <vt:lpstr>How does international law relate to corporate sustainability?</vt:lpstr>
      <vt:lpstr>International trade</vt:lpstr>
      <vt:lpstr>How does international trade relate to corporate sustainability?</vt:lpstr>
      <vt:lpstr>International certificates</vt:lpstr>
      <vt:lpstr>International certificates: Video &amp; examples</vt:lpstr>
      <vt:lpstr>Example of international certificate promoting corporate sustainability</vt:lpstr>
      <vt:lpstr>International certificates: Key terms</vt:lpstr>
      <vt:lpstr>International certificates as “non-market” accountability tools</vt:lpstr>
      <vt:lpstr>How do international certificates promote corporate sustainability?</vt:lpstr>
      <vt:lpstr>Example: Fair Trade certificate at Wholesome Sweeteners Inc.</vt:lpstr>
      <vt:lpstr>Summary</vt:lpstr>
      <vt:lpstr>Vocabulary Review/ Glossary of Abbreviations</vt:lpstr>
      <vt:lpstr>Required Materials</vt:lpstr>
      <vt:lpstr>Supplemental Materials</vt:lpstr>
      <vt:lpstr>Assignment</vt:lpstr>
      <vt:lpstr>References for International Standards, Sustainability Reporting</vt:lpstr>
      <vt:lpstr>References for International Law</vt:lpstr>
      <vt:lpstr>References for International Trade</vt:lpstr>
      <vt:lpstr>References for International Certificates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Michael</dc:creator>
  <cp:lastModifiedBy>Novikova Svetlana</cp:lastModifiedBy>
  <cp:revision>195</cp:revision>
  <dcterms:created xsi:type="dcterms:W3CDTF">2016-07-09T19:59:39Z</dcterms:created>
  <dcterms:modified xsi:type="dcterms:W3CDTF">2016-11-06T08:39:01Z</dcterms:modified>
</cp:coreProperties>
</file>