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9" r:id="rId3"/>
    <p:sldId id="271" r:id="rId4"/>
    <p:sldId id="257" r:id="rId5"/>
    <p:sldId id="284" r:id="rId6"/>
    <p:sldId id="285" r:id="rId7"/>
    <p:sldId id="258" r:id="rId8"/>
    <p:sldId id="286" r:id="rId9"/>
    <p:sldId id="287" r:id="rId10"/>
    <p:sldId id="273" r:id="rId11"/>
    <p:sldId id="282" r:id="rId12"/>
    <p:sldId id="274" r:id="rId13"/>
    <p:sldId id="280" r:id="rId14"/>
    <p:sldId id="275" r:id="rId15"/>
    <p:sldId id="276" r:id="rId16"/>
    <p:sldId id="277" r:id="rId17"/>
    <p:sldId id="278" r:id="rId18"/>
    <p:sldId id="288" r:id="rId19"/>
    <p:sldId id="262" r:id="rId20"/>
    <p:sldId id="290" r:id="rId21"/>
    <p:sldId id="291" r:id="rId22"/>
    <p:sldId id="293" r:id="rId23"/>
    <p:sldId id="292" r:id="rId24"/>
    <p:sldId id="281" r:id="rId25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52" autoAdjust="0"/>
    <p:restoredTop sz="94660"/>
  </p:normalViewPr>
  <p:slideViewPr>
    <p:cSldViewPr>
      <p:cViewPr varScale="1">
        <p:scale>
          <a:sx n="69" d="100"/>
          <a:sy n="69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37B10-194F-414F-8EF4-899B25E803B9}" type="datetimeFigureOut">
              <a:rPr lang="uk-UA" smtClean="0"/>
              <a:t>14.11.2016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F2A0C-E589-4F11-BBBA-024E0279C5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8780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2A26E-F1CD-4F72-95D8-19906525D05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931C0-7FFA-4E4C-8EF2-DC211B0A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6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Taskrabbit.com</a:t>
            </a:r>
          </a:p>
          <a:p>
            <a:r>
              <a:rPr lang="en-US" baseline="0" dirty="0" smtClean="0"/>
              <a:t>Image Source: fiverr.com</a:t>
            </a:r>
          </a:p>
          <a:p>
            <a:r>
              <a:rPr lang="en-US" baseline="0" dirty="0" smtClean="0"/>
              <a:t>Image Source: Dogvacay.com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8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gofundme.com</a:t>
            </a:r>
          </a:p>
          <a:p>
            <a:r>
              <a:rPr lang="en-US" baseline="0" dirty="0" smtClean="0"/>
              <a:t>Image Source: Kickstarter.com</a:t>
            </a:r>
          </a:p>
          <a:p>
            <a:r>
              <a:rPr lang="en-US" baseline="0" dirty="0" smtClean="0"/>
              <a:t>Image Source: kiva.com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4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</a:t>
            </a:r>
            <a:r>
              <a:rPr lang="en-US" baseline="0" dirty="0" smtClean="0"/>
              <a:t>ge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0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Ebay.com</a:t>
            </a:r>
          </a:p>
          <a:p>
            <a:r>
              <a:rPr lang="en-US" dirty="0" smtClean="0"/>
              <a:t>Image Source: Craigslist.com</a:t>
            </a:r>
          </a:p>
          <a:p>
            <a:r>
              <a:rPr lang="en-US" dirty="0" smtClean="0"/>
              <a:t>Image Source: usell.com</a:t>
            </a:r>
          </a:p>
          <a:p>
            <a:r>
              <a:rPr lang="en-US" dirty="0" smtClean="0"/>
              <a:t>Image Source: Swap.com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31C0-7FFA-4E4C-8EF2-DC211B0A7F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43094"/>
            <a:ext cx="9144000" cy="6901094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2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6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4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96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4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4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00169"/>
            <a:ext cx="9144000" cy="1592580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11/14/2016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1"/>
        </a:buClr>
        <a:buSzPct val="80000"/>
        <a:buFont typeface="Wingdings 2"/>
        <a:buChar char=""/>
        <a:defRPr kumimoji="0"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"/>
        <a:buChar char=""/>
        <a:defRPr kumimoji="0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bg1"/>
        </a:buClr>
        <a:buFont typeface="Wingdings 3"/>
        <a:buChar char=""/>
        <a:defRPr kumimoji="0" lang="en-US" sz="2000" kern="1200" smtClean="0">
          <a:solidFill>
            <a:srgbClr val="FFFFFF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cofriend.org/knowing-cradle-cradle-manufacturing-best-products-safe-eco-conscious-home/" TargetMode="External"/><Relationship Id="rId2" Type="http://schemas.openxmlformats.org/officeDocument/2006/relationships/hyperlink" Target="http://www.ted.com/talks/ray_anderson_on_the_business_logic_of_sustainabilit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business.nasdaq.com/intel/indexes/equity/green" TargetMode="External"/><Relationship Id="rId3" Type="http://schemas.openxmlformats.org/officeDocument/2006/relationships/hyperlink" Target="https://www.sustainabilityconsortium.org/product-categories/" TargetMode="External"/><Relationship Id="rId7" Type="http://schemas.openxmlformats.org/officeDocument/2006/relationships/hyperlink" Target="http://cleanedge.com/indexes/stock-index/cels" TargetMode="External"/><Relationship Id="rId12" Type="http://schemas.openxmlformats.org/officeDocument/2006/relationships/hyperlink" Target="http://www.sustainability-indices.com/index-family-overview/s-p-esg-sovereign-bond-index-family/index.jsp" TargetMode="External"/><Relationship Id="rId2" Type="http://schemas.openxmlformats.org/officeDocument/2006/relationships/hyperlink" Target="https://www.ted.com/talks/william_mcdonough_on_cradle_to_cradle_design?language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eres.org/" TargetMode="External"/><Relationship Id="rId11" Type="http://schemas.openxmlformats.org/officeDocument/2006/relationships/hyperlink" Target="http://us.spindices.com/index-family/sustainability/esg" TargetMode="External"/><Relationship Id="rId5" Type="http://schemas.openxmlformats.org/officeDocument/2006/relationships/hyperlink" Target="http://www.c2es.org/business" TargetMode="External"/><Relationship Id="rId10" Type="http://schemas.openxmlformats.org/officeDocument/2006/relationships/hyperlink" Target="http://www.sustainability-indices.com/" TargetMode="External"/><Relationship Id="rId4" Type="http://schemas.openxmlformats.org/officeDocument/2006/relationships/hyperlink" Target="https://www.bsr.org/" TargetMode="External"/><Relationship Id="rId9" Type="http://schemas.openxmlformats.org/officeDocument/2006/relationships/hyperlink" Target="http://www.sustainablebusiness.com/index.cfm/go/progressiveinvestor.sb20p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sr.org/" TargetMode="External"/><Relationship Id="rId2" Type="http://schemas.openxmlformats.org/officeDocument/2006/relationships/hyperlink" Target="http://www.ted.com/talks/ray_anderson_on_the_business_logic_of_sustainabi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ustainabilityconsortium.org/" TargetMode="External"/><Relationship Id="rId4" Type="http://schemas.openxmlformats.org/officeDocument/2006/relationships/hyperlink" Target="http://ecofriend.org/knowing-cradle-cradle-manufacturing-best-products-safe-eco-conscious-ho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8077200" cy="1673352"/>
          </a:xfrm>
        </p:spPr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Sustainability &amp;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Green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market?</a:t>
            </a:r>
          </a:p>
          <a:p>
            <a:pPr lvl="1"/>
            <a:r>
              <a:rPr lang="en-US" dirty="0" smtClean="0"/>
              <a:t>Marketing Mix</a:t>
            </a:r>
          </a:p>
          <a:p>
            <a:pPr lvl="2"/>
            <a:r>
              <a:rPr lang="en-US" dirty="0" smtClean="0"/>
              <a:t>Product</a:t>
            </a:r>
          </a:p>
          <a:p>
            <a:pPr lvl="2"/>
            <a:r>
              <a:rPr lang="en-US" dirty="0" smtClean="0"/>
              <a:t>Price</a:t>
            </a:r>
          </a:p>
          <a:p>
            <a:pPr lvl="2"/>
            <a:r>
              <a:rPr lang="en-US" dirty="0" smtClean="0"/>
              <a:t>Place</a:t>
            </a:r>
          </a:p>
          <a:p>
            <a:pPr lvl="2"/>
            <a:r>
              <a:rPr lang="en-US" dirty="0" smtClean="0"/>
              <a:t>Promotion</a:t>
            </a:r>
          </a:p>
          <a:p>
            <a:pPr lvl="1"/>
            <a:r>
              <a:rPr lang="en-US" dirty="0" smtClean="0"/>
              <a:t>3 Spheres Sustainability</a:t>
            </a:r>
          </a:p>
        </p:txBody>
      </p:sp>
      <p:pic>
        <p:nvPicPr>
          <p:cNvPr id="1026" name="Picture 2" descr="http://www.relativemarketing.co.uk/wp-content/uploads/2015/08/the-marketing-m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64" y="1905000"/>
            <a:ext cx="4343400" cy="393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64770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[Relative Marketing. </a:t>
            </a:r>
            <a:r>
              <a:rPr lang="en-US" sz="800" dirty="0"/>
              <a:t>[Image]. Retrieved from: http://</a:t>
            </a:r>
            <a:r>
              <a:rPr lang="en-US" sz="800" dirty="0" smtClean="0"/>
              <a:t>www.relativemarketing.co.uk/understanding-the-marketing-mix-and-the-4-ps/]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4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Greenwashing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a company or organization spends more time and money claiming to be “green” through advertising and marketing than actually implementing business practices that minimize environmental </a:t>
            </a:r>
            <a:r>
              <a:rPr lang="en-US" dirty="0" smtClean="0"/>
              <a:t>impact (Greenwashingindex.com, 2016).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Hotel’s reusing sheets, but not focusing on the entire operation</a:t>
            </a:r>
          </a:p>
          <a:p>
            <a:pPr lvl="1"/>
            <a:r>
              <a:rPr lang="en-US" dirty="0" smtClean="0"/>
              <a:t>Bank’s going paperless, but not investing in green companies</a:t>
            </a:r>
          </a:p>
          <a:p>
            <a:pPr lvl="1"/>
            <a:r>
              <a:rPr lang="en-US" dirty="0" smtClean="0"/>
              <a:t>Energy companies investing little in renewable energy, while having an oil spill or polluting the air</a:t>
            </a:r>
          </a:p>
        </p:txBody>
      </p:sp>
    </p:spTree>
    <p:extLst>
      <p:ext uri="{BB962C8B-B14F-4D97-AF65-F5344CB8AC3E}">
        <p14:creationId xmlns:p14="http://schemas.microsoft.com/office/powerpoint/2010/main" val="1670788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Design and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Innovation: </a:t>
            </a:r>
            <a:r>
              <a:rPr lang="en-US" dirty="0"/>
              <a:t>a new method, idea, product,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Meet consumers needs</a:t>
            </a:r>
          </a:p>
          <a:p>
            <a:r>
              <a:rPr lang="en-US" dirty="0" smtClean="0"/>
              <a:t>Green product envisioning</a:t>
            </a:r>
          </a:p>
          <a:p>
            <a:r>
              <a:rPr lang="en-US" dirty="0" smtClean="0"/>
              <a:t>Closed-loop systems</a:t>
            </a:r>
          </a:p>
        </p:txBody>
      </p:sp>
      <p:pic>
        <p:nvPicPr>
          <p:cNvPr id="9218" name="Picture 2" descr="http://acdi.uct.ac.za/sites/default/files/19_how_c2c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4114800" cy="27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8900" y="6519446"/>
            <a:ext cx="3733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[ACDI. </a:t>
            </a:r>
            <a:r>
              <a:rPr lang="en-US" sz="800" dirty="0"/>
              <a:t>[Image]. Retrieved from: http://</a:t>
            </a:r>
            <a:r>
              <a:rPr lang="en-US" sz="800" dirty="0" smtClean="0"/>
              <a:t>acdi.uct.ac.za/blog/cradle-cradle-possibility]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1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Cradle to Cradle</a:t>
            </a:r>
            <a:endParaRPr lang="en-US" dirty="0"/>
          </a:p>
        </p:txBody>
      </p:sp>
      <p:pic>
        <p:nvPicPr>
          <p:cNvPr id="7172" name="Picture 4" descr="http://66.media.tumblr.com/cc130d791a6485a875705ad73d924a08/tumblr_inline_nilj6gVlf31qzdvr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13519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64770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[Tumbler. </a:t>
            </a:r>
            <a:r>
              <a:rPr lang="en-US" sz="800" dirty="0"/>
              <a:t>[Image]. Retrieved from: http://</a:t>
            </a:r>
            <a:r>
              <a:rPr lang="en-US" sz="800" dirty="0" smtClean="0"/>
              <a:t>66.media.tumblr.com/cc130d791a6485a875705ad73d924a08/tumblr_inline_nilj6gVlf31qzdvrx.png]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Peer-to-peer business model</a:t>
            </a:r>
          </a:p>
          <a:p>
            <a:pPr lvl="1"/>
            <a:r>
              <a:rPr lang="en-US" dirty="0" smtClean="0"/>
              <a:t>*Some argue “Access Economy”</a:t>
            </a:r>
          </a:p>
          <a:p>
            <a:r>
              <a:rPr lang="en-US" dirty="0" smtClean="0"/>
              <a:t>Connection to Information Technology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Product-Service Systems</a:t>
            </a:r>
          </a:p>
          <a:p>
            <a:pPr lvl="1"/>
            <a:r>
              <a:rPr lang="en-US" dirty="0" smtClean="0"/>
              <a:t>Redistribution Markets</a:t>
            </a:r>
          </a:p>
          <a:p>
            <a:pPr lvl="1"/>
            <a:r>
              <a:rPr lang="en-US" dirty="0" smtClean="0"/>
              <a:t>Collaborative Lifestyles</a:t>
            </a:r>
          </a:p>
          <a:p>
            <a:pPr lvl="1"/>
            <a:r>
              <a:rPr lang="en-US" dirty="0" smtClean="0"/>
              <a:t>Crowdfunding platforms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3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Service Systems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Rideshare: Use personal vehicle like a taxi service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Vacation Rentals: Use personal house or property like a hotel rental</a:t>
            </a:r>
          </a:p>
          <a:p>
            <a:endParaRPr lang="en-US" dirty="0"/>
          </a:p>
        </p:txBody>
      </p:sp>
      <p:pic>
        <p:nvPicPr>
          <p:cNvPr id="4100" name="Picture 4" descr="http://rideshareapps.com/wp-content/uploads/2015/07/uber-and-lyft-side-by-si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2" y="2797547"/>
            <a:ext cx="4171950" cy="208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a2.muscache.com/airbnb/static/logos/belo-1200x630-a0d52af6aba9463c82017da13912f19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08" y="2277020"/>
            <a:ext cx="3581400" cy="18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3.amazonaws.com/techboomers/rich/rich_files/rich_files/000/003/782/large/logo-flipkey-png-20-20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83" y="4479303"/>
            <a:ext cx="161925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1agdseqp5h7h0.cloudfront.net/rich/rich_files/rich_files/000/005/355/large/tripping-logo-or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88" y="5029200"/>
            <a:ext cx="3200400" cy="12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5492" y="5328542"/>
            <a:ext cx="4371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</a:t>
            </a:r>
            <a:r>
              <a:rPr lang="en-US" sz="800" dirty="0" err="1" smtClean="0"/>
              <a:t>Rideshareapps</a:t>
            </a:r>
            <a:r>
              <a:rPr lang="en-US" sz="800" dirty="0" smtClean="0"/>
              <a:t>. </a:t>
            </a:r>
            <a:r>
              <a:rPr lang="en-US" sz="800" dirty="0"/>
              <a:t>[Image]. Retrieved from: http://</a:t>
            </a:r>
            <a:r>
              <a:rPr lang="en-US" sz="800" dirty="0" smtClean="0"/>
              <a:t>rideshareapps.com/wp-content/uploads/2015/07/uber-and-lyft-side-by-side.png]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165" y="5635215"/>
            <a:ext cx="4232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[airbnd.com. </a:t>
            </a:r>
            <a:r>
              <a:rPr lang="en-US" sz="800" dirty="0"/>
              <a:t>[Image]. Retrieved </a:t>
            </a:r>
            <a:r>
              <a:rPr lang="en-US" sz="800" dirty="0" smtClean="0"/>
              <a:t>from: https</a:t>
            </a:r>
            <a:r>
              <a:rPr lang="en-US" sz="800" dirty="0"/>
              <a:t>://</a:t>
            </a:r>
            <a:r>
              <a:rPr lang="en-US" sz="800" dirty="0" smtClean="0"/>
              <a:t>a2.muscache.com/airbnb/static/logos/belo-1200x630-a0d52af6aba9463c82017da13912f19f.png]</a:t>
            </a:r>
            <a:endParaRPr lang="en-US" sz="800" dirty="0"/>
          </a:p>
          <a:p>
            <a:r>
              <a:rPr lang="en-US" sz="800" dirty="0" smtClean="0"/>
              <a:t>: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165" y="600747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[Flipkey.com. </a:t>
            </a:r>
            <a:r>
              <a:rPr lang="en-US" sz="800" dirty="0"/>
              <a:t>[Image]. Retrieved </a:t>
            </a:r>
            <a:r>
              <a:rPr lang="en-US" sz="800" dirty="0" smtClean="0"/>
              <a:t>from: </a:t>
            </a:r>
            <a:r>
              <a:rPr lang="en-US" sz="800" dirty="0"/>
              <a:t>https://</a:t>
            </a:r>
            <a:r>
              <a:rPr lang="en-US" sz="800" dirty="0" smtClean="0"/>
              <a:t>static.tripping.com/uploads/image/0/312/flipkey.png]</a:t>
            </a:r>
            <a:endParaRPr lang="en-US" sz="800" dirty="0"/>
          </a:p>
          <a:p>
            <a:r>
              <a:rPr lang="en-US" sz="800" dirty="0" smtClean="0"/>
              <a:t>: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826" y="626255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[tripping.com. </a:t>
            </a:r>
            <a:r>
              <a:rPr lang="en-US" sz="800" dirty="0"/>
              <a:t>[Image]. Retrieved </a:t>
            </a:r>
            <a:r>
              <a:rPr lang="en-US" sz="800" dirty="0" smtClean="0"/>
              <a:t>from: static.tripping.com/uploads/image/0/321/Tripping-Logo.png]</a:t>
            </a:r>
            <a:endParaRPr lang="en-US" sz="800" dirty="0"/>
          </a:p>
          <a:p>
            <a:r>
              <a:rPr lang="en-US" sz="800" dirty="0" smtClean="0"/>
              <a:t>: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5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Redistribution Markets</a:t>
            </a:r>
            <a:endParaRPr lang="en-US" dirty="0"/>
          </a:p>
        </p:txBody>
      </p:sp>
      <p:sp>
        <p:nvSpPr>
          <p:cNvPr id="4" name="AutoShape 4" descr="Image result for eb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eb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s://www.couponchief.com/images/logos/24713_sq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537" y="1447800"/>
            <a:ext cx="2213230" cy="187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2" y="1600200"/>
            <a:ext cx="2594552" cy="259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9" descr="Image result for craigslis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50680"/>
            <a:ext cx="374708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2" descr="Image result for usel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33970"/>
            <a:ext cx="2539193" cy="174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720455"/>
            <a:ext cx="4087261" cy="92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336665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Auction website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9531" y="3320534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 Classifieds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5929745"/>
            <a:ext cx="246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Electronics Marketplace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5754315"/>
            <a:ext cx="231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Clothing Consignment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5575" y="6437960"/>
            <a:ext cx="495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[ebay.com.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https://</a:t>
            </a:r>
            <a:r>
              <a:rPr lang="en-US" sz="600" dirty="0" smtClean="0"/>
              <a:t>upload.wikimedia.org/wikipedia/commons/thumb/1/1b/EBay_logo.svg/2000px-EBay_logo.svg.png]</a:t>
            </a:r>
            <a:endParaRPr lang="en-US" sz="600" dirty="0"/>
          </a:p>
          <a:p>
            <a:r>
              <a:rPr lang="en-US" sz="600" dirty="0" smtClean="0"/>
              <a:t>: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3000" y="6396411"/>
            <a:ext cx="35052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[craigslist.org. </a:t>
            </a:r>
            <a:r>
              <a:rPr lang="en-US" sz="600" dirty="0"/>
              <a:t>[Image]. Retrieved </a:t>
            </a:r>
            <a:r>
              <a:rPr lang="en-US" sz="600" dirty="0" smtClean="0"/>
              <a:t>from: www.brandeps.com/logo-download/C/Craigslist-01.png]</a:t>
            </a:r>
            <a:endParaRPr lang="en-US" sz="600" dirty="0"/>
          </a:p>
        </p:txBody>
      </p:sp>
      <p:sp>
        <p:nvSpPr>
          <p:cNvPr id="21" name="Rectangle 20"/>
          <p:cNvSpPr/>
          <p:nvPr/>
        </p:nvSpPr>
        <p:spPr>
          <a:xfrm>
            <a:off x="4870169" y="6201688"/>
            <a:ext cx="322031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[backpage.com.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https://</a:t>
            </a:r>
            <a:r>
              <a:rPr lang="en-US" sz="600" dirty="0" smtClean="0"/>
              <a:t>knoji.com/images/logo/backpage.png]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4876800" y="6553200"/>
            <a:ext cx="421119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[swap.com.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media.marketwire.com/attachments/201503/311339_swap.com-logo_300x80.jpg]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152400" y="6645533"/>
            <a:ext cx="35052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[usell.com.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https://</a:t>
            </a:r>
            <a:r>
              <a:rPr lang="en-US" sz="600" dirty="0" smtClean="0"/>
              <a:t>upload.wikimedia.org/wikipedia/en/9/90/Usell_logo.png]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29861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Collaborative Lifestyle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81200"/>
            <a:ext cx="3044825" cy="181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Image result for taskrabb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data:image/png;base64,iVBORw0KGgoAAAANSUhEUgAAAOEAAADhCAMAAAAJbSJIAAAAflBMVEUAAAD///9ycnLv7+8gICD6+vr19fWKiopTU1NZWVn39/c5OTkzMzO7u7vy8vLh4eEmJiba2trOzs6EhISRkZFLS0vIyMi2trYuLi58fHzm5uafn58bGxvU1NTd3d0/Pz9iYmKrq6uZmZlra2sODg6lpaU+Pj4MDAxGRkYWFhZc1n6PAAALVUlEQVR4nO2d65qqIBSGNbOzlR3NptKaprr/G9xaQSJHFQT20/dr55TybjksFouF4/7vcnQXQLm+hPbrS2i/voT260tov76E9utLaL++hParPUJ/NOpBjUZ+W89tgdA/bPerzmDcdT76je7J8nwNYvWPV0o4WmyXJ4etx/AazFQWQhlhfFit5xw6+EYnl204VVQQJYS92WooSgd16gSeisIoIFz0/6rSASVX+ZCyCQ+runRvDVLJ1VUqYXydNOR7vcmNzEJJJAx3XX7pxXRP5dVWaYSLRBbeU1FfVmWVRLhZS+V7ainnPUohDMby+XLtZJg8EggXdzV8ufrN32NjwllHHV+m6NrURG9K2HT44+t00Em4qWyb1dGuUbfahNBTW0E/+k31EAatvMCXLvV7nNqEo357fJnmtS25uoTH2vOHuuq3S3htmy9TVG/8r0U42mkAdJxbrZpahzAeagHMtG+HMGyxDy2r0wbhRh9fpvVIOWGqFdBx/qq6HqsSnjUDOs44VErY7jBP1rwaYjVCPaMEpkoVtRLhUjcaUJW3WIVQ/VxQVFUqagXCvW6ugibiFVWcUPcwgSoSnhULE+od6HHdZRMedRNhSuQSxpFuIFyCE0YxQl/bbIKlrURCYwZCVEdphDpm9EIS8RaLEM50g1Al0tsIEI544RQalUohNMdYw3XjN0U+YaCbgqkTtylyCT2NXhkRLRsTtrU2UVu8pSkeoWnmKK6/hoSG19Fc10aEJvejUGxvP5vQ3LG+KLabmE1ofDfz0qI24UJ30QW1rk2oMIxErljzKBah2dZMUT81CRVFOqkQ4yUyCM0f7D8a081TBqGCYDx1or9EOqEtHelLa+pLpBNedBe6mqhr/FTCUHeRK2pYmdCQhTRx0WZRNELTJ764aFNhGqFZ6zBCovQ1NEKLRnsgyoBBITzoLm4NDSoRWjHzLYscoUkh1F3YWjpXILTLngEaEPsaMqEJYTM1RHTYEAl7rYfHyhExdJFIaIcDChfRciMSWtmTZvohxaAQCY1c0xYRaYJBIoyts0mBdoKEdo4VuSaChJaOFZluhIZIIrTGTYorECLsSdvOq1DzZJcQtlWvhAhtaIbPnZc+HgVzEiLcCjzh1Fmdz/3k9eEezMJ2Z8xpvnH1tCW4dIUIuQFQOzDsvGyfV1BLm0NM4gbj/fX8s8LLipumBEJO+Mzg0189Axa7sfirl6TAH+/c1D84PuYRxLsa0mtlqhiG9CQEU+vZQw0OQXGYje1DL3YCrxwziRvfOKHPvDmyQPAkBOZuiwGaXk7oZ8bl1iv3p7jHDSdku2iQ5dYn4eS9T6fFLjgYRTv37m+dEVZL8VkwTshsT+gN4ue1t/NgoAiHoIubnra35b6Pm19zbF8UTsgMyYeVYHS9JJfkdXE/9f04UYFCU+Buo3l0JtWbHp+QOTmEsSvIuk132PZ8KyuHR17hxBxuOCEz/gJ0xtP2Ok6yuqv0TPRaY8sXOCH1ddy6XUjoRT/dsm7Oo/gxtwDQL8E7rZfna7pfXX7glQf2naS/+iNfZk8MsAERI/SpNxhMPQ92NB6utbPvFT76c+d3Mf18nr76JWd8jkFv4AXgYVv4xeA56PRjP69NKbzh5vnClvll9uQOiwHDCEdU64u6QvfWwEmRzxkhsj2p97wLmlkHGM+F//m8cb3GpE5xKSIfxF7WItuqxGYXOCH1t1IIsUq0KRNO/8DuO4SwdweX2YTYLgyMsKeUkLCMuSgR+nfwASH01+ADmxBz1bRLSFwA66OEPTjmou8QFl0h4ag3hT1NbwoELw2cvf9pZNOccNGDf5324swWgZ/iGTQ+8iduR/CXHpy7ZD3N5/IUXmYTYoGKFQgf4zHMvzG9j9+K4IrPwJmPI9CVeeu885vMgR0bTsbjz+7WvMM8walcVuRoPMEdEJ3shmN8d5M6wlxwPPyM+LAIT8M0Ap/eRg/4mFdF6GJ4Gfd38H5ftldpu10cxhfkhvAyO4ZCGuFnsEYJodt5iz4v/wBalf+OtgKt9DXJK4ZQHjs3cPuiC3S2g5c1EoInTJHvP8McQUfqL5f9TEvYD61LhMXpTYEwEDEV1RPCGz7rGOhOcmO3S93YOkQJkUnfh1BsRaxJXypICOpi7n0DHg4v/0OpRRWUoIQJmVAsDK0FQuDI8Qtf36NlLQt9hzHyRPirqRAg7sbArTZmZRcghA69O3TDvf5EJ0TbIRqaDH8lGO7Kt9p8ZgpSEUIwQKbQCnqNDtDBEK+HqB4IIZpcBBIKbvPEAjJwQmbgrAghSCEzc9L3X97zHdiXEqcvkBB1MkBCwawq4Jl0QnaDFiGEJCDxASCCVmaxwp1AnZFEiC0D44RMo0iIEAxJIHElaFifZRO4yjEI4L8lEWIriDgh806Q8JdBGL3JDm+zLAF/+Gz4nPWH93WyOubfeHuSodWGEsIxRpBQwNdGbdGPIDyAQdsPD2FueVzDAzSgj4djB/1/eOkzp0Y2JsPM+vl99uEB4seHEGScPGePAZe97LKAW13AX0rdR/JTWtfJTY9SrX93KWiUYGHhjRwgGWFTf7AcUfq+x48Jxbcl4IQx7cflaJWP56RMiK5xFV1bxHjzhTAhP5n2xS2rwtpTBcLiChBiTv4SFtrdxVweIT7LJBD+Un5cgXBCuAaKUG4o09VN4jtMRQhpLmHxdlhM5IRFAf6lxaYy6z+9vdLaIb4VkUBI60xvSQdRkl0bopcgzR/yrbKSdBPG8XGz7QPrZoDe5/JgXmYIxyFcsmdTHkFChEe+q8BYEVKBkGKiDMwnJKpUjDDRXc76Ioy3JMIW40Ykq0vI/UkitG3b2kekTd0kwqmlgezkUHZiFLQliQZwkXboEQltHRH/SB5ZIqGnu6g1RUyQQd4zk+guaz0R52ZkQmMTtDH1IG5eIxPaWU3JWVwou/NaDFKTJ9Lsmkpo4TZg0ryCQSi4DGKUKJu5aTudLcuokIuyIZ9GaMOWBFS0pS1qTgXrNs7QsptQCW3rayLaWTtUQiwK3nBRswrTs7dYtoONmpaOTmjXgEHaW8kjNDU9Mln0TK0MQpuMU0ZiQVY2M4uS8DAOEmARUtfZjBMrNyQzq6A13SnrLAgmoS1jIjPDPju7px2GDdWcESCkb74wSSmTgZNl14ZsSpTsSYKENjiHOafq8AintFV9Y8RLWc7NWG56Z/PDSzvPz6tvuD+De+ojn9DsQZGQJqIyodG5aAf84xAFCE023gROmhEhdPmhSJokclqQEKFn6JBBn9hXJTS0KXKMmUqERp2bBxSJnZ8nSGjifJ95XkB1QvPW28hraQ0IfcNOfUpFCy5M6M6MSrzLPSKoBqEbGmS+CY0TlQkNigbD49XlEBqT9bMKYDVC9/DDf7x6EcJkpRG6BwPaYsUT5CsSukftiOK9aD1C7aGZnBO6JBBqDnoTtWQaEWqcEUeCtmhTQm3+t3WlY+ObEGoa+zsiR8dKInRHSfuAab2i1iRsPwR1LXS8sUxCN2x12Ohj+3vVE7p+e8EaP1zPthLCzIZr6TUua3UxMgjbaY0DzvKZWkI3Vr1wM08blrApoetulK6EL9nHqLZC6LpbZYkwL3WMmJJkEGaMSrxUnbpDICI5hK6/lX5a4k7C+8sliTBj3MjMQzvvN25/QNIIMx1kuf6jlBkDVE0yCTODPJXg/F/WmAQyJJcwk3duAvnoVJ/EcySdMGuR8T6pdUTGqbORWDuBFBDmije7SaXEBd31Pqw9fWBKEWGuWbASXK9K0g0/pqKuFBI+FQf75YCafHl8WaVy+xVcqglz+aOed9heV8vd7pmiZLdb9s/pZtYbNZkViaoNQr36EtqvL6H9+hLary+h/foS2q8vof36Etqv/5/wH7qLwxg30BpS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data:image/png;base64,iVBORw0KGgoAAAANSUhEUgAAAOEAAADhCAMAAAAJbSJIAAAAflBMVEUAAAD///9ycnLv7+8gICD6+vr19fWKiopTU1NZWVn39/c5OTkzMzO7u7vy8vLh4eEmJiba2trOzs6EhISRkZFLS0vIyMi2trYuLi58fHzm5uafn58bGxvU1NTd3d0/Pz9iYmKrq6uZmZlra2sODg6lpaU+Pj4MDAxGRkYWFhZc1n6PAAALVUlEQVR4nO2d65qqIBSGNbOzlR3NptKaprr/G9xaQSJHFQT20/dr55TybjksFouF4/7vcnQXQLm+hPbrS2i/voT260tov76E9utLaL++hParPUJ/NOpBjUZ+W89tgdA/bPerzmDcdT76je7J8nwNYvWPV0o4WmyXJ4etx/AazFQWQhlhfFit5xw6+EYnl204VVQQJYS92WooSgd16gSeisIoIFz0/6rSASVX+ZCyCQ+runRvDVLJ1VUqYXydNOR7vcmNzEJJJAx3XX7pxXRP5dVWaYSLRBbeU1FfVmWVRLhZS+V7ainnPUohDMby+XLtZJg8EggXdzV8ufrN32NjwllHHV+m6NrURG9K2HT44+t00Em4qWyb1dGuUbfahNBTW0E/+k31EAatvMCXLvV7nNqEo357fJnmtS25uoTH2vOHuuq3S3htmy9TVG/8r0U42mkAdJxbrZpahzAeagHMtG+HMGyxDy2r0wbhRh9fpvVIOWGqFdBx/qq6HqsSnjUDOs44VErY7jBP1rwaYjVCPaMEpkoVtRLhUjcaUJW3WIVQ/VxQVFUqagXCvW6ugibiFVWcUPcwgSoSnhULE+od6HHdZRMedRNhSuQSxpFuIFyCE0YxQl/bbIKlrURCYwZCVEdphDpm9EIS8RaLEM50g1Al0tsIEI544RQalUohNMdYw3XjN0U+YaCbgqkTtylyCT2NXhkRLRsTtrU2UVu8pSkeoWnmKK6/hoSG19Fc10aEJvejUGxvP5vQ3LG+KLabmE1ofDfz0qI24UJ30QW1rk2oMIxErljzKBah2dZMUT81CRVFOqkQ4yUyCM0f7D8a081TBqGCYDx1or9EOqEtHelLa+pLpBNedBe6mqhr/FTCUHeRK2pYmdCQhTRx0WZRNELTJ764aFNhGqFZ6zBCovQ1NEKLRnsgyoBBITzoLm4NDSoRWjHzLYscoUkh1F3YWjpXILTLngEaEPsaMqEJYTM1RHTYEAl7rYfHyhExdJFIaIcDChfRciMSWtmTZvohxaAQCY1c0xYRaYJBIoyts0mBdoKEdo4VuSaChJaOFZluhIZIIrTGTYorECLsSdvOq1DzZJcQtlWvhAhtaIbPnZc+HgVzEiLcCjzh1Fmdz/3k9eEezMJ2Z8xpvnH1tCW4dIUIuQFQOzDsvGyfV1BLm0NM4gbj/fX8s8LLipumBEJO+Mzg0189Axa7sfirl6TAH+/c1D84PuYRxLsa0mtlqhiG9CQEU+vZQw0OQXGYje1DL3YCrxwziRvfOKHPvDmyQPAkBOZuiwGaXk7oZ8bl1iv3p7jHDSdku2iQ5dYn4eS9T6fFLjgYRTv37m+dEVZL8VkwTshsT+gN4ue1t/NgoAiHoIubnra35b6Pm19zbF8UTsgMyYeVYHS9JJfkdXE/9f04UYFCU+Buo3l0JtWbHp+QOTmEsSvIuk132PZ8KyuHR17hxBxuOCEz/gJ0xtP2Ok6yuqv0TPRaY8sXOCH1ddy6XUjoRT/dsm7Oo/gxtwDQL8E7rZfna7pfXX7glQf2naS/+iNfZk8MsAERI/SpNxhMPQ92NB6utbPvFT76c+d3Mf18nr76JWd8jkFv4AXgYVv4xeA56PRjP69NKbzh5vnClvll9uQOiwHDCEdU64u6QvfWwEmRzxkhsj2p97wLmlkHGM+F//m8cb3GpE5xKSIfxF7WItuqxGYXOCH1t1IIsUq0KRNO/8DuO4SwdweX2YTYLgyMsKeUkLCMuSgR+nfwASH01+ADmxBz1bRLSFwA66OEPTjmou8QFl0h4ag3hT1NbwoELw2cvf9pZNOccNGDf5324swWgZ/iGTQ+8iduR/CXHpy7ZD3N5/IUXmYTYoGKFQgf4zHMvzG9j9+K4IrPwJmPI9CVeeu885vMgR0bTsbjz+7WvMM8walcVuRoPMEdEJ3shmN8d5M6wlxwPPyM+LAIT8M0Ap/eRg/4mFdF6GJ4Gfd38H5ftldpu10cxhfkhvAyO4ZCGuFnsEYJodt5iz4v/wBalf+OtgKt9DXJK4ZQHjs3cPuiC3S2g5c1EoInTJHvP8McQUfqL5f9TEvYD61LhMXpTYEwEDEV1RPCGz7rGOhOcmO3S93YOkQJkUnfh1BsRaxJXypICOpi7n0DHg4v/0OpRRWUoIQJmVAsDK0FQuDI8Qtf36NlLQt9hzHyRPirqRAg7sbArTZmZRcghA69O3TDvf5EJ0TbIRqaDH8lGO7Kt9p8ZgpSEUIwQKbQCnqNDtDBEK+HqB4IIZpcBBIKbvPEAjJwQmbgrAghSCEzc9L3X97zHdiXEqcvkBB1MkBCwawq4Jl0QnaDFiGEJCDxASCCVmaxwp1AnZFEiC0D44RMo0iIEAxJIHElaFifZRO4yjEI4L8lEWIriDgh806Q8JdBGL3JDm+zLAF/+Gz4nPWH93WyOubfeHuSodWGEsIxRpBQwNdGbdGPIDyAQdsPD2FueVzDAzSgj4djB/1/eOkzp0Y2JsPM+vl99uEB4seHEGScPGePAZe97LKAW13AX0rdR/JTWtfJTY9SrX93KWiUYGHhjRwgGWFTf7AcUfq+x48Jxbcl4IQx7cflaJWP56RMiK5xFV1bxHjzhTAhP5n2xS2rwtpTBcLiChBiTv4SFtrdxVweIT7LJBD+Un5cgXBCuAaKUG4o09VN4jtMRQhpLmHxdlhM5IRFAf6lxaYy6z+9vdLaIb4VkUBI60xvSQdRkl0bopcgzR/yrbKSdBPG8XGz7QPrZoDe5/JgXmYIxyFcsmdTHkFChEe+q8BYEVKBkGKiDMwnJKpUjDDRXc76Ioy3JMIW40Ykq0vI/UkitG3b2kekTd0kwqmlgezkUHZiFLQliQZwkXboEQltHRH/SB5ZIqGnu6g1RUyQQd4zk+guaz0R52ZkQmMTtDH1IG5eIxPaWU3JWVwou/NaDFKTJ9Lsmkpo4TZg0ryCQSi4DGKUKJu5aTudLcuokIuyIZ9GaMOWBFS0pS1qTgXrNs7QsptQCW3rayLaWTtUQiwK3nBRswrTs7dYtoONmpaOTmjXgEHaW8kjNDU9Mln0TK0MQpuMU0ZiQVY2M4uS8DAOEmARUtfZjBMrNyQzq6A13SnrLAgmoS1jIjPDPju7px2GDdWcESCkb74wSSmTgZNl14ZsSpTsSYKENjiHOafq8AintFV9Y8RLWc7NWG56Z/PDSzvPz6tvuD+De+ojn9DsQZGQJqIyodG5aAf84xAFCE023gROmhEhdPmhSJokclqQEKFn6JBBn9hXJTS0KXKMmUqERp2bBxSJnZ8nSGjifJ95XkB1QvPW28hraQ0IfcNOfUpFCy5M6M6MSrzLPSKoBqEbGmS+CY0TlQkNigbD49XlEBqT9bMKYDVC9/DDf7x6EcJkpRG6BwPaYsUT5CsSukftiOK9aD1C7aGZnBO6JBBqDnoTtWQaEWqcEUeCtmhTQm3+t3WlY+ObEGoa+zsiR8dKInRHSfuAab2i1iRsPwR1LXS8sUxCN2x12Ohj+3vVE7p+e8EaP1zPthLCzIZr6TUua3UxMgjbaY0DzvKZWkI3Vr1wM08blrApoetulK6EL9nHqLZC6LpbZYkwL3WMmJJkEGaMSrxUnbpDICI5hK6/lX5a4k7C+8sliTBj3MjMQzvvN25/QNIIMx1kuf6jlBkDVE0yCTODPJXg/F/WmAQyJJcwk3duAvnoVJ/EcySdMGuR8T6pdUTGqbORWDuBFBDmije7SaXEBd31Pqw9fWBKEWGuWbASXK9K0g0/pqKuFBI+FQf75YCafHl8WaVy+xVcqglz+aOed9heV8vd7pmiZLdb9s/pZtYbNZkViaoNQr36EtqvL6H9+hLary+h/foS2q8vof36Etqv/5/wH7qLwxg30BpS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6" y="1669534"/>
            <a:ext cx="22955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 descr="http://tech.co/wp-content/uploads/2012/11/dog-vaca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73" y="4038600"/>
            <a:ext cx="47244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8283" y="3965059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Household errands/skilled task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8114" y="3776536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Services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79326" y="6324600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 sitting 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071" y="6137808"/>
            <a:ext cx="350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[taskrabbit.com.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https://</a:t>
            </a:r>
            <a:r>
              <a:rPr lang="en-US" sz="600" dirty="0" smtClean="0"/>
              <a:t>blogdottaskrabbitdotcom.files.wordpress.com/2014/04/taskrabbit-logo-for-marlin-2.png]</a:t>
            </a:r>
            <a:endParaRPr lang="en-US" sz="600" dirty="0"/>
          </a:p>
        </p:txBody>
      </p:sp>
      <p:sp>
        <p:nvSpPr>
          <p:cNvPr id="14" name="Rectangle 13"/>
          <p:cNvSpPr/>
          <p:nvPr/>
        </p:nvSpPr>
        <p:spPr>
          <a:xfrm>
            <a:off x="0" y="6587622"/>
            <a:ext cx="411855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[dogvacay.com.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https</a:t>
            </a:r>
            <a:r>
              <a:rPr lang="en-US" sz="600" dirty="0"/>
              <a:t>://</a:t>
            </a:r>
            <a:r>
              <a:rPr lang="en-US" sz="600" dirty="0" smtClean="0"/>
              <a:t>upload.wikimedia.org/wikipedia/en/e/e4/Dogvacay_Logo.jpg]</a:t>
            </a:r>
            <a:endParaRPr lang="en-US" sz="600" dirty="0"/>
          </a:p>
        </p:txBody>
      </p:sp>
      <p:sp>
        <p:nvSpPr>
          <p:cNvPr id="17" name="Rectangle 16"/>
          <p:cNvSpPr/>
          <p:nvPr/>
        </p:nvSpPr>
        <p:spPr>
          <a:xfrm>
            <a:off x="5268869" y="6647689"/>
            <a:ext cx="381375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[fiverr.com.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https://</a:t>
            </a:r>
            <a:r>
              <a:rPr lang="en-US" sz="600" dirty="0" smtClean="0"/>
              <a:t>p6.zdassets.com/hc/theme_assets/38806/1752/fiverr-logo-new.png]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86582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Crowdfunding</a:t>
            </a:r>
            <a:endParaRPr lang="en-US" dirty="0"/>
          </a:p>
        </p:txBody>
      </p:sp>
      <p:pic>
        <p:nvPicPr>
          <p:cNvPr id="4" name="Picture 2" descr="https://urbgasm.com/wp-content/uploads/2015/09/gofundm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926128"/>
            <a:ext cx="4255654" cy="223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png;base64,iVBORw0KGgoAAAANSUhEUgAAAT4AAACfCAMAAABX0UX9AAAA/FBMVEX///9+yzMwMDD//v8uLi4YGBh+yzT7+/sjIyP///39//0yMjK5ubknJyd7yiqd1GilpaVPT095eXmByjsdHR1sywnV6r93yzLH56qy3Il0xxic0lp4ySTJ6bOCyjQVFRWn2oUAAACOz0rx8fHo6OjX19fMzMxnZ2cODg6SkpJGRkZbW1vr6+vExMRvb2+YmJjz+ug/Pz+FhYX1/fLB5p7V6b+k3XuysrL///So1nSAySH39unl8dO424uz3X35/+7m9dqM0Vmr2Y96yg6TyUhuyiWXy13j+9zJ5KZ/wRuKyDaAzkuO01a+5KOTyU3s8tu525Og03204X2b2HI5xsM4AAARHklEQVR4nO2dDVvaStPHEzYsJDGLGiQSQ7AgvlejUQscbLE5tJVqa+/z/b/LM7vZvADB6rXP0VOv/Z+XmmTZZH+ZnZmdRKroyluTnkpBKNmaP0R35Q9lm/mfsl0F++KmrzjQf0cvOCKJT/BUbxDfyw3pLeJ7wSFJfIJnenv45OQVkgwdInpB43uT+N7w2f59vaTxvTnr01+U3tvCp78wvLeF7+XpvSV8lVc455vBp3dfYyBvBd+LT1t+2reB75XovQ18lVeZuFRvAZ/eRa926j8en959zZP/4fhePtWbPf2fje+V6f3Z+F6ZnfJH49Mrr3/pfyy+17e8WP+Ry3ieKv8By4v1X7mO52jnNcoDRfpjJ+9/RRKfkCQ+IUl8QpL4hCTxCUniE5LEJySJT0gSn5AkPiFJfEKS+IQk8QlJ4hOSxCckiU9IEp+QJD4hSXxCkviEJPEJSeITksQnJIlPSBKfkCQ+IUl8QpL4hCTxCUniE5LEJ6RXxqfrye+0IKTHr9zS751C818VpRs6v1b2Nj2Cf2Z+A5V+YVX2TVOGoSOkGPzI4tdS0a7oeY24u+wAnBvpBlJmvrXqsTeBlxypZC9wVvhmvKvC/1NmGyjHux9Ozw9W3+8o878byrtKPlRJe1B0Okpj3Lh4eLhoBQZcuEEHVFn4LSFE6RqGzj+kK0ZoAK7cy50wytzHKNu+wU5i9BFiO+Z6ZLANhOZ26n24CvgBze1eBrBof/d0zTxb7yUjrsDm4fkOH/PO+qG5djr7uzzdlT2t3a7X6+12eW11Jw9w9+TMPFpNt3snZ2dHK9kwg4sbz3Unrut6d5uhwi67f3m/fVXLa9D8vBkiZqgwYvTXww/caY4VZCQdUQ5Go5l+4HMrQKhPzVRXgs2L5iDf2z+Dq4tLgyJWglb+yPZmQM0P+hrfp33RtrlJ8nt83bWypWnVOh9l94hu1q1ejMOqappWPszzWzlsW6VSySxRaWXtNKP3oQzNrfYR37PCNvfXE3qtjuth257ato8dsjWilxP+GkaEEI9kcicT70tADQZGp4w6kfMdk2FD6SdXD5Y7rg2JyttPJq7dDBBrPv7hTSYbuc5ox9FwO4TDX6eRkz9N1GkAqYpxj53JRnIB3m2nZSybwAV718uMhbYfAzuplzQgo5mUWOXMopjM+kncFrB09/Y1etjk/Epa/azHu9ppawxrOQbWK2slrWSa7VM2YuMich3bHzoODMInnjdsgUU1IxVjVYX/pfJBUS2Mra//ZYKBk0qmQWoTOgq3XNiXtcfRdBOcAQp/eCrdzMS6VqMmQmMCP+SOYNvpjMHIL5zI9+20PcG3g0+IWfIT8B1bDIJZqp5TPCv7fLO9Cgff7zOWJa26w/H1zuocWyat/CHu67TO97DmlcNqjJjeCvB7m0Niw2jYgOi/mHwPlDFRi+QTexTb2aUbt1e9b+nV66gR4Zn2NiEYjkNru7hDO1Q+ewt73XvwAh1nbi/2voSoiF4Bvt0yNyOLWtiOpcUAzCq1oFM4yHa033P7Mq3SAr5SzFpR9iy+Xaf2eFA2+RQHw9b7gU/wzAAwjjaVxgZWC+QTt0V7REbN5Q1IJ/N9ykd3Dh/2PLeB9Ae3sDsVR2N0twh245eujIbO7AHsOW6N+97faqWd4NujAKpgLBnN9Srf4vbVBXqxPeaNDwi/o3gra5x9qbwL96WdbJXaPXB8zQ1bdXDMjY3Ys71/lNakcLiqtxHja3jJ2DjQGN+XeYuxbUzssXLtzB/gSNyR8n1xrzPQlUZkT2d3Twl2L5QifIvWt1LmNCi+1XYKpX4a42NwzXJsXifVRcuLEZ518/jqu0r30GIdg5PUrGPIGlQ/AedS54ZtF3s1NCKq7ecxQAtiAwywJbh+48pNjvqTO4OnJLq+tTDhsO84/1MaRPVtn8zZGeyyg0pnpjlWPX+68U0B+7fn+qJndELdWGBViK+U4tspZ0CsHYbPzONbaZuJ5cF+Gj0yA1uZw3fOfSTYZh28qh64/CpJZ/tmA0II8fCwqejbLp6olBc/CsKEONGgT5PlsU9SfA5p8eRFNxbwARGC/w4//dhwyIwF2tjGDnY/K3oeH5wF/KX7fYwovgJ3Gd+95+FbSzxfydxnsxXwaRm+ypmW4oL21WpuiwWeHL7ddylni6U9o+QmE8hA7nEEJkb8EULhduRBFPbScUGciIjPnI+uXA1x4sx87G2FSF+KDwAOGyjYcjyXhtgECXTtucOHEIUZPp6iDCFxUZTLQnxebTH5LlKGb301mccQhveURXw0KictyubJ+fphO/GDLNJk+KrvDzO073ZpV+kcIVeQkoy+uBuuvwkJPjJGF1dXVzfpEO6umh+vGwZdiumhBwlial2ENB7DB9nLvYL6reZg+6qTeswadH4xouudDN9d7R/Q1SZNtovxgS8In5S4cHwwFc9MLZ1vpZ0CfGlghdiwytLCFdPi/KoHeXylwzSCl8oHtCfUmCSzkPz4FijKuNUKcpex6Sa3vZleK1KuZ3MN8JWPWp+3nXy26fGzJfEGbkeCdHKbnJglx8WTlzjBc/DxsfI/2nwJMoOvm9AzteQ4TWTiAAHBNYfPzEBra/ES5KeT4rM9d6v1l8KWsXxwxfiC4dyghrH5LcPn5vDhDJ/O8SXn9zdH4/EYsnD0KL7nhY6UHiTJfJk1i6+XhmXq6JggjdYoKe0dNbGc9aUxRSv3+N1nc5fmy9gjeOJ0YFmbrvYK8SnKhTs3KG+gPBVfzvrm8IFj9MEh2p8DFh0K8UEcz8+N3+PLJXOWmSxxZ/B9SFxjHJW5emvlctlkgTmHL80NYcHGIIXowfVt5tA9usqC6+9AcOOpSLH1BdN5SL43ohGlGB9R3c3ks9uP4qOJDSTmtf5SfKrT6T8LXybNep8cnMG3mizJrLV8jarSe78b487hS26JtcdbGSjo2I6fpljUBkkruaBi67v35pYQvr3RZPW6JfhSp/YoPi5b9cbKUnwbD8pzJ2866uMl+HIJdpEW8IEbOODHEEINPDMXbW/iNVCcnBbiC6fzi1SMXX+MaI2uCB8mg/RSnoLPcUfLfV80Liq6PAlf9eg3+I5mKqSVbmUJPmi/n1hyX0fjDuWRWhTGwxvjEXybLmTCM2NywGleK0ZlCb5olA7vcXwslwT/MVaW4fN+FdasHsOXhs1S+5xXQGd9Xz1teJx9vnt6yKqrM/gyjFpcOKwgVk66mLoTeumELRJobl8pxqfrfeOOLC7/wesHyChedQDZJ+HzMYEkylc3rsJi30fsif1XYcVvOT6N1fD4j21egZrBt5tG3vpqRu+orGlavdqbwWdmkchaY44RxRXcsFGLJhA6+IiHn5Ul1qejxnzWwnk8LIm8ZBBm9ehHQ4fq304mnnodLklcsONfFj/WeMT6TC2pRZlmkm4syftYRSWmdwirYoBmacfFeZ9mlk+YNcHqojm4hun11+aPIU7w3cTdFOAzthbLc4zSNEAFJQM48DE3qsfwEb8VgEJOowAfmf4seGDyOD7r6MhKzc866y7gU47SWp+mxXnzLqVHbU2jDTJ81nk1tT9zf5XiC5uuO5lsbAewrtp2E3xOPEcWJy9qzIddLjvahM9k+EgazL3LbMiP4XNux3EjpNDHURwfVnHil33b+6U/sdqc5n3WSVorpSFzbxHfh6yCp9UPz1cPjurpjtk1b7130M7KguX3cN6WSz22E/19SYt46diXho4aXlKHdr+Dy9rKSgx24iKHX8In4SPDwUMTdHFZQTl8HlCDZIZfBctJn4Vvj9bmE5ntgwV83TMrRWJa9XI9tzmLDyb3UVaPoSto4wurA2Pius3GVmJYpLPM9331l1ifz4hsJWzxlZ+0A7tMR5XHZ8zhs7EzoXLdm6/AL5285K7mJUZNOuHzClYmK5cm/GA+0pRjrlxKSzJmBiW3UjFnJq9Z31WOz7J1r7UGSVxchcM2jty0gqxusSmCFvENijxf/Nxn2MmFDnL5K2lpe9PCtDnFx89KsOfQgi1YLrVXXnEh2L0aecnCHEPaXKDf4FPW62nWYR1l1sdjbeXIyq3tcitbcIbHc+VSpce6YnvMd7uffIdbiW87yfKXkCabIkaGz4nx0QcjbFOd2j4rTvu2ndTwolHm+4aj4NZRYwCOd58McJDcIFjHMftGRj/Bh23Vjx/QAVxaLmX2C05goFwlj0oweeqirZ1fS1TWUkCaVqH44mdlvFi/w2bk3LMOGnpZdTXFp1F8tDzIa9WU/pdoviZOY2Cc2+sZPuyy2z6K4pTZUb3kASykGolF3Ss1jg8PG7SwED9CIeRXMsCPSb0erE+P8ek3C84Uu9fg+yb8415NGdtJv6rz80n4kic6Gns2xAEl+M55pmwmFard/fl1GdN+XII5ykIH3Txvx6i1EtBvRf7C1asf+XsuBo0sfESbMb7YIfmO0+H6/p3whz3uhZLOWHeEwi0WfsGoyIC/GKM8JP7BvVRYdILM6Z8CfE1FH098esDH0QDuYmKhqvs0fMDLTL0X6H06mY+YAcVEqnEeWFHeV63Swsp2/yB+l+UgWZeUuvRtj8pe/KDOLL3b1Y0aUWeCAQEfHujc+tBXjs+OGnTX2MY0dGB/o9k3YvVbETcNt4Eu0seXgY4uN1geToizzfGhTZfE53DHcQaiU3+YnD+9DrgRKHQ6tLjvO3Sjn5gosT89KXFRTri97ccLLwgf8Xylzx67/OFG9SRt3jtsa2yJEjs/cH/V6ofkGI88dV4PZKEaWliHQCiogUU4KnXZHpmCb9uwR/zrSOlbQDdRByaz7/LsoxnRNwLUye0ofScr3NrAvmr7QztEAaQr8LPtDujbWNvx0w1nOOajREEH+iJDPBnEL1fR0vVPj/i5hyDUV9pjZKCmO6Efdwj99Fe4q0Nwte7HIlYFu45LNHuz3qULsZN9WIZZ79i6d2WfGlBVyxX4Kqf1MnOQGg0rWnV/byd9R+j0HRzRymm9sNemr8hUtR6dn+H10HOIQ722A7rdGudTg6+wHHaIO/zKXD0K/o4ozdtW+rjVQGN1MoGc4/YrENm8HdKqNXvLQg87Q5iAE/db1mED4rvjTPA4Hbiut6Yujaz0KRv9z4mGm/T9tPDHEJjiqMVu5XUE1+a5W+HT8j7gt25a2hqvjMCcU07PLO1wJd7q7ZUsc31n5i207ukaJH1VULlsrvfyfa2saZZ5nr1QlHycVlx0ZfRxeks8d0iIO90Cn54PbihoTv3OYKz0WSxGYfO7Y99Ajp020pXxYDr0PwaIvgHQGPjD6TWsYegjpeAKGtcu086MvvJ1AN19DlKgNH0JHrbu7qgXpb70rvYAn6ZvEoYfvzv4Jl7mIqW15fs/LkLUfyI+4LGzM7NdyW8f7yx+1XSlt3KwfrJ+vpoUSrP/78w15x/X4yw0GN1vXw22Pzd+0imbv0Ag0g8+wXh4KoOUMAgMhPqZ9cGPsFZF7IVIWBQE41Bhr+fp9J0h2tjgHcZv8n0KwuxxCi1ZoHj82VuT7D1MQ2en6iNW/EFwRtig1/tkfFJPlMQnJIlPSBKfkCQ+IUl8QpL4hCTxCUniE5LEJySJT0gSn5AkPiFJfEKS+IQk8Um9nqT1CUniE5LEJySJT0gSn5AkPiFJfEKS+IQk8QlJ4hOSxCckiU9IEp+QJD4hSXxCkviEJPEJSeITksQnJIlPSBKfgHSJT0QSn5AkPiFJfEKS+IQk8QlJ4hOSxCckCU9I0vqEJPEJSeITksQnKIlPQEjiE5HEJyiJT0AydAhK4hOQ9H1CkvgEJfEJSIYOIUl8QpL4hCRDh5DQ3F+bPPvXKM8f/P/Tc3v+l64k1y39msOCBmiBEN8f//l/Cl2qclKYuy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T4AAACfCAMAAABX0UX9AAAA/FBMVEX///9+yzMwMDD//v8uLi4YGBh+yzT7+/sjIyP///39//0yMjK5ubknJyd7yiqd1GilpaVPT095eXmByjsdHR1sywnV6r93yzLH56qy3Il0xxic0lp4ySTJ6bOCyjQVFRWn2oUAAACOz0rx8fHo6OjX19fMzMxnZ2cODg6SkpJGRkZbW1vr6+vExMRvb2+YmJjz+ug/Pz+FhYX1/fLB5p7V6b+k3XuysrL///So1nSAySH39unl8dO424uz3X35/+7m9dqM0Vmr2Y96yg6TyUhuyiWXy13j+9zJ5KZ/wRuKyDaAzkuO01a+5KOTyU3s8tu525Og03204X2b2HI5xsM4AAARHklEQVR4nO2dDVvaStPHEzYsJDGLGiQSQ7AgvlejUQscbLE5tJVqa+/z/b/LM7vZvADB6rXP0VOv/Z+XmmTZZH+ZnZmdRKroyluTnkpBKNmaP0R35Q9lm/mfsl0F++KmrzjQf0cvOCKJT/BUbxDfyw3pLeJ7wSFJfIJnenv45OQVkgwdInpB43uT+N7w2f59vaTxvTnr01+U3tvCp78wvLeF7+XpvSV8lVc455vBp3dfYyBvBd+LT1t+2reB75XovQ18lVeZuFRvAZ/eRa926j8en959zZP/4fhePtWbPf2fje+V6f3Z+F6ZnfJH49Mrr3/pfyy+17e8WP+Ry3ieKv8By4v1X7mO52jnNcoDRfpjJ+9/RRKfkCQ+IUl8QpL4hCTxCUniE5LEJySJT0gSn5AkPiFJfEKS+IQk8QlJ4hOSxCckiU9IEp+QJD4hSXxCkviEJPEJSeITksQnJIlPSBKfkCQ+IUl8QpL4hCTxCUniE5LEJ6RXxqfrye+0IKTHr9zS751C818VpRs6v1b2Nj2Cf2Z+A5V+YVX2TVOGoSOkGPzI4tdS0a7oeY24u+wAnBvpBlJmvrXqsTeBlxypZC9wVvhmvKvC/1NmGyjHux9Ozw9W3+8o878byrtKPlRJe1B0Okpj3Lh4eLhoBQZcuEEHVFn4LSFE6RqGzj+kK0ZoAK7cy50wytzHKNu+wU5i9BFiO+Z6ZLANhOZ26n24CvgBze1eBrBof/d0zTxb7yUjrsDm4fkOH/PO+qG5djr7uzzdlT2t3a7X6+12eW11Jw9w9+TMPFpNt3snZ2dHK9kwg4sbz3Unrut6d5uhwi67f3m/fVXLa9D8vBkiZqgwYvTXww/caY4VZCQdUQ5Go5l+4HMrQKhPzVRXgs2L5iDf2z+Dq4tLgyJWglb+yPZmQM0P+hrfp33RtrlJ8nt83bWypWnVOh9l94hu1q1ejMOqappWPszzWzlsW6VSySxRaWXtNKP3oQzNrfYR37PCNvfXE3qtjuth257ato8dsjWilxP+GkaEEI9kcicT70tADQZGp4w6kfMdk2FD6SdXD5Y7rg2JyttPJq7dDBBrPv7hTSYbuc5ox9FwO4TDX6eRkz9N1GkAqYpxj53JRnIB3m2nZSybwAV718uMhbYfAzuplzQgo5mUWOXMopjM+kncFrB09/Y1etjk/Epa/azHu9ppawxrOQbWK2slrWSa7VM2YuMich3bHzoODMInnjdsgUU1IxVjVYX/pfJBUS2Mra//ZYKBk0qmQWoTOgq3XNiXtcfRdBOcAQp/eCrdzMS6VqMmQmMCP+SOYNvpjMHIL5zI9+20PcG3g0+IWfIT8B1bDIJZqp5TPCv7fLO9Cgff7zOWJa26w/H1zuocWyat/CHu67TO97DmlcNqjJjeCvB7m0Niw2jYgOi/mHwPlDFRi+QTexTb2aUbt1e9b+nV66gR4Zn2NiEYjkNru7hDO1Q+ewt73XvwAh1nbi/2voSoiF4Bvt0yNyOLWtiOpcUAzCq1oFM4yHa033P7Mq3SAr5SzFpR9iy+Xaf2eFA2+RQHw9b7gU/wzAAwjjaVxgZWC+QTt0V7REbN5Q1IJ/N9ykd3Dh/2PLeB9Ae3sDsVR2N0twh245eujIbO7AHsOW6N+97faqWd4NujAKpgLBnN9Srf4vbVBXqxPeaNDwi/o3gra5x9qbwL96WdbJXaPXB8zQ1bdXDMjY3Ys71/lNakcLiqtxHja3jJ2DjQGN+XeYuxbUzssXLtzB/gSNyR8n1xrzPQlUZkT2d3Twl2L5QifIvWt1LmNCi+1XYKpX4a42NwzXJsXifVRcuLEZ518/jqu0r30GIdg5PUrGPIGlQ/AedS54ZtF3s1NCKq7ecxQAtiAwywJbh+48pNjvqTO4OnJLq+tTDhsO84/1MaRPVtn8zZGeyyg0pnpjlWPX+68U0B+7fn+qJndELdWGBViK+U4tspZ0CsHYbPzONbaZuJ5cF+Gj0yA1uZw3fOfSTYZh28qh64/CpJZ/tmA0II8fCwqejbLp6olBc/CsKEONGgT5PlsU9SfA5p8eRFNxbwARGC/w4//dhwyIwF2tjGDnY/K3oeH5wF/KX7fYwovgJ3Gd+95+FbSzxfydxnsxXwaRm+ypmW4oL21WpuiwWeHL7ddylni6U9o+QmE8hA7nEEJkb8EULhduRBFPbScUGciIjPnI+uXA1x4sx87G2FSF+KDwAOGyjYcjyXhtgECXTtucOHEIUZPp6iDCFxUZTLQnxebTH5LlKGb301mccQhveURXw0KictyubJ+fphO/GDLNJk+KrvDzO073ZpV+kcIVeQkoy+uBuuvwkJPjJGF1dXVzfpEO6umh+vGwZdiumhBwlial2ENB7DB9nLvYL6reZg+6qTeswadH4xouudDN9d7R/Q1SZNtovxgS8In5S4cHwwFc9MLZ1vpZ0CfGlghdiwytLCFdPi/KoHeXylwzSCl8oHtCfUmCSzkPz4FijKuNUKcpex6Sa3vZleK1KuZ3MN8JWPWp+3nXy26fGzJfEGbkeCdHKbnJglx8WTlzjBc/DxsfI/2nwJMoOvm9AzteQ4TWTiAAHBNYfPzEBra/ES5KeT4rM9d6v1l8KWsXxwxfiC4dyghrH5LcPn5vDhDJ/O8SXn9zdH4/EYsnD0KL7nhY6UHiTJfJk1i6+XhmXq6JggjdYoKe0dNbGc9aUxRSv3+N1nc5fmy9gjeOJ0YFmbrvYK8SnKhTs3KG+gPBVfzvrm8IFj9MEh2p8DFh0K8UEcz8+N3+PLJXOWmSxxZ/B9SFxjHJW5emvlctlkgTmHL80NYcHGIIXowfVt5tA9usqC6+9AcOOpSLH1BdN5SL43ohGlGB9R3c3ks9uP4qOJDSTmtf5SfKrT6T8LXybNep8cnMG3mizJrLV8jarSe78b487hS26JtcdbGSjo2I6fpljUBkkruaBi67v35pYQvr3RZPW6JfhSp/YoPi5b9cbKUnwbD8pzJ2866uMl+HIJdpEW8IEbOODHEEINPDMXbW/iNVCcnBbiC6fzi1SMXX+MaI2uCB8mg/RSnoLPcUfLfV80Liq6PAlf9eg3+I5mKqSVbmUJPmi/n1hyX0fjDuWRWhTGwxvjEXybLmTCM2NywGleK0ZlCb5olA7vcXwslwT/MVaW4fN+FdasHsOXhs1S+5xXQGd9Xz1teJx9vnt6yKqrM/gyjFpcOKwgVk66mLoTeumELRJobl8pxqfrfeOOLC7/wesHyChedQDZJ+HzMYEkylc3rsJi30fsif1XYcVvOT6N1fD4j21egZrBt5tG3vpqRu+orGlavdqbwWdmkchaY44RxRXcsFGLJhA6+IiHn5Ul1qejxnzWwnk8LIm8ZBBm9ehHQ4fq304mnnodLklcsONfFj/WeMT6TC2pRZlmkm4syftYRSWmdwirYoBmacfFeZ9mlk+YNcHqojm4hun11+aPIU7w3cTdFOAzthbLc4zSNEAFJQM48DE3qsfwEb8VgEJOowAfmf4seGDyOD7r6MhKzc866y7gU47SWp+mxXnzLqVHbU2jDTJ81nk1tT9zf5XiC5uuO5lsbAewrtp2E3xOPEcWJy9qzIddLjvahM9k+EgazL3LbMiP4XNux3EjpNDHURwfVnHil33b+6U/sdqc5n3WSVorpSFzbxHfh6yCp9UPz1cPjurpjtk1b7130M7KguX3cN6WSz22E/19SYt46diXho4aXlKHdr+Dy9rKSgx24iKHX8In4SPDwUMTdHFZQTl8HlCDZIZfBctJn4Vvj9bmE5ntgwV83TMrRWJa9XI9tzmLDyb3UVaPoSto4wurA2Pius3GVmJYpLPM9331l1ifz4hsJWzxlZ+0A7tMR5XHZ8zhs7EzoXLdm6/AL5285K7mJUZNOuHzClYmK5cm/GA+0pRjrlxKSzJmBiW3UjFnJq9Z31WOz7J1r7UGSVxchcM2jty0gqxusSmCFvENijxf/Nxn2MmFDnL5K2lpe9PCtDnFx89KsOfQgi1YLrVXXnEh2L0aecnCHEPaXKDf4FPW62nWYR1l1sdjbeXIyq3tcitbcIbHc+VSpce6YnvMd7uffIdbiW87yfKXkCabIkaGz4nx0QcjbFOd2j4rTvu2ndTwolHm+4aj4NZRYwCOd58McJDcIFjHMftGRj/Bh23Vjx/QAVxaLmX2C05goFwlj0oweeqirZ1fS1TWUkCaVqH44mdlvFi/w2bk3LMOGnpZdTXFp1F8tDzIa9WU/pdoviZOY2Cc2+sZPuyy2z6K4pTZUb3kASykGolF3Ss1jg8PG7SwED9CIeRXMsCPSb0erE+P8ek3C84Uu9fg+yb8415NGdtJv6rz80n4kic6Gns2xAEl+M55pmwmFard/fl1GdN+XII5ykIH3Txvx6i1EtBvRf7C1asf+XsuBo0sfESbMb7YIfmO0+H6/p3whz3uhZLOWHeEwi0WfsGoyIC/GKM8JP7BvVRYdILM6Z8CfE1FH098esDH0QDuYmKhqvs0fMDLTL0X6H06mY+YAcVEqnEeWFHeV63Swsp2/yB+l+UgWZeUuvRtj8pe/KDOLL3b1Y0aUWeCAQEfHujc+tBXjs+OGnTX2MY0dGB/o9k3YvVbETcNt4Eu0seXgY4uN1geToizzfGhTZfE53DHcQaiU3+YnD+9DrgRKHQ6tLjvO3Sjn5gosT89KXFRTri97ccLLwgf8Xylzx67/OFG9SRt3jtsa2yJEjs/cH/V6ofkGI88dV4PZKEaWliHQCiogUU4KnXZHpmCb9uwR/zrSOlbQDdRByaz7/LsoxnRNwLUye0ofScr3NrAvmr7QztEAaQr8LPtDujbWNvx0w1nOOajREEH+iJDPBnEL1fR0vVPj/i5hyDUV9pjZKCmO6Efdwj99Fe4q0Nwte7HIlYFu45LNHuz3qULsZN9WIZZ79i6d2WfGlBVyxX4Kqf1MnOQGg0rWnV/byd9R+j0HRzRymm9sNemr8hUtR6dn+H10HOIQ722A7rdGudTg6+wHHaIO/zKXD0K/o4ozdtW+rjVQGN1MoGc4/YrENm8HdKqNXvLQg87Q5iAE/db1mED4rvjTPA4Hbiut6Yujaz0KRv9z4mGm/T9tPDHEJjiqMVu5XUE1+a5W+HT8j7gt25a2hqvjMCcU07PLO1wJd7q7ZUsc31n5i207ukaJH1VULlsrvfyfa2saZZ5nr1QlHycVlx0ZfRxeks8d0iIO90Cn54PbihoTv3OYKz0WSxGYfO7Y99Ajp020pXxYDr0PwaIvgHQGPjD6TWsYegjpeAKGtcu086MvvJ1AN19DlKgNH0JHrbu7qgXpb70rvYAn6ZvEoYfvzv4Jl7mIqW15fs/LkLUfyI+4LGzM7NdyW8f7yx+1XSlt3KwfrJ+vpoUSrP/78w15x/X4yw0GN1vXw22Pzd+0imbv0Ag0g8+wXh4KoOUMAgMhPqZ9cGPsFZF7IVIWBQE41Bhr+fp9J0h2tjgHcZv8n0KwuxxCi1ZoHj82VuT7D1MQ2en6iNW/EFwRtig1/tkfFJPlMQnJIlPSBKfkCQ+IUl8QpL4hCTxCUniE5LEJySJT0gSn5AkPiFJfEKS+IQk8Um9nqT1CUniE5LEJySJT0gSn5AkPiFJfEKS+IQk8QlJ4hOSxCckiU9IEp+QJD4hSXxCkviEJPEJSeITksQnJIlPSBKfgHSJT0QSn5AkPiFJfEKS+IQk8QlJ4hOSxCckCU9I0vqEJPEJSeITksQnKIlPQEjiE5HEJyiJT0AydAhK4hOQ9H1CkvgEJfEJSIYOIUl8QpL4hCRDh5DQ3F+bPPvXKM8f/P/Tc3v+l64k1y39msOCBmiBEN8f//l/Cl2qclKYuy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 descr="Image result for kiv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42233"/>
            <a:ext cx="2952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22773" y="368941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Do-it-yourself fundraising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3412412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Project/Entrepreneur </a:t>
            </a:r>
            <a:r>
              <a:rPr lang="en-US" dirty="0"/>
              <a:t>fundraising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594360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Microfunds</a:t>
            </a:r>
            <a:r>
              <a:rPr lang="en-US" dirty="0" smtClean="0"/>
              <a:t>/Microloans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570" y="6400800"/>
            <a:ext cx="4868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[gofundme.com.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96d6c647b06658b1ab88-3dd041e57df6d4ab2a46b2d05c7ff54a.r38.cf1.rackcdn.com/homepageshare.jpg]</a:t>
            </a:r>
            <a:endParaRPr lang="en-US" sz="600" dirty="0"/>
          </a:p>
        </p:txBody>
      </p:sp>
      <p:sp>
        <p:nvSpPr>
          <p:cNvPr id="15" name="Rectangle 14"/>
          <p:cNvSpPr/>
          <p:nvPr/>
        </p:nvSpPr>
        <p:spPr>
          <a:xfrm>
            <a:off x="84570" y="6597134"/>
            <a:ext cx="4868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[kiva.com.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www.hannahgrimes.com/wp-content/uploads/Kiva-logo.png]</a:t>
            </a:r>
            <a:endParaRPr lang="en-US" sz="600" dirty="0"/>
          </a:p>
        </p:txBody>
      </p:sp>
      <p:sp>
        <p:nvSpPr>
          <p:cNvPr id="17" name="Rectangle 16"/>
          <p:cNvSpPr/>
          <p:nvPr/>
        </p:nvSpPr>
        <p:spPr>
          <a:xfrm>
            <a:off x="5189970" y="6444734"/>
            <a:ext cx="37254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[kickstarter.com. </a:t>
            </a:r>
            <a:r>
              <a:rPr lang="en-US" sz="600" dirty="0"/>
              <a:t>[Image]. Retrieved </a:t>
            </a:r>
            <a:r>
              <a:rPr lang="en-US" sz="600" dirty="0" smtClean="0"/>
              <a:t>from: </a:t>
            </a:r>
            <a:r>
              <a:rPr lang="en-US" sz="600" dirty="0"/>
              <a:t>https://</a:t>
            </a:r>
            <a:r>
              <a:rPr lang="en-US" sz="600" dirty="0" smtClean="0"/>
              <a:t>www.kickstarter.com/download/kickstarter-logo-light.png]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5825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</a:t>
            </a:r>
          </a:p>
          <a:p>
            <a:pPr lvl="1"/>
            <a:r>
              <a:rPr lang="en-US" dirty="0"/>
              <a:t>Identify Green Customers</a:t>
            </a:r>
          </a:p>
          <a:p>
            <a:pPr lvl="1"/>
            <a:r>
              <a:rPr lang="en-US" dirty="0"/>
              <a:t>Understand Sustainable Brand</a:t>
            </a:r>
          </a:p>
          <a:p>
            <a:pPr lvl="1"/>
            <a:r>
              <a:rPr lang="en-US" dirty="0"/>
              <a:t>Developing Green Markets</a:t>
            </a:r>
          </a:p>
          <a:p>
            <a:pPr lvl="1"/>
            <a:r>
              <a:rPr lang="en-US" dirty="0"/>
              <a:t>Product Design and </a:t>
            </a:r>
            <a:r>
              <a:rPr lang="en-US" dirty="0" smtClean="0"/>
              <a:t>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1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Green Consumers</a:t>
            </a:r>
          </a:p>
          <a:p>
            <a:r>
              <a:rPr lang="en-US" dirty="0" smtClean="0"/>
              <a:t>Building a Sustainable Brand</a:t>
            </a:r>
          </a:p>
          <a:p>
            <a:r>
              <a:rPr lang="en-US" dirty="0" smtClean="0"/>
              <a:t>Developing Green Markets</a:t>
            </a:r>
          </a:p>
          <a:p>
            <a:r>
              <a:rPr lang="en-US" dirty="0" smtClean="0"/>
              <a:t>Product Design and Innovation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Vocabulary Review</a:t>
            </a:r>
          </a:p>
          <a:p>
            <a:pPr lvl="1"/>
            <a:r>
              <a:rPr lang="en-US" dirty="0" smtClean="0"/>
              <a:t>Required Materials</a:t>
            </a:r>
          </a:p>
          <a:p>
            <a:pPr lvl="1"/>
            <a:r>
              <a:rPr lang="en-US" dirty="0" smtClean="0"/>
              <a:t>Supplementary Materials</a:t>
            </a:r>
          </a:p>
          <a:p>
            <a:pPr lvl="1"/>
            <a:r>
              <a:rPr lang="en-US" dirty="0" smtClean="0"/>
              <a:t>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5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257800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i="1" dirty="0" smtClean="0"/>
              <a:t>Please note that several of these terms were introduced in Week 3. As you can see, these terms can be defined in multiple ways.</a:t>
            </a:r>
          </a:p>
          <a:p>
            <a:pPr marL="118872" indent="0">
              <a:buNone/>
            </a:pPr>
            <a:endParaRPr lang="en-US" i="1" dirty="0" smtClean="0"/>
          </a:p>
          <a:p>
            <a:r>
              <a:rPr lang="en-US" b="1" dirty="0" smtClean="0"/>
              <a:t>Closed-loop </a:t>
            </a:r>
            <a:r>
              <a:rPr lang="en-US" b="1" dirty="0"/>
              <a:t>system: </a:t>
            </a:r>
            <a:r>
              <a:rPr lang="en-US" dirty="0" smtClean="0"/>
              <a:t>also </a:t>
            </a:r>
            <a:r>
              <a:rPr lang="en-US" dirty="0"/>
              <a:t>known as a feedback control system is a control system which uses the concept of an open loop system as its forward path but has one or more feedback loops </a:t>
            </a:r>
            <a:r>
              <a:rPr lang="en-US" dirty="0" smtClean="0"/>
              <a:t>or </a:t>
            </a:r>
            <a:r>
              <a:rPr lang="en-US" dirty="0"/>
              <a:t>paths between its output and its input.</a:t>
            </a:r>
            <a:endParaRPr lang="en-US" dirty="0" smtClean="0"/>
          </a:p>
          <a:p>
            <a:r>
              <a:rPr lang="en-US" b="1" dirty="0" smtClean="0"/>
              <a:t>Cradle to cradle: </a:t>
            </a:r>
            <a:r>
              <a:rPr lang="en-US" dirty="0"/>
              <a:t>biomimetic approach to the design of products and systems. It models human industry on nature's processes viewing materials as nutrients circulating in healthy, safe </a:t>
            </a:r>
            <a:r>
              <a:rPr lang="en-US" dirty="0" smtClean="0"/>
              <a:t>metabolisms (closed loop system).</a:t>
            </a:r>
          </a:p>
          <a:p>
            <a:r>
              <a:rPr lang="en-US" b="1" dirty="0" smtClean="0"/>
              <a:t>Cradle to grave: </a:t>
            </a:r>
            <a:r>
              <a:rPr lang="en-US" dirty="0"/>
              <a:t>extending throughout one's life, from birth to </a:t>
            </a:r>
            <a:r>
              <a:rPr lang="en-US" dirty="0" smtClean="0"/>
              <a:t>death  or extraction to disposal</a:t>
            </a:r>
          </a:p>
          <a:p>
            <a:r>
              <a:rPr lang="en-US" b="1" dirty="0" smtClean="0"/>
              <a:t>Life </a:t>
            </a:r>
            <a:r>
              <a:rPr lang="en-US" b="1" dirty="0"/>
              <a:t>cycle assessment:  </a:t>
            </a:r>
            <a:r>
              <a:rPr lang="en-US" dirty="0"/>
              <a:t>is a technique to assess environmental impacts associated with all the stages of a product's life from cradle to grave (i.e., from raw material extraction through materials processing, manufacture, distribution, </a:t>
            </a:r>
            <a:r>
              <a:rPr lang="en-US" dirty="0" smtClean="0"/>
              <a:t>use, </a:t>
            </a:r>
            <a:r>
              <a:rPr lang="en-US" dirty="0"/>
              <a:t>repair and maintenance, and disposal or </a:t>
            </a:r>
            <a:r>
              <a:rPr lang="en-US" dirty="0" smtClean="0"/>
              <a:t>recycling)</a:t>
            </a:r>
          </a:p>
          <a:p>
            <a:r>
              <a:rPr lang="en-US" b="1" dirty="0" smtClean="0"/>
              <a:t>GRI: </a:t>
            </a:r>
            <a:r>
              <a:rPr lang="en-US" dirty="0"/>
              <a:t>an international independent standards organization that helps businesses, governments and other organizations understand and communicate their impacts on issues such as climate change, human rights and </a:t>
            </a:r>
            <a:r>
              <a:rPr lang="en-US" dirty="0" smtClean="0"/>
              <a:t>corruption</a:t>
            </a:r>
          </a:p>
          <a:p>
            <a:r>
              <a:rPr lang="en-US" b="1" dirty="0"/>
              <a:t>Green Indexes: </a:t>
            </a:r>
            <a:r>
              <a:rPr lang="en-US" dirty="0"/>
              <a:t>complete family of environmental indexes, tracking the growing </a:t>
            </a:r>
            <a:r>
              <a:rPr lang="en-US" dirty="0" smtClean="0"/>
              <a:t>sustainability sector</a:t>
            </a:r>
            <a:endParaRPr lang="en-US" dirty="0"/>
          </a:p>
          <a:p>
            <a:r>
              <a:rPr lang="en-US" b="1" dirty="0"/>
              <a:t>Innovation: </a:t>
            </a:r>
            <a:r>
              <a:rPr lang="en-US" dirty="0"/>
              <a:t>a new method, idea, product, etc.</a:t>
            </a:r>
            <a:endParaRPr lang="en-US" dirty="0" smtClean="0"/>
          </a:p>
          <a:p>
            <a:r>
              <a:rPr lang="en-US" b="1" dirty="0" smtClean="0"/>
              <a:t>Marketing Mix: </a:t>
            </a:r>
            <a:r>
              <a:rPr lang="en-US" dirty="0" smtClean="0"/>
              <a:t>Price, product, place, and promotion</a:t>
            </a:r>
          </a:p>
          <a:p>
            <a:r>
              <a:rPr lang="en-US" b="1" dirty="0" smtClean="0"/>
              <a:t>Sharing Economy</a:t>
            </a:r>
            <a:r>
              <a:rPr lang="en-US" b="1" dirty="0"/>
              <a:t>:</a:t>
            </a:r>
            <a:r>
              <a:rPr lang="en-US" dirty="0"/>
              <a:t> is a socio-economic ecosystem built around the sharing of human and physical resources. It includes the shared creation, production, distribution, trade and consumption of goods and services by different people and </a:t>
            </a:r>
            <a:r>
              <a:rPr lang="en-US" dirty="0" smtClean="0"/>
              <a:t>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39520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 smtClean="0"/>
              <a:t>Video</a:t>
            </a:r>
          </a:p>
          <a:p>
            <a:pPr lvl="1"/>
            <a:r>
              <a:rPr lang="en-US" dirty="0"/>
              <a:t>Green Markets: Innovating for Sustainability, Dr. Michael Russo. Available on the course website.</a:t>
            </a:r>
          </a:p>
          <a:p>
            <a:pPr lvl="1"/>
            <a:r>
              <a:rPr lang="en-US" u="sng" dirty="0" smtClean="0">
                <a:hlinkClick r:id="rId2"/>
              </a:rPr>
              <a:t>The Business Logic of Sustainability</a:t>
            </a:r>
            <a:r>
              <a:rPr lang="en-US" dirty="0" smtClean="0"/>
              <a:t>, Ray Anderson, TED, Feb 2009.</a:t>
            </a:r>
          </a:p>
          <a:p>
            <a:pPr marL="457200" lvl="1" indent="0">
              <a:buNone/>
            </a:pPr>
            <a:r>
              <a:rPr lang="en-US" i="1" dirty="0" smtClean="0"/>
              <a:t>Reading</a:t>
            </a:r>
            <a:endParaRPr lang="en-US" dirty="0" smtClean="0"/>
          </a:p>
          <a:p>
            <a:pPr lvl="1"/>
            <a:r>
              <a:rPr lang="en-US" u="sng" dirty="0">
                <a:hlinkClick r:id="rId3"/>
              </a:rPr>
              <a:t>Knowing Cradle to Cradle Manufacturing and the Best Products for a Safe and Eco-conscious Home</a:t>
            </a:r>
            <a:r>
              <a:rPr lang="en-US" dirty="0"/>
              <a:t>, </a:t>
            </a:r>
            <a:r>
              <a:rPr lang="en-US" dirty="0" err="1"/>
              <a:t>EcoFriend.Org</a:t>
            </a:r>
            <a:r>
              <a:rPr lang="en-US" dirty="0"/>
              <a:t>, 8 Jul 2016.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7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i="1" smtClean="0"/>
              <a:t>Video</a:t>
            </a:r>
            <a:endParaRPr lang="en-US" dirty="0"/>
          </a:p>
          <a:p>
            <a:pPr lvl="1"/>
            <a:r>
              <a:rPr lang="en-US" u="sng" dirty="0">
                <a:hlinkClick r:id="rId2"/>
              </a:rPr>
              <a:t>Cradle to Cradle Design</a:t>
            </a:r>
            <a:r>
              <a:rPr lang="en-US" dirty="0"/>
              <a:t>, William McDonough, TED, Feb 2005.</a:t>
            </a:r>
          </a:p>
          <a:p>
            <a:pPr marL="118872" indent="0">
              <a:buNone/>
            </a:pPr>
            <a:endParaRPr lang="en-US" i="1" dirty="0" smtClean="0"/>
          </a:p>
          <a:p>
            <a:pPr marL="118872" indent="0">
              <a:buNone/>
            </a:pPr>
            <a:r>
              <a:rPr lang="en-US" i="1" dirty="0" smtClean="0"/>
              <a:t>Websites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The Sustainability Consortium</a:t>
            </a:r>
            <a:r>
              <a:rPr lang="en-US" dirty="0"/>
              <a:t> </a:t>
            </a:r>
          </a:p>
          <a:p>
            <a:pPr lvl="1"/>
            <a:r>
              <a:rPr lang="en-US" u="sng" dirty="0">
                <a:hlinkClick r:id="rId4"/>
              </a:rPr>
              <a:t>BSR</a:t>
            </a:r>
            <a:r>
              <a:rPr lang="en-US" dirty="0"/>
              <a:t> </a:t>
            </a:r>
          </a:p>
          <a:p>
            <a:pPr lvl="1"/>
            <a:r>
              <a:rPr lang="en-US" u="sng" dirty="0">
                <a:hlinkClick r:id="rId5"/>
              </a:rPr>
              <a:t>Center for Climate and Energy Solutions</a:t>
            </a:r>
            <a:r>
              <a:rPr lang="en-US" dirty="0"/>
              <a:t> </a:t>
            </a:r>
          </a:p>
          <a:p>
            <a:pPr lvl="1"/>
            <a:r>
              <a:rPr lang="en-US" u="sng" dirty="0">
                <a:hlinkClick r:id="rId6"/>
              </a:rPr>
              <a:t>Ceres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Green Indexes </a:t>
            </a:r>
          </a:p>
          <a:p>
            <a:pPr lvl="2"/>
            <a:r>
              <a:rPr lang="en-US" u="sng" dirty="0">
                <a:hlinkClick r:id="rId7"/>
              </a:rPr>
              <a:t>NASDAQ® Clean Edge® Green Energy Index (CELS)</a:t>
            </a:r>
            <a:r>
              <a:rPr lang="en-US" dirty="0"/>
              <a:t> </a:t>
            </a:r>
          </a:p>
          <a:p>
            <a:pPr lvl="2"/>
            <a:r>
              <a:rPr lang="en-US" u="sng" dirty="0">
                <a:hlinkClick r:id="rId8"/>
              </a:rPr>
              <a:t>NASDAQ® Green Equity Indexes</a:t>
            </a:r>
            <a:r>
              <a:rPr lang="en-US" dirty="0"/>
              <a:t> </a:t>
            </a:r>
          </a:p>
          <a:p>
            <a:pPr lvl="2"/>
            <a:r>
              <a:rPr lang="en-US" u="sng" dirty="0">
                <a:hlinkClick r:id="rId9"/>
              </a:rPr>
              <a:t>Sustainable Business 20 (SB20)</a:t>
            </a:r>
            <a:endParaRPr lang="en-US" dirty="0"/>
          </a:p>
          <a:p>
            <a:pPr lvl="2"/>
            <a:r>
              <a:rPr lang="en-US" u="sng" dirty="0">
                <a:hlinkClick r:id="rId10"/>
              </a:rPr>
              <a:t>Dow Jones Sustainability Index Family</a:t>
            </a:r>
            <a:endParaRPr lang="en-US" dirty="0"/>
          </a:p>
          <a:p>
            <a:pPr lvl="2"/>
            <a:r>
              <a:rPr lang="en-US" u="sng" dirty="0">
                <a:hlinkClick r:id="rId11"/>
              </a:rPr>
              <a:t>S&amp;P ESG Index Family</a:t>
            </a:r>
            <a:endParaRPr lang="en-US" dirty="0"/>
          </a:p>
          <a:p>
            <a:pPr lvl="2"/>
            <a:r>
              <a:rPr lang="en-US" u="sng" dirty="0">
                <a:hlinkClick r:id="rId12"/>
              </a:rPr>
              <a:t>S&amp;P ESG Sovereign Bond Index Family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1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5105400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/>
              <a:t>Interview 5 people, asking the following questions about their green consumer attitudes and documenting their responses. 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lvl="0"/>
            <a:r>
              <a:rPr lang="en-US" dirty="0"/>
              <a:t>On a scale of 1 to 5 (1-Strongly Disagree, 2- Disagree, 3 – Neutral, 4-Agree, and 5-Strongly Agree), how much do the following categories influence your behavior to help the environment?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Financial incentive/reward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Financial Penalty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See people I know taking action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People I know encourage me to take action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 hear someone talking about the dangers of not taking action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 hear someone promoting the benefits of taking action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 see news media coverage encouraging me to take action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Government officials encourage me to take action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A non-profit organization encourages me to take action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 see advertisements or public notices encouraging me to take action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A celebrity I respect encourages me to take action.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Document </a:t>
            </a:r>
            <a:r>
              <a:rPr lang="en-US" dirty="0"/>
              <a:t>the results for each person interviewed and write a short (one paragraph up to half page) summary on your findings.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7206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2010 BCG Global Report on Consumer Sentiment: A New World Order of Consumption. (2016). Retrieved August 9, 2016, from http://www.bcg.com/documents/file51606.pdf </a:t>
            </a:r>
          </a:p>
          <a:p>
            <a:pPr>
              <a:lnSpc>
                <a:spcPct val="120000"/>
              </a:lnSpc>
            </a:pPr>
            <a:r>
              <a:rPr lang="en-US" dirty="0"/>
              <a:t>American Marketing Association. (2016). Retrieved August 9, 2016, from https://ama.org/ </a:t>
            </a:r>
          </a:p>
          <a:p>
            <a:pPr>
              <a:lnSpc>
                <a:spcPct val="120000"/>
              </a:lnSpc>
            </a:pPr>
            <a:r>
              <a:rPr lang="en-US" dirty="0"/>
              <a:t>Anderson, R. (2009, February). Ray Anderson: The Business logic of sustainability [Video file]. Retrieved from </a:t>
            </a:r>
            <a:r>
              <a:rPr lang="en-US" u="sng" dirty="0">
                <a:hlinkClick r:id="rId2"/>
              </a:rPr>
              <a:t>http://www.ted.com/talks/ray_anderson_on_the_business_logic_of_sustainability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BSR. (2016). Retrieved August 09, 2016, from </a:t>
            </a:r>
            <a:r>
              <a:rPr lang="en-US" u="sng" dirty="0">
                <a:hlinkClick r:id="rId3"/>
              </a:rPr>
              <a:t>http://www.bsr.org/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Center for Climate and Energy Solutions | Working Together for the Environment and the Economy. (2016). Retrieved August 09, 2016, from http://www.c2es.org/ </a:t>
            </a:r>
          </a:p>
          <a:p>
            <a:pPr>
              <a:lnSpc>
                <a:spcPct val="120000"/>
              </a:lnSpc>
            </a:pPr>
            <a:r>
              <a:rPr lang="en-US" dirty="0"/>
              <a:t>Ceres. (2016). Retrieved August 9, 2016, from https://www.ceres.org/ </a:t>
            </a:r>
          </a:p>
          <a:p>
            <a:pPr>
              <a:lnSpc>
                <a:spcPct val="120000"/>
              </a:lnSpc>
            </a:pPr>
            <a:r>
              <a:rPr lang="en-US" dirty="0"/>
              <a:t>Community Writer. (2014). Knowing Cradle to Cradle Manufacturing and the best products for a safe and eco-conscious home. Eco Friend. Retrieved August 9, 2016, from </a:t>
            </a:r>
            <a:r>
              <a:rPr lang="en-US" u="sng" dirty="0">
                <a:hlinkClick r:id="rId4"/>
              </a:rPr>
              <a:t>http://ecofriend.org/knowing-cradle-cradle-manufacturing-best-products-safe-eco-conscious-home/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Cradle to Cradle Products Innovation Institute. (2016). Retrieved August 09, 2016, from http://www.c2ccertified.org/ </a:t>
            </a:r>
          </a:p>
          <a:p>
            <a:pPr>
              <a:lnSpc>
                <a:spcPct val="120000"/>
              </a:lnSpc>
            </a:pPr>
            <a:r>
              <a:rPr lang="en-US" dirty="0"/>
              <a:t>Dow Jones Sustainability Indices - S&amp;P Dow Jones Indices. (2016). Retrieved August 9, 2016, from http://www.djindexes.com/mdsidx/downloads/meth_info/methodology-dj-sustainability-indices.pdf </a:t>
            </a:r>
          </a:p>
          <a:p>
            <a:pPr>
              <a:lnSpc>
                <a:spcPct val="120000"/>
              </a:lnSpc>
            </a:pPr>
            <a:r>
              <a:rPr lang="en-US" dirty="0"/>
              <a:t>Greenwashing Index. (2016). Retrieved August 09, 2016, from http://greenwashingindex.com/ </a:t>
            </a:r>
          </a:p>
          <a:p>
            <a:pPr>
              <a:lnSpc>
                <a:spcPct val="120000"/>
              </a:lnSpc>
            </a:pPr>
            <a:r>
              <a:rPr lang="en-US" u="sng" dirty="0"/>
              <a:t>McDonough</a:t>
            </a:r>
            <a:r>
              <a:rPr lang="en-US" dirty="0"/>
              <a:t>, W. (2005, February). </a:t>
            </a:r>
            <a:r>
              <a:rPr lang="en-US" u="sng" dirty="0"/>
              <a:t>William McDonough: Cradle to cradle design </a:t>
            </a:r>
            <a:r>
              <a:rPr lang="en-US" dirty="0"/>
              <a:t>[Video file]. Retrieved from </a:t>
            </a:r>
            <a:r>
              <a:rPr lang="en-US" u="sng" dirty="0"/>
              <a:t>http://www.ted.com/talks/william_mcdonough_on_cradle_to_cradle_design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NASDAQ® Clean Edge® Green Energy Index (CELS). (2016). Retrieved August 9, 2016, from http://cleanedge.com/indexes/stock-index/cels </a:t>
            </a:r>
          </a:p>
          <a:p>
            <a:pPr>
              <a:lnSpc>
                <a:spcPct val="120000"/>
              </a:lnSpc>
            </a:pPr>
            <a:r>
              <a:rPr lang="en-US" dirty="0"/>
              <a:t>Nasdaq's Green Indexes. (2016). Retrieved August 09, 2016, from http://business.nasdaq.com/intel/indexes/equity/green </a:t>
            </a:r>
          </a:p>
          <a:p>
            <a:pPr>
              <a:lnSpc>
                <a:spcPct val="120000"/>
              </a:lnSpc>
            </a:pPr>
            <a:r>
              <a:rPr lang="en-US" dirty="0"/>
              <a:t>S&amp;P ESG Index Family Overview | Sustainability Indices. (2016). Retrieved August 9, 2016, from http://www.sustainability-indices.com/index-family-overview/s-p-esg-index-family-overview/index.jsp </a:t>
            </a:r>
          </a:p>
          <a:p>
            <a:pPr>
              <a:lnSpc>
                <a:spcPct val="120000"/>
              </a:lnSpc>
            </a:pPr>
            <a:r>
              <a:rPr lang="en-US" dirty="0"/>
              <a:t>S&amp;P ESG Sovereign Bond Index | Sustainability Indices. (2016). Retrieved August 09, 2016, from http://www.sustainability-indices.com/index-family-overview/s-p-esg-sovereign-bond-index-family/index.jsp </a:t>
            </a:r>
          </a:p>
          <a:p>
            <a:pPr>
              <a:lnSpc>
                <a:spcPct val="120000"/>
              </a:lnSpc>
            </a:pPr>
            <a:r>
              <a:rPr lang="en-US" dirty="0"/>
              <a:t>SCJ and </a:t>
            </a:r>
            <a:r>
              <a:rPr lang="en-US" dirty="0" err="1"/>
              <a:t>GfK</a:t>
            </a:r>
            <a:r>
              <a:rPr lang="en-US" dirty="0"/>
              <a:t> Green Gauge | Areas of Focus for SC Johnson. (2013). Retrieved August 8, 2016, from http://www.scjohnson.com/en/commitment/focus-on/greengauge.aspxSustainable Business 20 (2016). Retrieved August 09, 2016, from http://www.sustainablebusiness.com/index.cfm/go/progressiveinvestor.sb20p1 </a:t>
            </a:r>
          </a:p>
          <a:p>
            <a:pPr>
              <a:lnSpc>
                <a:spcPct val="120000"/>
              </a:lnSpc>
            </a:pPr>
            <a:r>
              <a:rPr lang="en-US" dirty="0"/>
              <a:t>The Sustainability Consortium. (2016). Retrieved August 09, 2016, from </a:t>
            </a:r>
            <a:r>
              <a:rPr lang="en-US" dirty="0">
                <a:hlinkClick r:id="rId5"/>
              </a:rPr>
              <a:t>https://www.sustainabilityconsortium.org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Identify characteristics of green consumers</a:t>
            </a:r>
          </a:p>
          <a:p>
            <a:pPr lvl="1"/>
            <a:r>
              <a:rPr lang="en-US" dirty="0" smtClean="0"/>
              <a:t>Identify strategies for building a sustainable brand</a:t>
            </a:r>
          </a:p>
          <a:p>
            <a:pPr lvl="1"/>
            <a:r>
              <a:rPr lang="en-US" dirty="0" smtClean="0"/>
              <a:t>Describe trends in developing green markets</a:t>
            </a:r>
          </a:p>
          <a:p>
            <a:pPr lvl="1"/>
            <a:r>
              <a:rPr lang="en-US" dirty="0" smtClean="0"/>
              <a:t>Give examples of innovative product design and 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4253122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Green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/>
              <a:t>green consumer?</a:t>
            </a:r>
          </a:p>
          <a:p>
            <a:r>
              <a:rPr lang="en-US" dirty="0" smtClean="0"/>
              <a:t>What </a:t>
            </a:r>
            <a:r>
              <a:rPr lang="en-US" dirty="0"/>
              <a:t>accounts for the rise of green consumers</a:t>
            </a:r>
            <a:r>
              <a:rPr lang="en-US" dirty="0" smtClean="0"/>
              <a:t>?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1026" name="Picture 2" descr="http://www.printinghub.org/wp-content/uploads/2014/01/goingg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00300" y="64008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[Printing Hub. </a:t>
            </a:r>
            <a:r>
              <a:rPr lang="en-US" sz="800" dirty="0"/>
              <a:t>[Image]. Retrieved from: http://</a:t>
            </a:r>
            <a:r>
              <a:rPr lang="en-US" sz="800" dirty="0" smtClean="0"/>
              <a:t>www.printinghub.org/wp-content/uploads/2014/01/goinggreen.jpg]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0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64770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They are </a:t>
            </a:r>
            <a:r>
              <a:rPr lang="en-US" dirty="0"/>
              <a:t>sincere in their intentions, with a growing commitment to greener </a:t>
            </a:r>
            <a:r>
              <a:rPr lang="en-US" dirty="0" smtClean="0"/>
              <a:t>lifestyles (reducing carbon footprint)</a:t>
            </a:r>
          </a:p>
          <a:p>
            <a:r>
              <a:rPr lang="en-US" dirty="0" smtClean="0"/>
              <a:t>almost </a:t>
            </a:r>
            <a:r>
              <a:rPr lang="en-US" dirty="0"/>
              <a:t>always judge their environmental practices as </a:t>
            </a:r>
            <a:r>
              <a:rPr lang="en-US" dirty="0" smtClean="0"/>
              <a:t>inadequate (continuous improvement)</a:t>
            </a:r>
            <a:endParaRPr lang="en-US" dirty="0"/>
          </a:p>
          <a:p>
            <a:r>
              <a:rPr lang="en-US" dirty="0" smtClean="0"/>
              <a:t>look </a:t>
            </a:r>
            <a:r>
              <a:rPr lang="en-US" dirty="0"/>
              <a:t>for companies that are taking substantive steps and have made a commitment to </a:t>
            </a:r>
            <a:r>
              <a:rPr lang="en-US" dirty="0" smtClean="0"/>
              <a:t>improve (IISD, 2013).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titanamerica.com/uploads/3%20pillars%20of%20sustainabi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54" y="2735077"/>
            <a:ext cx="2576945" cy="238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6324600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[Titan America. </a:t>
            </a:r>
            <a:r>
              <a:rPr lang="en-US" sz="800" dirty="0"/>
              <a:t>[Image]. Retrieved from: http://</a:t>
            </a:r>
            <a:r>
              <a:rPr lang="en-US" sz="800" dirty="0" smtClean="0"/>
              <a:t>www.titanamerica.com/uploads/3%20pillars%20of%20sustainability.jpg]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5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availability and </a:t>
            </a:r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Increase labels and communication</a:t>
            </a:r>
            <a:endParaRPr lang="en-US" dirty="0"/>
          </a:p>
          <a:p>
            <a:r>
              <a:rPr lang="en-US" dirty="0" smtClean="0"/>
              <a:t>Observation </a:t>
            </a:r>
            <a:r>
              <a:rPr lang="en-US" dirty="0"/>
              <a:t>of environmental crises </a:t>
            </a:r>
            <a:r>
              <a:rPr lang="en-US" dirty="0" smtClean="0"/>
              <a:t>worldwide</a:t>
            </a:r>
          </a:p>
          <a:p>
            <a:pPr lvl="1"/>
            <a:r>
              <a:rPr lang="en-US" dirty="0" smtClean="0"/>
              <a:t>Ex. Climate Change</a:t>
            </a:r>
            <a:endParaRPr lang="en-US" dirty="0"/>
          </a:p>
          <a:p>
            <a:r>
              <a:rPr lang="en-US" dirty="0" smtClean="0"/>
              <a:t>Presence </a:t>
            </a:r>
            <a:r>
              <a:rPr lang="en-US" dirty="0"/>
              <a:t>of green options in the </a:t>
            </a:r>
            <a:r>
              <a:rPr lang="en-US" dirty="0" smtClean="0"/>
              <a:t>marketplace</a:t>
            </a:r>
          </a:p>
          <a:p>
            <a:pPr lvl="1"/>
            <a:r>
              <a:rPr lang="en-US" dirty="0" smtClean="0"/>
              <a:t>Creating demand for Non-GMO, Organic, Locally produced,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Sustainable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brand?</a:t>
            </a:r>
          </a:p>
          <a:p>
            <a:pPr lvl="1"/>
            <a:r>
              <a:rPr lang="en-US" dirty="0"/>
              <a:t>“A name, term, design, symbol, or any other feature </a:t>
            </a:r>
            <a:r>
              <a:rPr lang="en-US" dirty="0" smtClean="0"/>
              <a:t>that identifies </a:t>
            </a:r>
            <a:r>
              <a:rPr lang="en-US" dirty="0"/>
              <a:t>one seller's good or service as distinct from those </a:t>
            </a:r>
            <a:r>
              <a:rPr lang="en-US" dirty="0" smtClean="0"/>
              <a:t>of other sellers (AMA, 2016)”</a:t>
            </a:r>
          </a:p>
        </p:txBody>
      </p:sp>
      <p:pic>
        <p:nvPicPr>
          <p:cNvPr id="3074" name="Picture 2" descr="http://www.sustainablebrands.com/sites/default/files/about_slides/aboutslide-481x207-TOD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91000"/>
            <a:ext cx="4935652" cy="21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0626" y="64008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[</a:t>
            </a:r>
            <a:r>
              <a:rPr lang="en-US" sz="800" dirty="0" smtClean="0"/>
              <a:t>Sustainable Brands. </a:t>
            </a:r>
            <a:r>
              <a:rPr lang="en-US" sz="800" dirty="0"/>
              <a:t>[Image]. Retrieved from: http://</a:t>
            </a:r>
            <a:r>
              <a:rPr lang="en-US" sz="800" dirty="0" smtClean="0"/>
              <a:t>www.sustainablebrands.com/sites/default/files/about_slides/aboutslide-481x207-TODAY.jpg]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27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successful </a:t>
            </a:r>
            <a:r>
              <a:rPr lang="en-US" dirty="0" smtClean="0"/>
              <a:t>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Positioning</a:t>
            </a:r>
            <a:r>
              <a:rPr lang="en-US" dirty="0"/>
              <a:t>: Be different, be focused, be relevant</a:t>
            </a:r>
          </a:p>
          <a:p>
            <a:r>
              <a:rPr lang="en-US" dirty="0" smtClean="0"/>
              <a:t>Brand </a:t>
            </a:r>
            <a:r>
              <a:rPr lang="en-US" dirty="0"/>
              <a:t>Promise: Convey a compelling benefit, be </a:t>
            </a:r>
            <a:r>
              <a:rPr lang="en-US" dirty="0" smtClean="0"/>
              <a:t>authentic, and live up </a:t>
            </a:r>
            <a:r>
              <a:rPr lang="en-US" dirty="0"/>
              <a:t>to it</a:t>
            </a:r>
          </a:p>
          <a:p>
            <a:r>
              <a:rPr lang="en-US" dirty="0" smtClean="0"/>
              <a:t>The Tagline/Slogan: </a:t>
            </a:r>
            <a:r>
              <a:rPr lang="en-US" dirty="0"/>
              <a:t>Make it short, simple, believable, </a:t>
            </a:r>
            <a:r>
              <a:rPr lang="en-US" dirty="0" smtClean="0"/>
              <a:t>memorable </a:t>
            </a:r>
            <a:endParaRPr lang="en-US" dirty="0"/>
          </a:p>
          <a:p>
            <a:r>
              <a:rPr lang="en-US" dirty="0"/>
              <a:t>Personality: Solicit testimonials, maintain a blog, avoid jargon</a:t>
            </a:r>
            <a:r>
              <a:rPr lang="en-US" dirty="0" smtClean="0"/>
              <a:t>, be </a:t>
            </a:r>
            <a:r>
              <a:rPr lang="en-US" dirty="0"/>
              <a:t>real (e.g. use employees in ads)</a:t>
            </a:r>
          </a:p>
        </p:txBody>
      </p:sp>
    </p:spTree>
    <p:extLst>
      <p:ext uri="{BB962C8B-B14F-4D97-AF65-F5344CB8AC3E}">
        <p14:creationId xmlns:p14="http://schemas.microsoft.com/office/powerpoint/2010/main" val="207960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Trends</a:t>
            </a:r>
            <a:endParaRPr lang="en-US" dirty="0"/>
          </a:p>
        </p:txBody>
      </p:sp>
      <p:pic>
        <p:nvPicPr>
          <p:cNvPr id="2050" name="Picture 2" descr="http://sloanreview.mit.edu/files/2009/02/capturing-green-ex7-7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1523999"/>
            <a:ext cx="7193998" cy="50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1401" y="2133600"/>
            <a:ext cx="16001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-Surveyed Consumers 18-65 years old</a:t>
            </a:r>
          </a:p>
          <a:p>
            <a:r>
              <a:rPr lang="en-US" sz="2000" dirty="0" smtClean="0"/>
              <a:t>-From Canada, France, Germany, Italy, Japan, Spain, UK, USA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4008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[Sloan Review. </a:t>
            </a:r>
            <a:r>
              <a:rPr lang="en-US" sz="800" dirty="0"/>
              <a:t>[Image]. Retrieved </a:t>
            </a:r>
            <a:r>
              <a:rPr lang="en-US" sz="800" dirty="0" smtClean="0"/>
              <a:t>from: http</a:t>
            </a:r>
            <a:r>
              <a:rPr lang="en-US" sz="800" dirty="0"/>
              <a:t>://</a:t>
            </a:r>
            <a:r>
              <a:rPr lang="en-US" sz="800" dirty="0" smtClean="0"/>
              <a:t>sloanreview.mit.edu/files/2009/02/capturing-green-ex7-7004.jpg</a:t>
            </a:r>
            <a:r>
              <a:rPr lang="en-US" sz="800" dirty="0"/>
              <a:t>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8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Custom 9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FFFF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1570</Words>
  <Application>Microsoft Office PowerPoint</Application>
  <PresentationFormat>Экран (4:3)</PresentationFormat>
  <Paragraphs>219</Paragraphs>
  <Slides>24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1_Module</vt:lpstr>
      <vt:lpstr>Week 6</vt:lpstr>
      <vt:lpstr>Session Outline</vt:lpstr>
      <vt:lpstr>Learning Objectives</vt:lpstr>
      <vt:lpstr>Identifying Green Consumers</vt:lpstr>
      <vt:lpstr>Green Consumer</vt:lpstr>
      <vt:lpstr>Green Trends</vt:lpstr>
      <vt:lpstr>Building a Sustainable Brand</vt:lpstr>
      <vt:lpstr>Elements of a successful brand</vt:lpstr>
      <vt:lpstr>Sustainability Trends</vt:lpstr>
      <vt:lpstr>Developing Green Markets</vt:lpstr>
      <vt:lpstr>Greenwashing</vt:lpstr>
      <vt:lpstr>Product Design and Innovation</vt:lpstr>
      <vt:lpstr>Cradle to Cradle</vt:lpstr>
      <vt:lpstr>Sharing Economy</vt:lpstr>
      <vt:lpstr>Product Service Systems</vt:lpstr>
      <vt:lpstr>Redistribution Markets</vt:lpstr>
      <vt:lpstr>Collaborative Lifestyle</vt:lpstr>
      <vt:lpstr>Crowdfunding</vt:lpstr>
      <vt:lpstr>Summary </vt:lpstr>
      <vt:lpstr>Vocabulary Review</vt:lpstr>
      <vt:lpstr>Required Materials</vt:lpstr>
      <vt:lpstr>Supplementary Materials</vt:lpstr>
      <vt:lpstr>Assignment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Michael</dc:creator>
  <cp:lastModifiedBy>Novikova Svetlana</cp:lastModifiedBy>
  <cp:revision>68</cp:revision>
  <cp:lastPrinted>2016-11-14T10:03:13Z</cp:lastPrinted>
  <dcterms:created xsi:type="dcterms:W3CDTF">2016-07-09T19:59:39Z</dcterms:created>
  <dcterms:modified xsi:type="dcterms:W3CDTF">2016-11-14T10:05:22Z</dcterms:modified>
</cp:coreProperties>
</file>