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301" r:id="rId2"/>
    <p:sldId id="302" r:id="rId3"/>
    <p:sldId id="336" r:id="rId4"/>
    <p:sldId id="332" r:id="rId5"/>
    <p:sldId id="319" r:id="rId6"/>
    <p:sldId id="320" r:id="rId7"/>
    <p:sldId id="321" r:id="rId8"/>
    <p:sldId id="322" r:id="rId9"/>
    <p:sldId id="323" r:id="rId10"/>
    <p:sldId id="325" r:id="rId11"/>
    <p:sldId id="326" r:id="rId12"/>
    <p:sldId id="327" r:id="rId13"/>
    <p:sldId id="328" r:id="rId14"/>
    <p:sldId id="329" r:id="rId15"/>
    <p:sldId id="330" r:id="rId16"/>
    <p:sldId id="305" r:id="rId17"/>
    <p:sldId id="334" r:id="rId18"/>
    <p:sldId id="313" r:id="rId19"/>
    <p:sldId id="310" r:id="rId20"/>
    <p:sldId id="311" r:id="rId21"/>
    <p:sldId id="314" r:id="rId22"/>
    <p:sldId id="315" r:id="rId23"/>
    <p:sldId id="316" r:id="rId24"/>
    <p:sldId id="341" r:id="rId25"/>
    <p:sldId id="342" r:id="rId26"/>
    <p:sldId id="344" r:id="rId27"/>
    <p:sldId id="337" r:id="rId28"/>
    <p:sldId id="338" r:id="rId29"/>
    <p:sldId id="3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1B4994-2A7E-D44C-A6EE-63ED7C6F6E2F}" type="doc">
      <dgm:prSet loTypeId="urn:microsoft.com/office/officeart/2005/8/layout/list1" loCatId="" qsTypeId="urn:microsoft.com/office/officeart/2005/8/quickstyle/simple4" qsCatId="simple" csTypeId="urn:microsoft.com/office/officeart/2005/8/colors/accent1_2" csCatId="accent1"/>
      <dgm:spPr/>
      <dgm:t>
        <a:bodyPr/>
        <a:lstStyle/>
        <a:p>
          <a:endParaRPr lang="en-US"/>
        </a:p>
      </dgm:t>
    </dgm:pt>
    <dgm:pt modelId="{85A9DCD3-3D32-FD4D-97B8-76F6A8278479}">
      <dgm:prSet/>
      <dgm:spPr/>
      <dgm:t>
        <a:bodyPr/>
        <a:lstStyle/>
        <a:p>
          <a:pPr rtl="0"/>
          <a:r>
            <a:rPr lang="en-US" dirty="0" smtClean="0">
              <a:solidFill>
                <a:srgbClr val="000000"/>
              </a:solidFill>
            </a:rPr>
            <a:t>Start with cultural integration</a:t>
          </a:r>
          <a:endParaRPr lang="en-US" dirty="0">
            <a:solidFill>
              <a:srgbClr val="000000"/>
            </a:solidFill>
          </a:endParaRPr>
        </a:p>
      </dgm:t>
    </dgm:pt>
    <dgm:pt modelId="{729160FD-BFDC-5248-8D8B-0F668C0C02C0}" type="parTrans" cxnId="{05A8902E-93AC-2A45-B35F-A4DBB7E9357B}">
      <dgm:prSet/>
      <dgm:spPr/>
      <dgm:t>
        <a:bodyPr/>
        <a:lstStyle/>
        <a:p>
          <a:endParaRPr lang="en-US">
            <a:solidFill>
              <a:srgbClr val="000000"/>
            </a:solidFill>
          </a:endParaRPr>
        </a:p>
      </dgm:t>
    </dgm:pt>
    <dgm:pt modelId="{91A28FC2-CF35-1546-A2B1-3E9D73D76CAE}" type="sibTrans" cxnId="{05A8902E-93AC-2A45-B35F-A4DBB7E9357B}">
      <dgm:prSet/>
      <dgm:spPr/>
      <dgm:t>
        <a:bodyPr/>
        <a:lstStyle/>
        <a:p>
          <a:endParaRPr lang="en-US">
            <a:solidFill>
              <a:srgbClr val="000000"/>
            </a:solidFill>
          </a:endParaRPr>
        </a:p>
      </dgm:t>
    </dgm:pt>
    <dgm:pt modelId="{B21EA0BB-1403-7345-B3BC-FF5ADD95676A}">
      <dgm:prSet/>
      <dgm:spPr/>
      <dgm:t>
        <a:bodyPr/>
        <a:lstStyle/>
        <a:p>
          <a:pPr rtl="0"/>
          <a:r>
            <a:rPr lang="en-US" smtClean="0">
              <a:solidFill>
                <a:srgbClr val="000000"/>
              </a:solidFill>
            </a:rPr>
            <a:t>Integrate into human resources systems</a:t>
          </a:r>
          <a:endParaRPr lang="en-US">
            <a:solidFill>
              <a:srgbClr val="000000"/>
            </a:solidFill>
          </a:endParaRPr>
        </a:p>
      </dgm:t>
    </dgm:pt>
    <dgm:pt modelId="{37574874-67CA-4D4D-B530-F229556BFE07}" type="parTrans" cxnId="{ABA3AB96-6F4A-7A42-B925-6FF89DF12624}">
      <dgm:prSet/>
      <dgm:spPr/>
      <dgm:t>
        <a:bodyPr/>
        <a:lstStyle/>
        <a:p>
          <a:endParaRPr lang="en-US">
            <a:solidFill>
              <a:srgbClr val="000000"/>
            </a:solidFill>
          </a:endParaRPr>
        </a:p>
      </dgm:t>
    </dgm:pt>
    <dgm:pt modelId="{01ABE95C-EDE0-2649-BC28-C4E5A281BAF1}" type="sibTrans" cxnId="{ABA3AB96-6F4A-7A42-B925-6FF89DF12624}">
      <dgm:prSet/>
      <dgm:spPr/>
      <dgm:t>
        <a:bodyPr/>
        <a:lstStyle/>
        <a:p>
          <a:endParaRPr lang="en-US">
            <a:solidFill>
              <a:srgbClr val="000000"/>
            </a:solidFill>
          </a:endParaRPr>
        </a:p>
      </dgm:t>
    </dgm:pt>
    <dgm:pt modelId="{5FB16088-1C8E-DA44-BB71-3ABB8AD2CA9C}">
      <dgm:prSet/>
      <dgm:spPr/>
      <dgm:t>
        <a:bodyPr/>
        <a:lstStyle/>
        <a:p>
          <a:pPr rtl="0"/>
          <a:r>
            <a:rPr lang="en-US" smtClean="0">
              <a:solidFill>
                <a:srgbClr val="000000"/>
              </a:solidFill>
            </a:rPr>
            <a:t>Integrate into strategic decision-making</a:t>
          </a:r>
          <a:endParaRPr lang="en-US">
            <a:solidFill>
              <a:srgbClr val="000000"/>
            </a:solidFill>
          </a:endParaRPr>
        </a:p>
      </dgm:t>
    </dgm:pt>
    <dgm:pt modelId="{E0FBA5F6-079C-E74A-ABB5-E697F2DFB6CE}" type="parTrans" cxnId="{9B54AE74-2B36-8348-9042-34B4CA06DCAF}">
      <dgm:prSet/>
      <dgm:spPr/>
      <dgm:t>
        <a:bodyPr/>
        <a:lstStyle/>
        <a:p>
          <a:endParaRPr lang="en-US">
            <a:solidFill>
              <a:srgbClr val="000000"/>
            </a:solidFill>
          </a:endParaRPr>
        </a:p>
      </dgm:t>
    </dgm:pt>
    <dgm:pt modelId="{EF52D7B4-D2E2-2343-BC0B-01578741E5D2}" type="sibTrans" cxnId="{9B54AE74-2B36-8348-9042-34B4CA06DCAF}">
      <dgm:prSet/>
      <dgm:spPr/>
      <dgm:t>
        <a:bodyPr/>
        <a:lstStyle/>
        <a:p>
          <a:endParaRPr lang="en-US">
            <a:solidFill>
              <a:srgbClr val="000000"/>
            </a:solidFill>
          </a:endParaRPr>
        </a:p>
      </dgm:t>
    </dgm:pt>
    <dgm:pt modelId="{6DCEC130-90B4-FA42-A536-BC570BD946F3}">
      <dgm:prSet/>
      <dgm:spPr/>
      <dgm:t>
        <a:bodyPr/>
        <a:lstStyle/>
        <a:p>
          <a:pPr rtl="0"/>
          <a:r>
            <a:rPr lang="en-US" dirty="0" smtClean="0">
              <a:solidFill>
                <a:srgbClr val="000000"/>
              </a:solidFill>
            </a:rPr>
            <a:t>Implement control mechanisms</a:t>
          </a:r>
          <a:endParaRPr lang="en-US" dirty="0">
            <a:solidFill>
              <a:srgbClr val="000000"/>
            </a:solidFill>
          </a:endParaRPr>
        </a:p>
      </dgm:t>
    </dgm:pt>
    <dgm:pt modelId="{A8F27DB0-C4DC-8140-B078-C65047DEB48F}" type="parTrans" cxnId="{11D9FA7D-8A0A-1043-B128-283B73151792}">
      <dgm:prSet/>
      <dgm:spPr/>
      <dgm:t>
        <a:bodyPr/>
        <a:lstStyle/>
        <a:p>
          <a:endParaRPr lang="en-US">
            <a:solidFill>
              <a:srgbClr val="000000"/>
            </a:solidFill>
          </a:endParaRPr>
        </a:p>
      </dgm:t>
    </dgm:pt>
    <dgm:pt modelId="{03263E8B-61D0-8841-A5E7-057405EA2A87}" type="sibTrans" cxnId="{11D9FA7D-8A0A-1043-B128-283B73151792}">
      <dgm:prSet/>
      <dgm:spPr/>
      <dgm:t>
        <a:bodyPr/>
        <a:lstStyle/>
        <a:p>
          <a:endParaRPr lang="en-US">
            <a:solidFill>
              <a:srgbClr val="000000"/>
            </a:solidFill>
          </a:endParaRPr>
        </a:p>
      </dgm:t>
    </dgm:pt>
    <dgm:pt modelId="{1979FDA8-58A6-E546-905C-D4DAC1B12AA9}" type="pres">
      <dgm:prSet presAssocID="{621B4994-2A7E-D44C-A6EE-63ED7C6F6E2F}" presName="linear" presStyleCnt="0">
        <dgm:presLayoutVars>
          <dgm:dir/>
          <dgm:animLvl val="lvl"/>
          <dgm:resizeHandles val="exact"/>
        </dgm:presLayoutVars>
      </dgm:prSet>
      <dgm:spPr/>
      <dgm:t>
        <a:bodyPr/>
        <a:lstStyle/>
        <a:p>
          <a:endParaRPr lang="en-US"/>
        </a:p>
      </dgm:t>
    </dgm:pt>
    <dgm:pt modelId="{255FDBB7-BEC9-E44D-B0DC-D58864161C7D}" type="pres">
      <dgm:prSet presAssocID="{85A9DCD3-3D32-FD4D-97B8-76F6A8278479}" presName="parentLin" presStyleCnt="0"/>
      <dgm:spPr/>
    </dgm:pt>
    <dgm:pt modelId="{003E789E-50EB-7A4A-BBBE-6CFCA7B4D75F}" type="pres">
      <dgm:prSet presAssocID="{85A9DCD3-3D32-FD4D-97B8-76F6A8278479}" presName="parentLeftMargin" presStyleLbl="node1" presStyleIdx="0" presStyleCnt="4"/>
      <dgm:spPr/>
      <dgm:t>
        <a:bodyPr/>
        <a:lstStyle/>
        <a:p>
          <a:endParaRPr lang="en-US"/>
        </a:p>
      </dgm:t>
    </dgm:pt>
    <dgm:pt modelId="{32603993-7EFF-1E49-8BD7-935CD5922483}" type="pres">
      <dgm:prSet presAssocID="{85A9DCD3-3D32-FD4D-97B8-76F6A8278479}" presName="parentText" presStyleLbl="node1" presStyleIdx="0" presStyleCnt="4">
        <dgm:presLayoutVars>
          <dgm:chMax val="0"/>
          <dgm:bulletEnabled val="1"/>
        </dgm:presLayoutVars>
      </dgm:prSet>
      <dgm:spPr/>
      <dgm:t>
        <a:bodyPr/>
        <a:lstStyle/>
        <a:p>
          <a:endParaRPr lang="en-US"/>
        </a:p>
      </dgm:t>
    </dgm:pt>
    <dgm:pt modelId="{19CC1D15-DFBD-624D-BD61-501D56B62D2E}" type="pres">
      <dgm:prSet presAssocID="{85A9DCD3-3D32-FD4D-97B8-76F6A8278479}" presName="negativeSpace" presStyleCnt="0"/>
      <dgm:spPr/>
    </dgm:pt>
    <dgm:pt modelId="{8149751B-24CA-D445-B739-8E7F0A71871E}" type="pres">
      <dgm:prSet presAssocID="{85A9DCD3-3D32-FD4D-97B8-76F6A8278479}" presName="childText" presStyleLbl="conFgAcc1" presStyleIdx="0" presStyleCnt="4">
        <dgm:presLayoutVars>
          <dgm:bulletEnabled val="1"/>
        </dgm:presLayoutVars>
      </dgm:prSet>
      <dgm:spPr/>
    </dgm:pt>
    <dgm:pt modelId="{2C205FAB-B578-CC42-8F80-F0D5571D64BB}" type="pres">
      <dgm:prSet presAssocID="{91A28FC2-CF35-1546-A2B1-3E9D73D76CAE}" presName="spaceBetweenRectangles" presStyleCnt="0"/>
      <dgm:spPr/>
    </dgm:pt>
    <dgm:pt modelId="{DC2533AB-5401-044F-BEAF-132BFF065DC2}" type="pres">
      <dgm:prSet presAssocID="{B21EA0BB-1403-7345-B3BC-FF5ADD95676A}" presName="parentLin" presStyleCnt="0"/>
      <dgm:spPr/>
    </dgm:pt>
    <dgm:pt modelId="{B8381CBF-8D41-D041-9B43-BBBFDBEEC521}" type="pres">
      <dgm:prSet presAssocID="{B21EA0BB-1403-7345-B3BC-FF5ADD95676A}" presName="parentLeftMargin" presStyleLbl="node1" presStyleIdx="0" presStyleCnt="4"/>
      <dgm:spPr/>
      <dgm:t>
        <a:bodyPr/>
        <a:lstStyle/>
        <a:p>
          <a:endParaRPr lang="en-US"/>
        </a:p>
      </dgm:t>
    </dgm:pt>
    <dgm:pt modelId="{67559293-3DF1-A04B-83C6-37247D7759D0}" type="pres">
      <dgm:prSet presAssocID="{B21EA0BB-1403-7345-B3BC-FF5ADD95676A}" presName="parentText" presStyleLbl="node1" presStyleIdx="1" presStyleCnt="4">
        <dgm:presLayoutVars>
          <dgm:chMax val="0"/>
          <dgm:bulletEnabled val="1"/>
        </dgm:presLayoutVars>
      </dgm:prSet>
      <dgm:spPr/>
      <dgm:t>
        <a:bodyPr/>
        <a:lstStyle/>
        <a:p>
          <a:endParaRPr lang="en-US"/>
        </a:p>
      </dgm:t>
    </dgm:pt>
    <dgm:pt modelId="{9F7932EE-1BF5-E74F-968D-C2152438F634}" type="pres">
      <dgm:prSet presAssocID="{B21EA0BB-1403-7345-B3BC-FF5ADD95676A}" presName="negativeSpace" presStyleCnt="0"/>
      <dgm:spPr/>
    </dgm:pt>
    <dgm:pt modelId="{C553D990-E181-D344-9EDF-76C5F1848A45}" type="pres">
      <dgm:prSet presAssocID="{B21EA0BB-1403-7345-B3BC-FF5ADD95676A}" presName="childText" presStyleLbl="conFgAcc1" presStyleIdx="1" presStyleCnt="4">
        <dgm:presLayoutVars>
          <dgm:bulletEnabled val="1"/>
        </dgm:presLayoutVars>
      </dgm:prSet>
      <dgm:spPr/>
    </dgm:pt>
    <dgm:pt modelId="{7D18FB06-58CB-8241-B999-6B767A66235D}" type="pres">
      <dgm:prSet presAssocID="{01ABE95C-EDE0-2649-BC28-C4E5A281BAF1}" presName="spaceBetweenRectangles" presStyleCnt="0"/>
      <dgm:spPr/>
    </dgm:pt>
    <dgm:pt modelId="{52F5611C-C383-5448-9150-9D3D2A107F30}" type="pres">
      <dgm:prSet presAssocID="{5FB16088-1C8E-DA44-BB71-3ABB8AD2CA9C}" presName="parentLin" presStyleCnt="0"/>
      <dgm:spPr/>
    </dgm:pt>
    <dgm:pt modelId="{E09DFCEE-7385-9944-BD75-DFFD262CB069}" type="pres">
      <dgm:prSet presAssocID="{5FB16088-1C8E-DA44-BB71-3ABB8AD2CA9C}" presName="parentLeftMargin" presStyleLbl="node1" presStyleIdx="1" presStyleCnt="4"/>
      <dgm:spPr/>
      <dgm:t>
        <a:bodyPr/>
        <a:lstStyle/>
        <a:p>
          <a:endParaRPr lang="en-US"/>
        </a:p>
      </dgm:t>
    </dgm:pt>
    <dgm:pt modelId="{CC56050D-0FAF-EB4C-9C90-DD1236EE6FDD}" type="pres">
      <dgm:prSet presAssocID="{5FB16088-1C8E-DA44-BB71-3ABB8AD2CA9C}" presName="parentText" presStyleLbl="node1" presStyleIdx="2" presStyleCnt="4">
        <dgm:presLayoutVars>
          <dgm:chMax val="0"/>
          <dgm:bulletEnabled val="1"/>
        </dgm:presLayoutVars>
      </dgm:prSet>
      <dgm:spPr/>
      <dgm:t>
        <a:bodyPr/>
        <a:lstStyle/>
        <a:p>
          <a:endParaRPr lang="en-US"/>
        </a:p>
      </dgm:t>
    </dgm:pt>
    <dgm:pt modelId="{D543EC4F-4133-B143-AB51-1D5C30D2C59F}" type="pres">
      <dgm:prSet presAssocID="{5FB16088-1C8E-DA44-BB71-3ABB8AD2CA9C}" presName="negativeSpace" presStyleCnt="0"/>
      <dgm:spPr/>
    </dgm:pt>
    <dgm:pt modelId="{8707CADA-45A3-724D-A040-3CF6833993E3}" type="pres">
      <dgm:prSet presAssocID="{5FB16088-1C8E-DA44-BB71-3ABB8AD2CA9C}" presName="childText" presStyleLbl="conFgAcc1" presStyleIdx="2" presStyleCnt="4">
        <dgm:presLayoutVars>
          <dgm:bulletEnabled val="1"/>
        </dgm:presLayoutVars>
      </dgm:prSet>
      <dgm:spPr/>
    </dgm:pt>
    <dgm:pt modelId="{C1A0E677-287E-C44C-A7AD-280B989F1C0C}" type="pres">
      <dgm:prSet presAssocID="{EF52D7B4-D2E2-2343-BC0B-01578741E5D2}" presName="spaceBetweenRectangles" presStyleCnt="0"/>
      <dgm:spPr/>
    </dgm:pt>
    <dgm:pt modelId="{5C0DA541-FBB8-694A-9AA9-9DAEAFC0AD17}" type="pres">
      <dgm:prSet presAssocID="{6DCEC130-90B4-FA42-A536-BC570BD946F3}" presName="parentLin" presStyleCnt="0"/>
      <dgm:spPr/>
    </dgm:pt>
    <dgm:pt modelId="{13E954EA-172B-724D-AC25-912E68171825}" type="pres">
      <dgm:prSet presAssocID="{6DCEC130-90B4-FA42-A536-BC570BD946F3}" presName="parentLeftMargin" presStyleLbl="node1" presStyleIdx="2" presStyleCnt="4"/>
      <dgm:spPr/>
      <dgm:t>
        <a:bodyPr/>
        <a:lstStyle/>
        <a:p>
          <a:endParaRPr lang="en-US"/>
        </a:p>
      </dgm:t>
    </dgm:pt>
    <dgm:pt modelId="{74DDC2DC-7EE2-D64D-8F0A-EEEA9CFCE58B}" type="pres">
      <dgm:prSet presAssocID="{6DCEC130-90B4-FA42-A536-BC570BD946F3}" presName="parentText" presStyleLbl="node1" presStyleIdx="3" presStyleCnt="4">
        <dgm:presLayoutVars>
          <dgm:chMax val="0"/>
          <dgm:bulletEnabled val="1"/>
        </dgm:presLayoutVars>
      </dgm:prSet>
      <dgm:spPr/>
      <dgm:t>
        <a:bodyPr/>
        <a:lstStyle/>
        <a:p>
          <a:endParaRPr lang="en-US"/>
        </a:p>
      </dgm:t>
    </dgm:pt>
    <dgm:pt modelId="{E4014F95-1ACC-664D-9F51-0CB5BB8FCE79}" type="pres">
      <dgm:prSet presAssocID="{6DCEC130-90B4-FA42-A536-BC570BD946F3}" presName="negativeSpace" presStyleCnt="0"/>
      <dgm:spPr/>
    </dgm:pt>
    <dgm:pt modelId="{D7534930-D0AC-8D4F-AD9D-42D854079D36}" type="pres">
      <dgm:prSet presAssocID="{6DCEC130-90B4-FA42-A536-BC570BD946F3}" presName="childText" presStyleLbl="conFgAcc1" presStyleIdx="3" presStyleCnt="4">
        <dgm:presLayoutVars>
          <dgm:bulletEnabled val="1"/>
        </dgm:presLayoutVars>
      </dgm:prSet>
      <dgm:spPr/>
    </dgm:pt>
  </dgm:ptLst>
  <dgm:cxnLst>
    <dgm:cxn modelId="{05A8902E-93AC-2A45-B35F-A4DBB7E9357B}" srcId="{621B4994-2A7E-D44C-A6EE-63ED7C6F6E2F}" destId="{85A9DCD3-3D32-FD4D-97B8-76F6A8278479}" srcOrd="0" destOrd="0" parTransId="{729160FD-BFDC-5248-8D8B-0F668C0C02C0}" sibTransId="{91A28FC2-CF35-1546-A2B1-3E9D73D76CAE}"/>
    <dgm:cxn modelId="{B8CFEBAD-FD13-854C-813E-036880A770CE}" type="presOf" srcId="{6DCEC130-90B4-FA42-A536-BC570BD946F3}" destId="{74DDC2DC-7EE2-D64D-8F0A-EEEA9CFCE58B}" srcOrd="1" destOrd="0" presId="urn:microsoft.com/office/officeart/2005/8/layout/list1"/>
    <dgm:cxn modelId="{EED1F511-40E7-2A4A-A9A7-D4A48330A7D1}" type="presOf" srcId="{6DCEC130-90B4-FA42-A536-BC570BD946F3}" destId="{13E954EA-172B-724D-AC25-912E68171825}" srcOrd="0" destOrd="0" presId="urn:microsoft.com/office/officeart/2005/8/layout/list1"/>
    <dgm:cxn modelId="{11D9FA7D-8A0A-1043-B128-283B73151792}" srcId="{621B4994-2A7E-D44C-A6EE-63ED7C6F6E2F}" destId="{6DCEC130-90B4-FA42-A536-BC570BD946F3}" srcOrd="3" destOrd="0" parTransId="{A8F27DB0-C4DC-8140-B078-C65047DEB48F}" sibTransId="{03263E8B-61D0-8841-A5E7-057405EA2A87}"/>
    <dgm:cxn modelId="{3F29AEBC-A858-C440-9D8C-714C221F9578}" type="presOf" srcId="{B21EA0BB-1403-7345-B3BC-FF5ADD95676A}" destId="{B8381CBF-8D41-D041-9B43-BBBFDBEEC521}" srcOrd="0" destOrd="0" presId="urn:microsoft.com/office/officeart/2005/8/layout/list1"/>
    <dgm:cxn modelId="{4B7213F7-68F3-EF44-B598-B440F03D6E84}" type="presOf" srcId="{621B4994-2A7E-D44C-A6EE-63ED7C6F6E2F}" destId="{1979FDA8-58A6-E546-905C-D4DAC1B12AA9}" srcOrd="0" destOrd="0" presId="urn:microsoft.com/office/officeart/2005/8/layout/list1"/>
    <dgm:cxn modelId="{9B54AE74-2B36-8348-9042-34B4CA06DCAF}" srcId="{621B4994-2A7E-D44C-A6EE-63ED7C6F6E2F}" destId="{5FB16088-1C8E-DA44-BB71-3ABB8AD2CA9C}" srcOrd="2" destOrd="0" parTransId="{E0FBA5F6-079C-E74A-ABB5-E697F2DFB6CE}" sibTransId="{EF52D7B4-D2E2-2343-BC0B-01578741E5D2}"/>
    <dgm:cxn modelId="{AFC78F90-E014-754D-9BED-340E4295F466}" type="presOf" srcId="{85A9DCD3-3D32-FD4D-97B8-76F6A8278479}" destId="{32603993-7EFF-1E49-8BD7-935CD5922483}" srcOrd="1" destOrd="0" presId="urn:microsoft.com/office/officeart/2005/8/layout/list1"/>
    <dgm:cxn modelId="{64A33B7D-E5FC-824C-A6CA-DF3DDFCEDA23}" type="presOf" srcId="{5FB16088-1C8E-DA44-BB71-3ABB8AD2CA9C}" destId="{E09DFCEE-7385-9944-BD75-DFFD262CB069}" srcOrd="0" destOrd="0" presId="urn:microsoft.com/office/officeart/2005/8/layout/list1"/>
    <dgm:cxn modelId="{B29FC331-E9AE-9345-8237-F2D95BDC5C1C}" type="presOf" srcId="{B21EA0BB-1403-7345-B3BC-FF5ADD95676A}" destId="{67559293-3DF1-A04B-83C6-37247D7759D0}" srcOrd="1" destOrd="0" presId="urn:microsoft.com/office/officeart/2005/8/layout/list1"/>
    <dgm:cxn modelId="{EC8EA1D9-BAD6-0148-B9A6-F4C0A7F443CD}" type="presOf" srcId="{5FB16088-1C8E-DA44-BB71-3ABB8AD2CA9C}" destId="{CC56050D-0FAF-EB4C-9C90-DD1236EE6FDD}" srcOrd="1" destOrd="0" presId="urn:microsoft.com/office/officeart/2005/8/layout/list1"/>
    <dgm:cxn modelId="{ABA3AB96-6F4A-7A42-B925-6FF89DF12624}" srcId="{621B4994-2A7E-D44C-A6EE-63ED7C6F6E2F}" destId="{B21EA0BB-1403-7345-B3BC-FF5ADD95676A}" srcOrd="1" destOrd="0" parTransId="{37574874-67CA-4D4D-B530-F229556BFE07}" sibTransId="{01ABE95C-EDE0-2649-BC28-C4E5A281BAF1}"/>
    <dgm:cxn modelId="{4EC65DBB-C271-834D-8406-06F514C2202D}" type="presOf" srcId="{85A9DCD3-3D32-FD4D-97B8-76F6A8278479}" destId="{003E789E-50EB-7A4A-BBBE-6CFCA7B4D75F}" srcOrd="0" destOrd="0" presId="urn:microsoft.com/office/officeart/2005/8/layout/list1"/>
    <dgm:cxn modelId="{0C07BF77-27CF-F842-992B-388FA927CF91}" type="presParOf" srcId="{1979FDA8-58A6-E546-905C-D4DAC1B12AA9}" destId="{255FDBB7-BEC9-E44D-B0DC-D58864161C7D}" srcOrd="0" destOrd="0" presId="urn:microsoft.com/office/officeart/2005/8/layout/list1"/>
    <dgm:cxn modelId="{20E848DF-D09A-2542-9B02-2AF84BEF90B6}" type="presParOf" srcId="{255FDBB7-BEC9-E44D-B0DC-D58864161C7D}" destId="{003E789E-50EB-7A4A-BBBE-6CFCA7B4D75F}" srcOrd="0" destOrd="0" presId="urn:microsoft.com/office/officeart/2005/8/layout/list1"/>
    <dgm:cxn modelId="{4E415F87-75B7-6F45-93EB-8162A4D1080A}" type="presParOf" srcId="{255FDBB7-BEC9-E44D-B0DC-D58864161C7D}" destId="{32603993-7EFF-1E49-8BD7-935CD5922483}" srcOrd="1" destOrd="0" presId="urn:microsoft.com/office/officeart/2005/8/layout/list1"/>
    <dgm:cxn modelId="{35FBB590-6C59-C445-AC9A-9B97FB8ECD5B}" type="presParOf" srcId="{1979FDA8-58A6-E546-905C-D4DAC1B12AA9}" destId="{19CC1D15-DFBD-624D-BD61-501D56B62D2E}" srcOrd="1" destOrd="0" presId="urn:microsoft.com/office/officeart/2005/8/layout/list1"/>
    <dgm:cxn modelId="{2AF411D4-3DA4-5848-87CC-C6CC4F263E25}" type="presParOf" srcId="{1979FDA8-58A6-E546-905C-D4DAC1B12AA9}" destId="{8149751B-24CA-D445-B739-8E7F0A71871E}" srcOrd="2" destOrd="0" presId="urn:microsoft.com/office/officeart/2005/8/layout/list1"/>
    <dgm:cxn modelId="{24FDF98F-8CE9-C04B-8D81-3103D505120E}" type="presParOf" srcId="{1979FDA8-58A6-E546-905C-D4DAC1B12AA9}" destId="{2C205FAB-B578-CC42-8F80-F0D5571D64BB}" srcOrd="3" destOrd="0" presId="urn:microsoft.com/office/officeart/2005/8/layout/list1"/>
    <dgm:cxn modelId="{935C53A2-3B43-4742-9669-82AC8D410D82}" type="presParOf" srcId="{1979FDA8-58A6-E546-905C-D4DAC1B12AA9}" destId="{DC2533AB-5401-044F-BEAF-132BFF065DC2}" srcOrd="4" destOrd="0" presId="urn:microsoft.com/office/officeart/2005/8/layout/list1"/>
    <dgm:cxn modelId="{7F243004-4111-0642-908C-52F8D19874E9}" type="presParOf" srcId="{DC2533AB-5401-044F-BEAF-132BFF065DC2}" destId="{B8381CBF-8D41-D041-9B43-BBBFDBEEC521}" srcOrd="0" destOrd="0" presId="urn:microsoft.com/office/officeart/2005/8/layout/list1"/>
    <dgm:cxn modelId="{B15CB4CC-C24E-5344-A3CC-249D13253386}" type="presParOf" srcId="{DC2533AB-5401-044F-BEAF-132BFF065DC2}" destId="{67559293-3DF1-A04B-83C6-37247D7759D0}" srcOrd="1" destOrd="0" presId="urn:microsoft.com/office/officeart/2005/8/layout/list1"/>
    <dgm:cxn modelId="{36D549B2-CD07-DB41-99F7-A99EBE2D36AE}" type="presParOf" srcId="{1979FDA8-58A6-E546-905C-D4DAC1B12AA9}" destId="{9F7932EE-1BF5-E74F-968D-C2152438F634}" srcOrd="5" destOrd="0" presId="urn:microsoft.com/office/officeart/2005/8/layout/list1"/>
    <dgm:cxn modelId="{2C3AEF5C-C52E-704A-8CC6-AFB817AF41F7}" type="presParOf" srcId="{1979FDA8-58A6-E546-905C-D4DAC1B12AA9}" destId="{C553D990-E181-D344-9EDF-76C5F1848A45}" srcOrd="6" destOrd="0" presId="urn:microsoft.com/office/officeart/2005/8/layout/list1"/>
    <dgm:cxn modelId="{2D294221-1750-EC47-AC7A-1A6EEE0213B7}" type="presParOf" srcId="{1979FDA8-58A6-E546-905C-D4DAC1B12AA9}" destId="{7D18FB06-58CB-8241-B999-6B767A66235D}" srcOrd="7" destOrd="0" presId="urn:microsoft.com/office/officeart/2005/8/layout/list1"/>
    <dgm:cxn modelId="{FA86B25A-ED67-8C44-9C38-11A65D6D1EBD}" type="presParOf" srcId="{1979FDA8-58A6-E546-905C-D4DAC1B12AA9}" destId="{52F5611C-C383-5448-9150-9D3D2A107F30}" srcOrd="8" destOrd="0" presId="urn:microsoft.com/office/officeart/2005/8/layout/list1"/>
    <dgm:cxn modelId="{CC2B1DAC-9916-C949-9FD8-9550CAA735A2}" type="presParOf" srcId="{52F5611C-C383-5448-9150-9D3D2A107F30}" destId="{E09DFCEE-7385-9944-BD75-DFFD262CB069}" srcOrd="0" destOrd="0" presId="urn:microsoft.com/office/officeart/2005/8/layout/list1"/>
    <dgm:cxn modelId="{FF3200A0-D0FF-2C44-9F6B-253BDAD22163}" type="presParOf" srcId="{52F5611C-C383-5448-9150-9D3D2A107F30}" destId="{CC56050D-0FAF-EB4C-9C90-DD1236EE6FDD}" srcOrd="1" destOrd="0" presId="urn:microsoft.com/office/officeart/2005/8/layout/list1"/>
    <dgm:cxn modelId="{92B96433-FD4C-6444-86BE-F7095352D239}" type="presParOf" srcId="{1979FDA8-58A6-E546-905C-D4DAC1B12AA9}" destId="{D543EC4F-4133-B143-AB51-1D5C30D2C59F}" srcOrd="9" destOrd="0" presId="urn:microsoft.com/office/officeart/2005/8/layout/list1"/>
    <dgm:cxn modelId="{5EB547EC-F98F-0E49-9DCD-F50B22B0D20B}" type="presParOf" srcId="{1979FDA8-58A6-E546-905C-D4DAC1B12AA9}" destId="{8707CADA-45A3-724D-A040-3CF6833993E3}" srcOrd="10" destOrd="0" presId="urn:microsoft.com/office/officeart/2005/8/layout/list1"/>
    <dgm:cxn modelId="{40886015-8B8B-2246-A1A9-040F52DAFEEC}" type="presParOf" srcId="{1979FDA8-58A6-E546-905C-D4DAC1B12AA9}" destId="{C1A0E677-287E-C44C-A7AD-280B989F1C0C}" srcOrd="11" destOrd="0" presId="urn:microsoft.com/office/officeart/2005/8/layout/list1"/>
    <dgm:cxn modelId="{EAC24002-572C-B54D-8C4F-EC32618F4DD9}" type="presParOf" srcId="{1979FDA8-58A6-E546-905C-D4DAC1B12AA9}" destId="{5C0DA541-FBB8-694A-9AA9-9DAEAFC0AD17}" srcOrd="12" destOrd="0" presId="urn:microsoft.com/office/officeart/2005/8/layout/list1"/>
    <dgm:cxn modelId="{71B4C1AD-DA9A-1C44-9C0A-55FD4065F746}" type="presParOf" srcId="{5C0DA541-FBB8-694A-9AA9-9DAEAFC0AD17}" destId="{13E954EA-172B-724D-AC25-912E68171825}" srcOrd="0" destOrd="0" presId="urn:microsoft.com/office/officeart/2005/8/layout/list1"/>
    <dgm:cxn modelId="{BCDDACFD-3D0E-424B-9666-67234FDFBA18}" type="presParOf" srcId="{5C0DA541-FBB8-694A-9AA9-9DAEAFC0AD17}" destId="{74DDC2DC-7EE2-D64D-8F0A-EEEA9CFCE58B}" srcOrd="1" destOrd="0" presId="urn:microsoft.com/office/officeart/2005/8/layout/list1"/>
    <dgm:cxn modelId="{569A00F9-14A4-ED4B-B254-6A70CBF3F0B4}" type="presParOf" srcId="{1979FDA8-58A6-E546-905C-D4DAC1B12AA9}" destId="{E4014F95-1ACC-664D-9F51-0CB5BB8FCE79}" srcOrd="13" destOrd="0" presId="urn:microsoft.com/office/officeart/2005/8/layout/list1"/>
    <dgm:cxn modelId="{4A3FCE5B-CD8E-C141-944C-FE4D555B6F95}" type="presParOf" srcId="{1979FDA8-58A6-E546-905C-D4DAC1B12AA9}" destId="{D7534930-D0AC-8D4F-AD9D-42D854079D3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C6F76E3-4DD0-4E4F-BB2A-711B241196FE}" type="doc">
      <dgm:prSet loTypeId="urn:microsoft.com/office/officeart/2005/8/layout/vList2" loCatId="" qsTypeId="urn:microsoft.com/office/officeart/2005/8/quickstyle/simple4" qsCatId="simple" csTypeId="urn:microsoft.com/office/officeart/2005/8/colors/accent1_2" csCatId="accent1"/>
      <dgm:spPr/>
      <dgm:t>
        <a:bodyPr/>
        <a:lstStyle/>
        <a:p>
          <a:endParaRPr lang="en-US"/>
        </a:p>
      </dgm:t>
    </dgm:pt>
    <dgm:pt modelId="{74407C4C-CBB0-2D4A-80E8-960D048D42FA}">
      <dgm:prSet/>
      <dgm:spPr/>
      <dgm:t>
        <a:bodyPr/>
        <a:lstStyle/>
        <a:p>
          <a:pPr rtl="0"/>
          <a:r>
            <a:rPr lang="en-US" smtClean="0">
              <a:solidFill>
                <a:srgbClr val="000000"/>
              </a:solidFill>
            </a:rPr>
            <a:t>Main goals of controls:</a:t>
          </a:r>
          <a:endParaRPr lang="en-US">
            <a:solidFill>
              <a:srgbClr val="000000"/>
            </a:solidFill>
          </a:endParaRPr>
        </a:p>
      </dgm:t>
    </dgm:pt>
    <dgm:pt modelId="{6CC66FD7-9D7F-9544-B1A9-7FE3850C547D}" type="parTrans" cxnId="{08382EFD-5114-7348-9B27-C111FA0E7B7A}">
      <dgm:prSet/>
      <dgm:spPr/>
      <dgm:t>
        <a:bodyPr/>
        <a:lstStyle/>
        <a:p>
          <a:endParaRPr lang="en-US"/>
        </a:p>
      </dgm:t>
    </dgm:pt>
    <dgm:pt modelId="{8A5D2249-5068-0543-BEA7-03E421A0DC91}" type="sibTrans" cxnId="{08382EFD-5114-7348-9B27-C111FA0E7B7A}">
      <dgm:prSet/>
      <dgm:spPr/>
      <dgm:t>
        <a:bodyPr/>
        <a:lstStyle/>
        <a:p>
          <a:endParaRPr lang="en-US"/>
        </a:p>
      </dgm:t>
    </dgm:pt>
    <dgm:pt modelId="{F3111B42-204D-8946-9095-83907BA1F393}">
      <dgm:prSet/>
      <dgm:spPr/>
      <dgm:t>
        <a:bodyPr/>
        <a:lstStyle/>
        <a:p>
          <a:pPr rtl="0"/>
          <a:r>
            <a:rPr lang="en-US" dirty="0" smtClean="0">
              <a:solidFill>
                <a:srgbClr val="000000"/>
              </a:solidFill>
            </a:rPr>
            <a:t>Design measurable sustainability goals</a:t>
          </a:r>
          <a:endParaRPr lang="en-US" dirty="0">
            <a:solidFill>
              <a:srgbClr val="000000"/>
            </a:solidFill>
          </a:endParaRPr>
        </a:p>
      </dgm:t>
    </dgm:pt>
    <dgm:pt modelId="{6898A092-DDAB-184D-9BC9-D3C272D94E28}" type="parTrans" cxnId="{FA8F441E-646B-F345-BB93-E5DF8BFF3957}">
      <dgm:prSet/>
      <dgm:spPr/>
      <dgm:t>
        <a:bodyPr/>
        <a:lstStyle/>
        <a:p>
          <a:endParaRPr lang="en-US"/>
        </a:p>
      </dgm:t>
    </dgm:pt>
    <dgm:pt modelId="{47A0AA50-24E6-4445-BE69-2B77F71021F9}" type="sibTrans" cxnId="{FA8F441E-646B-F345-BB93-E5DF8BFF3957}">
      <dgm:prSet/>
      <dgm:spPr/>
      <dgm:t>
        <a:bodyPr/>
        <a:lstStyle/>
        <a:p>
          <a:endParaRPr lang="en-US"/>
        </a:p>
      </dgm:t>
    </dgm:pt>
    <dgm:pt modelId="{5B4156C2-FC39-154A-8A89-9860C416E66A}">
      <dgm:prSet/>
      <dgm:spPr/>
      <dgm:t>
        <a:bodyPr/>
        <a:lstStyle/>
        <a:p>
          <a:pPr rtl="0"/>
          <a:r>
            <a:rPr lang="en-US" dirty="0" smtClean="0">
              <a:solidFill>
                <a:srgbClr val="000000"/>
              </a:solidFill>
            </a:rPr>
            <a:t>Create and maintain regular reporting of sustainability-related activities</a:t>
          </a:r>
          <a:endParaRPr lang="en-US" dirty="0">
            <a:solidFill>
              <a:srgbClr val="000000"/>
            </a:solidFill>
          </a:endParaRPr>
        </a:p>
      </dgm:t>
    </dgm:pt>
    <dgm:pt modelId="{E064B441-5BBA-3647-BAED-1B3AB3B015CC}" type="parTrans" cxnId="{0053EE8B-1235-FB40-B30F-DDE88466A22D}">
      <dgm:prSet/>
      <dgm:spPr/>
      <dgm:t>
        <a:bodyPr/>
        <a:lstStyle/>
        <a:p>
          <a:endParaRPr lang="en-US"/>
        </a:p>
      </dgm:t>
    </dgm:pt>
    <dgm:pt modelId="{B9D33B21-CBD5-3F43-98DA-D460AE050981}" type="sibTrans" cxnId="{0053EE8B-1235-FB40-B30F-DDE88466A22D}">
      <dgm:prSet/>
      <dgm:spPr/>
      <dgm:t>
        <a:bodyPr/>
        <a:lstStyle/>
        <a:p>
          <a:endParaRPr lang="en-US"/>
        </a:p>
      </dgm:t>
    </dgm:pt>
    <dgm:pt modelId="{22E2A115-9B2F-D545-8BD2-052E948D2688}">
      <dgm:prSet/>
      <dgm:spPr/>
      <dgm:t>
        <a:bodyPr/>
        <a:lstStyle/>
        <a:p>
          <a:pPr rtl="0"/>
          <a:r>
            <a:rPr lang="en-US" smtClean="0">
              <a:solidFill>
                <a:srgbClr val="000000"/>
              </a:solidFill>
            </a:rPr>
            <a:t>Common tools:</a:t>
          </a:r>
          <a:endParaRPr lang="en-US">
            <a:solidFill>
              <a:srgbClr val="000000"/>
            </a:solidFill>
          </a:endParaRPr>
        </a:p>
      </dgm:t>
    </dgm:pt>
    <dgm:pt modelId="{B6BB357B-17F5-0B4D-BEF6-EBB466443D6E}" type="parTrans" cxnId="{2ED973CF-94B3-0A43-9867-7A70EA8D097A}">
      <dgm:prSet/>
      <dgm:spPr/>
      <dgm:t>
        <a:bodyPr/>
        <a:lstStyle/>
        <a:p>
          <a:endParaRPr lang="en-US"/>
        </a:p>
      </dgm:t>
    </dgm:pt>
    <dgm:pt modelId="{F89F38AE-CB75-B549-8916-D86663585E68}" type="sibTrans" cxnId="{2ED973CF-94B3-0A43-9867-7A70EA8D097A}">
      <dgm:prSet/>
      <dgm:spPr/>
      <dgm:t>
        <a:bodyPr/>
        <a:lstStyle/>
        <a:p>
          <a:endParaRPr lang="en-US"/>
        </a:p>
      </dgm:t>
    </dgm:pt>
    <dgm:pt modelId="{AC04F3ED-2220-E64D-B690-D28E4F55E2E6}">
      <dgm:prSet/>
      <dgm:spPr/>
      <dgm:t>
        <a:bodyPr/>
        <a:lstStyle/>
        <a:p>
          <a:pPr rtl="0"/>
          <a:r>
            <a:rPr lang="en-US" smtClean="0">
              <a:solidFill>
                <a:srgbClr val="000000"/>
              </a:solidFill>
            </a:rPr>
            <a:t>Balanced Scorecard – Tracks progress toward strategic goals</a:t>
          </a:r>
          <a:endParaRPr lang="en-US">
            <a:solidFill>
              <a:srgbClr val="000000"/>
            </a:solidFill>
          </a:endParaRPr>
        </a:p>
      </dgm:t>
    </dgm:pt>
    <dgm:pt modelId="{C36421C9-3149-4B41-82FD-579D35E082C7}" type="parTrans" cxnId="{BBBF3037-5591-4244-95D1-43D00E52D94B}">
      <dgm:prSet/>
      <dgm:spPr/>
      <dgm:t>
        <a:bodyPr/>
        <a:lstStyle/>
        <a:p>
          <a:endParaRPr lang="en-US"/>
        </a:p>
      </dgm:t>
    </dgm:pt>
    <dgm:pt modelId="{B97C25FF-84E9-034C-B1C6-E04509BD5FD9}" type="sibTrans" cxnId="{BBBF3037-5591-4244-95D1-43D00E52D94B}">
      <dgm:prSet/>
      <dgm:spPr/>
      <dgm:t>
        <a:bodyPr/>
        <a:lstStyle/>
        <a:p>
          <a:endParaRPr lang="en-US"/>
        </a:p>
      </dgm:t>
    </dgm:pt>
    <dgm:pt modelId="{BA8B2DDA-843D-2745-A646-9280AD2DD8FA}">
      <dgm:prSet/>
      <dgm:spPr/>
      <dgm:t>
        <a:bodyPr/>
        <a:lstStyle/>
        <a:p>
          <a:pPr rtl="0"/>
          <a:r>
            <a:rPr lang="en-US" dirty="0" smtClean="0">
              <a:solidFill>
                <a:srgbClr val="000000"/>
              </a:solidFill>
            </a:rPr>
            <a:t>Dashboards / Integrated tracking systems </a:t>
          </a:r>
          <a:endParaRPr lang="en-US" dirty="0">
            <a:solidFill>
              <a:srgbClr val="000000"/>
            </a:solidFill>
          </a:endParaRPr>
        </a:p>
      </dgm:t>
    </dgm:pt>
    <dgm:pt modelId="{8EF3B5AD-ADB2-614F-AC83-5CF19DF28A76}" type="parTrans" cxnId="{39463625-C178-E84F-917A-8F39629100CE}">
      <dgm:prSet/>
      <dgm:spPr/>
      <dgm:t>
        <a:bodyPr/>
        <a:lstStyle/>
        <a:p>
          <a:endParaRPr lang="en-US"/>
        </a:p>
      </dgm:t>
    </dgm:pt>
    <dgm:pt modelId="{7FE233B1-C37A-AC47-83CC-9A874B9E61F4}" type="sibTrans" cxnId="{39463625-C178-E84F-917A-8F39629100CE}">
      <dgm:prSet/>
      <dgm:spPr/>
      <dgm:t>
        <a:bodyPr/>
        <a:lstStyle/>
        <a:p>
          <a:endParaRPr lang="en-US"/>
        </a:p>
      </dgm:t>
    </dgm:pt>
    <dgm:pt modelId="{B4062EE9-8C2B-B943-A89E-481D875A892B}">
      <dgm:prSet/>
      <dgm:spPr/>
      <dgm:t>
        <a:bodyPr/>
        <a:lstStyle/>
        <a:p>
          <a:pPr rtl="0"/>
          <a:r>
            <a:rPr lang="en-US" smtClean="0">
              <a:solidFill>
                <a:srgbClr val="000000"/>
              </a:solidFill>
            </a:rPr>
            <a:t>Software programs that monitor employees’ activities in real-time, such as energy and water usage</a:t>
          </a:r>
          <a:endParaRPr lang="en-US">
            <a:solidFill>
              <a:srgbClr val="000000"/>
            </a:solidFill>
          </a:endParaRPr>
        </a:p>
      </dgm:t>
    </dgm:pt>
    <dgm:pt modelId="{75383F93-6217-614C-AEB2-CA0DBCA0F114}" type="parTrans" cxnId="{3151DD76-6828-3F41-BB30-B639FD17EE2A}">
      <dgm:prSet/>
      <dgm:spPr/>
      <dgm:t>
        <a:bodyPr/>
        <a:lstStyle/>
        <a:p>
          <a:endParaRPr lang="en-US"/>
        </a:p>
      </dgm:t>
    </dgm:pt>
    <dgm:pt modelId="{D68EED79-FEFB-6442-8C78-C0FE872DBC76}" type="sibTrans" cxnId="{3151DD76-6828-3F41-BB30-B639FD17EE2A}">
      <dgm:prSet/>
      <dgm:spPr/>
      <dgm:t>
        <a:bodyPr/>
        <a:lstStyle/>
        <a:p>
          <a:endParaRPr lang="en-US"/>
        </a:p>
      </dgm:t>
    </dgm:pt>
    <dgm:pt modelId="{58B187E8-B171-854F-9F00-1E45D40B2657}">
      <dgm:prSet/>
      <dgm:spPr/>
      <dgm:t>
        <a:bodyPr/>
        <a:lstStyle/>
        <a:p>
          <a:pPr rtl="0"/>
          <a:r>
            <a:rPr lang="en-US" smtClean="0">
              <a:solidFill>
                <a:srgbClr val="000000"/>
              </a:solidFill>
            </a:rPr>
            <a:t>Permit wide audience of employees to see activities at any given time</a:t>
          </a:r>
          <a:endParaRPr lang="en-US">
            <a:solidFill>
              <a:srgbClr val="000000"/>
            </a:solidFill>
          </a:endParaRPr>
        </a:p>
      </dgm:t>
    </dgm:pt>
    <dgm:pt modelId="{A3CE6A99-05BE-1D43-8DC6-626058A71BD4}" type="parTrans" cxnId="{09C5F11B-13E1-EA4F-B7E5-0D33D178844B}">
      <dgm:prSet/>
      <dgm:spPr/>
      <dgm:t>
        <a:bodyPr/>
        <a:lstStyle/>
        <a:p>
          <a:endParaRPr lang="en-US"/>
        </a:p>
      </dgm:t>
    </dgm:pt>
    <dgm:pt modelId="{0E2AE77B-CCB1-E942-9217-50891D73AA4A}" type="sibTrans" cxnId="{09C5F11B-13E1-EA4F-B7E5-0D33D178844B}">
      <dgm:prSet/>
      <dgm:spPr/>
      <dgm:t>
        <a:bodyPr/>
        <a:lstStyle/>
        <a:p>
          <a:endParaRPr lang="en-US"/>
        </a:p>
      </dgm:t>
    </dgm:pt>
    <dgm:pt modelId="{93BD921F-CB7A-2C45-A0D1-2551820065DF}">
      <dgm:prSet/>
      <dgm:spPr/>
      <dgm:t>
        <a:bodyPr/>
        <a:lstStyle/>
        <a:p>
          <a:pPr rtl="0"/>
          <a:r>
            <a:rPr lang="en-US" dirty="0" smtClean="0">
              <a:solidFill>
                <a:srgbClr val="000000"/>
              </a:solidFill>
            </a:rPr>
            <a:t>Life-cycle assessment approach to manufacturing permits measurement of entire cost of products designed </a:t>
          </a:r>
          <a:endParaRPr lang="en-US" dirty="0">
            <a:solidFill>
              <a:srgbClr val="000000"/>
            </a:solidFill>
          </a:endParaRPr>
        </a:p>
      </dgm:t>
    </dgm:pt>
    <dgm:pt modelId="{3100A7C3-63FC-D24A-901D-0E6D5B07C4AA}" type="parTrans" cxnId="{BEF962B1-C726-1F47-BD2E-BC27EF660CCA}">
      <dgm:prSet/>
      <dgm:spPr/>
      <dgm:t>
        <a:bodyPr/>
        <a:lstStyle/>
        <a:p>
          <a:endParaRPr lang="en-US"/>
        </a:p>
      </dgm:t>
    </dgm:pt>
    <dgm:pt modelId="{7733B097-2271-AC48-8349-8C0B36543B58}" type="sibTrans" cxnId="{BEF962B1-C726-1F47-BD2E-BC27EF660CCA}">
      <dgm:prSet/>
      <dgm:spPr/>
      <dgm:t>
        <a:bodyPr/>
        <a:lstStyle/>
        <a:p>
          <a:endParaRPr lang="en-US"/>
        </a:p>
      </dgm:t>
    </dgm:pt>
    <dgm:pt modelId="{64AAE4F2-F5C8-264F-B267-C3A4E27D8A66}" type="pres">
      <dgm:prSet presAssocID="{DC6F76E3-4DD0-4E4F-BB2A-711B241196FE}" presName="linear" presStyleCnt="0">
        <dgm:presLayoutVars>
          <dgm:animLvl val="lvl"/>
          <dgm:resizeHandles val="exact"/>
        </dgm:presLayoutVars>
      </dgm:prSet>
      <dgm:spPr/>
      <dgm:t>
        <a:bodyPr/>
        <a:lstStyle/>
        <a:p>
          <a:endParaRPr lang="en-US"/>
        </a:p>
      </dgm:t>
    </dgm:pt>
    <dgm:pt modelId="{F84599F1-F4B6-F54C-9F00-DE676DCD5ECE}" type="pres">
      <dgm:prSet presAssocID="{74407C4C-CBB0-2D4A-80E8-960D048D42FA}" presName="parentText" presStyleLbl="node1" presStyleIdx="0" presStyleCnt="2">
        <dgm:presLayoutVars>
          <dgm:chMax val="0"/>
          <dgm:bulletEnabled val="1"/>
        </dgm:presLayoutVars>
      </dgm:prSet>
      <dgm:spPr/>
      <dgm:t>
        <a:bodyPr/>
        <a:lstStyle/>
        <a:p>
          <a:endParaRPr lang="en-US"/>
        </a:p>
      </dgm:t>
    </dgm:pt>
    <dgm:pt modelId="{9FB1D25B-A5D7-2C4A-9AD4-F859BAF6388D}" type="pres">
      <dgm:prSet presAssocID="{74407C4C-CBB0-2D4A-80E8-960D048D42FA}" presName="childText" presStyleLbl="revTx" presStyleIdx="0" presStyleCnt="2">
        <dgm:presLayoutVars>
          <dgm:bulletEnabled val="1"/>
        </dgm:presLayoutVars>
      </dgm:prSet>
      <dgm:spPr/>
      <dgm:t>
        <a:bodyPr/>
        <a:lstStyle/>
        <a:p>
          <a:endParaRPr lang="en-US"/>
        </a:p>
      </dgm:t>
    </dgm:pt>
    <dgm:pt modelId="{ED822541-5FB2-AF42-A85D-444740AF90A6}" type="pres">
      <dgm:prSet presAssocID="{22E2A115-9B2F-D545-8BD2-052E948D2688}" presName="parentText" presStyleLbl="node1" presStyleIdx="1" presStyleCnt="2">
        <dgm:presLayoutVars>
          <dgm:chMax val="0"/>
          <dgm:bulletEnabled val="1"/>
        </dgm:presLayoutVars>
      </dgm:prSet>
      <dgm:spPr/>
      <dgm:t>
        <a:bodyPr/>
        <a:lstStyle/>
        <a:p>
          <a:endParaRPr lang="en-US"/>
        </a:p>
      </dgm:t>
    </dgm:pt>
    <dgm:pt modelId="{3EFFF28C-11EF-904C-A70A-90147AAFB779}" type="pres">
      <dgm:prSet presAssocID="{22E2A115-9B2F-D545-8BD2-052E948D2688}" presName="childText" presStyleLbl="revTx" presStyleIdx="1" presStyleCnt="2">
        <dgm:presLayoutVars>
          <dgm:bulletEnabled val="1"/>
        </dgm:presLayoutVars>
      </dgm:prSet>
      <dgm:spPr/>
      <dgm:t>
        <a:bodyPr/>
        <a:lstStyle/>
        <a:p>
          <a:endParaRPr lang="en-US"/>
        </a:p>
      </dgm:t>
    </dgm:pt>
  </dgm:ptLst>
  <dgm:cxnLst>
    <dgm:cxn modelId="{BBBF3037-5591-4244-95D1-43D00E52D94B}" srcId="{22E2A115-9B2F-D545-8BD2-052E948D2688}" destId="{AC04F3ED-2220-E64D-B690-D28E4F55E2E6}" srcOrd="0" destOrd="0" parTransId="{C36421C9-3149-4B41-82FD-579D35E082C7}" sibTransId="{B97C25FF-84E9-034C-B1C6-E04509BD5FD9}"/>
    <dgm:cxn modelId="{09C5F11B-13E1-EA4F-B7E5-0D33D178844B}" srcId="{BA8B2DDA-843D-2745-A646-9280AD2DD8FA}" destId="{58B187E8-B171-854F-9F00-1E45D40B2657}" srcOrd="1" destOrd="0" parTransId="{A3CE6A99-05BE-1D43-8DC6-626058A71BD4}" sibTransId="{0E2AE77B-CCB1-E942-9217-50891D73AA4A}"/>
    <dgm:cxn modelId="{2ED973CF-94B3-0A43-9867-7A70EA8D097A}" srcId="{DC6F76E3-4DD0-4E4F-BB2A-711B241196FE}" destId="{22E2A115-9B2F-D545-8BD2-052E948D2688}" srcOrd="1" destOrd="0" parTransId="{B6BB357B-17F5-0B4D-BEF6-EBB466443D6E}" sibTransId="{F89F38AE-CB75-B549-8916-D86663585E68}"/>
    <dgm:cxn modelId="{05BA335B-4CF9-DE47-BD2A-9E7BEDA444E5}" type="presOf" srcId="{74407C4C-CBB0-2D4A-80E8-960D048D42FA}" destId="{F84599F1-F4B6-F54C-9F00-DE676DCD5ECE}" srcOrd="0" destOrd="0" presId="urn:microsoft.com/office/officeart/2005/8/layout/vList2"/>
    <dgm:cxn modelId="{DCE6BEC1-1021-3349-9C75-3787974521D5}" type="presOf" srcId="{93BD921F-CB7A-2C45-A0D1-2551820065DF}" destId="{3EFFF28C-11EF-904C-A70A-90147AAFB779}" srcOrd="0" destOrd="4" presId="urn:microsoft.com/office/officeart/2005/8/layout/vList2"/>
    <dgm:cxn modelId="{8C443ECC-4E51-6C42-8EF0-FBB7DB522E0A}" type="presOf" srcId="{B4062EE9-8C2B-B943-A89E-481D875A892B}" destId="{3EFFF28C-11EF-904C-A70A-90147AAFB779}" srcOrd="0" destOrd="2" presId="urn:microsoft.com/office/officeart/2005/8/layout/vList2"/>
    <dgm:cxn modelId="{39463625-C178-E84F-917A-8F39629100CE}" srcId="{22E2A115-9B2F-D545-8BD2-052E948D2688}" destId="{BA8B2DDA-843D-2745-A646-9280AD2DD8FA}" srcOrd="1" destOrd="0" parTransId="{8EF3B5AD-ADB2-614F-AC83-5CF19DF28A76}" sibTransId="{7FE233B1-C37A-AC47-83CC-9A874B9E61F4}"/>
    <dgm:cxn modelId="{FA8F441E-646B-F345-BB93-E5DF8BFF3957}" srcId="{74407C4C-CBB0-2D4A-80E8-960D048D42FA}" destId="{F3111B42-204D-8946-9095-83907BA1F393}" srcOrd="0" destOrd="0" parTransId="{6898A092-DDAB-184D-9BC9-D3C272D94E28}" sibTransId="{47A0AA50-24E6-4445-BE69-2B77F71021F9}"/>
    <dgm:cxn modelId="{BEF962B1-C726-1F47-BD2E-BC27EF660CCA}" srcId="{22E2A115-9B2F-D545-8BD2-052E948D2688}" destId="{93BD921F-CB7A-2C45-A0D1-2551820065DF}" srcOrd="2" destOrd="0" parTransId="{3100A7C3-63FC-D24A-901D-0E6D5B07C4AA}" sibTransId="{7733B097-2271-AC48-8349-8C0B36543B58}"/>
    <dgm:cxn modelId="{AFDDFC5E-9199-5A48-AC94-BD81C12B6A7F}" type="presOf" srcId="{AC04F3ED-2220-E64D-B690-D28E4F55E2E6}" destId="{3EFFF28C-11EF-904C-A70A-90147AAFB779}" srcOrd="0" destOrd="0" presId="urn:microsoft.com/office/officeart/2005/8/layout/vList2"/>
    <dgm:cxn modelId="{08382EFD-5114-7348-9B27-C111FA0E7B7A}" srcId="{DC6F76E3-4DD0-4E4F-BB2A-711B241196FE}" destId="{74407C4C-CBB0-2D4A-80E8-960D048D42FA}" srcOrd="0" destOrd="0" parTransId="{6CC66FD7-9D7F-9544-B1A9-7FE3850C547D}" sibTransId="{8A5D2249-5068-0543-BEA7-03E421A0DC91}"/>
    <dgm:cxn modelId="{E602FED5-7038-294E-8443-E445AAF63107}" type="presOf" srcId="{22E2A115-9B2F-D545-8BD2-052E948D2688}" destId="{ED822541-5FB2-AF42-A85D-444740AF90A6}" srcOrd="0" destOrd="0" presId="urn:microsoft.com/office/officeart/2005/8/layout/vList2"/>
    <dgm:cxn modelId="{6300917F-6A0A-8F44-B825-7E2F4845533C}" type="presOf" srcId="{DC6F76E3-4DD0-4E4F-BB2A-711B241196FE}" destId="{64AAE4F2-F5C8-264F-B267-C3A4E27D8A66}" srcOrd="0" destOrd="0" presId="urn:microsoft.com/office/officeart/2005/8/layout/vList2"/>
    <dgm:cxn modelId="{6678DFAD-8D78-C84F-98E4-B98801FD4F12}" type="presOf" srcId="{BA8B2DDA-843D-2745-A646-9280AD2DD8FA}" destId="{3EFFF28C-11EF-904C-A70A-90147AAFB779}" srcOrd="0" destOrd="1" presId="urn:microsoft.com/office/officeart/2005/8/layout/vList2"/>
    <dgm:cxn modelId="{2C956322-EFEE-9A49-B771-29A34AF77324}" type="presOf" srcId="{5B4156C2-FC39-154A-8A89-9860C416E66A}" destId="{9FB1D25B-A5D7-2C4A-9AD4-F859BAF6388D}" srcOrd="0" destOrd="1" presId="urn:microsoft.com/office/officeart/2005/8/layout/vList2"/>
    <dgm:cxn modelId="{0053EE8B-1235-FB40-B30F-DDE88466A22D}" srcId="{74407C4C-CBB0-2D4A-80E8-960D048D42FA}" destId="{5B4156C2-FC39-154A-8A89-9860C416E66A}" srcOrd="1" destOrd="0" parTransId="{E064B441-5BBA-3647-BAED-1B3AB3B015CC}" sibTransId="{B9D33B21-CBD5-3F43-98DA-D460AE050981}"/>
    <dgm:cxn modelId="{3151DD76-6828-3F41-BB30-B639FD17EE2A}" srcId="{BA8B2DDA-843D-2745-A646-9280AD2DD8FA}" destId="{B4062EE9-8C2B-B943-A89E-481D875A892B}" srcOrd="0" destOrd="0" parTransId="{75383F93-6217-614C-AEB2-CA0DBCA0F114}" sibTransId="{D68EED79-FEFB-6442-8C78-C0FE872DBC76}"/>
    <dgm:cxn modelId="{DF6873AF-1149-BE46-9C14-310BFEA9807B}" type="presOf" srcId="{F3111B42-204D-8946-9095-83907BA1F393}" destId="{9FB1D25B-A5D7-2C4A-9AD4-F859BAF6388D}" srcOrd="0" destOrd="0" presId="urn:microsoft.com/office/officeart/2005/8/layout/vList2"/>
    <dgm:cxn modelId="{53E5F6EC-4020-2341-BD62-9BB485EBFE74}" type="presOf" srcId="{58B187E8-B171-854F-9F00-1E45D40B2657}" destId="{3EFFF28C-11EF-904C-A70A-90147AAFB779}" srcOrd="0" destOrd="3" presId="urn:microsoft.com/office/officeart/2005/8/layout/vList2"/>
    <dgm:cxn modelId="{917F157C-95AE-4F47-838C-F6E97C88247E}" type="presParOf" srcId="{64AAE4F2-F5C8-264F-B267-C3A4E27D8A66}" destId="{F84599F1-F4B6-F54C-9F00-DE676DCD5ECE}" srcOrd="0" destOrd="0" presId="urn:microsoft.com/office/officeart/2005/8/layout/vList2"/>
    <dgm:cxn modelId="{5D8BFEB1-634C-284E-B4B6-04675424BC89}" type="presParOf" srcId="{64AAE4F2-F5C8-264F-B267-C3A4E27D8A66}" destId="{9FB1D25B-A5D7-2C4A-9AD4-F859BAF6388D}" srcOrd="1" destOrd="0" presId="urn:microsoft.com/office/officeart/2005/8/layout/vList2"/>
    <dgm:cxn modelId="{01ACC119-765D-0E44-B72A-DEDCBA7F5AEF}" type="presParOf" srcId="{64AAE4F2-F5C8-264F-B267-C3A4E27D8A66}" destId="{ED822541-5FB2-AF42-A85D-444740AF90A6}" srcOrd="2" destOrd="0" presId="urn:microsoft.com/office/officeart/2005/8/layout/vList2"/>
    <dgm:cxn modelId="{326E8C4F-C63E-8847-9780-C0AC9E46F649}" type="presParOf" srcId="{64AAE4F2-F5C8-264F-B267-C3A4E27D8A66}" destId="{3EFFF28C-11EF-904C-A70A-90147AAFB77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1CEED3E-4A14-1E4B-8CBB-7C72606E541D}"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77D86B9B-C07E-AD49-8CDB-8582F3A25C0B}">
      <dgm:prSet/>
      <dgm:spPr/>
      <dgm:t>
        <a:bodyPr/>
        <a:lstStyle/>
        <a:p>
          <a:pPr rtl="0"/>
          <a:r>
            <a:rPr lang="en-US" smtClean="0"/>
            <a:t>Internal: </a:t>
          </a:r>
          <a:endParaRPr lang="en-US"/>
        </a:p>
      </dgm:t>
    </dgm:pt>
    <dgm:pt modelId="{1B83C345-B8B2-2344-B4D7-5260A44BFC8F}" type="parTrans" cxnId="{BFC51707-6FA0-414B-B05C-00006536561E}">
      <dgm:prSet/>
      <dgm:spPr/>
      <dgm:t>
        <a:bodyPr/>
        <a:lstStyle/>
        <a:p>
          <a:endParaRPr lang="en-US"/>
        </a:p>
      </dgm:t>
    </dgm:pt>
    <dgm:pt modelId="{DC7C642C-B2D8-B641-82AB-B7837DFC03E2}" type="sibTrans" cxnId="{BFC51707-6FA0-414B-B05C-00006536561E}">
      <dgm:prSet/>
      <dgm:spPr/>
      <dgm:t>
        <a:bodyPr/>
        <a:lstStyle/>
        <a:p>
          <a:endParaRPr lang="en-US"/>
        </a:p>
      </dgm:t>
    </dgm:pt>
    <dgm:pt modelId="{5B93BD47-CF2D-4543-AB30-815B381B628D}">
      <dgm:prSet/>
      <dgm:spPr/>
      <dgm:t>
        <a:bodyPr/>
        <a:lstStyle/>
        <a:p>
          <a:pPr rtl="0"/>
          <a:r>
            <a:rPr lang="en-US" smtClean="0"/>
            <a:t>Employees</a:t>
          </a:r>
          <a:endParaRPr lang="en-US"/>
        </a:p>
      </dgm:t>
    </dgm:pt>
    <dgm:pt modelId="{531A56B4-8552-F948-9712-C848C9B9F232}" type="parTrans" cxnId="{7A89022D-D7CB-D14C-9D84-BDCEF358C904}">
      <dgm:prSet/>
      <dgm:spPr/>
      <dgm:t>
        <a:bodyPr/>
        <a:lstStyle/>
        <a:p>
          <a:endParaRPr lang="en-US"/>
        </a:p>
      </dgm:t>
    </dgm:pt>
    <dgm:pt modelId="{1B9753C0-0438-864E-B9AC-C5BA8BE59E63}" type="sibTrans" cxnId="{7A89022D-D7CB-D14C-9D84-BDCEF358C904}">
      <dgm:prSet/>
      <dgm:spPr/>
      <dgm:t>
        <a:bodyPr/>
        <a:lstStyle/>
        <a:p>
          <a:endParaRPr lang="en-US"/>
        </a:p>
      </dgm:t>
    </dgm:pt>
    <dgm:pt modelId="{08D9FB7A-30BE-464A-867A-95646DD46171}">
      <dgm:prSet/>
      <dgm:spPr/>
      <dgm:t>
        <a:bodyPr/>
        <a:lstStyle/>
        <a:p>
          <a:pPr rtl="0"/>
          <a:r>
            <a:rPr lang="en-US" dirty="0" smtClean="0"/>
            <a:t>Owners</a:t>
          </a:r>
          <a:endParaRPr lang="en-US" dirty="0"/>
        </a:p>
      </dgm:t>
    </dgm:pt>
    <dgm:pt modelId="{91AA8C27-D79B-D748-A751-B64CBADF462A}" type="parTrans" cxnId="{F3D7BF1D-8362-C846-9D9C-FA62BB3F8C5C}">
      <dgm:prSet/>
      <dgm:spPr/>
      <dgm:t>
        <a:bodyPr/>
        <a:lstStyle/>
        <a:p>
          <a:endParaRPr lang="en-US"/>
        </a:p>
      </dgm:t>
    </dgm:pt>
    <dgm:pt modelId="{E2AC87AA-EA94-214A-813E-30C969E1F88C}" type="sibTrans" cxnId="{F3D7BF1D-8362-C846-9D9C-FA62BB3F8C5C}">
      <dgm:prSet/>
      <dgm:spPr/>
      <dgm:t>
        <a:bodyPr/>
        <a:lstStyle/>
        <a:p>
          <a:endParaRPr lang="en-US"/>
        </a:p>
      </dgm:t>
    </dgm:pt>
    <dgm:pt modelId="{0325E869-3E7B-8349-A434-EAE6ABEEAE60}">
      <dgm:prSet/>
      <dgm:spPr/>
      <dgm:t>
        <a:bodyPr/>
        <a:lstStyle/>
        <a:p>
          <a:pPr rtl="0"/>
          <a:r>
            <a:rPr lang="en-US" smtClean="0"/>
            <a:t>Board of Directors</a:t>
          </a:r>
          <a:endParaRPr lang="en-US"/>
        </a:p>
      </dgm:t>
    </dgm:pt>
    <dgm:pt modelId="{ABF621F5-B17D-C74E-96E6-8B137FE3ED3E}" type="parTrans" cxnId="{52E25F06-0A34-E945-B949-EA4A9306C122}">
      <dgm:prSet/>
      <dgm:spPr/>
      <dgm:t>
        <a:bodyPr/>
        <a:lstStyle/>
        <a:p>
          <a:endParaRPr lang="en-US"/>
        </a:p>
      </dgm:t>
    </dgm:pt>
    <dgm:pt modelId="{DF2E49E0-23B6-574F-9D72-57DA3A3783B0}" type="sibTrans" cxnId="{52E25F06-0A34-E945-B949-EA4A9306C122}">
      <dgm:prSet/>
      <dgm:spPr/>
      <dgm:t>
        <a:bodyPr/>
        <a:lstStyle/>
        <a:p>
          <a:endParaRPr lang="en-US"/>
        </a:p>
      </dgm:t>
    </dgm:pt>
    <dgm:pt modelId="{FC2F3172-25C4-3B45-81FD-EE6FE39DC47F}">
      <dgm:prSet/>
      <dgm:spPr/>
      <dgm:t>
        <a:bodyPr/>
        <a:lstStyle/>
        <a:p>
          <a:pPr rtl="0"/>
          <a:r>
            <a:rPr lang="en-US" smtClean="0"/>
            <a:t>External: </a:t>
          </a:r>
          <a:endParaRPr lang="en-US"/>
        </a:p>
      </dgm:t>
    </dgm:pt>
    <dgm:pt modelId="{44586CDB-A75E-DA47-BE45-0ADA192B07AC}" type="parTrans" cxnId="{2C683915-9017-AC4A-A4A2-8CC367D5CD9B}">
      <dgm:prSet/>
      <dgm:spPr/>
      <dgm:t>
        <a:bodyPr/>
        <a:lstStyle/>
        <a:p>
          <a:endParaRPr lang="en-US"/>
        </a:p>
      </dgm:t>
    </dgm:pt>
    <dgm:pt modelId="{4ECB0A57-93E4-FE47-B83E-4A8A9991A1BA}" type="sibTrans" cxnId="{2C683915-9017-AC4A-A4A2-8CC367D5CD9B}">
      <dgm:prSet/>
      <dgm:spPr/>
      <dgm:t>
        <a:bodyPr/>
        <a:lstStyle/>
        <a:p>
          <a:endParaRPr lang="en-US"/>
        </a:p>
      </dgm:t>
    </dgm:pt>
    <dgm:pt modelId="{3E3FC0E6-D87A-BB4B-A351-C1E9AA10572D}">
      <dgm:prSet/>
      <dgm:spPr/>
      <dgm:t>
        <a:bodyPr/>
        <a:lstStyle/>
        <a:p>
          <a:pPr rtl="0"/>
          <a:r>
            <a:rPr lang="en-US" smtClean="0"/>
            <a:t>Customers</a:t>
          </a:r>
          <a:endParaRPr lang="en-US"/>
        </a:p>
      </dgm:t>
    </dgm:pt>
    <dgm:pt modelId="{3C1C2828-307B-9646-B68D-23D60E6897EA}" type="parTrans" cxnId="{A9AC3CFD-5A61-0B4C-885D-58479D3EE7C7}">
      <dgm:prSet/>
      <dgm:spPr/>
      <dgm:t>
        <a:bodyPr/>
        <a:lstStyle/>
        <a:p>
          <a:endParaRPr lang="en-US"/>
        </a:p>
      </dgm:t>
    </dgm:pt>
    <dgm:pt modelId="{F3703466-5468-894D-8633-7EBC097F2BCE}" type="sibTrans" cxnId="{A9AC3CFD-5A61-0B4C-885D-58479D3EE7C7}">
      <dgm:prSet/>
      <dgm:spPr/>
      <dgm:t>
        <a:bodyPr/>
        <a:lstStyle/>
        <a:p>
          <a:endParaRPr lang="en-US"/>
        </a:p>
      </dgm:t>
    </dgm:pt>
    <dgm:pt modelId="{D3790EC6-7B63-A749-B9C5-DE28BB6C1809}">
      <dgm:prSet/>
      <dgm:spPr/>
      <dgm:t>
        <a:bodyPr/>
        <a:lstStyle/>
        <a:p>
          <a:pPr rtl="0"/>
          <a:r>
            <a:rPr lang="en-US" smtClean="0"/>
            <a:t>Competitors</a:t>
          </a:r>
          <a:endParaRPr lang="en-US"/>
        </a:p>
      </dgm:t>
    </dgm:pt>
    <dgm:pt modelId="{B98D3730-5664-104E-893E-017DAB34DC17}" type="parTrans" cxnId="{46D00A7F-FEEA-6141-A0FD-A573CDD54AD4}">
      <dgm:prSet/>
      <dgm:spPr/>
      <dgm:t>
        <a:bodyPr/>
        <a:lstStyle/>
        <a:p>
          <a:endParaRPr lang="en-US"/>
        </a:p>
      </dgm:t>
    </dgm:pt>
    <dgm:pt modelId="{2714246F-1802-BC44-A8B7-D07CC0138999}" type="sibTrans" cxnId="{46D00A7F-FEEA-6141-A0FD-A573CDD54AD4}">
      <dgm:prSet/>
      <dgm:spPr/>
      <dgm:t>
        <a:bodyPr/>
        <a:lstStyle/>
        <a:p>
          <a:endParaRPr lang="en-US"/>
        </a:p>
      </dgm:t>
    </dgm:pt>
    <dgm:pt modelId="{27D84C90-FD67-3748-8492-71E5F0C1ACEA}">
      <dgm:prSet/>
      <dgm:spPr/>
      <dgm:t>
        <a:bodyPr/>
        <a:lstStyle/>
        <a:p>
          <a:pPr rtl="0"/>
          <a:r>
            <a:rPr lang="en-US" smtClean="0"/>
            <a:t>Suppliers</a:t>
          </a:r>
          <a:endParaRPr lang="en-US"/>
        </a:p>
      </dgm:t>
    </dgm:pt>
    <dgm:pt modelId="{93505DB7-46F9-5045-A6B1-8F5E29916D3A}" type="parTrans" cxnId="{4A4AC239-0ACD-994D-8295-74545C8CEDE2}">
      <dgm:prSet/>
      <dgm:spPr/>
      <dgm:t>
        <a:bodyPr/>
        <a:lstStyle/>
        <a:p>
          <a:endParaRPr lang="en-US"/>
        </a:p>
      </dgm:t>
    </dgm:pt>
    <dgm:pt modelId="{09CB82CC-699C-6D4D-BE78-FEEFDC7306FD}" type="sibTrans" cxnId="{4A4AC239-0ACD-994D-8295-74545C8CEDE2}">
      <dgm:prSet/>
      <dgm:spPr/>
      <dgm:t>
        <a:bodyPr/>
        <a:lstStyle/>
        <a:p>
          <a:endParaRPr lang="en-US"/>
        </a:p>
      </dgm:t>
    </dgm:pt>
    <dgm:pt modelId="{49502760-3E94-FD40-9A07-688A553DEEE5}">
      <dgm:prSet/>
      <dgm:spPr/>
      <dgm:t>
        <a:bodyPr/>
        <a:lstStyle/>
        <a:p>
          <a:pPr rtl="0"/>
          <a:r>
            <a:rPr lang="en-US" smtClean="0"/>
            <a:t>Distributors</a:t>
          </a:r>
          <a:endParaRPr lang="en-US"/>
        </a:p>
      </dgm:t>
    </dgm:pt>
    <dgm:pt modelId="{124785C9-96AC-4F4E-9790-6F2BBC6F1B7A}" type="parTrans" cxnId="{FA4178BA-2998-4F40-89C7-952C8070FB4E}">
      <dgm:prSet/>
      <dgm:spPr/>
      <dgm:t>
        <a:bodyPr/>
        <a:lstStyle/>
        <a:p>
          <a:endParaRPr lang="en-US"/>
        </a:p>
      </dgm:t>
    </dgm:pt>
    <dgm:pt modelId="{D9F7CB17-8B41-6844-B18F-80C759FD3288}" type="sibTrans" cxnId="{FA4178BA-2998-4F40-89C7-952C8070FB4E}">
      <dgm:prSet/>
      <dgm:spPr/>
      <dgm:t>
        <a:bodyPr/>
        <a:lstStyle/>
        <a:p>
          <a:endParaRPr lang="en-US"/>
        </a:p>
      </dgm:t>
    </dgm:pt>
    <dgm:pt modelId="{FC208767-93DB-9E4A-9AD9-EAE8F00D1E30}">
      <dgm:prSet/>
      <dgm:spPr/>
      <dgm:t>
        <a:bodyPr/>
        <a:lstStyle/>
        <a:p>
          <a:pPr rtl="0"/>
          <a:r>
            <a:rPr lang="en-US" smtClean="0"/>
            <a:t>Strategic Allies</a:t>
          </a:r>
          <a:endParaRPr lang="en-US"/>
        </a:p>
      </dgm:t>
    </dgm:pt>
    <dgm:pt modelId="{8AB35EB5-32F1-754E-8A1D-93EEB2941D41}" type="parTrans" cxnId="{C9216600-AF9E-5143-9E75-19F1D0570CFC}">
      <dgm:prSet/>
      <dgm:spPr/>
      <dgm:t>
        <a:bodyPr/>
        <a:lstStyle/>
        <a:p>
          <a:endParaRPr lang="en-US"/>
        </a:p>
      </dgm:t>
    </dgm:pt>
    <dgm:pt modelId="{AF2BEC94-44FD-214B-BE8C-DA87891E04D5}" type="sibTrans" cxnId="{C9216600-AF9E-5143-9E75-19F1D0570CFC}">
      <dgm:prSet/>
      <dgm:spPr/>
      <dgm:t>
        <a:bodyPr/>
        <a:lstStyle/>
        <a:p>
          <a:endParaRPr lang="en-US"/>
        </a:p>
      </dgm:t>
    </dgm:pt>
    <dgm:pt modelId="{7C9BDA36-9A7C-FF43-BBD3-97F961C09F6A}">
      <dgm:prSet/>
      <dgm:spPr/>
      <dgm:t>
        <a:bodyPr/>
        <a:lstStyle/>
        <a:p>
          <a:pPr rtl="0"/>
          <a:r>
            <a:rPr lang="en-US" dirty="0" smtClean="0"/>
            <a:t>Employee organizations (such as unions)</a:t>
          </a:r>
          <a:endParaRPr lang="en-US" dirty="0"/>
        </a:p>
      </dgm:t>
    </dgm:pt>
    <dgm:pt modelId="{50F1963D-D752-4742-970C-74016D7AF919}" type="parTrans" cxnId="{E8F7216D-5618-9546-8434-577B66449F47}">
      <dgm:prSet/>
      <dgm:spPr/>
      <dgm:t>
        <a:bodyPr/>
        <a:lstStyle/>
        <a:p>
          <a:endParaRPr lang="en-US"/>
        </a:p>
      </dgm:t>
    </dgm:pt>
    <dgm:pt modelId="{C9743948-F817-E143-A4A5-7ADEDC00C6EC}" type="sibTrans" cxnId="{E8F7216D-5618-9546-8434-577B66449F47}">
      <dgm:prSet/>
      <dgm:spPr/>
      <dgm:t>
        <a:bodyPr/>
        <a:lstStyle/>
        <a:p>
          <a:endParaRPr lang="en-US"/>
        </a:p>
      </dgm:t>
    </dgm:pt>
    <dgm:pt modelId="{85C98FF2-B42E-7F4F-BF9D-74EB30DB8075}">
      <dgm:prSet/>
      <dgm:spPr/>
      <dgm:t>
        <a:bodyPr/>
        <a:lstStyle/>
        <a:p>
          <a:pPr rtl="0"/>
          <a:r>
            <a:rPr lang="en-US" smtClean="0"/>
            <a:t>Local communities</a:t>
          </a:r>
          <a:endParaRPr lang="en-US"/>
        </a:p>
      </dgm:t>
    </dgm:pt>
    <dgm:pt modelId="{EB0A21FE-3269-1542-B782-8B63D679465F}" type="parTrans" cxnId="{1E54E4B0-69C6-C642-9D87-E42988FFA811}">
      <dgm:prSet/>
      <dgm:spPr/>
      <dgm:t>
        <a:bodyPr/>
        <a:lstStyle/>
        <a:p>
          <a:endParaRPr lang="en-US"/>
        </a:p>
      </dgm:t>
    </dgm:pt>
    <dgm:pt modelId="{7F29798F-6F4B-CE43-BBB9-06BC4D14B6AA}" type="sibTrans" cxnId="{1E54E4B0-69C6-C642-9D87-E42988FFA811}">
      <dgm:prSet/>
      <dgm:spPr/>
      <dgm:t>
        <a:bodyPr/>
        <a:lstStyle/>
        <a:p>
          <a:endParaRPr lang="en-US"/>
        </a:p>
      </dgm:t>
    </dgm:pt>
    <dgm:pt modelId="{CA988995-F100-5240-B6F4-2BBEFC2E75CA}">
      <dgm:prSet/>
      <dgm:spPr/>
      <dgm:t>
        <a:bodyPr/>
        <a:lstStyle/>
        <a:p>
          <a:pPr rtl="0"/>
          <a:r>
            <a:rPr lang="en-US" smtClean="0"/>
            <a:t>Financial Institutions</a:t>
          </a:r>
          <a:endParaRPr lang="en-US"/>
        </a:p>
      </dgm:t>
    </dgm:pt>
    <dgm:pt modelId="{BED13A6E-948A-214E-8508-200475C18769}" type="parTrans" cxnId="{E54A67E3-69EB-7646-8609-351497E046DF}">
      <dgm:prSet/>
      <dgm:spPr/>
      <dgm:t>
        <a:bodyPr/>
        <a:lstStyle/>
        <a:p>
          <a:endParaRPr lang="en-US"/>
        </a:p>
      </dgm:t>
    </dgm:pt>
    <dgm:pt modelId="{3347D08D-109F-B24C-BA62-B631FFC03E70}" type="sibTrans" cxnId="{E54A67E3-69EB-7646-8609-351497E046DF}">
      <dgm:prSet/>
      <dgm:spPr/>
      <dgm:t>
        <a:bodyPr/>
        <a:lstStyle/>
        <a:p>
          <a:endParaRPr lang="en-US"/>
        </a:p>
      </dgm:t>
    </dgm:pt>
    <dgm:pt modelId="{D8194D37-1A99-E742-BB9C-68C2CF653563}">
      <dgm:prSet/>
      <dgm:spPr/>
      <dgm:t>
        <a:bodyPr/>
        <a:lstStyle/>
        <a:p>
          <a:pPr rtl="0"/>
          <a:r>
            <a:rPr lang="en-US" smtClean="0"/>
            <a:t>Government regulators</a:t>
          </a:r>
          <a:endParaRPr lang="en-US"/>
        </a:p>
      </dgm:t>
    </dgm:pt>
    <dgm:pt modelId="{F5EED44B-B64A-7541-A981-E8AA6C7CE240}" type="parTrans" cxnId="{EE14824A-BD02-2148-93D5-40C149AA0EE0}">
      <dgm:prSet/>
      <dgm:spPr/>
      <dgm:t>
        <a:bodyPr/>
        <a:lstStyle/>
        <a:p>
          <a:endParaRPr lang="en-US"/>
        </a:p>
      </dgm:t>
    </dgm:pt>
    <dgm:pt modelId="{6E1163D2-EADE-0649-B965-0EE8C2AFD4A3}" type="sibTrans" cxnId="{EE14824A-BD02-2148-93D5-40C149AA0EE0}">
      <dgm:prSet/>
      <dgm:spPr/>
      <dgm:t>
        <a:bodyPr/>
        <a:lstStyle/>
        <a:p>
          <a:endParaRPr lang="en-US"/>
        </a:p>
      </dgm:t>
    </dgm:pt>
    <dgm:pt modelId="{4ECE545B-2D53-1C49-B1A9-62C514A13C88}">
      <dgm:prSet/>
      <dgm:spPr/>
      <dgm:t>
        <a:bodyPr/>
        <a:lstStyle/>
        <a:p>
          <a:pPr rtl="0"/>
          <a:r>
            <a:rPr lang="en-US" dirty="0" smtClean="0"/>
            <a:t>Special-interest groups (such as activists)</a:t>
          </a:r>
          <a:endParaRPr lang="en-US" dirty="0"/>
        </a:p>
      </dgm:t>
    </dgm:pt>
    <dgm:pt modelId="{C2F46626-2164-914C-A64B-11507489F5A8}" type="parTrans" cxnId="{0F736E0F-7130-9F4D-9B3E-1C8FFC23E5DE}">
      <dgm:prSet/>
      <dgm:spPr/>
      <dgm:t>
        <a:bodyPr/>
        <a:lstStyle/>
        <a:p>
          <a:endParaRPr lang="en-US"/>
        </a:p>
      </dgm:t>
    </dgm:pt>
    <dgm:pt modelId="{0A979591-3C93-A84A-AA1E-060FDC0CBFE0}" type="sibTrans" cxnId="{0F736E0F-7130-9F4D-9B3E-1C8FFC23E5DE}">
      <dgm:prSet/>
      <dgm:spPr/>
      <dgm:t>
        <a:bodyPr/>
        <a:lstStyle/>
        <a:p>
          <a:endParaRPr lang="en-US"/>
        </a:p>
      </dgm:t>
    </dgm:pt>
    <dgm:pt modelId="{18A6E754-E332-DE4F-A49B-A16F21382CAD}">
      <dgm:prSet/>
      <dgm:spPr/>
      <dgm:t>
        <a:bodyPr/>
        <a:lstStyle/>
        <a:p>
          <a:pPr rtl="0"/>
          <a:r>
            <a:rPr lang="en-US" dirty="0" smtClean="0"/>
            <a:t>Mass media</a:t>
          </a:r>
          <a:endParaRPr lang="en-US" dirty="0"/>
        </a:p>
      </dgm:t>
    </dgm:pt>
    <dgm:pt modelId="{00508930-2B67-B04C-98C3-9E8A69D217F1}" type="parTrans" cxnId="{304D3F92-D959-EF48-98E9-F1AF3F514141}">
      <dgm:prSet/>
      <dgm:spPr/>
      <dgm:t>
        <a:bodyPr/>
        <a:lstStyle/>
        <a:p>
          <a:endParaRPr lang="en-US"/>
        </a:p>
      </dgm:t>
    </dgm:pt>
    <dgm:pt modelId="{1BDB78CF-9618-104D-8B19-1EF17D683A76}" type="sibTrans" cxnId="{304D3F92-D959-EF48-98E9-F1AF3F514141}">
      <dgm:prSet/>
      <dgm:spPr/>
      <dgm:t>
        <a:bodyPr/>
        <a:lstStyle/>
        <a:p>
          <a:endParaRPr lang="en-US"/>
        </a:p>
      </dgm:t>
    </dgm:pt>
    <dgm:pt modelId="{96BF8947-6A9C-A445-BBEA-646DCA2C7EB6}" type="pres">
      <dgm:prSet presAssocID="{71CEED3E-4A14-1E4B-8CBB-7C72606E541D}" presName="Name0" presStyleCnt="0">
        <dgm:presLayoutVars>
          <dgm:dir/>
          <dgm:animLvl val="lvl"/>
          <dgm:resizeHandles val="exact"/>
        </dgm:presLayoutVars>
      </dgm:prSet>
      <dgm:spPr/>
      <dgm:t>
        <a:bodyPr/>
        <a:lstStyle/>
        <a:p>
          <a:endParaRPr lang="en-US"/>
        </a:p>
      </dgm:t>
    </dgm:pt>
    <dgm:pt modelId="{260E78DC-F825-E54F-B42B-0B881401EF19}" type="pres">
      <dgm:prSet presAssocID="{77D86B9B-C07E-AD49-8CDB-8582F3A25C0B}" presName="composite" presStyleCnt="0"/>
      <dgm:spPr/>
    </dgm:pt>
    <dgm:pt modelId="{BB1ECF82-AB26-0E47-98D7-067563437CF2}" type="pres">
      <dgm:prSet presAssocID="{77D86B9B-C07E-AD49-8CDB-8582F3A25C0B}" presName="parTx" presStyleLbl="alignNode1" presStyleIdx="0" presStyleCnt="2">
        <dgm:presLayoutVars>
          <dgm:chMax val="0"/>
          <dgm:chPref val="0"/>
          <dgm:bulletEnabled val="1"/>
        </dgm:presLayoutVars>
      </dgm:prSet>
      <dgm:spPr/>
      <dgm:t>
        <a:bodyPr/>
        <a:lstStyle/>
        <a:p>
          <a:endParaRPr lang="en-US"/>
        </a:p>
      </dgm:t>
    </dgm:pt>
    <dgm:pt modelId="{7E08D95F-F89B-7A4B-8743-31C09C9BC977}" type="pres">
      <dgm:prSet presAssocID="{77D86B9B-C07E-AD49-8CDB-8582F3A25C0B}" presName="desTx" presStyleLbl="alignAccFollowNode1" presStyleIdx="0" presStyleCnt="2" custLinFactNeighborX="-1983" custLinFactNeighborY="3328">
        <dgm:presLayoutVars>
          <dgm:bulletEnabled val="1"/>
        </dgm:presLayoutVars>
      </dgm:prSet>
      <dgm:spPr/>
      <dgm:t>
        <a:bodyPr/>
        <a:lstStyle/>
        <a:p>
          <a:endParaRPr lang="en-US"/>
        </a:p>
      </dgm:t>
    </dgm:pt>
    <dgm:pt modelId="{8F6BEB2A-36DF-C440-A7FE-A3A127C11221}" type="pres">
      <dgm:prSet presAssocID="{DC7C642C-B2D8-B641-82AB-B7837DFC03E2}" presName="space" presStyleCnt="0"/>
      <dgm:spPr/>
    </dgm:pt>
    <dgm:pt modelId="{E0E67F2A-FC92-F442-8352-3EDADB987DAC}" type="pres">
      <dgm:prSet presAssocID="{FC2F3172-25C4-3B45-81FD-EE6FE39DC47F}" presName="composite" presStyleCnt="0"/>
      <dgm:spPr/>
    </dgm:pt>
    <dgm:pt modelId="{557280E6-73FA-BC40-800C-7ED5030F1D72}" type="pres">
      <dgm:prSet presAssocID="{FC2F3172-25C4-3B45-81FD-EE6FE39DC47F}" presName="parTx" presStyleLbl="alignNode1" presStyleIdx="1" presStyleCnt="2">
        <dgm:presLayoutVars>
          <dgm:chMax val="0"/>
          <dgm:chPref val="0"/>
          <dgm:bulletEnabled val="1"/>
        </dgm:presLayoutVars>
      </dgm:prSet>
      <dgm:spPr/>
      <dgm:t>
        <a:bodyPr/>
        <a:lstStyle/>
        <a:p>
          <a:endParaRPr lang="en-US"/>
        </a:p>
      </dgm:t>
    </dgm:pt>
    <dgm:pt modelId="{6E7CB7EA-31AF-B340-898D-85D6A9712589}" type="pres">
      <dgm:prSet presAssocID="{FC2F3172-25C4-3B45-81FD-EE6FE39DC47F}" presName="desTx" presStyleLbl="alignAccFollowNode1" presStyleIdx="1" presStyleCnt="2">
        <dgm:presLayoutVars>
          <dgm:bulletEnabled val="1"/>
        </dgm:presLayoutVars>
      </dgm:prSet>
      <dgm:spPr/>
      <dgm:t>
        <a:bodyPr/>
        <a:lstStyle/>
        <a:p>
          <a:endParaRPr lang="en-US"/>
        </a:p>
      </dgm:t>
    </dgm:pt>
  </dgm:ptLst>
  <dgm:cxnLst>
    <dgm:cxn modelId="{EE14824A-BD02-2148-93D5-40C149AA0EE0}" srcId="{FC2F3172-25C4-3B45-81FD-EE6FE39DC47F}" destId="{D8194D37-1A99-E742-BB9C-68C2CF653563}" srcOrd="8" destOrd="0" parTransId="{F5EED44B-B64A-7541-A981-E8AA6C7CE240}" sibTransId="{6E1163D2-EADE-0649-B965-0EE8C2AFD4A3}"/>
    <dgm:cxn modelId="{F21AE99A-4022-4F8C-8EE9-06A365288B33}" type="presOf" srcId="{49502760-3E94-FD40-9A07-688A553DEEE5}" destId="{6E7CB7EA-31AF-B340-898D-85D6A9712589}" srcOrd="0" destOrd="3" presId="urn:microsoft.com/office/officeart/2005/8/layout/hList1"/>
    <dgm:cxn modelId="{94216BD7-C955-4EDA-92EF-0A2250B06FD5}" type="presOf" srcId="{18A6E754-E332-DE4F-A49B-A16F21382CAD}" destId="{6E7CB7EA-31AF-B340-898D-85D6A9712589}" srcOrd="0" destOrd="10" presId="urn:microsoft.com/office/officeart/2005/8/layout/hList1"/>
    <dgm:cxn modelId="{5992D1BF-C280-40AD-81EA-49F655FBA002}" type="presOf" srcId="{CA988995-F100-5240-B6F4-2BBEFC2E75CA}" destId="{6E7CB7EA-31AF-B340-898D-85D6A9712589}" srcOrd="0" destOrd="7" presId="urn:microsoft.com/office/officeart/2005/8/layout/hList1"/>
    <dgm:cxn modelId="{2C683915-9017-AC4A-A4A2-8CC367D5CD9B}" srcId="{71CEED3E-4A14-1E4B-8CBB-7C72606E541D}" destId="{FC2F3172-25C4-3B45-81FD-EE6FE39DC47F}" srcOrd="1" destOrd="0" parTransId="{44586CDB-A75E-DA47-BE45-0ADA192B07AC}" sibTransId="{4ECB0A57-93E4-FE47-B83E-4A8A9991A1BA}"/>
    <dgm:cxn modelId="{FA90C833-6CF1-4D5A-B47D-70F1B1930D2F}" type="presOf" srcId="{71CEED3E-4A14-1E4B-8CBB-7C72606E541D}" destId="{96BF8947-6A9C-A445-BBEA-646DCA2C7EB6}" srcOrd="0" destOrd="0" presId="urn:microsoft.com/office/officeart/2005/8/layout/hList1"/>
    <dgm:cxn modelId="{52E25F06-0A34-E945-B949-EA4A9306C122}" srcId="{77D86B9B-C07E-AD49-8CDB-8582F3A25C0B}" destId="{0325E869-3E7B-8349-A434-EAE6ABEEAE60}" srcOrd="2" destOrd="0" parTransId="{ABF621F5-B17D-C74E-96E6-8B137FE3ED3E}" sibTransId="{DF2E49E0-23B6-574F-9D72-57DA3A3783B0}"/>
    <dgm:cxn modelId="{086C042E-4018-4020-ACFE-FB527FB546C5}" type="presOf" srcId="{4ECE545B-2D53-1C49-B1A9-62C514A13C88}" destId="{6E7CB7EA-31AF-B340-898D-85D6A9712589}" srcOrd="0" destOrd="9" presId="urn:microsoft.com/office/officeart/2005/8/layout/hList1"/>
    <dgm:cxn modelId="{A43550F9-F363-42CC-883C-3646AC1CB495}" type="presOf" srcId="{D3790EC6-7B63-A749-B9C5-DE28BB6C1809}" destId="{6E7CB7EA-31AF-B340-898D-85D6A9712589}" srcOrd="0" destOrd="1" presId="urn:microsoft.com/office/officeart/2005/8/layout/hList1"/>
    <dgm:cxn modelId="{A9AC3CFD-5A61-0B4C-885D-58479D3EE7C7}" srcId="{FC2F3172-25C4-3B45-81FD-EE6FE39DC47F}" destId="{3E3FC0E6-D87A-BB4B-A351-C1E9AA10572D}" srcOrd="0" destOrd="0" parTransId="{3C1C2828-307B-9646-B68D-23D60E6897EA}" sibTransId="{F3703466-5468-894D-8633-7EBC097F2BCE}"/>
    <dgm:cxn modelId="{FA4178BA-2998-4F40-89C7-952C8070FB4E}" srcId="{FC2F3172-25C4-3B45-81FD-EE6FE39DC47F}" destId="{49502760-3E94-FD40-9A07-688A553DEEE5}" srcOrd="3" destOrd="0" parTransId="{124785C9-96AC-4F4E-9790-6F2BBC6F1B7A}" sibTransId="{D9F7CB17-8B41-6844-B18F-80C759FD3288}"/>
    <dgm:cxn modelId="{564A18A7-C8A4-47CF-AF3C-42571375A4C8}" type="presOf" srcId="{7C9BDA36-9A7C-FF43-BBD3-97F961C09F6A}" destId="{6E7CB7EA-31AF-B340-898D-85D6A9712589}" srcOrd="0" destOrd="5" presId="urn:microsoft.com/office/officeart/2005/8/layout/hList1"/>
    <dgm:cxn modelId="{7A89022D-D7CB-D14C-9D84-BDCEF358C904}" srcId="{77D86B9B-C07E-AD49-8CDB-8582F3A25C0B}" destId="{5B93BD47-CF2D-4543-AB30-815B381B628D}" srcOrd="0" destOrd="0" parTransId="{531A56B4-8552-F948-9712-C848C9B9F232}" sibTransId="{1B9753C0-0438-864E-B9AC-C5BA8BE59E63}"/>
    <dgm:cxn modelId="{2792FCBE-C919-43CC-996B-75EAD25E0E52}" type="presOf" srcId="{D8194D37-1A99-E742-BB9C-68C2CF653563}" destId="{6E7CB7EA-31AF-B340-898D-85D6A9712589}" srcOrd="0" destOrd="8" presId="urn:microsoft.com/office/officeart/2005/8/layout/hList1"/>
    <dgm:cxn modelId="{C9216600-AF9E-5143-9E75-19F1D0570CFC}" srcId="{FC2F3172-25C4-3B45-81FD-EE6FE39DC47F}" destId="{FC208767-93DB-9E4A-9AD9-EAE8F00D1E30}" srcOrd="4" destOrd="0" parTransId="{8AB35EB5-32F1-754E-8A1D-93EEB2941D41}" sibTransId="{AF2BEC94-44FD-214B-BE8C-DA87891E04D5}"/>
    <dgm:cxn modelId="{BFC51707-6FA0-414B-B05C-00006536561E}" srcId="{71CEED3E-4A14-1E4B-8CBB-7C72606E541D}" destId="{77D86B9B-C07E-AD49-8CDB-8582F3A25C0B}" srcOrd="0" destOrd="0" parTransId="{1B83C345-B8B2-2344-B4D7-5260A44BFC8F}" sibTransId="{DC7C642C-B2D8-B641-82AB-B7837DFC03E2}"/>
    <dgm:cxn modelId="{F28CA891-F8CF-4328-A1DF-0C4A9C71A0EE}" type="presOf" srcId="{77D86B9B-C07E-AD49-8CDB-8582F3A25C0B}" destId="{BB1ECF82-AB26-0E47-98D7-067563437CF2}" srcOrd="0" destOrd="0" presId="urn:microsoft.com/office/officeart/2005/8/layout/hList1"/>
    <dgm:cxn modelId="{E8F7216D-5618-9546-8434-577B66449F47}" srcId="{FC2F3172-25C4-3B45-81FD-EE6FE39DC47F}" destId="{7C9BDA36-9A7C-FF43-BBD3-97F961C09F6A}" srcOrd="5" destOrd="0" parTransId="{50F1963D-D752-4742-970C-74016D7AF919}" sibTransId="{C9743948-F817-E143-A4A5-7ADEDC00C6EC}"/>
    <dgm:cxn modelId="{96753541-E7A0-4122-9FC3-40CF55BCDB06}" type="presOf" srcId="{85C98FF2-B42E-7F4F-BF9D-74EB30DB8075}" destId="{6E7CB7EA-31AF-B340-898D-85D6A9712589}" srcOrd="0" destOrd="6" presId="urn:microsoft.com/office/officeart/2005/8/layout/hList1"/>
    <dgm:cxn modelId="{66C5F685-386F-408A-86A0-C381E1EDD78E}" type="presOf" srcId="{5B93BD47-CF2D-4543-AB30-815B381B628D}" destId="{7E08D95F-F89B-7A4B-8743-31C09C9BC977}" srcOrd="0" destOrd="0" presId="urn:microsoft.com/office/officeart/2005/8/layout/hList1"/>
    <dgm:cxn modelId="{34BA1BCD-645D-40C1-9208-55C51E2C9D9F}" type="presOf" srcId="{FC2F3172-25C4-3B45-81FD-EE6FE39DC47F}" destId="{557280E6-73FA-BC40-800C-7ED5030F1D72}" srcOrd="0" destOrd="0" presId="urn:microsoft.com/office/officeart/2005/8/layout/hList1"/>
    <dgm:cxn modelId="{2BBE768E-7FA2-438E-B688-949E1740BDBE}" type="presOf" srcId="{27D84C90-FD67-3748-8492-71E5F0C1ACEA}" destId="{6E7CB7EA-31AF-B340-898D-85D6A9712589}" srcOrd="0" destOrd="2" presId="urn:microsoft.com/office/officeart/2005/8/layout/hList1"/>
    <dgm:cxn modelId="{1E54E4B0-69C6-C642-9D87-E42988FFA811}" srcId="{FC2F3172-25C4-3B45-81FD-EE6FE39DC47F}" destId="{85C98FF2-B42E-7F4F-BF9D-74EB30DB8075}" srcOrd="6" destOrd="0" parTransId="{EB0A21FE-3269-1542-B782-8B63D679465F}" sibTransId="{7F29798F-6F4B-CE43-BBB9-06BC4D14B6AA}"/>
    <dgm:cxn modelId="{213C743E-0331-4AB1-A1D0-80F8C191C88C}" type="presOf" srcId="{08D9FB7A-30BE-464A-867A-95646DD46171}" destId="{7E08D95F-F89B-7A4B-8743-31C09C9BC977}" srcOrd="0" destOrd="1" presId="urn:microsoft.com/office/officeart/2005/8/layout/hList1"/>
    <dgm:cxn modelId="{98D872EA-D59A-4878-935B-81F22E68E9A7}" type="presOf" srcId="{FC208767-93DB-9E4A-9AD9-EAE8F00D1E30}" destId="{6E7CB7EA-31AF-B340-898D-85D6A9712589}" srcOrd="0" destOrd="4" presId="urn:microsoft.com/office/officeart/2005/8/layout/hList1"/>
    <dgm:cxn modelId="{F3D7BF1D-8362-C846-9D9C-FA62BB3F8C5C}" srcId="{77D86B9B-C07E-AD49-8CDB-8582F3A25C0B}" destId="{08D9FB7A-30BE-464A-867A-95646DD46171}" srcOrd="1" destOrd="0" parTransId="{91AA8C27-D79B-D748-A751-B64CBADF462A}" sibTransId="{E2AC87AA-EA94-214A-813E-30C969E1F88C}"/>
    <dgm:cxn modelId="{304D3F92-D959-EF48-98E9-F1AF3F514141}" srcId="{FC2F3172-25C4-3B45-81FD-EE6FE39DC47F}" destId="{18A6E754-E332-DE4F-A49B-A16F21382CAD}" srcOrd="10" destOrd="0" parTransId="{00508930-2B67-B04C-98C3-9E8A69D217F1}" sibTransId="{1BDB78CF-9618-104D-8B19-1EF17D683A76}"/>
    <dgm:cxn modelId="{E54A67E3-69EB-7646-8609-351497E046DF}" srcId="{FC2F3172-25C4-3B45-81FD-EE6FE39DC47F}" destId="{CA988995-F100-5240-B6F4-2BBEFC2E75CA}" srcOrd="7" destOrd="0" parTransId="{BED13A6E-948A-214E-8508-200475C18769}" sibTransId="{3347D08D-109F-B24C-BA62-B631FFC03E70}"/>
    <dgm:cxn modelId="{93F911CE-89D9-4E36-B748-CC41F83140A9}" type="presOf" srcId="{0325E869-3E7B-8349-A434-EAE6ABEEAE60}" destId="{7E08D95F-F89B-7A4B-8743-31C09C9BC977}" srcOrd="0" destOrd="2" presId="urn:microsoft.com/office/officeart/2005/8/layout/hList1"/>
    <dgm:cxn modelId="{D01C4235-754C-4524-B900-5534B39B383F}" type="presOf" srcId="{3E3FC0E6-D87A-BB4B-A351-C1E9AA10572D}" destId="{6E7CB7EA-31AF-B340-898D-85D6A9712589}" srcOrd="0" destOrd="0" presId="urn:microsoft.com/office/officeart/2005/8/layout/hList1"/>
    <dgm:cxn modelId="{46D00A7F-FEEA-6141-A0FD-A573CDD54AD4}" srcId="{FC2F3172-25C4-3B45-81FD-EE6FE39DC47F}" destId="{D3790EC6-7B63-A749-B9C5-DE28BB6C1809}" srcOrd="1" destOrd="0" parTransId="{B98D3730-5664-104E-893E-017DAB34DC17}" sibTransId="{2714246F-1802-BC44-A8B7-D07CC0138999}"/>
    <dgm:cxn modelId="{4A4AC239-0ACD-994D-8295-74545C8CEDE2}" srcId="{FC2F3172-25C4-3B45-81FD-EE6FE39DC47F}" destId="{27D84C90-FD67-3748-8492-71E5F0C1ACEA}" srcOrd="2" destOrd="0" parTransId="{93505DB7-46F9-5045-A6B1-8F5E29916D3A}" sibTransId="{09CB82CC-699C-6D4D-BE78-FEEFDC7306FD}"/>
    <dgm:cxn modelId="{0F736E0F-7130-9F4D-9B3E-1C8FFC23E5DE}" srcId="{FC2F3172-25C4-3B45-81FD-EE6FE39DC47F}" destId="{4ECE545B-2D53-1C49-B1A9-62C514A13C88}" srcOrd="9" destOrd="0" parTransId="{C2F46626-2164-914C-A64B-11507489F5A8}" sibTransId="{0A979591-3C93-A84A-AA1E-060FDC0CBFE0}"/>
    <dgm:cxn modelId="{AD201161-E2E9-4AE4-8A1F-9268A80329B4}" type="presParOf" srcId="{96BF8947-6A9C-A445-BBEA-646DCA2C7EB6}" destId="{260E78DC-F825-E54F-B42B-0B881401EF19}" srcOrd="0" destOrd="0" presId="urn:microsoft.com/office/officeart/2005/8/layout/hList1"/>
    <dgm:cxn modelId="{450BF4E5-3CE6-4C1B-9046-7697E2871381}" type="presParOf" srcId="{260E78DC-F825-E54F-B42B-0B881401EF19}" destId="{BB1ECF82-AB26-0E47-98D7-067563437CF2}" srcOrd="0" destOrd="0" presId="urn:microsoft.com/office/officeart/2005/8/layout/hList1"/>
    <dgm:cxn modelId="{B47D7235-9069-466C-BB76-BCB006DA1A2F}" type="presParOf" srcId="{260E78DC-F825-E54F-B42B-0B881401EF19}" destId="{7E08D95F-F89B-7A4B-8743-31C09C9BC977}" srcOrd="1" destOrd="0" presId="urn:microsoft.com/office/officeart/2005/8/layout/hList1"/>
    <dgm:cxn modelId="{CB6E8A97-5507-4D7F-9D2E-7DF34F03D7FB}" type="presParOf" srcId="{96BF8947-6A9C-A445-BBEA-646DCA2C7EB6}" destId="{8F6BEB2A-36DF-C440-A7FE-A3A127C11221}" srcOrd="1" destOrd="0" presId="urn:microsoft.com/office/officeart/2005/8/layout/hList1"/>
    <dgm:cxn modelId="{C06DD39B-206E-4E53-A6CA-CACA8B82BDF9}" type="presParOf" srcId="{96BF8947-6A9C-A445-BBEA-646DCA2C7EB6}" destId="{E0E67F2A-FC92-F442-8352-3EDADB987DAC}" srcOrd="2" destOrd="0" presId="urn:microsoft.com/office/officeart/2005/8/layout/hList1"/>
    <dgm:cxn modelId="{102209E4-1B2D-4902-AB1E-42AFAC699B9D}" type="presParOf" srcId="{E0E67F2A-FC92-F442-8352-3EDADB987DAC}" destId="{557280E6-73FA-BC40-800C-7ED5030F1D72}" srcOrd="0" destOrd="0" presId="urn:microsoft.com/office/officeart/2005/8/layout/hList1"/>
    <dgm:cxn modelId="{EE84CD0F-3336-47FE-95AA-219AB366FB57}" type="presParOf" srcId="{E0E67F2A-FC92-F442-8352-3EDADB987DAC}" destId="{6E7CB7EA-31AF-B340-898D-85D6A971258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8CA831-1A10-7B4B-9B0F-83C618F319FD}"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7F30BCFA-9710-7D4D-A4D0-2B62151B96D2}">
      <dgm:prSet/>
      <dgm:spPr/>
      <dgm:t>
        <a:bodyPr/>
        <a:lstStyle/>
        <a:p>
          <a:pPr rtl="0"/>
          <a:r>
            <a:rPr lang="en-US" dirty="0" smtClean="0">
              <a:solidFill>
                <a:srgbClr val="000000"/>
              </a:solidFill>
            </a:rPr>
            <a:t>Values and beliefs underlying behaviors in an organization</a:t>
          </a:r>
          <a:endParaRPr lang="en-US" dirty="0">
            <a:solidFill>
              <a:srgbClr val="000000"/>
            </a:solidFill>
          </a:endParaRPr>
        </a:p>
      </dgm:t>
    </dgm:pt>
    <dgm:pt modelId="{78942858-4B4E-3542-9FC6-C65A5B50E6C0}" type="parTrans" cxnId="{1EC9895B-E271-CB48-A199-5256E12BF572}">
      <dgm:prSet/>
      <dgm:spPr/>
      <dgm:t>
        <a:bodyPr/>
        <a:lstStyle/>
        <a:p>
          <a:endParaRPr lang="en-US"/>
        </a:p>
      </dgm:t>
    </dgm:pt>
    <dgm:pt modelId="{AE8B3650-07F4-FD46-9729-8DB0B0B3AA06}" type="sibTrans" cxnId="{1EC9895B-E271-CB48-A199-5256E12BF572}">
      <dgm:prSet/>
      <dgm:spPr/>
      <dgm:t>
        <a:bodyPr/>
        <a:lstStyle/>
        <a:p>
          <a:endParaRPr lang="en-US"/>
        </a:p>
      </dgm:t>
    </dgm:pt>
    <dgm:pt modelId="{BBD98E10-3BE3-8E40-9486-24396EC265ED}">
      <dgm:prSet/>
      <dgm:spPr/>
      <dgm:t>
        <a:bodyPr/>
        <a:lstStyle/>
        <a:p>
          <a:pPr rtl="0"/>
          <a:r>
            <a:rPr lang="en-US" dirty="0" smtClean="0">
              <a:solidFill>
                <a:srgbClr val="000000"/>
              </a:solidFill>
            </a:rPr>
            <a:t>“How things are done” in organization</a:t>
          </a:r>
          <a:endParaRPr lang="en-US" dirty="0">
            <a:solidFill>
              <a:srgbClr val="000000"/>
            </a:solidFill>
          </a:endParaRPr>
        </a:p>
      </dgm:t>
    </dgm:pt>
    <dgm:pt modelId="{3A398B0C-E810-2D41-8E5C-264013A1A365}" type="parTrans" cxnId="{BA4A44B8-86FB-AC43-80A2-78D2534766C0}">
      <dgm:prSet/>
      <dgm:spPr/>
      <dgm:t>
        <a:bodyPr/>
        <a:lstStyle/>
        <a:p>
          <a:endParaRPr lang="en-US"/>
        </a:p>
      </dgm:t>
    </dgm:pt>
    <dgm:pt modelId="{31A1332B-2F11-BC40-BA4F-70D1B488FDB8}" type="sibTrans" cxnId="{BA4A44B8-86FB-AC43-80A2-78D2534766C0}">
      <dgm:prSet/>
      <dgm:spPr/>
      <dgm:t>
        <a:bodyPr/>
        <a:lstStyle/>
        <a:p>
          <a:endParaRPr lang="en-US"/>
        </a:p>
      </dgm:t>
    </dgm:pt>
    <dgm:pt modelId="{2B28CB84-D650-AF42-B1F2-9117B5C75ADA}">
      <dgm:prSet/>
      <dgm:spPr/>
      <dgm:t>
        <a:bodyPr/>
        <a:lstStyle/>
        <a:p>
          <a:pPr rtl="0"/>
          <a:r>
            <a:rPr lang="en-US" dirty="0" smtClean="0">
              <a:solidFill>
                <a:srgbClr val="000000"/>
              </a:solidFill>
            </a:rPr>
            <a:t>Leadership guides culture</a:t>
          </a:r>
          <a:endParaRPr lang="en-US" dirty="0">
            <a:solidFill>
              <a:srgbClr val="000000"/>
            </a:solidFill>
          </a:endParaRPr>
        </a:p>
      </dgm:t>
    </dgm:pt>
    <dgm:pt modelId="{3D6EF36E-93F5-D744-A12F-F435BBFDCB75}" type="parTrans" cxnId="{DB390B68-4123-2F41-8A2A-51EAB4FC5598}">
      <dgm:prSet/>
      <dgm:spPr/>
      <dgm:t>
        <a:bodyPr/>
        <a:lstStyle/>
        <a:p>
          <a:endParaRPr lang="en-US"/>
        </a:p>
      </dgm:t>
    </dgm:pt>
    <dgm:pt modelId="{CD6179EB-7E79-104C-997F-AC18916674F8}" type="sibTrans" cxnId="{DB390B68-4123-2F41-8A2A-51EAB4FC5598}">
      <dgm:prSet/>
      <dgm:spPr/>
      <dgm:t>
        <a:bodyPr/>
        <a:lstStyle/>
        <a:p>
          <a:endParaRPr lang="en-US"/>
        </a:p>
      </dgm:t>
    </dgm:pt>
    <dgm:pt modelId="{747D3E51-8BF2-7343-A7A3-CC126220AE63}">
      <dgm:prSet/>
      <dgm:spPr/>
      <dgm:t>
        <a:bodyPr/>
        <a:lstStyle/>
        <a:p>
          <a:pPr rtl="0"/>
          <a:r>
            <a:rPr lang="en-US" dirty="0" smtClean="0">
              <a:solidFill>
                <a:srgbClr val="000000"/>
              </a:solidFill>
            </a:rPr>
            <a:t>e.g., Policies, procedures, and practices</a:t>
          </a:r>
          <a:endParaRPr lang="en-US" dirty="0">
            <a:solidFill>
              <a:srgbClr val="000000"/>
            </a:solidFill>
          </a:endParaRPr>
        </a:p>
      </dgm:t>
    </dgm:pt>
    <dgm:pt modelId="{27C4E960-B59B-0144-8859-93C64C86906F}" type="parTrans" cxnId="{606B6566-FFBD-0B44-9B7B-AC350B13D2A8}">
      <dgm:prSet/>
      <dgm:spPr/>
      <dgm:t>
        <a:bodyPr/>
        <a:lstStyle/>
        <a:p>
          <a:endParaRPr lang="en-US"/>
        </a:p>
      </dgm:t>
    </dgm:pt>
    <dgm:pt modelId="{8FE917F7-5750-8544-90A2-DB9A709C3085}" type="sibTrans" cxnId="{606B6566-FFBD-0B44-9B7B-AC350B13D2A8}">
      <dgm:prSet/>
      <dgm:spPr/>
      <dgm:t>
        <a:bodyPr/>
        <a:lstStyle/>
        <a:p>
          <a:endParaRPr lang="en-US"/>
        </a:p>
      </dgm:t>
    </dgm:pt>
    <dgm:pt modelId="{515439BF-B4D9-C44A-84E0-A836E3A7D091}">
      <dgm:prSet/>
      <dgm:spPr/>
      <dgm:t>
        <a:bodyPr/>
        <a:lstStyle/>
        <a:p>
          <a:pPr rtl="0"/>
          <a:r>
            <a:rPr lang="en-US" dirty="0" smtClean="0">
              <a:solidFill>
                <a:srgbClr val="000000"/>
              </a:solidFill>
            </a:rPr>
            <a:t>Employees enact culture</a:t>
          </a:r>
          <a:endParaRPr lang="en-US" dirty="0">
            <a:solidFill>
              <a:srgbClr val="000000"/>
            </a:solidFill>
          </a:endParaRPr>
        </a:p>
      </dgm:t>
    </dgm:pt>
    <dgm:pt modelId="{FFF2391A-522E-634B-A01C-F26DE2D52D51}" type="parTrans" cxnId="{DBAF679B-D91D-6541-8E30-78EF6F16C863}">
      <dgm:prSet/>
      <dgm:spPr/>
      <dgm:t>
        <a:bodyPr/>
        <a:lstStyle/>
        <a:p>
          <a:endParaRPr lang="en-US"/>
        </a:p>
      </dgm:t>
    </dgm:pt>
    <dgm:pt modelId="{A4A4D6C1-7BFC-2F46-A7B4-D195C6FF2DAA}" type="sibTrans" cxnId="{DBAF679B-D91D-6541-8E30-78EF6F16C863}">
      <dgm:prSet/>
      <dgm:spPr/>
      <dgm:t>
        <a:bodyPr/>
        <a:lstStyle/>
        <a:p>
          <a:endParaRPr lang="en-US"/>
        </a:p>
      </dgm:t>
    </dgm:pt>
    <dgm:pt modelId="{4B689344-89E3-4141-BA20-E25417815493}">
      <dgm:prSet/>
      <dgm:spPr/>
      <dgm:t>
        <a:bodyPr/>
        <a:lstStyle/>
        <a:p>
          <a:pPr rtl="0"/>
          <a:r>
            <a:rPr lang="en-US" dirty="0" smtClean="0">
              <a:solidFill>
                <a:srgbClr val="000000"/>
              </a:solidFill>
            </a:rPr>
            <a:t>e.g., Everyday activities in organization</a:t>
          </a:r>
          <a:endParaRPr lang="en-US" dirty="0">
            <a:solidFill>
              <a:srgbClr val="000000"/>
            </a:solidFill>
          </a:endParaRPr>
        </a:p>
      </dgm:t>
    </dgm:pt>
    <dgm:pt modelId="{E4C8DE50-86C6-894F-A29C-665F6FE1648D}" type="parTrans" cxnId="{24ED417E-C9D5-A24C-9B88-425C90BF2B8F}">
      <dgm:prSet/>
      <dgm:spPr/>
      <dgm:t>
        <a:bodyPr/>
        <a:lstStyle/>
        <a:p>
          <a:endParaRPr lang="en-US"/>
        </a:p>
      </dgm:t>
    </dgm:pt>
    <dgm:pt modelId="{FDA330CE-0A4D-F444-A8B8-DDBD816900AF}" type="sibTrans" cxnId="{24ED417E-C9D5-A24C-9B88-425C90BF2B8F}">
      <dgm:prSet/>
      <dgm:spPr/>
      <dgm:t>
        <a:bodyPr/>
        <a:lstStyle/>
        <a:p>
          <a:endParaRPr lang="en-US"/>
        </a:p>
      </dgm:t>
    </dgm:pt>
    <dgm:pt modelId="{B2CEC0D9-637E-A142-AC73-6566B97BAA8B}" type="pres">
      <dgm:prSet presAssocID="{DE8CA831-1A10-7B4B-9B0F-83C618F319FD}" presName="linear" presStyleCnt="0">
        <dgm:presLayoutVars>
          <dgm:animLvl val="lvl"/>
          <dgm:resizeHandles val="exact"/>
        </dgm:presLayoutVars>
      </dgm:prSet>
      <dgm:spPr/>
      <dgm:t>
        <a:bodyPr/>
        <a:lstStyle/>
        <a:p>
          <a:endParaRPr lang="en-US"/>
        </a:p>
      </dgm:t>
    </dgm:pt>
    <dgm:pt modelId="{E52A1B94-BB26-514B-B305-EF1C2C2505A9}" type="pres">
      <dgm:prSet presAssocID="{7F30BCFA-9710-7D4D-A4D0-2B62151B96D2}" presName="parentText" presStyleLbl="node1" presStyleIdx="0" presStyleCnt="4">
        <dgm:presLayoutVars>
          <dgm:chMax val="0"/>
          <dgm:bulletEnabled val="1"/>
        </dgm:presLayoutVars>
      </dgm:prSet>
      <dgm:spPr/>
      <dgm:t>
        <a:bodyPr/>
        <a:lstStyle/>
        <a:p>
          <a:endParaRPr lang="en-US"/>
        </a:p>
      </dgm:t>
    </dgm:pt>
    <dgm:pt modelId="{FE1C5276-D699-6C4B-8327-B7B48882F6D6}" type="pres">
      <dgm:prSet presAssocID="{AE8B3650-07F4-FD46-9729-8DB0B0B3AA06}" presName="spacer" presStyleCnt="0"/>
      <dgm:spPr/>
    </dgm:pt>
    <dgm:pt modelId="{A21A3B4A-6C40-C74A-A04D-32CEA0D57AC1}" type="pres">
      <dgm:prSet presAssocID="{BBD98E10-3BE3-8E40-9486-24396EC265ED}" presName="parentText" presStyleLbl="node1" presStyleIdx="1" presStyleCnt="4">
        <dgm:presLayoutVars>
          <dgm:chMax val="0"/>
          <dgm:bulletEnabled val="1"/>
        </dgm:presLayoutVars>
      </dgm:prSet>
      <dgm:spPr/>
      <dgm:t>
        <a:bodyPr/>
        <a:lstStyle/>
        <a:p>
          <a:endParaRPr lang="en-US"/>
        </a:p>
      </dgm:t>
    </dgm:pt>
    <dgm:pt modelId="{79D1E281-6E26-CE44-8589-35265AFD8B2F}" type="pres">
      <dgm:prSet presAssocID="{31A1332B-2F11-BC40-BA4F-70D1B488FDB8}" presName="spacer" presStyleCnt="0"/>
      <dgm:spPr/>
    </dgm:pt>
    <dgm:pt modelId="{DB0F6723-0A73-9A42-9078-D22C0131FAE3}" type="pres">
      <dgm:prSet presAssocID="{2B28CB84-D650-AF42-B1F2-9117B5C75ADA}" presName="parentText" presStyleLbl="node1" presStyleIdx="2" presStyleCnt="4">
        <dgm:presLayoutVars>
          <dgm:chMax val="0"/>
          <dgm:bulletEnabled val="1"/>
        </dgm:presLayoutVars>
      </dgm:prSet>
      <dgm:spPr/>
      <dgm:t>
        <a:bodyPr/>
        <a:lstStyle/>
        <a:p>
          <a:endParaRPr lang="en-US"/>
        </a:p>
      </dgm:t>
    </dgm:pt>
    <dgm:pt modelId="{2870BED4-3478-7747-8FF3-899096A262B2}" type="pres">
      <dgm:prSet presAssocID="{2B28CB84-D650-AF42-B1F2-9117B5C75ADA}" presName="childText" presStyleLbl="revTx" presStyleIdx="0" presStyleCnt="2">
        <dgm:presLayoutVars>
          <dgm:bulletEnabled val="1"/>
        </dgm:presLayoutVars>
      </dgm:prSet>
      <dgm:spPr/>
      <dgm:t>
        <a:bodyPr/>
        <a:lstStyle/>
        <a:p>
          <a:endParaRPr lang="en-US"/>
        </a:p>
      </dgm:t>
    </dgm:pt>
    <dgm:pt modelId="{C75D9441-5D89-1945-B2E0-CB0462D5CF7C}" type="pres">
      <dgm:prSet presAssocID="{515439BF-B4D9-C44A-84E0-A836E3A7D091}" presName="parentText" presStyleLbl="node1" presStyleIdx="3" presStyleCnt="4">
        <dgm:presLayoutVars>
          <dgm:chMax val="0"/>
          <dgm:bulletEnabled val="1"/>
        </dgm:presLayoutVars>
      </dgm:prSet>
      <dgm:spPr/>
      <dgm:t>
        <a:bodyPr/>
        <a:lstStyle/>
        <a:p>
          <a:endParaRPr lang="en-US"/>
        </a:p>
      </dgm:t>
    </dgm:pt>
    <dgm:pt modelId="{BF201F41-95AE-2047-B38F-BAB01790A644}" type="pres">
      <dgm:prSet presAssocID="{515439BF-B4D9-C44A-84E0-A836E3A7D091}" presName="childText" presStyleLbl="revTx" presStyleIdx="1" presStyleCnt="2">
        <dgm:presLayoutVars>
          <dgm:bulletEnabled val="1"/>
        </dgm:presLayoutVars>
      </dgm:prSet>
      <dgm:spPr/>
      <dgm:t>
        <a:bodyPr/>
        <a:lstStyle/>
        <a:p>
          <a:endParaRPr lang="en-US"/>
        </a:p>
      </dgm:t>
    </dgm:pt>
  </dgm:ptLst>
  <dgm:cxnLst>
    <dgm:cxn modelId="{24E64E04-A484-D044-89B2-3CB460147D3C}" type="presOf" srcId="{2B28CB84-D650-AF42-B1F2-9117B5C75ADA}" destId="{DB0F6723-0A73-9A42-9078-D22C0131FAE3}" srcOrd="0" destOrd="0" presId="urn:microsoft.com/office/officeart/2005/8/layout/vList2"/>
    <dgm:cxn modelId="{24ED417E-C9D5-A24C-9B88-425C90BF2B8F}" srcId="{515439BF-B4D9-C44A-84E0-A836E3A7D091}" destId="{4B689344-89E3-4141-BA20-E25417815493}" srcOrd="0" destOrd="0" parTransId="{E4C8DE50-86C6-894F-A29C-665F6FE1648D}" sibTransId="{FDA330CE-0A4D-F444-A8B8-DDBD816900AF}"/>
    <dgm:cxn modelId="{B61FA62A-BDFF-6144-B24C-424D87AB35FC}" type="presOf" srcId="{BBD98E10-3BE3-8E40-9486-24396EC265ED}" destId="{A21A3B4A-6C40-C74A-A04D-32CEA0D57AC1}" srcOrd="0" destOrd="0" presId="urn:microsoft.com/office/officeart/2005/8/layout/vList2"/>
    <dgm:cxn modelId="{44C5E389-AF9D-1F4D-BA0D-3B11FE4D5CE6}" type="presOf" srcId="{515439BF-B4D9-C44A-84E0-A836E3A7D091}" destId="{C75D9441-5D89-1945-B2E0-CB0462D5CF7C}" srcOrd="0" destOrd="0" presId="urn:microsoft.com/office/officeart/2005/8/layout/vList2"/>
    <dgm:cxn modelId="{DBAF679B-D91D-6541-8E30-78EF6F16C863}" srcId="{DE8CA831-1A10-7B4B-9B0F-83C618F319FD}" destId="{515439BF-B4D9-C44A-84E0-A836E3A7D091}" srcOrd="3" destOrd="0" parTransId="{FFF2391A-522E-634B-A01C-F26DE2D52D51}" sibTransId="{A4A4D6C1-7BFC-2F46-A7B4-D195C6FF2DAA}"/>
    <dgm:cxn modelId="{BA4A44B8-86FB-AC43-80A2-78D2534766C0}" srcId="{DE8CA831-1A10-7B4B-9B0F-83C618F319FD}" destId="{BBD98E10-3BE3-8E40-9486-24396EC265ED}" srcOrd="1" destOrd="0" parTransId="{3A398B0C-E810-2D41-8E5C-264013A1A365}" sibTransId="{31A1332B-2F11-BC40-BA4F-70D1B488FDB8}"/>
    <dgm:cxn modelId="{DB390B68-4123-2F41-8A2A-51EAB4FC5598}" srcId="{DE8CA831-1A10-7B4B-9B0F-83C618F319FD}" destId="{2B28CB84-D650-AF42-B1F2-9117B5C75ADA}" srcOrd="2" destOrd="0" parTransId="{3D6EF36E-93F5-D744-A12F-F435BBFDCB75}" sibTransId="{CD6179EB-7E79-104C-997F-AC18916674F8}"/>
    <dgm:cxn modelId="{D82F0670-6C88-7640-878C-04FFB57693A7}" type="presOf" srcId="{7F30BCFA-9710-7D4D-A4D0-2B62151B96D2}" destId="{E52A1B94-BB26-514B-B305-EF1C2C2505A9}" srcOrd="0" destOrd="0" presId="urn:microsoft.com/office/officeart/2005/8/layout/vList2"/>
    <dgm:cxn modelId="{2731741B-A43F-DB4F-8092-C7924507A981}" type="presOf" srcId="{DE8CA831-1A10-7B4B-9B0F-83C618F319FD}" destId="{B2CEC0D9-637E-A142-AC73-6566B97BAA8B}" srcOrd="0" destOrd="0" presId="urn:microsoft.com/office/officeart/2005/8/layout/vList2"/>
    <dgm:cxn modelId="{F57B0558-045F-8E47-AF0B-E72A8B1562E2}" type="presOf" srcId="{747D3E51-8BF2-7343-A7A3-CC126220AE63}" destId="{2870BED4-3478-7747-8FF3-899096A262B2}" srcOrd="0" destOrd="0" presId="urn:microsoft.com/office/officeart/2005/8/layout/vList2"/>
    <dgm:cxn modelId="{606B6566-FFBD-0B44-9B7B-AC350B13D2A8}" srcId="{2B28CB84-D650-AF42-B1F2-9117B5C75ADA}" destId="{747D3E51-8BF2-7343-A7A3-CC126220AE63}" srcOrd="0" destOrd="0" parTransId="{27C4E960-B59B-0144-8859-93C64C86906F}" sibTransId="{8FE917F7-5750-8544-90A2-DB9A709C3085}"/>
    <dgm:cxn modelId="{00E04738-4FA3-8748-8722-02690D48FCDD}" type="presOf" srcId="{4B689344-89E3-4141-BA20-E25417815493}" destId="{BF201F41-95AE-2047-B38F-BAB01790A644}" srcOrd="0" destOrd="0" presId="urn:microsoft.com/office/officeart/2005/8/layout/vList2"/>
    <dgm:cxn modelId="{1EC9895B-E271-CB48-A199-5256E12BF572}" srcId="{DE8CA831-1A10-7B4B-9B0F-83C618F319FD}" destId="{7F30BCFA-9710-7D4D-A4D0-2B62151B96D2}" srcOrd="0" destOrd="0" parTransId="{78942858-4B4E-3542-9FC6-C65A5B50E6C0}" sibTransId="{AE8B3650-07F4-FD46-9729-8DB0B0B3AA06}"/>
    <dgm:cxn modelId="{B323F343-4CEE-944F-8369-7371670FA2E4}" type="presParOf" srcId="{B2CEC0D9-637E-A142-AC73-6566B97BAA8B}" destId="{E52A1B94-BB26-514B-B305-EF1C2C2505A9}" srcOrd="0" destOrd="0" presId="urn:microsoft.com/office/officeart/2005/8/layout/vList2"/>
    <dgm:cxn modelId="{75A958BB-F144-264C-B496-970CA9EE831F}" type="presParOf" srcId="{B2CEC0D9-637E-A142-AC73-6566B97BAA8B}" destId="{FE1C5276-D699-6C4B-8327-B7B48882F6D6}" srcOrd="1" destOrd="0" presId="urn:microsoft.com/office/officeart/2005/8/layout/vList2"/>
    <dgm:cxn modelId="{F0C9D57D-D3E2-CA4E-83A3-AABC1DBD2282}" type="presParOf" srcId="{B2CEC0D9-637E-A142-AC73-6566B97BAA8B}" destId="{A21A3B4A-6C40-C74A-A04D-32CEA0D57AC1}" srcOrd="2" destOrd="0" presId="urn:microsoft.com/office/officeart/2005/8/layout/vList2"/>
    <dgm:cxn modelId="{E0D8CD93-9146-9A4F-83A4-5F227710DDEF}" type="presParOf" srcId="{B2CEC0D9-637E-A142-AC73-6566B97BAA8B}" destId="{79D1E281-6E26-CE44-8589-35265AFD8B2F}" srcOrd="3" destOrd="0" presId="urn:microsoft.com/office/officeart/2005/8/layout/vList2"/>
    <dgm:cxn modelId="{22FB2F28-6FC0-214A-99A8-0AA8A9DF6A67}" type="presParOf" srcId="{B2CEC0D9-637E-A142-AC73-6566B97BAA8B}" destId="{DB0F6723-0A73-9A42-9078-D22C0131FAE3}" srcOrd="4" destOrd="0" presId="urn:microsoft.com/office/officeart/2005/8/layout/vList2"/>
    <dgm:cxn modelId="{C3BAAA8D-9E35-3042-AF85-8323D561C967}" type="presParOf" srcId="{B2CEC0D9-637E-A142-AC73-6566B97BAA8B}" destId="{2870BED4-3478-7747-8FF3-899096A262B2}" srcOrd="5" destOrd="0" presId="urn:microsoft.com/office/officeart/2005/8/layout/vList2"/>
    <dgm:cxn modelId="{897B1559-D49C-9B4B-80DE-CCBA4B7A7903}" type="presParOf" srcId="{B2CEC0D9-637E-A142-AC73-6566B97BAA8B}" destId="{C75D9441-5D89-1945-B2E0-CB0462D5CF7C}" srcOrd="6" destOrd="0" presId="urn:microsoft.com/office/officeart/2005/8/layout/vList2"/>
    <dgm:cxn modelId="{2E4135CE-28C7-6A4B-A2E1-592840D80E30}" type="presParOf" srcId="{B2CEC0D9-637E-A142-AC73-6566B97BAA8B}" destId="{BF201F41-95AE-2047-B38F-BAB01790A644}"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8E2E5C-84A0-0B4D-98EE-8BC5772C4CDA}"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5963D3D7-3CD4-BE43-9185-8C701D61F0CE}">
      <dgm:prSet custT="1"/>
      <dgm:spPr/>
      <dgm:t>
        <a:bodyPr/>
        <a:lstStyle/>
        <a:p>
          <a:pPr rtl="0"/>
          <a:r>
            <a:rPr lang="en-US" sz="2800" dirty="0" smtClean="0">
              <a:solidFill>
                <a:srgbClr val="000000"/>
              </a:solidFill>
            </a:rPr>
            <a:t>Function in an organization that deals with hiring, training, and compensating employees</a:t>
          </a:r>
          <a:endParaRPr lang="en-US" sz="2800" dirty="0">
            <a:solidFill>
              <a:srgbClr val="000000"/>
            </a:solidFill>
          </a:endParaRPr>
        </a:p>
      </dgm:t>
    </dgm:pt>
    <dgm:pt modelId="{31BF4DD5-51F3-E448-B023-C599376592BA}" type="parTrans" cxnId="{BEEBBFA3-4588-7046-9BE3-69A1DEE4B8FD}">
      <dgm:prSet/>
      <dgm:spPr/>
      <dgm:t>
        <a:bodyPr/>
        <a:lstStyle/>
        <a:p>
          <a:endParaRPr lang="en-US"/>
        </a:p>
      </dgm:t>
    </dgm:pt>
    <dgm:pt modelId="{D5B1F17B-AF13-C74F-87A3-ECA44CAE7DBA}" type="sibTrans" cxnId="{BEEBBFA3-4588-7046-9BE3-69A1DEE4B8FD}">
      <dgm:prSet/>
      <dgm:spPr/>
      <dgm:t>
        <a:bodyPr/>
        <a:lstStyle/>
        <a:p>
          <a:endParaRPr lang="en-US"/>
        </a:p>
      </dgm:t>
    </dgm:pt>
    <dgm:pt modelId="{15193243-CE21-6A4B-BAB0-FAB053819D75}">
      <dgm:prSet custT="1"/>
      <dgm:spPr/>
      <dgm:t>
        <a:bodyPr/>
        <a:lstStyle/>
        <a:p>
          <a:pPr rtl="0"/>
          <a:r>
            <a:rPr lang="en-US" sz="2400" dirty="0" smtClean="0"/>
            <a:t>Hiring: Bringing in new employees </a:t>
          </a:r>
          <a:endParaRPr lang="en-US" sz="2400" dirty="0"/>
        </a:p>
      </dgm:t>
    </dgm:pt>
    <dgm:pt modelId="{A12C77D9-0EB0-134F-B1D6-D29A50398EB5}" type="parTrans" cxnId="{31C37A92-AA40-F244-B56C-531212572821}">
      <dgm:prSet/>
      <dgm:spPr/>
      <dgm:t>
        <a:bodyPr/>
        <a:lstStyle/>
        <a:p>
          <a:endParaRPr lang="en-US"/>
        </a:p>
      </dgm:t>
    </dgm:pt>
    <dgm:pt modelId="{6417156B-D69E-2F41-838F-0A555913811D}" type="sibTrans" cxnId="{31C37A92-AA40-F244-B56C-531212572821}">
      <dgm:prSet/>
      <dgm:spPr/>
      <dgm:t>
        <a:bodyPr/>
        <a:lstStyle/>
        <a:p>
          <a:endParaRPr lang="en-US"/>
        </a:p>
      </dgm:t>
    </dgm:pt>
    <dgm:pt modelId="{EB667DF8-7975-FE4F-9AB2-E40474DBE171}">
      <dgm:prSet custT="1"/>
      <dgm:spPr/>
      <dgm:t>
        <a:bodyPr/>
        <a:lstStyle/>
        <a:p>
          <a:pPr rtl="0"/>
          <a:r>
            <a:rPr lang="en-US" sz="2400" dirty="0" smtClean="0"/>
            <a:t>Compensating: Providing monetary and non-monetary compensation for employees</a:t>
          </a:r>
          <a:endParaRPr lang="en-US" sz="2400" dirty="0"/>
        </a:p>
      </dgm:t>
    </dgm:pt>
    <dgm:pt modelId="{D3E8884F-ED55-514C-AF78-42FEC7710DFB}" type="parTrans" cxnId="{679BA2CC-C1BA-5646-B220-13702DEC7608}">
      <dgm:prSet/>
      <dgm:spPr/>
      <dgm:t>
        <a:bodyPr/>
        <a:lstStyle/>
        <a:p>
          <a:endParaRPr lang="en-US"/>
        </a:p>
      </dgm:t>
    </dgm:pt>
    <dgm:pt modelId="{E7C9EEE6-CB1C-D54C-939F-414B70C5EDB8}" type="sibTrans" cxnId="{679BA2CC-C1BA-5646-B220-13702DEC7608}">
      <dgm:prSet/>
      <dgm:spPr/>
      <dgm:t>
        <a:bodyPr/>
        <a:lstStyle/>
        <a:p>
          <a:endParaRPr lang="en-US"/>
        </a:p>
      </dgm:t>
    </dgm:pt>
    <dgm:pt modelId="{0CC56263-AEBA-C446-A68E-9A3292ABA0C7}">
      <dgm:prSet custT="1"/>
      <dgm:spPr/>
      <dgm:t>
        <a:bodyPr/>
        <a:lstStyle/>
        <a:p>
          <a:pPr rtl="0"/>
          <a:r>
            <a:rPr lang="en-US" sz="2400" dirty="0" smtClean="0"/>
            <a:t>Delineating roles: Setting job descriptions and roles of employees </a:t>
          </a:r>
          <a:endParaRPr lang="en-US" sz="2400" dirty="0"/>
        </a:p>
      </dgm:t>
    </dgm:pt>
    <dgm:pt modelId="{C35132BE-CC3E-994D-984F-0366048E4AF1}" type="parTrans" cxnId="{2FCB040A-1849-B840-BFE2-3C770334DCAB}">
      <dgm:prSet/>
      <dgm:spPr/>
      <dgm:t>
        <a:bodyPr/>
        <a:lstStyle/>
        <a:p>
          <a:endParaRPr lang="en-US"/>
        </a:p>
      </dgm:t>
    </dgm:pt>
    <dgm:pt modelId="{C8AAFA9E-77A6-CC45-8675-2ACC459D5D88}" type="sibTrans" cxnId="{2FCB040A-1849-B840-BFE2-3C770334DCAB}">
      <dgm:prSet/>
      <dgm:spPr/>
      <dgm:t>
        <a:bodyPr/>
        <a:lstStyle/>
        <a:p>
          <a:endParaRPr lang="en-US"/>
        </a:p>
      </dgm:t>
    </dgm:pt>
    <dgm:pt modelId="{F902CAB8-BA41-7C44-A0DF-5DEB6E3D967E}">
      <dgm:prSet custT="1"/>
      <dgm:spPr/>
      <dgm:t>
        <a:bodyPr/>
        <a:lstStyle/>
        <a:p>
          <a:pPr rtl="0"/>
          <a:r>
            <a:rPr lang="en-US" sz="2400" dirty="0" smtClean="0"/>
            <a:t>Training: Teaching new skills to employees so they can complete their jobs to the best of their abilities</a:t>
          </a:r>
          <a:endParaRPr lang="en-US" sz="2400" dirty="0"/>
        </a:p>
      </dgm:t>
    </dgm:pt>
    <dgm:pt modelId="{8DF6D7C8-5DF8-1D40-8C07-6D2EC84F454F}" type="parTrans" cxnId="{7DEEA699-9BAD-6A47-B54A-C11C67366019}">
      <dgm:prSet/>
      <dgm:spPr/>
    </dgm:pt>
    <dgm:pt modelId="{BC5C6E20-99F7-3146-8BA6-859717A49D30}" type="sibTrans" cxnId="{7DEEA699-9BAD-6A47-B54A-C11C67366019}">
      <dgm:prSet/>
      <dgm:spPr/>
    </dgm:pt>
    <dgm:pt modelId="{DE59CC74-788C-B341-958B-8B828C51FB16}" type="pres">
      <dgm:prSet presAssocID="{BF8E2E5C-84A0-0B4D-98EE-8BC5772C4CDA}" presName="linear" presStyleCnt="0">
        <dgm:presLayoutVars>
          <dgm:animLvl val="lvl"/>
          <dgm:resizeHandles val="exact"/>
        </dgm:presLayoutVars>
      </dgm:prSet>
      <dgm:spPr/>
      <dgm:t>
        <a:bodyPr/>
        <a:lstStyle/>
        <a:p>
          <a:endParaRPr lang="en-US"/>
        </a:p>
      </dgm:t>
    </dgm:pt>
    <dgm:pt modelId="{34426F62-857C-4749-B1BB-C94DC1D0D665}" type="pres">
      <dgm:prSet presAssocID="{5963D3D7-3CD4-BE43-9185-8C701D61F0CE}" presName="parentText" presStyleLbl="node1" presStyleIdx="0" presStyleCnt="1">
        <dgm:presLayoutVars>
          <dgm:chMax val="0"/>
          <dgm:bulletEnabled val="1"/>
        </dgm:presLayoutVars>
      </dgm:prSet>
      <dgm:spPr/>
      <dgm:t>
        <a:bodyPr/>
        <a:lstStyle/>
        <a:p>
          <a:endParaRPr lang="en-US"/>
        </a:p>
      </dgm:t>
    </dgm:pt>
    <dgm:pt modelId="{E5647C4C-ABFE-2845-B113-21D1AFB9C771}" type="pres">
      <dgm:prSet presAssocID="{5963D3D7-3CD4-BE43-9185-8C701D61F0CE}" presName="childText" presStyleLbl="revTx" presStyleIdx="0" presStyleCnt="1">
        <dgm:presLayoutVars>
          <dgm:bulletEnabled val="1"/>
        </dgm:presLayoutVars>
      </dgm:prSet>
      <dgm:spPr/>
      <dgm:t>
        <a:bodyPr/>
        <a:lstStyle/>
        <a:p>
          <a:endParaRPr lang="en-US"/>
        </a:p>
      </dgm:t>
    </dgm:pt>
  </dgm:ptLst>
  <dgm:cxnLst>
    <dgm:cxn modelId="{7DEEA699-9BAD-6A47-B54A-C11C67366019}" srcId="{5963D3D7-3CD4-BE43-9185-8C701D61F0CE}" destId="{F902CAB8-BA41-7C44-A0DF-5DEB6E3D967E}" srcOrd="2" destOrd="0" parTransId="{8DF6D7C8-5DF8-1D40-8C07-6D2EC84F454F}" sibTransId="{BC5C6E20-99F7-3146-8BA6-859717A49D30}"/>
    <dgm:cxn modelId="{4B7F7696-FAA5-F441-822D-71800E312ED2}" type="presOf" srcId="{EB667DF8-7975-FE4F-9AB2-E40474DBE171}" destId="{E5647C4C-ABFE-2845-B113-21D1AFB9C771}" srcOrd="0" destOrd="3" presId="urn:microsoft.com/office/officeart/2005/8/layout/vList2"/>
    <dgm:cxn modelId="{2FCB040A-1849-B840-BFE2-3C770334DCAB}" srcId="{5963D3D7-3CD4-BE43-9185-8C701D61F0CE}" destId="{0CC56263-AEBA-C446-A68E-9A3292ABA0C7}" srcOrd="1" destOrd="0" parTransId="{C35132BE-CC3E-994D-984F-0366048E4AF1}" sibTransId="{C8AAFA9E-77A6-CC45-8675-2ACC459D5D88}"/>
    <dgm:cxn modelId="{5830283C-C3EB-F544-BAED-F2E59274B779}" type="presOf" srcId="{F902CAB8-BA41-7C44-A0DF-5DEB6E3D967E}" destId="{E5647C4C-ABFE-2845-B113-21D1AFB9C771}" srcOrd="0" destOrd="2" presId="urn:microsoft.com/office/officeart/2005/8/layout/vList2"/>
    <dgm:cxn modelId="{BEEBBFA3-4588-7046-9BE3-69A1DEE4B8FD}" srcId="{BF8E2E5C-84A0-0B4D-98EE-8BC5772C4CDA}" destId="{5963D3D7-3CD4-BE43-9185-8C701D61F0CE}" srcOrd="0" destOrd="0" parTransId="{31BF4DD5-51F3-E448-B023-C599376592BA}" sibTransId="{D5B1F17B-AF13-C74F-87A3-ECA44CAE7DBA}"/>
    <dgm:cxn modelId="{7B926E6B-D11C-6143-AB40-6158533E6692}" type="presOf" srcId="{BF8E2E5C-84A0-0B4D-98EE-8BC5772C4CDA}" destId="{DE59CC74-788C-B341-958B-8B828C51FB16}" srcOrd="0" destOrd="0" presId="urn:microsoft.com/office/officeart/2005/8/layout/vList2"/>
    <dgm:cxn modelId="{818493EF-4FBD-3B4A-B209-D3F56A9D5B00}" type="presOf" srcId="{15193243-CE21-6A4B-BAB0-FAB053819D75}" destId="{E5647C4C-ABFE-2845-B113-21D1AFB9C771}" srcOrd="0" destOrd="0" presId="urn:microsoft.com/office/officeart/2005/8/layout/vList2"/>
    <dgm:cxn modelId="{AA2EF624-E03F-EC45-8250-322DCFED1476}" type="presOf" srcId="{5963D3D7-3CD4-BE43-9185-8C701D61F0CE}" destId="{34426F62-857C-4749-B1BB-C94DC1D0D665}" srcOrd="0" destOrd="0" presId="urn:microsoft.com/office/officeart/2005/8/layout/vList2"/>
    <dgm:cxn modelId="{679BA2CC-C1BA-5646-B220-13702DEC7608}" srcId="{5963D3D7-3CD4-BE43-9185-8C701D61F0CE}" destId="{EB667DF8-7975-FE4F-9AB2-E40474DBE171}" srcOrd="3" destOrd="0" parTransId="{D3E8884F-ED55-514C-AF78-42FEC7710DFB}" sibTransId="{E7C9EEE6-CB1C-D54C-939F-414B70C5EDB8}"/>
    <dgm:cxn modelId="{A239F888-C279-E943-B067-3D76F6F1EDF7}" type="presOf" srcId="{0CC56263-AEBA-C446-A68E-9A3292ABA0C7}" destId="{E5647C4C-ABFE-2845-B113-21D1AFB9C771}" srcOrd="0" destOrd="1" presId="urn:microsoft.com/office/officeart/2005/8/layout/vList2"/>
    <dgm:cxn modelId="{31C37A92-AA40-F244-B56C-531212572821}" srcId="{5963D3D7-3CD4-BE43-9185-8C701D61F0CE}" destId="{15193243-CE21-6A4B-BAB0-FAB053819D75}" srcOrd="0" destOrd="0" parTransId="{A12C77D9-0EB0-134F-B1D6-D29A50398EB5}" sibTransId="{6417156B-D69E-2F41-838F-0A555913811D}"/>
    <dgm:cxn modelId="{EB606F9F-BE71-0F4F-8183-E54E12420488}" type="presParOf" srcId="{DE59CC74-788C-B341-958B-8B828C51FB16}" destId="{34426F62-857C-4749-B1BB-C94DC1D0D665}" srcOrd="0" destOrd="0" presId="urn:microsoft.com/office/officeart/2005/8/layout/vList2"/>
    <dgm:cxn modelId="{EBE217C6-F577-9943-9060-337DEA375EBA}" type="presParOf" srcId="{DE59CC74-788C-B341-958B-8B828C51FB16}" destId="{E5647C4C-ABFE-2845-B113-21D1AFB9C77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CE10D1-99BA-2F4F-B035-CCE14F6A6110}"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4B2A2A19-079E-234F-85B5-7C55BA1AFC84}">
      <dgm:prSet custT="1"/>
      <dgm:spPr/>
      <dgm:t>
        <a:bodyPr/>
        <a:lstStyle/>
        <a:p>
          <a:pPr rtl="0"/>
          <a:r>
            <a:rPr lang="en-US" sz="2800" dirty="0" smtClean="0">
              <a:solidFill>
                <a:srgbClr val="000000"/>
              </a:solidFill>
            </a:rPr>
            <a:t>Process by which an organization’s leadership sets goals and the most appropriate action to achieve those goals</a:t>
          </a:r>
          <a:endParaRPr lang="en-US" sz="2800" dirty="0">
            <a:solidFill>
              <a:srgbClr val="000000"/>
            </a:solidFill>
          </a:endParaRPr>
        </a:p>
      </dgm:t>
    </dgm:pt>
    <dgm:pt modelId="{550DC195-4A1A-BB43-9B50-3A7828CDCD15}" type="parTrans" cxnId="{35D3A5E4-E155-AC49-B533-2A264529A978}">
      <dgm:prSet/>
      <dgm:spPr/>
      <dgm:t>
        <a:bodyPr/>
        <a:lstStyle/>
        <a:p>
          <a:endParaRPr lang="en-US"/>
        </a:p>
      </dgm:t>
    </dgm:pt>
    <dgm:pt modelId="{1047C07B-AED6-4743-B618-5C67F3006890}" type="sibTrans" cxnId="{35D3A5E4-E155-AC49-B533-2A264529A978}">
      <dgm:prSet/>
      <dgm:spPr/>
      <dgm:t>
        <a:bodyPr/>
        <a:lstStyle/>
        <a:p>
          <a:endParaRPr lang="en-US"/>
        </a:p>
      </dgm:t>
    </dgm:pt>
    <dgm:pt modelId="{9E5A4C57-A8E0-504E-A1BC-DDEFA98E5FDE}">
      <dgm:prSet custT="1"/>
      <dgm:spPr/>
      <dgm:t>
        <a:bodyPr/>
        <a:lstStyle/>
        <a:p>
          <a:pPr rtl="0"/>
          <a:r>
            <a:rPr lang="en-US" sz="2800" dirty="0" smtClean="0">
              <a:solidFill>
                <a:srgbClr val="000000"/>
              </a:solidFill>
            </a:rPr>
            <a:t>Type of strategic goals:</a:t>
          </a:r>
          <a:endParaRPr lang="en-US" sz="2800" dirty="0">
            <a:solidFill>
              <a:srgbClr val="000000"/>
            </a:solidFill>
          </a:endParaRPr>
        </a:p>
      </dgm:t>
    </dgm:pt>
    <dgm:pt modelId="{66899168-55A6-2A43-98BF-4ED31AFCB824}" type="parTrans" cxnId="{72C115D1-875F-AF43-83AF-EC4DE17C11EB}">
      <dgm:prSet/>
      <dgm:spPr/>
      <dgm:t>
        <a:bodyPr/>
        <a:lstStyle/>
        <a:p>
          <a:endParaRPr lang="en-US"/>
        </a:p>
      </dgm:t>
    </dgm:pt>
    <dgm:pt modelId="{5E9606EC-5E49-2C40-A3FF-D3F0E9649156}" type="sibTrans" cxnId="{72C115D1-875F-AF43-83AF-EC4DE17C11EB}">
      <dgm:prSet/>
      <dgm:spPr/>
      <dgm:t>
        <a:bodyPr/>
        <a:lstStyle/>
        <a:p>
          <a:endParaRPr lang="en-US"/>
        </a:p>
      </dgm:t>
    </dgm:pt>
    <dgm:pt modelId="{7D553F60-75E5-0644-9405-748B75C336B4}">
      <dgm:prSet custT="1"/>
      <dgm:spPr/>
      <dgm:t>
        <a:bodyPr/>
        <a:lstStyle/>
        <a:p>
          <a:pPr rtl="0"/>
          <a:r>
            <a:rPr lang="en-US" sz="2400" dirty="0" smtClean="0">
              <a:solidFill>
                <a:srgbClr val="000000"/>
              </a:solidFill>
            </a:rPr>
            <a:t>Mission and vision</a:t>
          </a:r>
          <a:endParaRPr lang="en-US" sz="2400" dirty="0">
            <a:solidFill>
              <a:srgbClr val="000000"/>
            </a:solidFill>
          </a:endParaRPr>
        </a:p>
      </dgm:t>
    </dgm:pt>
    <dgm:pt modelId="{EFEC60D7-55E4-E14B-A155-1561C1DB49BC}" type="parTrans" cxnId="{F3DB930F-0528-5D4E-8ACC-EC4A0AEAE152}">
      <dgm:prSet/>
      <dgm:spPr/>
      <dgm:t>
        <a:bodyPr/>
        <a:lstStyle/>
        <a:p>
          <a:endParaRPr lang="en-US"/>
        </a:p>
      </dgm:t>
    </dgm:pt>
    <dgm:pt modelId="{0ACEBD9A-B872-134E-A1FA-D3D73C667793}" type="sibTrans" cxnId="{F3DB930F-0528-5D4E-8ACC-EC4A0AEAE152}">
      <dgm:prSet/>
      <dgm:spPr/>
      <dgm:t>
        <a:bodyPr/>
        <a:lstStyle/>
        <a:p>
          <a:endParaRPr lang="en-US"/>
        </a:p>
      </dgm:t>
    </dgm:pt>
    <dgm:pt modelId="{4138FF70-1141-F041-A74A-704C4E67A08F}">
      <dgm:prSet custT="1"/>
      <dgm:spPr/>
      <dgm:t>
        <a:bodyPr/>
        <a:lstStyle/>
        <a:p>
          <a:pPr rtl="0"/>
          <a:r>
            <a:rPr lang="en-US" sz="2400" dirty="0" smtClean="0">
              <a:solidFill>
                <a:srgbClr val="000000"/>
              </a:solidFill>
            </a:rPr>
            <a:t>Long-term goals</a:t>
          </a:r>
          <a:endParaRPr lang="en-US" sz="2400" dirty="0">
            <a:solidFill>
              <a:srgbClr val="000000"/>
            </a:solidFill>
          </a:endParaRPr>
        </a:p>
      </dgm:t>
    </dgm:pt>
    <dgm:pt modelId="{7AEFDCE3-B0C3-114B-AACA-20E93868C873}" type="parTrans" cxnId="{2A282C93-A5BA-2440-8E6C-F570EEB5971B}">
      <dgm:prSet/>
      <dgm:spPr/>
      <dgm:t>
        <a:bodyPr/>
        <a:lstStyle/>
        <a:p>
          <a:endParaRPr lang="en-US"/>
        </a:p>
      </dgm:t>
    </dgm:pt>
    <dgm:pt modelId="{3E5C3F5C-A1DB-B244-B0EE-12C8C9BC4A2C}" type="sibTrans" cxnId="{2A282C93-A5BA-2440-8E6C-F570EEB5971B}">
      <dgm:prSet/>
      <dgm:spPr/>
      <dgm:t>
        <a:bodyPr/>
        <a:lstStyle/>
        <a:p>
          <a:endParaRPr lang="en-US"/>
        </a:p>
      </dgm:t>
    </dgm:pt>
    <dgm:pt modelId="{F6505170-2763-C948-8043-0B58F4333744}">
      <dgm:prSet custT="1"/>
      <dgm:spPr/>
      <dgm:t>
        <a:bodyPr/>
        <a:lstStyle/>
        <a:p>
          <a:pPr rtl="0"/>
          <a:r>
            <a:rPr lang="en-US" sz="2400" dirty="0" smtClean="0">
              <a:solidFill>
                <a:srgbClr val="000000"/>
              </a:solidFill>
            </a:rPr>
            <a:t>Expansion plans</a:t>
          </a:r>
          <a:endParaRPr lang="en-US" sz="2400" dirty="0">
            <a:solidFill>
              <a:srgbClr val="000000"/>
            </a:solidFill>
          </a:endParaRPr>
        </a:p>
      </dgm:t>
    </dgm:pt>
    <dgm:pt modelId="{F410B486-36DE-144A-8B5A-AB0CD180D808}" type="parTrans" cxnId="{03130DEC-BE1F-5D4D-82C8-BCBE1514FCBD}">
      <dgm:prSet/>
      <dgm:spPr/>
      <dgm:t>
        <a:bodyPr/>
        <a:lstStyle/>
        <a:p>
          <a:endParaRPr lang="en-US"/>
        </a:p>
      </dgm:t>
    </dgm:pt>
    <dgm:pt modelId="{226F10DE-C9BF-FD49-8C10-F64805338091}" type="sibTrans" cxnId="{03130DEC-BE1F-5D4D-82C8-BCBE1514FCBD}">
      <dgm:prSet/>
      <dgm:spPr/>
      <dgm:t>
        <a:bodyPr/>
        <a:lstStyle/>
        <a:p>
          <a:endParaRPr lang="en-US"/>
        </a:p>
      </dgm:t>
    </dgm:pt>
    <dgm:pt modelId="{029E1E26-AC76-7C45-8430-AB4375BB2243}">
      <dgm:prSet custT="1"/>
      <dgm:spPr/>
      <dgm:t>
        <a:bodyPr/>
        <a:lstStyle/>
        <a:p>
          <a:pPr rtl="0"/>
          <a:r>
            <a:rPr lang="en-US" sz="2400" dirty="0" smtClean="0">
              <a:solidFill>
                <a:srgbClr val="000000"/>
              </a:solidFill>
            </a:rPr>
            <a:t>Partnerships with other companies, non-governmental organizations, and governments</a:t>
          </a:r>
          <a:endParaRPr lang="en-US" sz="2400" dirty="0">
            <a:solidFill>
              <a:srgbClr val="000000"/>
            </a:solidFill>
          </a:endParaRPr>
        </a:p>
      </dgm:t>
    </dgm:pt>
    <dgm:pt modelId="{CC0760ED-CB5A-9540-A76E-69462234BD92}" type="parTrans" cxnId="{522F29D1-B876-BD4C-ADEF-C8515F716841}">
      <dgm:prSet/>
      <dgm:spPr/>
      <dgm:t>
        <a:bodyPr/>
        <a:lstStyle/>
        <a:p>
          <a:endParaRPr lang="en-US"/>
        </a:p>
      </dgm:t>
    </dgm:pt>
    <dgm:pt modelId="{8E5F94CD-6F42-2447-B0AF-2D7B9F61C8EC}" type="sibTrans" cxnId="{522F29D1-B876-BD4C-ADEF-C8515F716841}">
      <dgm:prSet/>
      <dgm:spPr/>
      <dgm:t>
        <a:bodyPr/>
        <a:lstStyle/>
        <a:p>
          <a:endParaRPr lang="en-US"/>
        </a:p>
      </dgm:t>
    </dgm:pt>
    <dgm:pt modelId="{EEC4F470-AAC0-6542-94C6-F1EC6FE671B5}">
      <dgm:prSet custT="1"/>
      <dgm:spPr/>
      <dgm:t>
        <a:bodyPr/>
        <a:lstStyle/>
        <a:p>
          <a:pPr rtl="0"/>
          <a:r>
            <a:rPr lang="en-US" sz="2400" dirty="0" smtClean="0">
              <a:solidFill>
                <a:srgbClr val="000000"/>
              </a:solidFill>
            </a:rPr>
            <a:t>Supply chain decisions (e.g., vertically integrate or outsource?)</a:t>
          </a:r>
          <a:endParaRPr lang="en-US" sz="2400" dirty="0">
            <a:solidFill>
              <a:srgbClr val="000000"/>
            </a:solidFill>
          </a:endParaRPr>
        </a:p>
      </dgm:t>
    </dgm:pt>
    <dgm:pt modelId="{14E544B5-05E6-1143-AA25-6A74DF3D7FCA}" type="parTrans" cxnId="{A0246D5D-28DD-ED46-B816-60F1FAD63EFA}">
      <dgm:prSet/>
      <dgm:spPr/>
    </dgm:pt>
    <dgm:pt modelId="{396EBE4F-FF12-004C-8ADF-73E76CF8E19B}" type="sibTrans" cxnId="{A0246D5D-28DD-ED46-B816-60F1FAD63EFA}">
      <dgm:prSet/>
      <dgm:spPr/>
    </dgm:pt>
    <dgm:pt modelId="{92E949C6-6A3B-EC4C-A354-AE4BD201DE38}" type="pres">
      <dgm:prSet presAssocID="{3FCE10D1-99BA-2F4F-B035-CCE14F6A6110}" presName="linear" presStyleCnt="0">
        <dgm:presLayoutVars>
          <dgm:animLvl val="lvl"/>
          <dgm:resizeHandles val="exact"/>
        </dgm:presLayoutVars>
      </dgm:prSet>
      <dgm:spPr/>
      <dgm:t>
        <a:bodyPr/>
        <a:lstStyle/>
        <a:p>
          <a:endParaRPr lang="en-US"/>
        </a:p>
      </dgm:t>
    </dgm:pt>
    <dgm:pt modelId="{DCD5B695-8CB5-0C48-A6DC-3E502DC57CA4}" type="pres">
      <dgm:prSet presAssocID="{4B2A2A19-079E-234F-85B5-7C55BA1AFC84}" presName="parentText" presStyleLbl="node1" presStyleIdx="0" presStyleCnt="2">
        <dgm:presLayoutVars>
          <dgm:chMax val="0"/>
          <dgm:bulletEnabled val="1"/>
        </dgm:presLayoutVars>
      </dgm:prSet>
      <dgm:spPr/>
      <dgm:t>
        <a:bodyPr/>
        <a:lstStyle/>
        <a:p>
          <a:endParaRPr lang="en-US"/>
        </a:p>
      </dgm:t>
    </dgm:pt>
    <dgm:pt modelId="{F8F54D35-CC3C-BC49-9A30-0494122B86B3}" type="pres">
      <dgm:prSet presAssocID="{1047C07B-AED6-4743-B618-5C67F3006890}" presName="spacer" presStyleCnt="0"/>
      <dgm:spPr/>
    </dgm:pt>
    <dgm:pt modelId="{426C6B6A-ADDC-F849-89B2-00BB73F8707D}" type="pres">
      <dgm:prSet presAssocID="{9E5A4C57-A8E0-504E-A1BC-DDEFA98E5FDE}" presName="parentText" presStyleLbl="node1" presStyleIdx="1" presStyleCnt="2">
        <dgm:presLayoutVars>
          <dgm:chMax val="0"/>
          <dgm:bulletEnabled val="1"/>
        </dgm:presLayoutVars>
      </dgm:prSet>
      <dgm:spPr/>
      <dgm:t>
        <a:bodyPr/>
        <a:lstStyle/>
        <a:p>
          <a:endParaRPr lang="en-US"/>
        </a:p>
      </dgm:t>
    </dgm:pt>
    <dgm:pt modelId="{A70EA035-A545-EB48-8B83-B9E538FFAA94}" type="pres">
      <dgm:prSet presAssocID="{9E5A4C57-A8E0-504E-A1BC-DDEFA98E5FDE}" presName="childText" presStyleLbl="revTx" presStyleIdx="0" presStyleCnt="1">
        <dgm:presLayoutVars>
          <dgm:bulletEnabled val="1"/>
        </dgm:presLayoutVars>
      </dgm:prSet>
      <dgm:spPr/>
      <dgm:t>
        <a:bodyPr/>
        <a:lstStyle/>
        <a:p>
          <a:endParaRPr lang="en-US"/>
        </a:p>
      </dgm:t>
    </dgm:pt>
  </dgm:ptLst>
  <dgm:cxnLst>
    <dgm:cxn modelId="{E3A9AE6F-F9DD-B543-A20B-3A95DB8E9925}" type="presOf" srcId="{9E5A4C57-A8E0-504E-A1BC-DDEFA98E5FDE}" destId="{426C6B6A-ADDC-F849-89B2-00BB73F8707D}" srcOrd="0" destOrd="0" presId="urn:microsoft.com/office/officeart/2005/8/layout/vList2"/>
    <dgm:cxn modelId="{DF495AE4-6A61-214B-983A-034F72F0AF8F}" type="presOf" srcId="{F6505170-2763-C948-8043-0B58F4333744}" destId="{A70EA035-A545-EB48-8B83-B9E538FFAA94}" srcOrd="0" destOrd="2" presId="urn:microsoft.com/office/officeart/2005/8/layout/vList2"/>
    <dgm:cxn modelId="{DF90484C-394D-E54E-BC77-CC92023F750F}" type="presOf" srcId="{4B2A2A19-079E-234F-85B5-7C55BA1AFC84}" destId="{DCD5B695-8CB5-0C48-A6DC-3E502DC57CA4}" srcOrd="0" destOrd="0" presId="urn:microsoft.com/office/officeart/2005/8/layout/vList2"/>
    <dgm:cxn modelId="{522F29D1-B876-BD4C-ADEF-C8515F716841}" srcId="{9E5A4C57-A8E0-504E-A1BC-DDEFA98E5FDE}" destId="{029E1E26-AC76-7C45-8430-AB4375BB2243}" srcOrd="4" destOrd="0" parTransId="{CC0760ED-CB5A-9540-A76E-69462234BD92}" sibTransId="{8E5F94CD-6F42-2447-B0AF-2D7B9F61C8EC}"/>
    <dgm:cxn modelId="{BC416A18-4ADD-BC44-835C-3FECA24DF273}" type="presOf" srcId="{7D553F60-75E5-0644-9405-748B75C336B4}" destId="{A70EA035-A545-EB48-8B83-B9E538FFAA94}" srcOrd="0" destOrd="0" presId="urn:microsoft.com/office/officeart/2005/8/layout/vList2"/>
    <dgm:cxn modelId="{514842C3-7CE2-B340-9AB3-1267049F6CEE}" type="presOf" srcId="{029E1E26-AC76-7C45-8430-AB4375BB2243}" destId="{A70EA035-A545-EB48-8B83-B9E538FFAA94}" srcOrd="0" destOrd="4" presId="urn:microsoft.com/office/officeart/2005/8/layout/vList2"/>
    <dgm:cxn modelId="{03130DEC-BE1F-5D4D-82C8-BCBE1514FCBD}" srcId="{9E5A4C57-A8E0-504E-A1BC-DDEFA98E5FDE}" destId="{F6505170-2763-C948-8043-0B58F4333744}" srcOrd="2" destOrd="0" parTransId="{F410B486-36DE-144A-8B5A-AB0CD180D808}" sibTransId="{226F10DE-C9BF-FD49-8C10-F64805338091}"/>
    <dgm:cxn modelId="{F3DB930F-0528-5D4E-8ACC-EC4A0AEAE152}" srcId="{9E5A4C57-A8E0-504E-A1BC-DDEFA98E5FDE}" destId="{7D553F60-75E5-0644-9405-748B75C336B4}" srcOrd="0" destOrd="0" parTransId="{EFEC60D7-55E4-E14B-A155-1561C1DB49BC}" sibTransId="{0ACEBD9A-B872-134E-A1FA-D3D73C667793}"/>
    <dgm:cxn modelId="{72C115D1-875F-AF43-83AF-EC4DE17C11EB}" srcId="{3FCE10D1-99BA-2F4F-B035-CCE14F6A6110}" destId="{9E5A4C57-A8E0-504E-A1BC-DDEFA98E5FDE}" srcOrd="1" destOrd="0" parTransId="{66899168-55A6-2A43-98BF-4ED31AFCB824}" sibTransId="{5E9606EC-5E49-2C40-A3FF-D3F0E9649156}"/>
    <dgm:cxn modelId="{AAE8785A-1BFC-AA42-B683-5F551C64768B}" type="presOf" srcId="{3FCE10D1-99BA-2F4F-B035-CCE14F6A6110}" destId="{92E949C6-6A3B-EC4C-A354-AE4BD201DE38}" srcOrd="0" destOrd="0" presId="urn:microsoft.com/office/officeart/2005/8/layout/vList2"/>
    <dgm:cxn modelId="{6C3B66AE-EF81-E040-ABE2-8213BFF755A4}" type="presOf" srcId="{EEC4F470-AAC0-6542-94C6-F1EC6FE671B5}" destId="{A70EA035-A545-EB48-8B83-B9E538FFAA94}" srcOrd="0" destOrd="3" presId="urn:microsoft.com/office/officeart/2005/8/layout/vList2"/>
    <dgm:cxn modelId="{A0246D5D-28DD-ED46-B816-60F1FAD63EFA}" srcId="{9E5A4C57-A8E0-504E-A1BC-DDEFA98E5FDE}" destId="{EEC4F470-AAC0-6542-94C6-F1EC6FE671B5}" srcOrd="3" destOrd="0" parTransId="{14E544B5-05E6-1143-AA25-6A74DF3D7FCA}" sibTransId="{396EBE4F-FF12-004C-8ADF-73E76CF8E19B}"/>
    <dgm:cxn modelId="{278E6EF6-935C-024F-8F77-3C5489828950}" type="presOf" srcId="{4138FF70-1141-F041-A74A-704C4E67A08F}" destId="{A70EA035-A545-EB48-8B83-B9E538FFAA94}" srcOrd="0" destOrd="1" presId="urn:microsoft.com/office/officeart/2005/8/layout/vList2"/>
    <dgm:cxn modelId="{35D3A5E4-E155-AC49-B533-2A264529A978}" srcId="{3FCE10D1-99BA-2F4F-B035-CCE14F6A6110}" destId="{4B2A2A19-079E-234F-85B5-7C55BA1AFC84}" srcOrd="0" destOrd="0" parTransId="{550DC195-4A1A-BB43-9B50-3A7828CDCD15}" sibTransId="{1047C07B-AED6-4743-B618-5C67F3006890}"/>
    <dgm:cxn modelId="{2A282C93-A5BA-2440-8E6C-F570EEB5971B}" srcId="{9E5A4C57-A8E0-504E-A1BC-DDEFA98E5FDE}" destId="{4138FF70-1141-F041-A74A-704C4E67A08F}" srcOrd="1" destOrd="0" parTransId="{7AEFDCE3-B0C3-114B-AACA-20E93868C873}" sibTransId="{3E5C3F5C-A1DB-B244-B0EE-12C8C9BC4A2C}"/>
    <dgm:cxn modelId="{C3A70AC7-C262-8C4C-85B6-A6709677D4AC}" type="presParOf" srcId="{92E949C6-6A3B-EC4C-A354-AE4BD201DE38}" destId="{DCD5B695-8CB5-0C48-A6DC-3E502DC57CA4}" srcOrd="0" destOrd="0" presId="urn:microsoft.com/office/officeart/2005/8/layout/vList2"/>
    <dgm:cxn modelId="{74B9BF79-5086-F243-AEDF-0BF20AF1ABFE}" type="presParOf" srcId="{92E949C6-6A3B-EC4C-A354-AE4BD201DE38}" destId="{F8F54D35-CC3C-BC49-9A30-0494122B86B3}" srcOrd="1" destOrd="0" presId="urn:microsoft.com/office/officeart/2005/8/layout/vList2"/>
    <dgm:cxn modelId="{52BF8422-412A-DA4C-BA61-0186D3023C94}" type="presParOf" srcId="{92E949C6-6A3B-EC4C-A354-AE4BD201DE38}" destId="{426C6B6A-ADDC-F849-89B2-00BB73F8707D}" srcOrd="2" destOrd="0" presId="urn:microsoft.com/office/officeart/2005/8/layout/vList2"/>
    <dgm:cxn modelId="{01E1A7BE-E746-7D42-8145-6C467E73CD0E}" type="presParOf" srcId="{92E949C6-6A3B-EC4C-A354-AE4BD201DE38}" destId="{A70EA035-A545-EB48-8B83-B9E538FFAA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3DF888-37E9-F54F-ACE6-83020F4A751E}"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90E0BCE7-728A-674E-95DF-445E8DCDF432}">
      <dgm:prSet custT="1"/>
      <dgm:spPr/>
      <dgm:t>
        <a:bodyPr/>
        <a:lstStyle/>
        <a:p>
          <a:pPr rtl="0"/>
          <a:r>
            <a:rPr lang="en-US" sz="2800" dirty="0" smtClean="0">
              <a:solidFill>
                <a:srgbClr val="000000"/>
              </a:solidFill>
            </a:rPr>
            <a:t>Process by which an organization measures progress toward meeting its strategic goals</a:t>
          </a:r>
          <a:endParaRPr lang="en-US" sz="2800" dirty="0">
            <a:solidFill>
              <a:srgbClr val="000000"/>
            </a:solidFill>
          </a:endParaRPr>
        </a:p>
      </dgm:t>
    </dgm:pt>
    <dgm:pt modelId="{2B29CAE3-D2E5-D348-8204-571EE3A55A9C}" type="parTrans" cxnId="{F4FC697F-8458-BA47-A790-B1424275F075}">
      <dgm:prSet/>
      <dgm:spPr/>
      <dgm:t>
        <a:bodyPr/>
        <a:lstStyle/>
        <a:p>
          <a:endParaRPr lang="en-US"/>
        </a:p>
      </dgm:t>
    </dgm:pt>
    <dgm:pt modelId="{A6D52495-602C-1648-B00A-977DBC49BD2F}" type="sibTrans" cxnId="{F4FC697F-8458-BA47-A790-B1424275F075}">
      <dgm:prSet/>
      <dgm:spPr/>
      <dgm:t>
        <a:bodyPr/>
        <a:lstStyle/>
        <a:p>
          <a:endParaRPr lang="en-US"/>
        </a:p>
      </dgm:t>
    </dgm:pt>
    <dgm:pt modelId="{C0740DF6-B96D-F646-8455-EB4D1670D0E9}">
      <dgm:prSet custT="1"/>
      <dgm:spPr/>
      <dgm:t>
        <a:bodyPr/>
        <a:lstStyle/>
        <a:p>
          <a:pPr rtl="0"/>
          <a:r>
            <a:rPr lang="en-US" sz="2400" dirty="0" smtClean="0">
              <a:solidFill>
                <a:srgbClr val="000000"/>
              </a:solidFill>
            </a:rPr>
            <a:t>Steps:</a:t>
          </a:r>
          <a:endParaRPr lang="en-US" sz="2400" dirty="0">
            <a:solidFill>
              <a:srgbClr val="000000"/>
            </a:solidFill>
          </a:endParaRPr>
        </a:p>
      </dgm:t>
    </dgm:pt>
    <dgm:pt modelId="{E6C4D8DB-0D1F-1B4B-AA56-8CF1B2663CB4}" type="parTrans" cxnId="{EF3B9C27-C02E-314F-8E31-139EEBCC7881}">
      <dgm:prSet/>
      <dgm:spPr/>
      <dgm:t>
        <a:bodyPr/>
        <a:lstStyle/>
        <a:p>
          <a:endParaRPr lang="en-US"/>
        </a:p>
      </dgm:t>
    </dgm:pt>
    <dgm:pt modelId="{F83E22C0-6CC7-1642-801E-D912EF89EF41}" type="sibTrans" cxnId="{EF3B9C27-C02E-314F-8E31-139EEBCC7881}">
      <dgm:prSet/>
      <dgm:spPr/>
      <dgm:t>
        <a:bodyPr/>
        <a:lstStyle/>
        <a:p>
          <a:endParaRPr lang="en-US"/>
        </a:p>
      </dgm:t>
    </dgm:pt>
    <dgm:pt modelId="{44715B65-9008-4640-BAC1-7FA94AEDFF7B}">
      <dgm:prSet custT="1"/>
      <dgm:spPr/>
      <dgm:t>
        <a:bodyPr/>
        <a:lstStyle/>
        <a:p>
          <a:pPr rtl="0"/>
          <a:r>
            <a:rPr lang="en-US" sz="2400" dirty="0" smtClean="0">
              <a:solidFill>
                <a:srgbClr val="000000"/>
              </a:solidFill>
            </a:rPr>
            <a:t>Measures progress toward quantitative goal</a:t>
          </a:r>
          <a:endParaRPr lang="en-US" sz="2400" dirty="0">
            <a:solidFill>
              <a:srgbClr val="000000"/>
            </a:solidFill>
          </a:endParaRPr>
        </a:p>
      </dgm:t>
    </dgm:pt>
    <dgm:pt modelId="{E950B345-CDF5-C347-8953-2A2C0D8E0DE8}" type="parTrans" cxnId="{EBD4300B-7830-3847-9205-4C84EE02B90A}">
      <dgm:prSet/>
      <dgm:spPr/>
      <dgm:t>
        <a:bodyPr/>
        <a:lstStyle/>
        <a:p>
          <a:endParaRPr lang="en-US"/>
        </a:p>
      </dgm:t>
    </dgm:pt>
    <dgm:pt modelId="{61722206-9D7E-3445-B83E-71A7638E3CC5}" type="sibTrans" cxnId="{EBD4300B-7830-3847-9205-4C84EE02B90A}">
      <dgm:prSet/>
      <dgm:spPr/>
      <dgm:t>
        <a:bodyPr/>
        <a:lstStyle/>
        <a:p>
          <a:endParaRPr lang="en-US"/>
        </a:p>
      </dgm:t>
    </dgm:pt>
    <dgm:pt modelId="{AB6DC481-DA8C-154C-84DE-B1F3376679AE}">
      <dgm:prSet custT="1"/>
      <dgm:spPr/>
      <dgm:t>
        <a:bodyPr/>
        <a:lstStyle/>
        <a:p>
          <a:pPr rtl="0"/>
          <a:r>
            <a:rPr lang="en-US" sz="2400" dirty="0" smtClean="0">
              <a:solidFill>
                <a:srgbClr val="000000"/>
              </a:solidFill>
            </a:rPr>
            <a:t>Changes organizational actions if goals not being met</a:t>
          </a:r>
          <a:endParaRPr lang="en-US" sz="2400" dirty="0">
            <a:solidFill>
              <a:srgbClr val="000000"/>
            </a:solidFill>
          </a:endParaRPr>
        </a:p>
      </dgm:t>
    </dgm:pt>
    <dgm:pt modelId="{EC6D48B8-2893-B54F-880A-7786B915683B}" type="parTrans" cxnId="{06B4AFEC-7674-C04E-9A94-2D6CADEBE644}">
      <dgm:prSet/>
      <dgm:spPr/>
      <dgm:t>
        <a:bodyPr/>
        <a:lstStyle/>
        <a:p>
          <a:endParaRPr lang="en-US"/>
        </a:p>
      </dgm:t>
    </dgm:pt>
    <dgm:pt modelId="{266F01A6-6DC4-AA4F-B13A-4407CA8A95C6}" type="sibTrans" cxnId="{06B4AFEC-7674-C04E-9A94-2D6CADEBE644}">
      <dgm:prSet/>
      <dgm:spPr/>
      <dgm:t>
        <a:bodyPr/>
        <a:lstStyle/>
        <a:p>
          <a:endParaRPr lang="en-US"/>
        </a:p>
      </dgm:t>
    </dgm:pt>
    <dgm:pt modelId="{7E1FBA48-29DE-D140-BFA1-39B40916C205}">
      <dgm:prSet custT="1"/>
      <dgm:spPr/>
      <dgm:t>
        <a:bodyPr/>
        <a:lstStyle/>
        <a:p>
          <a:pPr rtl="0"/>
          <a:r>
            <a:rPr lang="en-US" sz="2400" dirty="0" smtClean="0">
              <a:solidFill>
                <a:srgbClr val="000000"/>
              </a:solidFill>
            </a:rPr>
            <a:t>Declares when goals are achieved</a:t>
          </a:r>
          <a:endParaRPr lang="en-US" sz="2400" dirty="0">
            <a:solidFill>
              <a:srgbClr val="000000"/>
            </a:solidFill>
          </a:endParaRPr>
        </a:p>
      </dgm:t>
    </dgm:pt>
    <dgm:pt modelId="{723CA18F-14AF-384F-A097-7D3792FE10AE}" type="parTrans" cxnId="{4D551E23-A331-B247-BDA8-A5177D983F3C}">
      <dgm:prSet/>
      <dgm:spPr/>
      <dgm:t>
        <a:bodyPr/>
        <a:lstStyle/>
        <a:p>
          <a:endParaRPr lang="en-US"/>
        </a:p>
      </dgm:t>
    </dgm:pt>
    <dgm:pt modelId="{0994B1AA-5B4B-6D48-9CD3-06599A177D02}" type="sibTrans" cxnId="{4D551E23-A331-B247-BDA8-A5177D983F3C}">
      <dgm:prSet/>
      <dgm:spPr/>
      <dgm:t>
        <a:bodyPr/>
        <a:lstStyle/>
        <a:p>
          <a:endParaRPr lang="en-US"/>
        </a:p>
      </dgm:t>
    </dgm:pt>
    <dgm:pt modelId="{5589EAB5-744D-6C48-92EB-F93129AA8C35}">
      <dgm:prSet custT="1"/>
      <dgm:spPr/>
      <dgm:t>
        <a:bodyPr/>
        <a:lstStyle/>
        <a:p>
          <a:pPr rtl="0"/>
          <a:r>
            <a:rPr lang="en-US" sz="2400" dirty="0" smtClean="0">
              <a:solidFill>
                <a:srgbClr val="000000"/>
              </a:solidFill>
            </a:rPr>
            <a:t>Examples: </a:t>
          </a:r>
          <a:endParaRPr lang="en-US" sz="2400" dirty="0">
            <a:solidFill>
              <a:srgbClr val="000000"/>
            </a:solidFill>
          </a:endParaRPr>
        </a:p>
      </dgm:t>
    </dgm:pt>
    <dgm:pt modelId="{105536D6-9622-0047-8B22-8D98B38E672B}" type="parTrans" cxnId="{823A8F93-7364-254F-8B72-C1D47F206A54}">
      <dgm:prSet/>
      <dgm:spPr/>
      <dgm:t>
        <a:bodyPr/>
        <a:lstStyle/>
        <a:p>
          <a:endParaRPr lang="en-US"/>
        </a:p>
      </dgm:t>
    </dgm:pt>
    <dgm:pt modelId="{34D3118F-1EC9-3C44-9D1B-1A749E17D745}" type="sibTrans" cxnId="{823A8F93-7364-254F-8B72-C1D47F206A54}">
      <dgm:prSet/>
      <dgm:spPr/>
      <dgm:t>
        <a:bodyPr/>
        <a:lstStyle/>
        <a:p>
          <a:endParaRPr lang="en-US"/>
        </a:p>
      </dgm:t>
    </dgm:pt>
    <dgm:pt modelId="{A97C1F23-1E1E-A442-9A82-80F2B2D08204}">
      <dgm:prSet custT="1"/>
      <dgm:spPr/>
      <dgm:t>
        <a:bodyPr/>
        <a:lstStyle/>
        <a:p>
          <a:pPr rtl="0"/>
          <a:r>
            <a:rPr lang="en-US" sz="2400" dirty="0" smtClean="0">
              <a:solidFill>
                <a:srgbClr val="000000"/>
              </a:solidFill>
            </a:rPr>
            <a:t>Dashboards</a:t>
          </a:r>
          <a:endParaRPr lang="en-US" sz="2400" dirty="0">
            <a:solidFill>
              <a:srgbClr val="000000"/>
            </a:solidFill>
          </a:endParaRPr>
        </a:p>
      </dgm:t>
    </dgm:pt>
    <dgm:pt modelId="{2918B201-8421-694D-A196-F2C0BE7B3ECD}" type="parTrans" cxnId="{712CD39B-1AA3-4E45-A00C-475B201F6CD9}">
      <dgm:prSet/>
      <dgm:spPr/>
      <dgm:t>
        <a:bodyPr/>
        <a:lstStyle/>
        <a:p>
          <a:endParaRPr lang="en-US"/>
        </a:p>
      </dgm:t>
    </dgm:pt>
    <dgm:pt modelId="{387C7411-B47D-C34C-970D-85528624DF6A}" type="sibTrans" cxnId="{712CD39B-1AA3-4E45-A00C-475B201F6CD9}">
      <dgm:prSet/>
      <dgm:spPr/>
      <dgm:t>
        <a:bodyPr/>
        <a:lstStyle/>
        <a:p>
          <a:endParaRPr lang="en-US"/>
        </a:p>
      </dgm:t>
    </dgm:pt>
    <dgm:pt modelId="{7EC5FA0E-28F6-684F-A881-A2EE1BE4565F}">
      <dgm:prSet custT="1"/>
      <dgm:spPr/>
      <dgm:t>
        <a:bodyPr/>
        <a:lstStyle/>
        <a:p>
          <a:pPr rtl="0"/>
          <a:r>
            <a:rPr lang="en-US" sz="2400" dirty="0" smtClean="0">
              <a:solidFill>
                <a:srgbClr val="000000"/>
              </a:solidFill>
            </a:rPr>
            <a:t>Integrated tracking systems</a:t>
          </a:r>
          <a:endParaRPr lang="en-US" sz="2400" dirty="0">
            <a:solidFill>
              <a:srgbClr val="000000"/>
            </a:solidFill>
          </a:endParaRPr>
        </a:p>
      </dgm:t>
    </dgm:pt>
    <dgm:pt modelId="{D25CE466-49AF-9B45-95AE-3416AFC51605}" type="parTrans" cxnId="{BFB1C4B5-40DF-0D46-8774-0F3046B8CB85}">
      <dgm:prSet/>
      <dgm:spPr/>
      <dgm:t>
        <a:bodyPr/>
        <a:lstStyle/>
        <a:p>
          <a:endParaRPr lang="en-US"/>
        </a:p>
      </dgm:t>
    </dgm:pt>
    <dgm:pt modelId="{1C8811B3-F6B9-F040-BC93-431661485875}" type="sibTrans" cxnId="{BFB1C4B5-40DF-0D46-8774-0F3046B8CB85}">
      <dgm:prSet/>
      <dgm:spPr/>
      <dgm:t>
        <a:bodyPr/>
        <a:lstStyle/>
        <a:p>
          <a:endParaRPr lang="en-US"/>
        </a:p>
      </dgm:t>
    </dgm:pt>
    <dgm:pt modelId="{3D14D3C0-E305-4042-91AC-0C5B67841BA5}">
      <dgm:prSet custT="1"/>
      <dgm:spPr/>
      <dgm:t>
        <a:bodyPr/>
        <a:lstStyle/>
        <a:p>
          <a:pPr rtl="0"/>
          <a:r>
            <a:rPr lang="en-US" sz="2400" dirty="0" smtClean="0">
              <a:solidFill>
                <a:srgbClr val="000000"/>
              </a:solidFill>
            </a:rPr>
            <a:t>Performance reviews</a:t>
          </a:r>
          <a:endParaRPr lang="en-US" sz="2400" dirty="0">
            <a:solidFill>
              <a:srgbClr val="000000"/>
            </a:solidFill>
          </a:endParaRPr>
        </a:p>
      </dgm:t>
    </dgm:pt>
    <dgm:pt modelId="{D3756F2A-F0DF-8A40-86F2-18BBF6FDC846}" type="parTrans" cxnId="{A190504E-E80E-CA40-A988-CE18C718706D}">
      <dgm:prSet/>
      <dgm:spPr/>
      <dgm:t>
        <a:bodyPr/>
        <a:lstStyle/>
        <a:p>
          <a:endParaRPr lang="en-US"/>
        </a:p>
      </dgm:t>
    </dgm:pt>
    <dgm:pt modelId="{F5B5FFC4-5D1C-794E-9F1A-E7CC58B453C6}" type="sibTrans" cxnId="{A190504E-E80E-CA40-A988-CE18C718706D}">
      <dgm:prSet/>
      <dgm:spPr/>
      <dgm:t>
        <a:bodyPr/>
        <a:lstStyle/>
        <a:p>
          <a:endParaRPr lang="en-US"/>
        </a:p>
      </dgm:t>
    </dgm:pt>
    <dgm:pt modelId="{39E0E201-9EC4-344D-A1DB-2D69F49EC5E1}">
      <dgm:prSet custT="1"/>
      <dgm:spPr/>
      <dgm:t>
        <a:bodyPr/>
        <a:lstStyle/>
        <a:p>
          <a:pPr rtl="0"/>
          <a:r>
            <a:rPr lang="en-US" sz="2400" dirty="0" smtClean="0">
              <a:solidFill>
                <a:srgbClr val="000000"/>
              </a:solidFill>
            </a:rPr>
            <a:t>Restates goals in quantifiable manner</a:t>
          </a:r>
          <a:endParaRPr lang="en-US" sz="2400" dirty="0">
            <a:solidFill>
              <a:srgbClr val="000000"/>
            </a:solidFill>
          </a:endParaRPr>
        </a:p>
      </dgm:t>
    </dgm:pt>
    <dgm:pt modelId="{288F9E90-F0D0-A844-905D-62FC20F0F6CE}" type="parTrans" cxnId="{6B8FAAD4-5833-8F42-87E6-FA100CBD6815}">
      <dgm:prSet/>
      <dgm:spPr/>
    </dgm:pt>
    <dgm:pt modelId="{8E1652BA-6022-A84C-8DBF-34015BF445AE}" type="sibTrans" cxnId="{6B8FAAD4-5833-8F42-87E6-FA100CBD6815}">
      <dgm:prSet/>
      <dgm:spPr/>
    </dgm:pt>
    <dgm:pt modelId="{0BA3B225-8633-7648-AFFC-9EA435BF107B}" type="pres">
      <dgm:prSet presAssocID="{2A3DF888-37E9-F54F-ACE6-83020F4A751E}" presName="linear" presStyleCnt="0">
        <dgm:presLayoutVars>
          <dgm:animLvl val="lvl"/>
          <dgm:resizeHandles val="exact"/>
        </dgm:presLayoutVars>
      </dgm:prSet>
      <dgm:spPr/>
      <dgm:t>
        <a:bodyPr/>
        <a:lstStyle/>
        <a:p>
          <a:endParaRPr lang="en-US"/>
        </a:p>
      </dgm:t>
    </dgm:pt>
    <dgm:pt modelId="{3AF1865D-C7B3-544F-BD2A-A634DC66B7E7}" type="pres">
      <dgm:prSet presAssocID="{90E0BCE7-728A-674E-95DF-445E8DCDF432}" presName="parentText" presStyleLbl="node1" presStyleIdx="0" presStyleCnt="1">
        <dgm:presLayoutVars>
          <dgm:chMax val="0"/>
          <dgm:bulletEnabled val="1"/>
        </dgm:presLayoutVars>
      </dgm:prSet>
      <dgm:spPr/>
      <dgm:t>
        <a:bodyPr/>
        <a:lstStyle/>
        <a:p>
          <a:endParaRPr lang="en-US"/>
        </a:p>
      </dgm:t>
    </dgm:pt>
    <dgm:pt modelId="{B546504F-F3DE-ED4F-ADDE-B9DE50869D38}" type="pres">
      <dgm:prSet presAssocID="{90E0BCE7-728A-674E-95DF-445E8DCDF432}" presName="childText" presStyleLbl="revTx" presStyleIdx="0" presStyleCnt="1">
        <dgm:presLayoutVars>
          <dgm:bulletEnabled val="1"/>
        </dgm:presLayoutVars>
      </dgm:prSet>
      <dgm:spPr/>
      <dgm:t>
        <a:bodyPr/>
        <a:lstStyle/>
        <a:p>
          <a:endParaRPr lang="en-US"/>
        </a:p>
      </dgm:t>
    </dgm:pt>
  </dgm:ptLst>
  <dgm:cxnLst>
    <dgm:cxn modelId="{A190504E-E80E-CA40-A988-CE18C718706D}" srcId="{5589EAB5-744D-6C48-92EB-F93129AA8C35}" destId="{3D14D3C0-E305-4042-91AC-0C5B67841BA5}" srcOrd="2" destOrd="0" parTransId="{D3756F2A-F0DF-8A40-86F2-18BBF6FDC846}" sibTransId="{F5B5FFC4-5D1C-794E-9F1A-E7CC58B453C6}"/>
    <dgm:cxn modelId="{823A8F93-7364-254F-8B72-C1D47F206A54}" srcId="{90E0BCE7-728A-674E-95DF-445E8DCDF432}" destId="{5589EAB5-744D-6C48-92EB-F93129AA8C35}" srcOrd="1" destOrd="0" parTransId="{105536D6-9622-0047-8B22-8D98B38E672B}" sibTransId="{34D3118F-1EC9-3C44-9D1B-1A749E17D745}"/>
    <dgm:cxn modelId="{9AE731D0-A18C-6243-B2A3-A543D0D77D74}" type="presOf" srcId="{7E1FBA48-29DE-D140-BFA1-39B40916C205}" destId="{B546504F-F3DE-ED4F-ADDE-B9DE50869D38}" srcOrd="0" destOrd="4" presId="urn:microsoft.com/office/officeart/2005/8/layout/vList2"/>
    <dgm:cxn modelId="{6B8FAAD4-5833-8F42-87E6-FA100CBD6815}" srcId="{C0740DF6-B96D-F646-8455-EB4D1670D0E9}" destId="{39E0E201-9EC4-344D-A1DB-2D69F49EC5E1}" srcOrd="0" destOrd="0" parTransId="{288F9E90-F0D0-A844-905D-62FC20F0F6CE}" sibTransId="{8E1652BA-6022-A84C-8DBF-34015BF445AE}"/>
    <dgm:cxn modelId="{EF3B9C27-C02E-314F-8E31-139EEBCC7881}" srcId="{90E0BCE7-728A-674E-95DF-445E8DCDF432}" destId="{C0740DF6-B96D-F646-8455-EB4D1670D0E9}" srcOrd="0" destOrd="0" parTransId="{E6C4D8DB-0D1F-1B4B-AA56-8CF1B2663CB4}" sibTransId="{F83E22C0-6CC7-1642-801E-D912EF89EF41}"/>
    <dgm:cxn modelId="{92F40313-B1AB-E142-BEF2-B66DDEBBC23D}" type="presOf" srcId="{AB6DC481-DA8C-154C-84DE-B1F3376679AE}" destId="{B546504F-F3DE-ED4F-ADDE-B9DE50869D38}" srcOrd="0" destOrd="3" presId="urn:microsoft.com/office/officeart/2005/8/layout/vList2"/>
    <dgm:cxn modelId="{90EC92FB-F519-4842-BE0E-63CDE9F60C48}" type="presOf" srcId="{3D14D3C0-E305-4042-91AC-0C5B67841BA5}" destId="{B546504F-F3DE-ED4F-ADDE-B9DE50869D38}" srcOrd="0" destOrd="8" presId="urn:microsoft.com/office/officeart/2005/8/layout/vList2"/>
    <dgm:cxn modelId="{254FC9B6-3201-0046-A40B-2AB8ED0D5DC6}" type="presOf" srcId="{39E0E201-9EC4-344D-A1DB-2D69F49EC5E1}" destId="{B546504F-F3DE-ED4F-ADDE-B9DE50869D38}" srcOrd="0" destOrd="1" presId="urn:microsoft.com/office/officeart/2005/8/layout/vList2"/>
    <dgm:cxn modelId="{06B4AFEC-7674-C04E-9A94-2D6CADEBE644}" srcId="{C0740DF6-B96D-F646-8455-EB4D1670D0E9}" destId="{AB6DC481-DA8C-154C-84DE-B1F3376679AE}" srcOrd="2" destOrd="0" parTransId="{EC6D48B8-2893-B54F-880A-7786B915683B}" sibTransId="{266F01A6-6DC4-AA4F-B13A-4407CA8A95C6}"/>
    <dgm:cxn modelId="{DE41139E-5EBD-EC4D-808F-583C37857633}" type="presOf" srcId="{44715B65-9008-4640-BAC1-7FA94AEDFF7B}" destId="{B546504F-F3DE-ED4F-ADDE-B9DE50869D38}" srcOrd="0" destOrd="2" presId="urn:microsoft.com/office/officeart/2005/8/layout/vList2"/>
    <dgm:cxn modelId="{41D17012-EA28-6442-BD23-BE381D728970}" type="presOf" srcId="{5589EAB5-744D-6C48-92EB-F93129AA8C35}" destId="{B546504F-F3DE-ED4F-ADDE-B9DE50869D38}" srcOrd="0" destOrd="5" presId="urn:microsoft.com/office/officeart/2005/8/layout/vList2"/>
    <dgm:cxn modelId="{BA2BEDAA-1A66-E547-A628-26551E5C4A19}" type="presOf" srcId="{C0740DF6-B96D-F646-8455-EB4D1670D0E9}" destId="{B546504F-F3DE-ED4F-ADDE-B9DE50869D38}" srcOrd="0" destOrd="0" presId="urn:microsoft.com/office/officeart/2005/8/layout/vList2"/>
    <dgm:cxn modelId="{4D551E23-A331-B247-BDA8-A5177D983F3C}" srcId="{C0740DF6-B96D-F646-8455-EB4D1670D0E9}" destId="{7E1FBA48-29DE-D140-BFA1-39B40916C205}" srcOrd="3" destOrd="0" parTransId="{723CA18F-14AF-384F-A097-7D3792FE10AE}" sibTransId="{0994B1AA-5B4B-6D48-9CD3-06599A177D02}"/>
    <dgm:cxn modelId="{71A8D37A-57A9-EC48-B38F-ACDA974EB9C8}" type="presOf" srcId="{2A3DF888-37E9-F54F-ACE6-83020F4A751E}" destId="{0BA3B225-8633-7648-AFFC-9EA435BF107B}" srcOrd="0" destOrd="0" presId="urn:microsoft.com/office/officeart/2005/8/layout/vList2"/>
    <dgm:cxn modelId="{3142BFE5-DB4B-504C-9B94-667E0D539750}" type="presOf" srcId="{A97C1F23-1E1E-A442-9A82-80F2B2D08204}" destId="{B546504F-F3DE-ED4F-ADDE-B9DE50869D38}" srcOrd="0" destOrd="6" presId="urn:microsoft.com/office/officeart/2005/8/layout/vList2"/>
    <dgm:cxn modelId="{0F8E25F3-3990-3C46-8E17-6D09D9545E4E}" type="presOf" srcId="{90E0BCE7-728A-674E-95DF-445E8DCDF432}" destId="{3AF1865D-C7B3-544F-BD2A-A634DC66B7E7}" srcOrd="0" destOrd="0" presId="urn:microsoft.com/office/officeart/2005/8/layout/vList2"/>
    <dgm:cxn modelId="{BFB1C4B5-40DF-0D46-8774-0F3046B8CB85}" srcId="{5589EAB5-744D-6C48-92EB-F93129AA8C35}" destId="{7EC5FA0E-28F6-684F-A881-A2EE1BE4565F}" srcOrd="1" destOrd="0" parTransId="{D25CE466-49AF-9B45-95AE-3416AFC51605}" sibTransId="{1C8811B3-F6B9-F040-BC93-431661485875}"/>
    <dgm:cxn modelId="{F4FC697F-8458-BA47-A790-B1424275F075}" srcId="{2A3DF888-37E9-F54F-ACE6-83020F4A751E}" destId="{90E0BCE7-728A-674E-95DF-445E8DCDF432}" srcOrd="0" destOrd="0" parTransId="{2B29CAE3-D2E5-D348-8204-571EE3A55A9C}" sibTransId="{A6D52495-602C-1648-B00A-977DBC49BD2F}"/>
    <dgm:cxn modelId="{712CD39B-1AA3-4E45-A00C-475B201F6CD9}" srcId="{5589EAB5-744D-6C48-92EB-F93129AA8C35}" destId="{A97C1F23-1E1E-A442-9A82-80F2B2D08204}" srcOrd="0" destOrd="0" parTransId="{2918B201-8421-694D-A196-F2C0BE7B3ECD}" sibTransId="{387C7411-B47D-C34C-970D-85528624DF6A}"/>
    <dgm:cxn modelId="{D140A387-F2EC-2B41-AE21-7113779640C6}" type="presOf" srcId="{7EC5FA0E-28F6-684F-A881-A2EE1BE4565F}" destId="{B546504F-F3DE-ED4F-ADDE-B9DE50869D38}" srcOrd="0" destOrd="7" presId="urn:microsoft.com/office/officeart/2005/8/layout/vList2"/>
    <dgm:cxn modelId="{EBD4300B-7830-3847-9205-4C84EE02B90A}" srcId="{C0740DF6-B96D-F646-8455-EB4D1670D0E9}" destId="{44715B65-9008-4640-BAC1-7FA94AEDFF7B}" srcOrd="1" destOrd="0" parTransId="{E950B345-CDF5-C347-8953-2A2C0D8E0DE8}" sibTransId="{61722206-9D7E-3445-B83E-71A7638E3CC5}"/>
    <dgm:cxn modelId="{574E1FDB-E6D8-EF41-8786-3E81B9E70546}" type="presParOf" srcId="{0BA3B225-8633-7648-AFFC-9EA435BF107B}" destId="{3AF1865D-C7B3-544F-BD2A-A634DC66B7E7}" srcOrd="0" destOrd="0" presId="urn:microsoft.com/office/officeart/2005/8/layout/vList2"/>
    <dgm:cxn modelId="{F0879070-9731-2B4A-812C-01092E55A6B9}" type="presParOf" srcId="{0BA3B225-8633-7648-AFFC-9EA435BF107B}" destId="{B546504F-F3DE-ED4F-ADDE-B9DE50869D3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37E2C7-3F10-D144-93B3-0FF9159BD097}"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6C3BDE7C-8BEA-864F-84B9-81912BC3F32C}">
      <dgm:prSet custT="1"/>
      <dgm:spPr/>
      <dgm:t>
        <a:bodyPr/>
        <a:lstStyle/>
        <a:p>
          <a:pPr rtl="0"/>
          <a:r>
            <a:rPr lang="en-US" sz="2000" dirty="0" smtClean="0">
              <a:solidFill>
                <a:srgbClr val="000000"/>
              </a:solidFill>
            </a:rPr>
            <a:t>Embed sustainability into core culture of organization</a:t>
          </a:r>
          <a:endParaRPr lang="en-US" sz="2000" dirty="0">
            <a:solidFill>
              <a:srgbClr val="000000"/>
            </a:solidFill>
          </a:endParaRPr>
        </a:p>
      </dgm:t>
    </dgm:pt>
    <dgm:pt modelId="{4B616F21-7B6B-AB4D-AD86-ED7D206084C1}" type="parTrans" cxnId="{3CF799DD-5C93-7347-9B52-B288ABEE29EB}">
      <dgm:prSet/>
      <dgm:spPr/>
      <dgm:t>
        <a:bodyPr/>
        <a:lstStyle/>
        <a:p>
          <a:endParaRPr lang="en-US"/>
        </a:p>
      </dgm:t>
    </dgm:pt>
    <dgm:pt modelId="{B7F30C09-359D-8849-9466-A17A4BB87226}" type="sibTrans" cxnId="{3CF799DD-5C93-7347-9B52-B288ABEE29EB}">
      <dgm:prSet/>
      <dgm:spPr/>
      <dgm:t>
        <a:bodyPr/>
        <a:lstStyle/>
        <a:p>
          <a:endParaRPr lang="en-US"/>
        </a:p>
      </dgm:t>
    </dgm:pt>
    <dgm:pt modelId="{0939DD0E-23F8-9E4E-B6CB-67FDF81A27A2}">
      <dgm:prSet custT="1"/>
      <dgm:spPr/>
      <dgm:t>
        <a:bodyPr/>
        <a:lstStyle/>
        <a:p>
          <a:pPr rtl="0"/>
          <a:r>
            <a:rPr lang="en-US" sz="1600" dirty="0" smtClean="0">
              <a:solidFill>
                <a:srgbClr val="000000"/>
              </a:solidFill>
            </a:rPr>
            <a:t>Employees more likely to act sustainably if they hold sustainability values as core to company’s mission and vision</a:t>
          </a:r>
          <a:endParaRPr lang="en-US" sz="1600" dirty="0">
            <a:solidFill>
              <a:srgbClr val="000000"/>
            </a:solidFill>
          </a:endParaRPr>
        </a:p>
      </dgm:t>
    </dgm:pt>
    <dgm:pt modelId="{79B21C78-C3A1-AC47-95D3-316FFE14E1B7}" type="parTrans" cxnId="{C9793FA0-7961-FC45-9401-0BDB65B2121D}">
      <dgm:prSet/>
      <dgm:spPr/>
      <dgm:t>
        <a:bodyPr/>
        <a:lstStyle/>
        <a:p>
          <a:endParaRPr lang="en-US"/>
        </a:p>
      </dgm:t>
    </dgm:pt>
    <dgm:pt modelId="{655197D7-54F9-4042-B98B-EF7B61E22FBF}" type="sibTrans" cxnId="{C9793FA0-7961-FC45-9401-0BDB65B2121D}">
      <dgm:prSet/>
      <dgm:spPr/>
      <dgm:t>
        <a:bodyPr/>
        <a:lstStyle/>
        <a:p>
          <a:endParaRPr lang="en-US"/>
        </a:p>
      </dgm:t>
    </dgm:pt>
    <dgm:pt modelId="{C8AB0A99-5084-7149-BBBF-8A202997D55A}">
      <dgm:prSet/>
      <dgm:spPr/>
      <dgm:t>
        <a:bodyPr/>
        <a:lstStyle/>
        <a:p>
          <a:pPr rtl="0"/>
          <a:r>
            <a:rPr lang="en-US" smtClean="0">
              <a:solidFill>
                <a:srgbClr val="000000"/>
              </a:solidFill>
            </a:rPr>
            <a:t>Most important to start with integration of sustainability into corporate culture</a:t>
          </a:r>
          <a:endParaRPr lang="en-US">
            <a:solidFill>
              <a:srgbClr val="000000"/>
            </a:solidFill>
          </a:endParaRPr>
        </a:p>
      </dgm:t>
    </dgm:pt>
    <dgm:pt modelId="{7E4C6FF0-DBD5-6F40-9EC9-E8A17D9EC90C}" type="parTrans" cxnId="{0EB73F19-8C08-AF4F-893D-135FCB2A3A05}">
      <dgm:prSet/>
      <dgm:spPr/>
      <dgm:t>
        <a:bodyPr/>
        <a:lstStyle/>
        <a:p>
          <a:endParaRPr lang="en-US"/>
        </a:p>
      </dgm:t>
    </dgm:pt>
    <dgm:pt modelId="{663CC2A1-9176-9D4A-AA7A-DE6C84DDD5A4}" type="sibTrans" cxnId="{0EB73F19-8C08-AF4F-893D-135FCB2A3A05}">
      <dgm:prSet/>
      <dgm:spPr/>
      <dgm:t>
        <a:bodyPr/>
        <a:lstStyle/>
        <a:p>
          <a:endParaRPr lang="en-US"/>
        </a:p>
      </dgm:t>
    </dgm:pt>
    <dgm:pt modelId="{D044AEA5-5F9A-564E-9BA4-5955849A23DC}">
      <dgm:prSet custT="1"/>
      <dgm:spPr/>
      <dgm:t>
        <a:bodyPr/>
        <a:lstStyle/>
        <a:p>
          <a:pPr rtl="0"/>
          <a:r>
            <a:rPr lang="en-US" sz="1400" dirty="0" smtClean="0">
              <a:solidFill>
                <a:srgbClr val="000000"/>
              </a:solidFill>
            </a:rPr>
            <a:t>Build in values of sustainability</a:t>
          </a:r>
          <a:endParaRPr lang="en-US" sz="1400" dirty="0">
            <a:solidFill>
              <a:srgbClr val="000000"/>
            </a:solidFill>
          </a:endParaRPr>
        </a:p>
      </dgm:t>
    </dgm:pt>
    <dgm:pt modelId="{40066DA6-8C59-914C-A316-ED931D23EA0D}" type="parTrans" cxnId="{706DDBC0-64FE-304D-8A27-E7061CDD9571}">
      <dgm:prSet/>
      <dgm:spPr/>
      <dgm:t>
        <a:bodyPr/>
        <a:lstStyle/>
        <a:p>
          <a:endParaRPr lang="en-US"/>
        </a:p>
      </dgm:t>
    </dgm:pt>
    <dgm:pt modelId="{1C92A449-5A23-6D4C-8776-D57EA157D45E}" type="sibTrans" cxnId="{706DDBC0-64FE-304D-8A27-E7061CDD9571}">
      <dgm:prSet/>
      <dgm:spPr/>
      <dgm:t>
        <a:bodyPr/>
        <a:lstStyle/>
        <a:p>
          <a:endParaRPr lang="en-US"/>
        </a:p>
      </dgm:t>
    </dgm:pt>
    <dgm:pt modelId="{017EE5EA-38EE-3246-B678-E97CA4959F25}">
      <dgm:prSet custT="1"/>
      <dgm:spPr/>
      <dgm:t>
        <a:bodyPr/>
        <a:lstStyle/>
        <a:p>
          <a:pPr rtl="0"/>
          <a:r>
            <a:rPr lang="en-US" sz="1400" dirty="0" smtClean="0">
              <a:solidFill>
                <a:srgbClr val="000000"/>
              </a:solidFill>
            </a:rPr>
            <a:t>Employees start acting sustainably</a:t>
          </a:r>
          <a:endParaRPr lang="en-US" sz="1400" dirty="0">
            <a:solidFill>
              <a:srgbClr val="000000"/>
            </a:solidFill>
          </a:endParaRPr>
        </a:p>
      </dgm:t>
    </dgm:pt>
    <dgm:pt modelId="{31CFEDCC-6B64-D240-839A-DC821D3542E2}" type="parTrans" cxnId="{C15F6A53-ED7D-D143-9DC2-2D860BEE11AE}">
      <dgm:prSet/>
      <dgm:spPr/>
      <dgm:t>
        <a:bodyPr/>
        <a:lstStyle/>
        <a:p>
          <a:endParaRPr lang="en-US"/>
        </a:p>
      </dgm:t>
    </dgm:pt>
    <dgm:pt modelId="{06D12BE4-F914-EB44-B628-3226D51240B8}" type="sibTrans" cxnId="{C15F6A53-ED7D-D143-9DC2-2D860BEE11AE}">
      <dgm:prSet/>
      <dgm:spPr/>
      <dgm:t>
        <a:bodyPr/>
        <a:lstStyle/>
        <a:p>
          <a:endParaRPr lang="en-US"/>
        </a:p>
      </dgm:t>
    </dgm:pt>
    <dgm:pt modelId="{2E20573A-95D8-3B4E-B830-A36ED10BCB82}">
      <dgm:prSet custT="1"/>
      <dgm:spPr/>
      <dgm:t>
        <a:bodyPr/>
        <a:lstStyle/>
        <a:p>
          <a:pPr rtl="0"/>
          <a:r>
            <a:rPr lang="en-US" sz="1400" dirty="0" smtClean="0">
              <a:solidFill>
                <a:srgbClr val="000000"/>
              </a:solidFill>
            </a:rPr>
            <a:t>Sustainability becomes the “norm” in the organization</a:t>
          </a:r>
          <a:endParaRPr lang="en-US" sz="1400" dirty="0">
            <a:solidFill>
              <a:srgbClr val="000000"/>
            </a:solidFill>
          </a:endParaRPr>
        </a:p>
      </dgm:t>
    </dgm:pt>
    <dgm:pt modelId="{CBEA0DA4-53D7-B341-BEF9-C51B41480096}" type="parTrans" cxnId="{DC2CB4DC-68E1-914F-B583-58A6BDF77375}">
      <dgm:prSet/>
      <dgm:spPr/>
      <dgm:t>
        <a:bodyPr/>
        <a:lstStyle/>
        <a:p>
          <a:endParaRPr lang="en-US"/>
        </a:p>
      </dgm:t>
    </dgm:pt>
    <dgm:pt modelId="{96B3C548-A81F-FF4D-9897-9E9A424F587F}" type="sibTrans" cxnId="{DC2CB4DC-68E1-914F-B583-58A6BDF77375}">
      <dgm:prSet/>
      <dgm:spPr/>
      <dgm:t>
        <a:bodyPr/>
        <a:lstStyle/>
        <a:p>
          <a:endParaRPr lang="en-US"/>
        </a:p>
      </dgm:t>
    </dgm:pt>
    <dgm:pt modelId="{2AAE1EFE-14C5-AF46-BA20-6CB7E8BDA1E9}" type="pres">
      <dgm:prSet presAssocID="{8237E2C7-3F10-D144-93B3-0FF9159BD097}" presName="rootnode" presStyleCnt="0">
        <dgm:presLayoutVars>
          <dgm:chMax/>
          <dgm:chPref/>
          <dgm:dir/>
          <dgm:animLvl val="lvl"/>
        </dgm:presLayoutVars>
      </dgm:prSet>
      <dgm:spPr/>
      <dgm:t>
        <a:bodyPr/>
        <a:lstStyle/>
        <a:p>
          <a:endParaRPr lang="en-US"/>
        </a:p>
      </dgm:t>
    </dgm:pt>
    <dgm:pt modelId="{1CF53CF1-1139-F34C-AA98-613B0FDBC23C}" type="pres">
      <dgm:prSet presAssocID="{6C3BDE7C-8BEA-864F-84B9-81912BC3F32C}" presName="composite" presStyleCnt="0"/>
      <dgm:spPr/>
    </dgm:pt>
    <dgm:pt modelId="{B3A73AE3-1465-7D48-9915-C9DA1E0A76D6}" type="pres">
      <dgm:prSet presAssocID="{6C3BDE7C-8BEA-864F-84B9-81912BC3F32C}" presName="bentUpArrow1" presStyleLbl="alignImgPlace1" presStyleIdx="0" presStyleCnt="2"/>
      <dgm:spPr/>
    </dgm:pt>
    <dgm:pt modelId="{D96ABF87-AC7C-7341-8E4E-A663CA0D6D5A}" type="pres">
      <dgm:prSet presAssocID="{6C3BDE7C-8BEA-864F-84B9-81912BC3F32C}" presName="ParentText" presStyleLbl="node1" presStyleIdx="0" presStyleCnt="3">
        <dgm:presLayoutVars>
          <dgm:chMax val="1"/>
          <dgm:chPref val="1"/>
          <dgm:bulletEnabled val="1"/>
        </dgm:presLayoutVars>
      </dgm:prSet>
      <dgm:spPr/>
      <dgm:t>
        <a:bodyPr/>
        <a:lstStyle/>
        <a:p>
          <a:endParaRPr lang="en-US"/>
        </a:p>
      </dgm:t>
    </dgm:pt>
    <dgm:pt modelId="{05C93F18-F43F-594A-8050-CE22509AD2FC}" type="pres">
      <dgm:prSet presAssocID="{6C3BDE7C-8BEA-864F-84B9-81912BC3F32C}" presName="ChildText" presStyleLbl="revTx" presStyleIdx="0" presStyleCnt="3">
        <dgm:presLayoutVars>
          <dgm:chMax val="0"/>
          <dgm:chPref val="0"/>
          <dgm:bulletEnabled val="1"/>
        </dgm:presLayoutVars>
      </dgm:prSet>
      <dgm:spPr/>
    </dgm:pt>
    <dgm:pt modelId="{B9979599-B6E3-5845-8BF9-B992CA241F25}" type="pres">
      <dgm:prSet presAssocID="{B7F30C09-359D-8849-9466-A17A4BB87226}" presName="sibTrans" presStyleCnt="0"/>
      <dgm:spPr/>
    </dgm:pt>
    <dgm:pt modelId="{8FFF410F-F9BF-EA4D-9898-5B75904A0AEB}" type="pres">
      <dgm:prSet presAssocID="{0939DD0E-23F8-9E4E-B6CB-67FDF81A27A2}" presName="composite" presStyleCnt="0"/>
      <dgm:spPr/>
    </dgm:pt>
    <dgm:pt modelId="{DC0C703F-40C2-8F41-BEB2-DE8C0FC74E06}" type="pres">
      <dgm:prSet presAssocID="{0939DD0E-23F8-9E4E-B6CB-67FDF81A27A2}" presName="bentUpArrow1" presStyleLbl="alignImgPlace1" presStyleIdx="1" presStyleCnt="2"/>
      <dgm:spPr/>
    </dgm:pt>
    <dgm:pt modelId="{D78B9FFD-C78F-2749-83A6-AD01CB18CBB6}" type="pres">
      <dgm:prSet presAssocID="{0939DD0E-23F8-9E4E-B6CB-67FDF81A27A2}" presName="ParentText" presStyleLbl="node1" presStyleIdx="1" presStyleCnt="3">
        <dgm:presLayoutVars>
          <dgm:chMax val="1"/>
          <dgm:chPref val="1"/>
          <dgm:bulletEnabled val="1"/>
        </dgm:presLayoutVars>
      </dgm:prSet>
      <dgm:spPr/>
      <dgm:t>
        <a:bodyPr/>
        <a:lstStyle/>
        <a:p>
          <a:endParaRPr lang="en-US"/>
        </a:p>
      </dgm:t>
    </dgm:pt>
    <dgm:pt modelId="{4047AB4E-A3A2-F247-BF0D-305B3599E1A5}" type="pres">
      <dgm:prSet presAssocID="{0939DD0E-23F8-9E4E-B6CB-67FDF81A27A2}" presName="ChildText" presStyleLbl="revTx" presStyleIdx="1" presStyleCnt="3">
        <dgm:presLayoutVars>
          <dgm:chMax val="0"/>
          <dgm:chPref val="0"/>
          <dgm:bulletEnabled val="1"/>
        </dgm:presLayoutVars>
      </dgm:prSet>
      <dgm:spPr/>
    </dgm:pt>
    <dgm:pt modelId="{80689FCE-9529-CC49-9A12-D7FD6F177E1B}" type="pres">
      <dgm:prSet presAssocID="{655197D7-54F9-4042-B98B-EF7B61E22FBF}" presName="sibTrans" presStyleCnt="0"/>
      <dgm:spPr/>
    </dgm:pt>
    <dgm:pt modelId="{3EA41E68-3676-1649-8B6C-8A47F9A85261}" type="pres">
      <dgm:prSet presAssocID="{C8AB0A99-5084-7149-BBBF-8A202997D55A}" presName="composite" presStyleCnt="0"/>
      <dgm:spPr/>
    </dgm:pt>
    <dgm:pt modelId="{C9B9E36A-9576-F246-97F2-9920ADC79C28}" type="pres">
      <dgm:prSet presAssocID="{C8AB0A99-5084-7149-BBBF-8A202997D55A}" presName="ParentText" presStyleLbl="node1" presStyleIdx="2" presStyleCnt="3">
        <dgm:presLayoutVars>
          <dgm:chMax val="1"/>
          <dgm:chPref val="1"/>
          <dgm:bulletEnabled val="1"/>
        </dgm:presLayoutVars>
      </dgm:prSet>
      <dgm:spPr/>
      <dgm:t>
        <a:bodyPr/>
        <a:lstStyle/>
        <a:p>
          <a:endParaRPr lang="en-US"/>
        </a:p>
      </dgm:t>
    </dgm:pt>
    <dgm:pt modelId="{B96A1CB1-DDB6-C74B-A274-8D6FA85C71D6}" type="pres">
      <dgm:prSet presAssocID="{C8AB0A99-5084-7149-BBBF-8A202997D55A}" presName="FinalChildText" presStyleLbl="revTx" presStyleIdx="2" presStyleCnt="3" custScaleX="162892" custLinFactNeighborX="34594">
        <dgm:presLayoutVars>
          <dgm:chMax val="0"/>
          <dgm:chPref val="0"/>
          <dgm:bulletEnabled val="1"/>
        </dgm:presLayoutVars>
      </dgm:prSet>
      <dgm:spPr/>
      <dgm:t>
        <a:bodyPr/>
        <a:lstStyle/>
        <a:p>
          <a:endParaRPr lang="en-US"/>
        </a:p>
      </dgm:t>
    </dgm:pt>
  </dgm:ptLst>
  <dgm:cxnLst>
    <dgm:cxn modelId="{0EB73F19-8C08-AF4F-893D-135FCB2A3A05}" srcId="{8237E2C7-3F10-D144-93B3-0FF9159BD097}" destId="{C8AB0A99-5084-7149-BBBF-8A202997D55A}" srcOrd="2" destOrd="0" parTransId="{7E4C6FF0-DBD5-6F40-9EC9-E8A17D9EC90C}" sibTransId="{663CC2A1-9176-9D4A-AA7A-DE6C84DDD5A4}"/>
    <dgm:cxn modelId="{5BF9636B-5780-F14C-AD61-426FDAFA49F2}" type="presOf" srcId="{0939DD0E-23F8-9E4E-B6CB-67FDF81A27A2}" destId="{D78B9FFD-C78F-2749-83A6-AD01CB18CBB6}" srcOrd="0" destOrd="0" presId="urn:microsoft.com/office/officeart/2005/8/layout/StepDownProcess"/>
    <dgm:cxn modelId="{C97D9D3A-89A6-E842-AF0E-561A76136685}" type="presOf" srcId="{8237E2C7-3F10-D144-93B3-0FF9159BD097}" destId="{2AAE1EFE-14C5-AF46-BA20-6CB7E8BDA1E9}" srcOrd="0" destOrd="0" presId="urn:microsoft.com/office/officeart/2005/8/layout/StepDownProcess"/>
    <dgm:cxn modelId="{0A9D683E-5A77-684C-88A6-8C285EA1D755}" type="presOf" srcId="{2E20573A-95D8-3B4E-B830-A36ED10BCB82}" destId="{B96A1CB1-DDB6-C74B-A274-8D6FA85C71D6}" srcOrd="0" destOrd="2" presId="urn:microsoft.com/office/officeart/2005/8/layout/StepDownProcess"/>
    <dgm:cxn modelId="{9B7B154D-0C7A-7340-901E-77BBA4B5C974}" type="presOf" srcId="{D044AEA5-5F9A-564E-9BA4-5955849A23DC}" destId="{B96A1CB1-DDB6-C74B-A274-8D6FA85C71D6}" srcOrd="0" destOrd="0" presId="urn:microsoft.com/office/officeart/2005/8/layout/StepDownProcess"/>
    <dgm:cxn modelId="{C78186F7-D608-7B44-B695-DA090FC2213B}" type="presOf" srcId="{C8AB0A99-5084-7149-BBBF-8A202997D55A}" destId="{C9B9E36A-9576-F246-97F2-9920ADC79C28}" srcOrd="0" destOrd="0" presId="urn:microsoft.com/office/officeart/2005/8/layout/StepDownProcess"/>
    <dgm:cxn modelId="{706DDBC0-64FE-304D-8A27-E7061CDD9571}" srcId="{C8AB0A99-5084-7149-BBBF-8A202997D55A}" destId="{D044AEA5-5F9A-564E-9BA4-5955849A23DC}" srcOrd="0" destOrd="0" parTransId="{40066DA6-8C59-914C-A316-ED931D23EA0D}" sibTransId="{1C92A449-5A23-6D4C-8776-D57EA157D45E}"/>
    <dgm:cxn modelId="{C9793FA0-7961-FC45-9401-0BDB65B2121D}" srcId="{8237E2C7-3F10-D144-93B3-0FF9159BD097}" destId="{0939DD0E-23F8-9E4E-B6CB-67FDF81A27A2}" srcOrd="1" destOrd="0" parTransId="{79B21C78-C3A1-AC47-95D3-316FFE14E1B7}" sibTransId="{655197D7-54F9-4042-B98B-EF7B61E22FBF}"/>
    <dgm:cxn modelId="{86C5125B-72B3-3B42-92B9-47224B2A09D8}" type="presOf" srcId="{017EE5EA-38EE-3246-B678-E97CA4959F25}" destId="{B96A1CB1-DDB6-C74B-A274-8D6FA85C71D6}" srcOrd="0" destOrd="1" presId="urn:microsoft.com/office/officeart/2005/8/layout/StepDownProcess"/>
    <dgm:cxn modelId="{3CF799DD-5C93-7347-9B52-B288ABEE29EB}" srcId="{8237E2C7-3F10-D144-93B3-0FF9159BD097}" destId="{6C3BDE7C-8BEA-864F-84B9-81912BC3F32C}" srcOrd="0" destOrd="0" parTransId="{4B616F21-7B6B-AB4D-AD86-ED7D206084C1}" sibTransId="{B7F30C09-359D-8849-9466-A17A4BB87226}"/>
    <dgm:cxn modelId="{DC2CB4DC-68E1-914F-B583-58A6BDF77375}" srcId="{C8AB0A99-5084-7149-BBBF-8A202997D55A}" destId="{2E20573A-95D8-3B4E-B830-A36ED10BCB82}" srcOrd="2" destOrd="0" parTransId="{CBEA0DA4-53D7-B341-BEF9-C51B41480096}" sibTransId="{96B3C548-A81F-FF4D-9897-9E9A424F587F}"/>
    <dgm:cxn modelId="{C15F6A53-ED7D-D143-9DC2-2D860BEE11AE}" srcId="{C8AB0A99-5084-7149-BBBF-8A202997D55A}" destId="{017EE5EA-38EE-3246-B678-E97CA4959F25}" srcOrd="1" destOrd="0" parTransId="{31CFEDCC-6B64-D240-839A-DC821D3542E2}" sibTransId="{06D12BE4-F914-EB44-B628-3226D51240B8}"/>
    <dgm:cxn modelId="{EF98604A-338B-9B4F-B1D6-1262E2C3ACE0}" type="presOf" srcId="{6C3BDE7C-8BEA-864F-84B9-81912BC3F32C}" destId="{D96ABF87-AC7C-7341-8E4E-A663CA0D6D5A}" srcOrd="0" destOrd="0" presId="urn:microsoft.com/office/officeart/2005/8/layout/StepDownProcess"/>
    <dgm:cxn modelId="{F4AAA5F1-4F02-EC41-AD09-64EC4851E843}" type="presParOf" srcId="{2AAE1EFE-14C5-AF46-BA20-6CB7E8BDA1E9}" destId="{1CF53CF1-1139-F34C-AA98-613B0FDBC23C}" srcOrd="0" destOrd="0" presId="urn:microsoft.com/office/officeart/2005/8/layout/StepDownProcess"/>
    <dgm:cxn modelId="{EB9A849A-E2C7-834F-A09C-6360632D8C90}" type="presParOf" srcId="{1CF53CF1-1139-F34C-AA98-613B0FDBC23C}" destId="{B3A73AE3-1465-7D48-9915-C9DA1E0A76D6}" srcOrd="0" destOrd="0" presId="urn:microsoft.com/office/officeart/2005/8/layout/StepDownProcess"/>
    <dgm:cxn modelId="{CE39BCFB-CBEB-9448-BD35-2D8C53995D49}" type="presParOf" srcId="{1CF53CF1-1139-F34C-AA98-613B0FDBC23C}" destId="{D96ABF87-AC7C-7341-8E4E-A663CA0D6D5A}" srcOrd="1" destOrd="0" presId="urn:microsoft.com/office/officeart/2005/8/layout/StepDownProcess"/>
    <dgm:cxn modelId="{E6E8014A-61D4-DA44-B249-B5EF5C0780AE}" type="presParOf" srcId="{1CF53CF1-1139-F34C-AA98-613B0FDBC23C}" destId="{05C93F18-F43F-594A-8050-CE22509AD2FC}" srcOrd="2" destOrd="0" presId="urn:microsoft.com/office/officeart/2005/8/layout/StepDownProcess"/>
    <dgm:cxn modelId="{14841E1F-A7D3-9C4B-90A8-0260BB97759C}" type="presParOf" srcId="{2AAE1EFE-14C5-AF46-BA20-6CB7E8BDA1E9}" destId="{B9979599-B6E3-5845-8BF9-B992CA241F25}" srcOrd="1" destOrd="0" presId="urn:microsoft.com/office/officeart/2005/8/layout/StepDownProcess"/>
    <dgm:cxn modelId="{F62DB20A-A8DB-0C4A-8BB0-CF0E7FAD18FB}" type="presParOf" srcId="{2AAE1EFE-14C5-AF46-BA20-6CB7E8BDA1E9}" destId="{8FFF410F-F9BF-EA4D-9898-5B75904A0AEB}" srcOrd="2" destOrd="0" presId="urn:microsoft.com/office/officeart/2005/8/layout/StepDownProcess"/>
    <dgm:cxn modelId="{25B9BD5F-3E4F-6A4A-A55C-5315AE371422}" type="presParOf" srcId="{8FFF410F-F9BF-EA4D-9898-5B75904A0AEB}" destId="{DC0C703F-40C2-8F41-BEB2-DE8C0FC74E06}" srcOrd="0" destOrd="0" presId="urn:microsoft.com/office/officeart/2005/8/layout/StepDownProcess"/>
    <dgm:cxn modelId="{2118D967-5024-E649-A0F4-188E67EA9920}" type="presParOf" srcId="{8FFF410F-F9BF-EA4D-9898-5B75904A0AEB}" destId="{D78B9FFD-C78F-2749-83A6-AD01CB18CBB6}" srcOrd="1" destOrd="0" presId="urn:microsoft.com/office/officeart/2005/8/layout/StepDownProcess"/>
    <dgm:cxn modelId="{7DE9C27E-1DA5-B34B-A6E9-13693FD87550}" type="presParOf" srcId="{8FFF410F-F9BF-EA4D-9898-5B75904A0AEB}" destId="{4047AB4E-A3A2-F247-BF0D-305B3599E1A5}" srcOrd="2" destOrd="0" presId="urn:microsoft.com/office/officeart/2005/8/layout/StepDownProcess"/>
    <dgm:cxn modelId="{BF54A9F0-7AF0-9E42-A509-497A4F9A5D25}" type="presParOf" srcId="{2AAE1EFE-14C5-AF46-BA20-6CB7E8BDA1E9}" destId="{80689FCE-9529-CC49-9A12-D7FD6F177E1B}" srcOrd="3" destOrd="0" presId="urn:microsoft.com/office/officeart/2005/8/layout/StepDownProcess"/>
    <dgm:cxn modelId="{8895D5AA-706D-C34B-824E-1A2013BC22BD}" type="presParOf" srcId="{2AAE1EFE-14C5-AF46-BA20-6CB7E8BDA1E9}" destId="{3EA41E68-3676-1649-8B6C-8A47F9A85261}" srcOrd="4" destOrd="0" presId="urn:microsoft.com/office/officeart/2005/8/layout/StepDownProcess"/>
    <dgm:cxn modelId="{F706397E-0270-5944-B2B6-99AF19A87684}" type="presParOf" srcId="{3EA41E68-3676-1649-8B6C-8A47F9A85261}" destId="{C9B9E36A-9576-F246-97F2-9920ADC79C28}" srcOrd="0" destOrd="0" presId="urn:microsoft.com/office/officeart/2005/8/layout/StepDownProcess"/>
    <dgm:cxn modelId="{08D1FC93-F399-234C-AE04-5EDED4EFC9E7}" type="presParOf" srcId="{3EA41E68-3676-1649-8B6C-8A47F9A85261}" destId="{B96A1CB1-DDB6-C74B-A274-8D6FA85C71D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AA4C75-17B5-0B46-8D21-A2E92FFF6BE3}" type="doc">
      <dgm:prSet loTypeId="urn:microsoft.com/office/officeart/2005/8/layout/vList2" loCatId="" qsTypeId="urn:microsoft.com/office/officeart/2005/8/quickstyle/simple4" qsCatId="simple" csTypeId="urn:microsoft.com/office/officeart/2005/8/colors/accent1_2" csCatId="accent1"/>
      <dgm:spPr/>
      <dgm:t>
        <a:bodyPr/>
        <a:lstStyle/>
        <a:p>
          <a:endParaRPr lang="en-US"/>
        </a:p>
      </dgm:t>
    </dgm:pt>
    <dgm:pt modelId="{D00C1F57-7D97-CD41-9FFA-575058BF34A4}">
      <dgm:prSet custT="1"/>
      <dgm:spPr/>
      <dgm:t>
        <a:bodyPr/>
        <a:lstStyle/>
        <a:p>
          <a:pPr rtl="0"/>
          <a:r>
            <a:rPr lang="en-US" sz="2800" dirty="0" smtClean="0">
              <a:solidFill>
                <a:srgbClr val="000000"/>
              </a:solidFill>
            </a:rPr>
            <a:t>“Top-down” (leader-driven) vs. “Bottom-up” (employee-driven)</a:t>
          </a:r>
          <a:endParaRPr lang="en-US" sz="2800" dirty="0">
            <a:solidFill>
              <a:srgbClr val="000000"/>
            </a:solidFill>
          </a:endParaRPr>
        </a:p>
      </dgm:t>
    </dgm:pt>
    <dgm:pt modelId="{C4747BD0-DD2C-8343-A9EE-98C68F8CAB26}" type="parTrans" cxnId="{79B46CC2-9533-8D4C-8404-5D283EE35A62}">
      <dgm:prSet/>
      <dgm:spPr/>
      <dgm:t>
        <a:bodyPr/>
        <a:lstStyle/>
        <a:p>
          <a:endParaRPr lang="en-US"/>
        </a:p>
      </dgm:t>
    </dgm:pt>
    <dgm:pt modelId="{CFA53E18-E2B7-3644-B15F-9926DCDB68D7}" type="sibTrans" cxnId="{79B46CC2-9533-8D4C-8404-5D283EE35A62}">
      <dgm:prSet/>
      <dgm:spPr/>
      <dgm:t>
        <a:bodyPr/>
        <a:lstStyle/>
        <a:p>
          <a:endParaRPr lang="en-US"/>
        </a:p>
      </dgm:t>
    </dgm:pt>
    <dgm:pt modelId="{7539103A-837D-334C-ABEA-2A40E31ACF63}">
      <dgm:prSet custT="1"/>
      <dgm:spPr/>
      <dgm:t>
        <a:bodyPr/>
        <a:lstStyle/>
        <a:p>
          <a:pPr rtl="0"/>
          <a:r>
            <a:rPr lang="en-US" sz="2800" dirty="0" smtClean="0">
              <a:solidFill>
                <a:srgbClr val="000000"/>
              </a:solidFill>
            </a:rPr>
            <a:t>Need both to fully integrate sustainability into corporate culture</a:t>
          </a:r>
          <a:endParaRPr lang="en-US" sz="2800" dirty="0">
            <a:solidFill>
              <a:srgbClr val="000000"/>
            </a:solidFill>
          </a:endParaRPr>
        </a:p>
      </dgm:t>
    </dgm:pt>
    <dgm:pt modelId="{3571BE38-F6DF-5D4C-8715-EAC6E902B06D}" type="parTrans" cxnId="{9C0DB22F-7AAD-B946-A4B6-AD84EEB838B0}">
      <dgm:prSet/>
      <dgm:spPr/>
      <dgm:t>
        <a:bodyPr/>
        <a:lstStyle/>
        <a:p>
          <a:endParaRPr lang="en-US"/>
        </a:p>
      </dgm:t>
    </dgm:pt>
    <dgm:pt modelId="{049A04B2-F4FD-1442-ABF5-1466E1BFB8E3}" type="sibTrans" cxnId="{9C0DB22F-7AAD-B946-A4B6-AD84EEB838B0}">
      <dgm:prSet/>
      <dgm:spPr/>
      <dgm:t>
        <a:bodyPr/>
        <a:lstStyle/>
        <a:p>
          <a:endParaRPr lang="en-US"/>
        </a:p>
      </dgm:t>
    </dgm:pt>
    <dgm:pt modelId="{6E3518F7-810F-D149-85D0-E39872A15A03}">
      <dgm:prSet custT="1"/>
      <dgm:spPr/>
      <dgm:t>
        <a:bodyPr/>
        <a:lstStyle/>
        <a:p>
          <a:pPr rtl="0"/>
          <a:r>
            <a:rPr lang="en-US" sz="2400" dirty="0" smtClean="0">
              <a:solidFill>
                <a:srgbClr val="000000"/>
              </a:solidFill>
            </a:rPr>
            <a:t>Leader-driven change only can create negative feelings of coercion and lacks employee buy-in necessary for change</a:t>
          </a:r>
          <a:endParaRPr lang="en-US" sz="2400" dirty="0">
            <a:solidFill>
              <a:srgbClr val="000000"/>
            </a:solidFill>
          </a:endParaRPr>
        </a:p>
      </dgm:t>
    </dgm:pt>
    <dgm:pt modelId="{186F0BC2-8770-7245-B36B-D6A81C3D6103}" type="parTrans" cxnId="{0649249B-3119-7C43-A2B5-04947950ECBA}">
      <dgm:prSet/>
      <dgm:spPr/>
      <dgm:t>
        <a:bodyPr/>
        <a:lstStyle/>
        <a:p>
          <a:endParaRPr lang="en-US"/>
        </a:p>
      </dgm:t>
    </dgm:pt>
    <dgm:pt modelId="{968473F3-0410-134A-BE6F-C13DDC216BF3}" type="sibTrans" cxnId="{0649249B-3119-7C43-A2B5-04947950ECBA}">
      <dgm:prSet/>
      <dgm:spPr/>
      <dgm:t>
        <a:bodyPr/>
        <a:lstStyle/>
        <a:p>
          <a:endParaRPr lang="en-US"/>
        </a:p>
      </dgm:t>
    </dgm:pt>
    <dgm:pt modelId="{A178EDE6-0466-774F-B2CE-6BFCC2011CA1}">
      <dgm:prSet custT="1"/>
      <dgm:spPr/>
      <dgm:t>
        <a:bodyPr/>
        <a:lstStyle/>
        <a:p>
          <a:pPr rtl="0"/>
          <a:r>
            <a:rPr lang="en-US" sz="2400" dirty="0" smtClean="0">
              <a:solidFill>
                <a:srgbClr val="000000"/>
              </a:solidFill>
            </a:rPr>
            <a:t>Employee-driven change groups need leadership support for legitimacy and resources</a:t>
          </a:r>
          <a:endParaRPr lang="en-US" sz="2400" dirty="0">
            <a:solidFill>
              <a:srgbClr val="000000"/>
            </a:solidFill>
          </a:endParaRPr>
        </a:p>
      </dgm:t>
    </dgm:pt>
    <dgm:pt modelId="{070DEDD4-968A-D94F-9654-6D8E76BB33A3}" type="parTrans" cxnId="{6A3B70FD-CC0E-8049-8090-E5F7CC90648A}">
      <dgm:prSet/>
      <dgm:spPr/>
      <dgm:t>
        <a:bodyPr/>
        <a:lstStyle/>
        <a:p>
          <a:endParaRPr lang="en-US"/>
        </a:p>
      </dgm:t>
    </dgm:pt>
    <dgm:pt modelId="{B5038FC1-051A-914D-91EC-5EE246C7E784}" type="sibTrans" cxnId="{6A3B70FD-CC0E-8049-8090-E5F7CC90648A}">
      <dgm:prSet/>
      <dgm:spPr/>
      <dgm:t>
        <a:bodyPr/>
        <a:lstStyle/>
        <a:p>
          <a:endParaRPr lang="en-US"/>
        </a:p>
      </dgm:t>
    </dgm:pt>
    <dgm:pt modelId="{45135B6B-D6DF-2A46-B282-3F53AE6C8F37}" type="pres">
      <dgm:prSet presAssocID="{6AAA4C75-17B5-0B46-8D21-A2E92FFF6BE3}" presName="linear" presStyleCnt="0">
        <dgm:presLayoutVars>
          <dgm:animLvl val="lvl"/>
          <dgm:resizeHandles val="exact"/>
        </dgm:presLayoutVars>
      </dgm:prSet>
      <dgm:spPr/>
      <dgm:t>
        <a:bodyPr/>
        <a:lstStyle/>
        <a:p>
          <a:endParaRPr lang="en-US"/>
        </a:p>
      </dgm:t>
    </dgm:pt>
    <dgm:pt modelId="{72920EE9-C92F-7549-B5A3-C2A8D977ABE7}" type="pres">
      <dgm:prSet presAssocID="{D00C1F57-7D97-CD41-9FFA-575058BF34A4}" presName="parentText" presStyleLbl="node1" presStyleIdx="0" presStyleCnt="2">
        <dgm:presLayoutVars>
          <dgm:chMax val="0"/>
          <dgm:bulletEnabled val="1"/>
        </dgm:presLayoutVars>
      </dgm:prSet>
      <dgm:spPr/>
      <dgm:t>
        <a:bodyPr/>
        <a:lstStyle/>
        <a:p>
          <a:endParaRPr lang="en-US"/>
        </a:p>
      </dgm:t>
    </dgm:pt>
    <dgm:pt modelId="{B90152D3-0A5A-314B-8A92-1D31C980EFF8}" type="pres">
      <dgm:prSet presAssocID="{CFA53E18-E2B7-3644-B15F-9926DCDB68D7}" presName="spacer" presStyleCnt="0"/>
      <dgm:spPr/>
    </dgm:pt>
    <dgm:pt modelId="{6F385D5D-C9D5-B94B-9237-956D9218F5D6}" type="pres">
      <dgm:prSet presAssocID="{7539103A-837D-334C-ABEA-2A40E31ACF63}" presName="parentText" presStyleLbl="node1" presStyleIdx="1" presStyleCnt="2">
        <dgm:presLayoutVars>
          <dgm:chMax val="0"/>
          <dgm:bulletEnabled val="1"/>
        </dgm:presLayoutVars>
      </dgm:prSet>
      <dgm:spPr/>
      <dgm:t>
        <a:bodyPr/>
        <a:lstStyle/>
        <a:p>
          <a:endParaRPr lang="en-US"/>
        </a:p>
      </dgm:t>
    </dgm:pt>
    <dgm:pt modelId="{CAD2FDEC-2422-0046-964E-A0CFA4910F67}" type="pres">
      <dgm:prSet presAssocID="{7539103A-837D-334C-ABEA-2A40E31ACF63}" presName="childText" presStyleLbl="revTx" presStyleIdx="0" presStyleCnt="1">
        <dgm:presLayoutVars>
          <dgm:bulletEnabled val="1"/>
        </dgm:presLayoutVars>
      </dgm:prSet>
      <dgm:spPr/>
      <dgm:t>
        <a:bodyPr/>
        <a:lstStyle/>
        <a:p>
          <a:endParaRPr lang="en-US"/>
        </a:p>
      </dgm:t>
    </dgm:pt>
  </dgm:ptLst>
  <dgm:cxnLst>
    <dgm:cxn modelId="{0649249B-3119-7C43-A2B5-04947950ECBA}" srcId="{7539103A-837D-334C-ABEA-2A40E31ACF63}" destId="{6E3518F7-810F-D149-85D0-E39872A15A03}" srcOrd="0" destOrd="0" parTransId="{186F0BC2-8770-7245-B36B-D6A81C3D6103}" sibTransId="{968473F3-0410-134A-BE6F-C13DDC216BF3}"/>
    <dgm:cxn modelId="{307DC169-D8CE-2140-A146-779AFC45F182}" type="presOf" srcId="{6E3518F7-810F-D149-85D0-E39872A15A03}" destId="{CAD2FDEC-2422-0046-964E-A0CFA4910F67}" srcOrd="0" destOrd="0" presId="urn:microsoft.com/office/officeart/2005/8/layout/vList2"/>
    <dgm:cxn modelId="{3190AC57-63D2-1542-89F2-7C18A6F0AED4}" type="presOf" srcId="{7539103A-837D-334C-ABEA-2A40E31ACF63}" destId="{6F385D5D-C9D5-B94B-9237-956D9218F5D6}" srcOrd="0" destOrd="0" presId="urn:microsoft.com/office/officeart/2005/8/layout/vList2"/>
    <dgm:cxn modelId="{6A3B70FD-CC0E-8049-8090-E5F7CC90648A}" srcId="{7539103A-837D-334C-ABEA-2A40E31ACF63}" destId="{A178EDE6-0466-774F-B2CE-6BFCC2011CA1}" srcOrd="1" destOrd="0" parTransId="{070DEDD4-968A-D94F-9654-6D8E76BB33A3}" sibTransId="{B5038FC1-051A-914D-91EC-5EE246C7E784}"/>
    <dgm:cxn modelId="{79B46CC2-9533-8D4C-8404-5D283EE35A62}" srcId="{6AAA4C75-17B5-0B46-8D21-A2E92FFF6BE3}" destId="{D00C1F57-7D97-CD41-9FFA-575058BF34A4}" srcOrd="0" destOrd="0" parTransId="{C4747BD0-DD2C-8343-A9EE-98C68F8CAB26}" sibTransId="{CFA53E18-E2B7-3644-B15F-9926DCDB68D7}"/>
    <dgm:cxn modelId="{9C0DB22F-7AAD-B946-A4B6-AD84EEB838B0}" srcId="{6AAA4C75-17B5-0B46-8D21-A2E92FFF6BE3}" destId="{7539103A-837D-334C-ABEA-2A40E31ACF63}" srcOrd="1" destOrd="0" parTransId="{3571BE38-F6DF-5D4C-8715-EAC6E902B06D}" sibTransId="{049A04B2-F4FD-1442-ABF5-1466E1BFB8E3}"/>
    <dgm:cxn modelId="{D33F3043-BD09-D14C-A485-590C474A1055}" type="presOf" srcId="{6AAA4C75-17B5-0B46-8D21-A2E92FFF6BE3}" destId="{45135B6B-D6DF-2A46-B282-3F53AE6C8F37}" srcOrd="0" destOrd="0" presId="urn:microsoft.com/office/officeart/2005/8/layout/vList2"/>
    <dgm:cxn modelId="{0C72D331-5133-904E-BCBC-ADCAEA169BA9}" type="presOf" srcId="{D00C1F57-7D97-CD41-9FFA-575058BF34A4}" destId="{72920EE9-C92F-7549-B5A3-C2A8D977ABE7}" srcOrd="0" destOrd="0" presId="urn:microsoft.com/office/officeart/2005/8/layout/vList2"/>
    <dgm:cxn modelId="{63DF03C9-94E6-FB46-928F-3B2E7D057669}" type="presOf" srcId="{A178EDE6-0466-774F-B2CE-6BFCC2011CA1}" destId="{CAD2FDEC-2422-0046-964E-A0CFA4910F67}" srcOrd="0" destOrd="1" presId="urn:microsoft.com/office/officeart/2005/8/layout/vList2"/>
    <dgm:cxn modelId="{52729C4E-A818-124A-A05B-D26F5CC70E7F}" type="presParOf" srcId="{45135B6B-D6DF-2A46-B282-3F53AE6C8F37}" destId="{72920EE9-C92F-7549-B5A3-C2A8D977ABE7}" srcOrd="0" destOrd="0" presId="urn:microsoft.com/office/officeart/2005/8/layout/vList2"/>
    <dgm:cxn modelId="{9050D10F-86A2-F44F-847A-5D330C6A0E77}" type="presParOf" srcId="{45135B6B-D6DF-2A46-B282-3F53AE6C8F37}" destId="{B90152D3-0A5A-314B-8A92-1D31C980EFF8}" srcOrd="1" destOrd="0" presId="urn:microsoft.com/office/officeart/2005/8/layout/vList2"/>
    <dgm:cxn modelId="{EC84D8A1-7C9C-7942-8B36-B9AD5EE6D1F7}" type="presParOf" srcId="{45135B6B-D6DF-2A46-B282-3F53AE6C8F37}" destId="{6F385D5D-C9D5-B94B-9237-956D9218F5D6}" srcOrd="2" destOrd="0" presId="urn:microsoft.com/office/officeart/2005/8/layout/vList2"/>
    <dgm:cxn modelId="{20D453D3-DF61-504F-AE42-67DF1313121E}" type="presParOf" srcId="{45135B6B-D6DF-2A46-B282-3F53AE6C8F37}" destId="{CAD2FDEC-2422-0046-964E-A0CFA4910F6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4AF39F-4E26-2E47-8F34-BC3B63E279ED}"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BE359DA0-361E-EF40-A29C-6B030F72D4FF}">
      <dgm:prSet/>
      <dgm:spPr/>
      <dgm:t>
        <a:bodyPr/>
        <a:lstStyle/>
        <a:p>
          <a:pPr rtl="0"/>
          <a:r>
            <a:rPr lang="en-US" b="1" dirty="0" smtClean="0">
              <a:solidFill>
                <a:srgbClr val="000000"/>
              </a:solidFill>
            </a:rPr>
            <a:t>Hiring</a:t>
          </a:r>
          <a:r>
            <a:rPr lang="en-US" dirty="0" smtClean="0">
              <a:solidFill>
                <a:srgbClr val="000000"/>
              </a:solidFill>
            </a:rPr>
            <a:t> </a:t>
          </a:r>
          <a:r>
            <a:rPr lang="en-US" b="1" dirty="0" smtClean="0">
              <a:solidFill>
                <a:srgbClr val="000000"/>
              </a:solidFill>
            </a:rPr>
            <a:t>for sustainability</a:t>
          </a:r>
          <a:endParaRPr lang="en-US" b="1" dirty="0">
            <a:solidFill>
              <a:srgbClr val="000000"/>
            </a:solidFill>
          </a:endParaRPr>
        </a:p>
      </dgm:t>
    </dgm:pt>
    <dgm:pt modelId="{5ACCD54D-D5C5-4A4A-931C-DDBBF713DDE2}" type="parTrans" cxnId="{1F840D0E-8946-C64D-8E13-70F015A2DF85}">
      <dgm:prSet/>
      <dgm:spPr/>
      <dgm:t>
        <a:bodyPr/>
        <a:lstStyle/>
        <a:p>
          <a:endParaRPr lang="en-US"/>
        </a:p>
      </dgm:t>
    </dgm:pt>
    <dgm:pt modelId="{0F678434-64D7-794B-A691-6D4DA178FFC8}" type="sibTrans" cxnId="{1F840D0E-8946-C64D-8E13-70F015A2DF85}">
      <dgm:prSet/>
      <dgm:spPr/>
      <dgm:t>
        <a:bodyPr/>
        <a:lstStyle/>
        <a:p>
          <a:endParaRPr lang="en-US"/>
        </a:p>
      </dgm:t>
    </dgm:pt>
    <dgm:pt modelId="{91FDC52B-3882-2A43-8B17-1AFE5A4F4AED}">
      <dgm:prSet/>
      <dgm:spPr/>
      <dgm:t>
        <a:bodyPr/>
        <a:lstStyle/>
        <a:p>
          <a:pPr rtl="0"/>
          <a:r>
            <a:rPr lang="en-US" dirty="0" smtClean="0">
              <a:solidFill>
                <a:srgbClr val="000000"/>
              </a:solidFill>
            </a:rPr>
            <a:t>Hire people to be green champions</a:t>
          </a:r>
          <a:endParaRPr lang="en-US" dirty="0">
            <a:solidFill>
              <a:srgbClr val="000000"/>
            </a:solidFill>
          </a:endParaRPr>
        </a:p>
      </dgm:t>
    </dgm:pt>
    <dgm:pt modelId="{2293AFA6-9DDA-8840-8B12-AF68D5762367}" type="parTrans" cxnId="{A58DAA9E-AB41-3649-BF20-E326F8AC6E95}">
      <dgm:prSet/>
      <dgm:spPr/>
      <dgm:t>
        <a:bodyPr/>
        <a:lstStyle/>
        <a:p>
          <a:endParaRPr lang="en-US"/>
        </a:p>
      </dgm:t>
    </dgm:pt>
    <dgm:pt modelId="{AEB6773D-E42E-3547-BFAE-6CC1FFD79B3A}" type="sibTrans" cxnId="{A58DAA9E-AB41-3649-BF20-E326F8AC6E95}">
      <dgm:prSet/>
      <dgm:spPr/>
      <dgm:t>
        <a:bodyPr/>
        <a:lstStyle/>
        <a:p>
          <a:endParaRPr lang="en-US"/>
        </a:p>
      </dgm:t>
    </dgm:pt>
    <dgm:pt modelId="{54519029-9365-0A48-9AC3-CA864B4324C3}">
      <dgm:prSet/>
      <dgm:spPr/>
      <dgm:t>
        <a:bodyPr/>
        <a:lstStyle/>
        <a:p>
          <a:pPr rtl="0"/>
          <a:r>
            <a:rPr lang="en-US" smtClean="0">
              <a:solidFill>
                <a:srgbClr val="000000"/>
              </a:solidFill>
            </a:rPr>
            <a:t>Hire people who know how to integrate environmentally-friendly practices into their job duties</a:t>
          </a:r>
          <a:endParaRPr lang="en-US">
            <a:solidFill>
              <a:srgbClr val="000000"/>
            </a:solidFill>
          </a:endParaRPr>
        </a:p>
      </dgm:t>
    </dgm:pt>
    <dgm:pt modelId="{32217DF3-3D3B-9042-8C77-6A97EB5A3084}" type="parTrans" cxnId="{ECEEA40E-4455-2347-81F3-889847B8CE26}">
      <dgm:prSet/>
      <dgm:spPr/>
      <dgm:t>
        <a:bodyPr/>
        <a:lstStyle/>
        <a:p>
          <a:endParaRPr lang="en-US"/>
        </a:p>
      </dgm:t>
    </dgm:pt>
    <dgm:pt modelId="{23F381E0-E4E1-7E45-B34B-19FC5028F665}" type="sibTrans" cxnId="{ECEEA40E-4455-2347-81F3-889847B8CE26}">
      <dgm:prSet/>
      <dgm:spPr/>
      <dgm:t>
        <a:bodyPr/>
        <a:lstStyle/>
        <a:p>
          <a:endParaRPr lang="en-US"/>
        </a:p>
      </dgm:t>
    </dgm:pt>
    <dgm:pt modelId="{11C69DE8-A0EB-354C-89A7-3C6568AEB231}">
      <dgm:prSet/>
      <dgm:spPr/>
      <dgm:t>
        <a:bodyPr/>
        <a:lstStyle/>
        <a:p>
          <a:pPr rtl="0"/>
          <a:r>
            <a:rPr lang="en-US" b="1" dirty="0" smtClean="0">
              <a:solidFill>
                <a:srgbClr val="000000"/>
              </a:solidFill>
            </a:rPr>
            <a:t>Delineating sustainability roles </a:t>
          </a:r>
          <a:endParaRPr lang="en-US" dirty="0">
            <a:solidFill>
              <a:srgbClr val="000000"/>
            </a:solidFill>
          </a:endParaRPr>
        </a:p>
      </dgm:t>
    </dgm:pt>
    <dgm:pt modelId="{03A1081B-8DB2-084F-BB95-459812D094AE}" type="parTrans" cxnId="{F8470E91-4BE6-8440-9E2F-36972AF9795A}">
      <dgm:prSet/>
      <dgm:spPr/>
      <dgm:t>
        <a:bodyPr/>
        <a:lstStyle/>
        <a:p>
          <a:endParaRPr lang="en-US"/>
        </a:p>
      </dgm:t>
    </dgm:pt>
    <dgm:pt modelId="{4DA7CD28-898D-EC48-8FC5-93376B57BC37}" type="sibTrans" cxnId="{F8470E91-4BE6-8440-9E2F-36972AF9795A}">
      <dgm:prSet/>
      <dgm:spPr/>
      <dgm:t>
        <a:bodyPr/>
        <a:lstStyle/>
        <a:p>
          <a:endParaRPr lang="en-US"/>
        </a:p>
      </dgm:t>
    </dgm:pt>
    <dgm:pt modelId="{DCD5E24D-A827-D244-9D7E-6FB495329D4B}">
      <dgm:prSet/>
      <dgm:spPr/>
      <dgm:t>
        <a:bodyPr/>
        <a:lstStyle/>
        <a:p>
          <a:pPr rtl="0"/>
          <a:r>
            <a:rPr lang="en-US" dirty="0" smtClean="0">
              <a:solidFill>
                <a:srgbClr val="000000"/>
              </a:solidFill>
            </a:rPr>
            <a:t>Set job descriptions to include sustainable practices</a:t>
          </a:r>
          <a:endParaRPr lang="en-US" dirty="0">
            <a:solidFill>
              <a:srgbClr val="000000"/>
            </a:solidFill>
          </a:endParaRPr>
        </a:p>
      </dgm:t>
    </dgm:pt>
    <dgm:pt modelId="{9129919B-DEFD-2C41-A3D2-246D77447C70}" type="parTrans" cxnId="{F290061A-E2B8-A24E-B5BD-5D9789C7E259}">
      <dgm:prSet/>
      <dgm:spPr/>
      <dgm:t>
        <a:bodyPr/>
        <a:lstStyle/>
        <a:p>
          <a:endParaRPr lang="en-US"/>
        </a:p>
      </dgm:t>
    </dgm:pt>
    <dgm:pt modelId="{B30D554B-3C8D-6A4D-BF5F-D64901F45EF8}" type="sibTrans" cxnId="{F290061A-E2B8-A24E-B5BD-5D9789C7E259}">
      <dgm:prSet/>
      <dgm:spPr/>
      <dgm:t>
        <a:bodyPr/>
        <a:lstStyle/>
        <a:p>
          <a:endParaRPr lang="en-US"/>
        </a:p>
      </dgm:t>
    </dgm:pt>
    <dgm:pt modelId="{02AC7139-5929-8440-9287-FA635091B5CA}">
      <dgm:prSet/>
      <dgm:spPr/>
      <dgm:t>
        <a:bodyPr/>
        <a:lstStyle/>
        <a:p>
          <a:pPr rtl="0"/>
          <a:r>
            <a:rPr lang="en-US" dirty="0" smtClean="0">
              <a:solidFill>
                <a:srgbClr val="000000"/>
              </a:solidFill>
            </a:rPr>
            <a:t>Create a “Sustainability Department” and green champion roles</a:t>
          </a:r>
          <a:endParaRPr lang="en-US" dirty="0">
            <a:solidFill>
              <a:srgbClr val="000000"/>
            </a:solidFill>
          </a:endParaRPr>
        </a:p>
      </dgm:t>
    </dgm:pt>
    <dgm:pt modelId="{76F03636-F7D1-0E42-8F7B-1047B416965B}" type="parTrans" cxnId="{EDA79307-F6FE-DA43-B796-272EAA7D176D}">
      <dgm:prSet/>
      <dgm:spPr/>
      <dgm:t>
        <a:bodyPr/>
        <a:lstStyle/>
        <a:p>
          <a:endParaRPr lang="en-US"/>
        </a:p>
      </dgm:t>
    </dgm:pt>
    <dgm:pt modelId="{1EAE2586-1ADE-E74E-93EE-B5331E9A70E1}" type="sibTrans" cxnId="{EDA79307-F6FE-DA43-B796-272EAA7D176D}">
      <dgm:prSet/>
      <dgm:spPr/>
      <dgm:t>
        <a:bodyPr/>
        <a:lstStyle/>
        <a:p>
          <a:endParaRPr lang="en-US"/>
        </a:p>
      </dgm:t>
    </dgm:pt>
    <dgm:pt modelId="{5283FDF9-B277-6F4A-8DAB-BCEB4E7E5681}">
      <dgm:prSet/>
      <dgm:spPr/>
      <dgm:t>
        <a:bodyPr/>
        <a:lstStyle/>
        <a:p>
          <a:pPr rtl="0"/>
          <a:r>
            <a:rPr lang="en-US" b="1" dirty="0" smtClean="0">
              <a:solidFill>
                <a:srgbClr val="000000"/>
              </a:solidFill>
            </a:rPr>
            <a:t>Training for sustainability</a:t>
          </a:r>
          <a:endParaRPr lang="en-US" dirty="0">
            <a:solidFill>
              <a:srgbClr val="000000"/>
            </a:solidFill>
          </a:endParaRPr>
        </a:p>
      </dgm:t>
    </dgm:pt>
    <dgm:pt modelId="{38140B9A-C13E-E646-A85E-BF7AB3B4E16C}" type="parTrans" cxnId="{1C8009D2-719C-F04B-B11F-479FEF18826A}">
      <dgm:prSet/>
      <dgm:spPr/>
      <dgm:t>
        <a:bodyPr/>
        <a:lstStyle/>
        <a:p>
          <a:endParaRPr lang="en-US"/>
        </a:p>
      </dgm:t>
    </dgm:pt>
    <dgm:pt modelId="{DCCC7036-5969-9A40-9CC5-8D5E8FEC2D40}" type="sibTrans" cxnId="{1C8009D2-719C-F04B-B11F-479FEF18826A}">
      <dgm:prSet/>
      <dgm:spPr/>
      <dgm:t>
        <a:bodyPr/>
        <a:lstStyle/>
        <a:p>
          <a:endParaRPr lang="en-US"/>
        </a:p>
      </dgm:t>
    </dgm:pt>
    <dgm:pt modelId="{012AFABE-DBB1-D84F-85C6-45EABB155C79}">
      <dgm:prSet/>
      <dgm:spPr/>
      <dgm:t>
        <a:bodyPr/>
        <a:lstStyle/>
        <a:p>
          <a:pPr rtl="0"/>
          <a:r>
            <a:rPr lang="en-US" smtClean="0">
              <a:solidFill>
                <a:srgbClr val="000000"/>
              </a:solidFill>
            </a:rPr>
            <a:t>Teaching employees how to integrate environmentally-friendly practices into their everyday job duties</a:t>
          </a:r>
          <a:endParaRPr lang="en-US">
            <a:solidFill>
              <a:srgbClr val="000000"/>
            </a:solidFill>
          </a:endParaRPr>
        </a:p>
      </dgm:t>
    </dgm:pt>
    <dgm:pt modelId="{7104ABBE-5306-AE47-B10B-8D7B269D1EF6}" type="parTrans" cxnId="{80126B36-943D-3049-A7D3-2514F8AC3DBB}">
      <dgm:prSet/>
      <dgm:spPr/>
      <dgm:t>
        <a:bodyPr/>
        <a:lstStyle/>
        <a:p>
          <a:endParaRPr lang="en-US"/>
        </a:p>
      </dgm:t>
    </dgm:pt>
    <dgm:pt modelId="{8F1A28AA-6A21-C44C-9661-CF6B976E9D08}" type="sibTrans" cxnId="{80126B36-943D-3049-A7D3-2514F8AC3DBB}">
      <dgm:prSet/>
      <dgm:spPr/>
      <dgm:t>
        <a:bodyPr/>
        <a:lstStyle/>
        <a:p>
          <a:endParaRPr lang="en-US"/>
        </a:p>
      </dgm:t>
    </dgm:pt>
    <dgm:pt modelId="{864602C1-ADA7-9D4F-87C7-5DC36F715EF5}">
      <dgm:prSet/>
      <dgm:spPr/>
      <dgm:t>
        <a:bodyPr/>
        <a:lstStyle/>
        <a:p>
          <a:pPr rtl="0"/>
          <a:r>
            <a:rPr lang="en-US" dirty="0" smtClean="0">
              <a:solidFill>
                <a:srgbClr val="000000"/>
              </a:solidFill>
            </a:rPr>
            <a:t>Developing technical skills in employees to learn more sustainable processes and procedures in manufacturing, design, etc.</a:t>
          </a:r>
          <a:endParaRPr lang="en-US" dirty="0">
            <a:solidFill>
              <a:srgbClr val="000000"/>
            </a:solidFill>
          </a:endParaRPr>
        </a:p>
      </dgm:t>
    </dgm:pt>
    <dgm:pt modelId="{CA9DA83E-8C38-E247-BF61-B9DBBEEF9264}" type="parTrans" cxnId="{B18C3F34-D920-7C45-AFF4-AC56F1DB05DF}">
      <dgm:prSet/>
      <dgm:spPr/>
      <dgm:t>
        <a:bodyPr/>
        <a:lstStyle/>
        <a:p>
          <a:endParaRPr lang="en-US"/>
        </a:p>
      </dgm:t>
    </dgm:pt>
    <dgm:pt modelId="{7B34B0F7-9E78-D947-BC25-7057E4F60633}" type="sibTrans" cxnId="{B18C3F34-D920-7C45-AFF4-AC56F1DB05DF}">
      <dgm:prSet/>
      <dgm:spPr/>
      <dgm:t>
        <a:bodyPr/>
        <a:lstStyle/>
        <a:p>
          <a:endParaRPr lang="en-US"/>
        </a:p>
      </dgm:t>
    </dgm:pt>
    <dgm:pt modelId="{A795521A-57C0-9F49-A68C-64BFBD26B99B}">
      <dgm:prSet/>
      <dgm:spPr/>
      <dgm:t>
        <a:bodyPr/>
        <a:lstStyle/>
        <a:p>
          <a:pPr rtl="0"/>
          <a:r>
            <a:rPr lang="en-US" b="1" dirty="0" smtClean="0">
              <a:solidFill>
                <a:srgbClr val="000000"/>
              </a:solidFill>
            </a:rPr>
            <a:t>Compensating for sustainability</a:t>
          </a:r>
          <a:endParaRPr lang="en-US" b="1" dirty="0">
            <a:solidFill>
              <a:srgbClr val="000000"/>
            </a:solidFill>
          </a:endParaRPr>
        </a:p>
      </dgm:t>
    </dgm:pt>
    <dgm:pt modelId="{EF4D83DC-2CB7-5C48-99F1-07C821F71EFB}" type="parTrans" cxnId="{46A114FB-67AC-7149-8D61-18F3317D2DDD}">
      <dgm:prSet/>
      <dgm:spPr/>
      <dgm:t>
        <a:bodyPr/>
        <a:lstStyle/>
        <a:p>
          <a:endParaRPr lang="en-US"/>
        </a:p>
      </dgm:t>
    </dgm:pt>
    <dgm:pt modelId="{5DF9483A-2A89-CD4B-8B1F-4DE897FF63B1}" type="sibTrans" cxnId="{46A114FB-67AC-7149-8D61-18F3317D2DDD}">
      <dgm:prSet/>
      <dgm:spPr/>
      <dgm:t>
        <a:bodyPr/>
        <a:lstStyle/>
        <a:p>
          <a:endParaRPr lang="en-US"/>
        </a:p>
      </dgm:t>
    </dgm:pt>
    <dgm:pt modelId="{1AC38EB8-8AF8-124B-91B4-32176D1EF7A6}">
      <dgm:prSet/>
      <dgm:spPr/>
      <dgm:t>
        <a:bodyPr/>
        <a:lstStyle/>
        <a:p>
          <a:pPr rtl="0"/>
          <a:r>
            <a:rPr lang="en-US" dirty="0" smtClean="0">
              <a:solidFill>
                <a:srgbClr val="000000"/>
              </a:solidFill>
            </a:rPr>
            <a:t>Build into performance review</a:t>
          </a:r>
          <a:endParaRPr lang="en-US" dirty="0">
            <a:solidFill>
              <a:srgbClr val="000000"/>
            </a:solidFill>
          </a:endParaRPr>
        </a:p>
      </dgm:t>
    </dgm:pt>
    <dgm:pt modelId="{2177AAAA-6347-0D40-89F9-DD0642D8C149}" type="parTrans" cxnId="{52501279-A1F9-204E-8352-498E71E9B750}">
      <dgm:prSet/>
      <dgm:spPr/>
      <dgm:t>
        <a:bodyPr/>
        <a:lstStyle/>
        <a:p>
          <a:endParaRPr lang="en-US"/>
        </a:p>
      </dgm:t>
    </dgm:pt>
    <dgm:pt modelId="{08ABE129-FC57-4240-8341-BEC9519D0C4C}" type="sibTrans" cxnId="{52501279-A1F9-204E-8352-498E71E9B750}">
      <dgm:prSet/>
      <dgm:spPr/>
      <dgm:t>
        <a:bodyPr/>
        <a:lstStyle/>
        <a:p>
          <a:endParaRPr lang="en-US"/>
        </a:p>
      </dgm:t>
    </dgm:pt>
    <dgm:pt modelId="{F87AC768-6D2F-4547-AFF1-54DFB6B4D1CC}">
      <dgm:prSet/>
      <dgm:spPr/>
      <dgm:t>
        <a:bodyPr/>
        <a:lstStyle/>
        <a:p>
          <a:pPr rtl="0"/>
          <a:r>
            <a:rPr lang="en-US" dirty="0" smtClean="0">
              <a:solidFill>
                <a:srgbClr val="000000"/>
              </a:solidFill>
            </a:rPr>
            <a:t>Provide bonuses to employees who excel at environmentally-friendly practices</a:t>
          </a:r>
          <a:endParaRPr lang="en-US" dirty="0">
            <a:solidFill>
              <a:srgbClr val="000000"/>
            </a:solidFill>
          </a:endParaRPr>
        </a:p>
      </dgm:t>
    </dgm:pt>
    <dgm:pt modelId="{A0489B45-85C5-EE4F-BB7C-C2EB33617D4D}" type="parTrans" cxnId="{28EFDCA8-C94A-1347-A465-60C202B8B653}">
      <dgm:prSet/>
      <dgm:spPr/>
      <dgm:t>
        <a:bodyPr/>
        <a:lstStyle/>
        <a:p>
          <a:endParaRPr lang="en-US"/>
        </a:p>
      </dgm:t>
    </dgm:pt>
    <dgm:pt modelId="{96629799-9D78-4345-95BA-74FDDE7F7B75}" type="sibTrans" cxnId="{28EFDCA8-C94A-1347-A465-60C202B8B653}">
      <dgm:prSet/>
      <dgm:spPr/>
      <dgm:t>
        <a:bodyPr/>
        <a:lstStyle/>
        <a:p>
          <a:endParaRPr lang="en-US"/>
        </a:p>
      </dgm:t>
    </dgm:pt>
    <dgm:pt modelId="{D62DB9FF-B2B0-864A-91A2-D0319AE0DB8C}" type="pres">
      <dgm:prSet presAssocID="{9A4AF39F-4E26-2E47-8F34-BC3B63E279ED}" presName="linear" presStyleCnt="0">
        <dgm:presLayoutVars>
          <dgm:animLvl val="lvl"/>
          <dgm:resizeHandles val="exact"/>
        </dgm:presLayoutVars>
      </dgm:prSet>
      <dgm:spPr/>
      <dgm:t>
        <a:bodyPr/>
        <a:lstStyle/>
        <a:p>
          <a:endParaRPr lang="en-US"/>
        </a:p>
      </dgm:t>
    </dgm:pt>
    <dgm:pt modelId="{1B69541D-F90D-AB40-9DF2-49191AC1144C}" type="pres">
      <dgm:prSet presAssocID="{BE359DA0-361E-EF40-A29C-6B030F72D4FF}" presName="parentText" presStyleLbl="node1" presStyleIdx="0" presStyleCnt="4">
        <dgm:presLayoutVars>
          <dgm:chMax val="0"/>
          <dgm:bulletEnabled val="1"/>
        </dgm:presLayoutVars>
      </dgm:prSet>
      <dgm:spPr/>
      <dgm:t>
        <a:bodyPr/>
        <a:lstStyle/>
        <a:p>
          <a:endParaRPr lang="en-US"/>
        </a:p>
      </dgm:t>
    </dgm:pt>
    <dgm:pt modelId="{9F09A02B-0CF0-FF45-8BD9-FD84E29FEDE0}" type="pres">
      <dgm:prSet presAssocID="{BE359DA0-361E-EF40-A29C-6B030F72D4FF}" presName="childText" presStyleLbl="revTx" presStyleIdx="0" presStyleCnt="4">
        <dgm:presLayoutVars>
          <dgm:bulletEnabled val="1"/>
        </dgm:presLayoutVars>
      </dgm:prSet>
      <dgm:spPr/>
      <dgm:t>
        <a:bodyPr/>
        <a:lstStyle/>
        <a:p>
          <a:endParaRPr lang="en-US"/>
        </a:p>
      </dgm:t>
    </dgm:pt>
    <dgm:pt modelId="{7F09E39B-D20F-FD48-89D4-F1AD875BF63C}" type="pres">
      <dgm:prSet presAssocID="{11C69DE8-A0EB-354C-89A7-3C6568AEB231}" presName="parentText" presStyleLbl="node1" presStyleIdx="1" presStyleCnt="4">
        <dgm:presLayoutVars>
          <dgm:chMax val="0"/>
          <dgm:bulletEnabled val="1"/>
        </dgm:presLayoutVars>
      </dgm:prSet>
      <dgm:spPr/>
      <dgm:t>
        <a:bodyPr/>
        <a:lstStyle/>
        <a:p>
          <a:endParaRPr lang="en-US"/>
        </a:p>
      </dgm:t>
    </dgm:pt>
    <dgm:pt modelId="{23612D6C-D0A1-CF44-811A-EB6968B954DC}" type="pres">
      <dgm:prSet presAssocID="{11C69DE8-A0EB-354C-89A7-3C6568AEB231}" presName="childText" presStyleLbl="revTx" presStyleIdx="1" presStyleCnt="4">
        <dgm:presLayoutVars>
          <dgm:bulletEnabled val="1"/>
        </dgm:presLayoutVars>
      </dgm:prSet>
      <dgm:spPr/>
      <dgm:t>
        <a:bodyPr/>
        <a:lstStyle/>
        <a:p>
          <a:endParaRPr lang="en-US"/>
        </a:p>
      </dgm:t>
    </dgm:pt>
    <dgm:pt modelId="{82ADCDCF-75BA-4848-BD6F-B97897FF9377}" type="pres">
      <dgm:prSet presAssocID="{5283FDF9-B277-6F4A-8DAB-BCEB4E7E5681}" presName="parentText" presStyleLbl="node1" presStyleIdx="2" presStyleCnt="4">
        <dgm:presLayoutVars>
          <dgm:chMax val="0"/>
          <dgm:bulletEnabled val="1"/>
        </dgm:presLayoutVars>
      </dgm:prSet>
      <dgm:spPr/>
      <dgm:t>
        <a:bodyPr/>
        <a:lstStyle/>
        <a:p>
          <a:endParaRPr lang="en-US"/>
        </a:p>
      </dgm:t>
    </dgm:pt>
    <dgm:pt modelId="{4991D227-CBE1-7B40-B594-15785A19F03C}" type="pres">
      <dgm:prSet presAssocID="{5283FDF9-B277-6F4A-8DAB-BCEB4E7E5681}" presName="childText" presStyleLbl="revTx" presStyleIdx="2" presStyleCnt="4">
        <dgm:presLayoutVars>
          <dgm:bulletEnabled val="1"/>
        </dgm:presLayoutVars>
      </dgm:prSet>
      <dgm:spPr/>
      <dgm:t>
        <a:bodyPr/>
        <a:lstStyle/>
        <a:p>
          <a:endParaRPr lang="en-US"/>
        </a:p>
      </dgm:t>
    </dgm:pt>
    <dgm:pt modelId="{9B8B4435-684F-2141-8294-D51E707B122E}" type="pres">
      <dgm:prSet presAssocID="{A795521A-57C0-9F49-A68C-64BFBD26B99B}" presName="parentText" presStyleLbl="node1" presStyleIdx="3" presStyleCnt="4">
        <dgm:presLayoutVars>
          <dgm:chMax val="0"/>
          <dgm:bulletEnabled val="1"/>
        </dgm:presLayoutVars>
      </dgm:prSet>
      <dgm:spPr/>
      <dgm:t>
        <a:bodyPr/>
        <a:lstStyle/>
        <a:p>
          <a:endParaRPr lang="en-US"/>
        </a:p>
      </dgm:t>
    </dgm:pt>
    <dgm:pt modelId="{C1768658-5C5E-0042-8374-FFBC721F8201}" type="pres">
      <dgm:prSet presAssocID="{A795521A-57C0-9F49-A68C-64BFBD26B99B}" presName="childText" presStyleLbl="revTx" presStyleIdx="3" presStyleCnt="4">
        <dgm:presLayoutVars>
          <dgm:bulletEnabled val="1"/>
        </dgm:presLayoutVars>
      </dgm:prSet>
      <dgm:spPr/>
      <dgm:t>
        <a:bodyPr/>
        <a:lstStyle/>
        <a:p>
          <a:endParaRPr lang="en-US"/>
        </a:p>
      </dgm:t>
    </dgm:pt>
  </dgm:ptLst>
  <dgm:cxnLst>
    <dgm:cxn modelId="{6207C5F7-84E6-5847-AA04-AA6949B406E0}" type="presOf" srcId="{9A4AF39F-4E26-2E47-8F34-BC3B63E279ED}" destId="{D62DB9FF-B2B0-864A-91A2-D0319AE0DB8C}" srcOrd="0" destOrd="0" presId="urn:microsoft.com/office/officeart/2005/8/layout/vList2"/>
    <dgm:cxn modelId="{94840846-7DF5-7346-9636-4851EDB4340C}" type="presOf" srcId="{012AFABE-DBB1-D84F-85C6-45EABB155C79}" destId="{4991D227-CBE1-7B40-B594-15785A19F03C}" srcOrd="0" destOrd="0" presId="urn:microsoft.com/office/officeart/2005/8/layout/vList2"/>
    <dgm:cxn modelId="{80126B36-943D-3049-A7D3-2514F8AC3DBB}" srcId="{5283FDF9-B277-6F4A-8DAB-BCEB4E7E5681}" destId="{012AFABE-DBB1-D84F-85C6-45EABB155C79}" srcOrd="0" destOrd="0" parTransId="{7104ABBE-5306-AE47-B10B-8D7B269D1EF6}" sibTransId="{8F1A28AA-6A21-C44C-9661-CF6B976E9D08}"/>
    <dgm:cxn modelId="{1C8009D2-719C-F04B-B11F-479FEF18826A}" srcId="{9A4AF39F-4E26-2E47-8F34-BC3B63E279ED}" destId="{5283FDF9-B277-6F4A-8DAB-BCEB4E7E5681}" srcOrd="2" destOrd="0" parTransId="{38140B9A-C13E-E646-A85E-BF7AB3B4E16C}" sibTransId="{DCCC7036-5969-9A40-9CC5-8D5E8FEC2D40}"/>
    <dgm:cxn modelId="{40A4098B-8BD2-0846-8F5D-D75C338AB5B3}" type="presOf" srcId="{02AC7139-5929-8440-9287-FA635091B5CA}" destId="{23612D6C-D0A1-CF44-811A-EB6968B954DC}" srcOrd="0" destOrd="1" presId="urn:microsoft.com/office/officeart/2005/8/layout/vList2"/>
    <dgm:cxn modelId="{52501279-A1F9-204E-8352-498E71E9B750}" srcId="{A795521A-57C0-9F49-A68C-64BFBD26B99B}" destId="{1AC38EB8-8AF8-124B-91B4-32176D1EF7A6}" srcOrd="0" destOrd="0" parTransId="{2177AAAA-6347-0D40-89F9-DD0642D8C149}" sibTransId="{08ABE129-FC57-4240-8341-BEC9519D0C4C}"/>
    <dgm:cxn modelId="{A58DAA9E-AB41-3649-BF20-E326F8AC6E95}" srcId="{BE359DA0-361E-EF40-A29C-6B030F72D4FF}" destId="{91FDC52B-3882-2A43-8B17-1AFE5A4F4AED}" srcOrd="0" destOrd="0" parTransId="{2293AFA6-9DDA-8840-8B12-AF68D5762367}" sibTransId="{AEB6773D-E42E-3547-BFAE-6CC1FFD79B3A}"/>
    <dgm:cxn modelId="{F8470E91-4BE6-8440-9E2F-36972AF9795A}" srcId="{9A4AF39F-4E26-2E47-8F34-BC3B63E279ED}" destId="{11C69DE8-A0EB-354C-89A7-3C6568AEB231}" srcOrd="1" destOrd="0" parTransId="{03A1081B-8DB2-084F-BB95-459812D094AE}" sibTransId="{4DA7CD28-898D-EC48-8FC5-93376B57BC37}"/>
    <dgm:cxn modelId="{757D0AFA-47DF-C347-9EB5-3B3942349E85}" type="presOf" srcId="{54519029-9365-0A48-9AC3-CA864B4324C3}" destId="{9F09A02B-0CF0-FF45-8BD9-FD84E29FEDE0}" srcOrd="0" destOrd="1" presId="urn:microsoft.com/office/officeart/2005/8/layout/vList2"/>
    <dgm:cxn modelId="{1F840D0E-8946-C64D-8E13-70F015A2DF85}" srcId="{9A4AF39F-4E26-2E47-8F34-BC3B63E279ED}" destId="{BE359DA0-361E-EF40-A29C-6B030F72D4FF}" srcOrd="0" destOrd="0" parTransId="{5ACCD54D-D5C5-4A4A-931C-DDBBF713DDE2}" sibTransId="{0F678434-64D7-794B-A691-6D4DA178FFC8}"/>
    <dgm:cxn modelId="{093E729A-713F-2948-864D-0E0102747153}" type="presOf" srcId="{11C69DE8-A0EB-354C-89A7-3C6568AEB231}" destId="{7F09E39B-D20F-FD48-89D4-F1AD875BF63C}" srcOrd="0" destOrd="0" presId="urn:microsoft.com/office/officeart/2005/8/layout/vList2"/>
    <dgm:cxn modelId="{B18C3F34-D920-7C45-AFF4-AC56F1DB05DF}" srcId="{5283FDF9-B277-6F4A-8DAB-BCEB4E7E5681}" destId="{864602C1-ADA7-9D4F-87C7-5DC36F715EF5}" srcOrd="1" destOrd="0" parTransId="{CA9DA83E-8C38-E247-BF61-B9DBBEEF9264}" sibTransId="{7B34B0F7-9E78-D947-BC25-7057E4F60633}"/>
    <dgm:cxn modelId="{28EFDCA8-C94A-1347-A465-60C202B8B653}" srcId="{A795521A-57C0-9F49-A68C-64BFBD26B99B}" destId="{F87AC768-6D2F-4547-AFF1-54DFB6B4D1CC}" srcOrd="1" destOrd="0" parTransId="{A0489B45-85C5-EE4F-BB7C-C2EB33617D4D}" sibTransId="{96629799-9D78-4345-95BA-74FDDE7F7B75}"/>
    <dgm:cxn modelId="{B0221909-4B55-D343-8665-6088B82346CB}" type="presOf" srcId="{1AC38EB8-8AF8-124B-91B4-32176D1EF7A6}" destId="{C1768658-5C5E-0042-8374-FFBC721F8201}" srcOrd="0" destOrd="0" presId="urn:microsoft.com/office/officeart/2005/8/layout/vList2"/>
    <dgm:cxn modelId="{12A52BC1-3283-C843-9B11-8E42E6535DC6}" type="presOf" srcId="{864602C1-ADA7-9D4F-87C7-5DC36F715EF5}" destId="{4991D227-CBE1-7B40-B594-15785A19F03C}" srcOrd="0" destOrd="1" presId="urn:microsoft.com/office/officeart/2005/8/layout/vList2"/>
    <dgm:cxn modelId="{6095976F-D6CF-3741-B76A-6927AF7E7132}" type="presOf" srcId="{5283FDF9-B277-6F4A-8DAB-BCEB4E7E5681}" destId="{82ADCDCF-75BA-4848-BD6F-B97897FF9377}" srcOrd="0" destOrd="0" presId="urn:microsoft.com/office/officeart/2005/8/layout/vList2"/>
    <dgm:cxn modelId="{F290061A-E2B8-A24E-B5BD-5D9789C7E259}" srcId="{11C69DE8-A0EB-354C-89A7-3C6568AEB231}" destId="{DCD5E24D-A827-D244-9D7E-6FB495329D4B}" srcOrd="0" destOrd="0" parTransId="{9129919B-DEFD-2C41-A3D2-246D77447C70}" sibTransId="{B30D554B-3C8D-6A4D-BF5F-D64901F45EF8}"/>
    <dgm:cxn modelId="{B02B059F-AD46-264A-BF3B-4A30AD7C1A3E}" type="presOf" srcId="{BE359DA0-361E-EF40-A29C-6B030F72D4FF}" destId="{1B69541D-F90D-AB40-9DF2-49191AC1144C}" srcOrd="0" destOrd="0" presId="urn:microsoft.com/office/officeart/2005/8/layout/vList2"/>
    <dgm:cxn modelId="{EDA79307-F6FE-DA43-B796-272EAA7D176D}" srcId="{11C69DE8-A0EB-354C-89A7-3C6568AEB231}" destId="{02AC7139-5929-8440-9287-FA635091B5CA}" srcOrd="1" destOrd="0" parTransId="{76F03636-F7D1-0E42-8F7B-1047B416965B}" sibTransId="{1EAE2586-1ADE-E74E-93EE-B5331E9A70E1}"/>
    <dgm:cxn modelId="{97A7FDB0-8719-1F47-BA65-85BBB639D3C2}" type="presOf" srcId="{91FDC52B-3882-2A43-8B17-1AFE5A4F4AED}" destId="{9F09A02B-0CF0-FF45-8BD9-FD84E29FEDE0}" srcOrd="0" destOrd="0" presId="urn:microsoft.com/office/officeart/2005/8/layout/vList2"/>
    <dgm:cxn modelId="{4FDD0C98-470E-4045-A2F6-AA467A9BB984}" type="presOf" srcId="{DCD5E24D-A827-D244-9D7E-6FB495329D4B}" destId="{23612D6C-D0A1-CF44-811A-EB6968B954DC}" srcOrd="0" destOrd="0" presId="urn:microsoft.com/office/officeart/2005/8/layout/vList2"/>
    <dgm:cxn modelId="{38595E65-62C8-1145-9241-C472783F1005}" type="presOf" srcId="{A795521A-57C0-9F49-A68C-64BFBD26B99B}" destId="{9B8B4435-684F-2141-8294-D51E707B122E}" srcOrd="0" destOrd="0" presId="urn:microsoft.com/office/officeart/2005/8/layout/vList2"/>
    <dgm:cxn modelId="{46A114FB-67AC-7149-8D61-18F3317D2DDD}" srcId="{9A4AF39F-4E26-2E47-8F34-BC3B63E279ED}" destId="{A795521A-57C0-9F49-A68C-64BFBD26B99B}" srcOrd="3" destOrd="0" parTransId="{EF4D83DC-2CB7-5C48-99F1-07C821F71EFB}" sibTransId="{5DF9483A-2A89-CD4B-8B1F-4DE897FF63B1}"/>
    <dgm:cxn modelId="{ECEEA40E-4455-2347-81F3-889847B8CE26}" srcId="{BE359DA0-361E-EF40-A29C-6B030F72D4FF}" destId="{54519029-9365-0A48-9AC3-CA864B4324C3}" srcOrd="1" destOrd="0" parTransId="{32217DF3-3D3B-9042-8C77-6A97EB5A3084}" sibTransId="{23F381E0-E4E1-7E45-B34B-19FC5028F665}"/>
    <dgm:cxn modelId="{241D333A-A951-F944-B5F6-7D2B5870AB5C}" type="presOf" srcId="{F87AC768-6D2F-4547-AFF1-54DFB6B4D1CC}" destId="{C1768658-5C5E-0042-8374-FFBC721F8201}" srcOrd="0" destOrd="1" presId="urn:microsoft.com/office/officeart/2005/8/layout/vList2"/>
    <dgm:cxn modelId="{7D995D39-8FF7-7346-A2BE-BB96A67A794D}" type="presParOf" srcId="{D62DB9FF-B2B0-864A-91A2-D0319AE0DB8C}" destId="{1B69541D-F90D-AB40-9DF2-49191AC1144C}" srcOrd="0" destOrd="0" presId="urn:microsoft.com/office/officeart/2005/8/layout/vList2"/>
    <dgm:cxn modelId="{9A0DBB8E-6FE2-704B-9933-6993BE7A89FD}" type="presParOf" srcId="{D62DB9FF-B2B0-864A-91A2-D0319AE0DB8C}" destId="{9F09A02B-0CF0-FF45-8BD9-FD84E29FEDE0}" srcOrd="1" destOrd="0" presId="urn:microsoft.com/office/officeart/2005/8/layout/vList2"/>
    <dgm:cxn modelId="{6A694D48-2AAD-DA4C-941E-3F5FD1142489}" type="presParOf" srcId="{D62DB9FF-B2B0-864A-91A2-D0319AE0DB8C}" destId="{7F09E39B-D20F-FD48-89D4-F1AD875BF63C}" srcOrd="2" destOrd="0" presId="urn:microsoft.com/office/officeart/2005/8/layout/vList2"/>
    <dgm:cxn modelId="{31623F4E-2022-4847-841C-E91FC3F2DD19}" type="presParOf" srcId="{D62DB9FF-B2B0-864A-91A2-D0319AE0DB8C}" destId="{23612D6C-D0A1-CF44-811A-EB6968B954DC}" srcOrd="3" destOrd="0" presId="urn:microsoft.com/office/officeart/2005/8/layout/vList2"/>
    <dgm:cxn modelId="{F394B8A2-DB80-FA49-A179-22623C139F6C}" type="presParOf" srcId="{D62DB9FF-B2B0-864A-91A2-D0319AE0DB8C}" destId="{82ADCDCF-75BA-4848-BD6F-B97897FF9377}" srcOrd="4" destOrd="0" presId="urn:microsoft.com/office/officeart/2005/8/layout/vList2"/>
    <dgm:cxn modelId="{B94BD434-CD70-9948-AF3D-5C9CCE44952B}" type="presParOf" srcId="{D62DB9FF-B2B0-864A-91A2-D0319AE0DB8C}" destId="{4991D227-CBE1-7B40-B594-15785A19F03C}" srcOrd="5" destOrd="0" presId="urn:microsoft.com/office/officeart/2005/8/layout/vList2"/>
    <dgm:cxn modelId="{7112F02F-4FE0-E048-8B1F-C4926C9B2267}" type="presParOf" srcId="{D62DB9FF-B2B0-864A-91A2-D0319AE0DB8C}" destId="{9B8B4435-684F-2141-8294-D51E707B122E}" srcOrd="6" destOrd="0" presId="urn:microsoft.com/office/officeart/2005/8/layout/vList2"/>
    <dgm:cxn modelId="{A13F6A6F-CC55-6E44-8BA3-8E38FAB54ACA}" type="presParOf" srcId="{D62DB9FF-B2B0-864A-91A2-D0319AE0DB8C}" destId="{C1768658-5C5E-0042-8374-FFBC721F820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85B0A8-94C0-0643-829E-06AE8D534332}"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9AD35650-DA25-3448-B8FF-2CBB9DBF61D9}">
      <dgm:prSet/>
      <dgm:spPr/>
      <dgm:t>
        <a:bodyPr/>
        <a:lstStyle/>
        <a:p>
          <a:pPr rtl="0"/>
          <a:r>
            <a:rPr lang="en-US" dirty="0" smtClean="0">
              <a:solidFill>
                <a:srgbClr val="000000"/>
              </a:solidFill>
            </a:rPr>
            <a:t>Leadership drives strategy formulation</a:t>
          </a:r>
          <a:endParaRPr lang="en-US" dirty="0">
            <a:solidFill>
              <a:srgbClr val="000000"/>
            </a:solidFill>
          </a:endParaRPr>
        </a:p>
      </dgm:t>
    </dgm:pt>
    <dgm:pt modelId="{B0EF4D93-D28C-1045-BFF8-C0034ED8BCF7}" type="parTrans" cxnId="{EF6CD563-EBA5-3E47-AEE3-C785BD29702A}">
      <dgm:prSet/>
      <dgm:spPr/>
      <dgm:t>
        <a:bodyPr/>
        <a:lstStyle/>
        <a:p>
          <a:endParaRPr lang="en-US"/>
        </a:p>
      </dgm:t>
    </dgm:pt>
    <dgm:pt modelId="{FF4B777E-08B3-104D-BCD3-CE35858F051D}" type="sibTrans" cxnId="{EF6CD563-EBA5-3E47-AEE3-C785BD29702A}">
      <dgm:prSet/>
      <dgm:spPr/>
      <dgm:t>
        <a:bodyPr/>
        <a:lstStyle/>
        <a:p>
          <a:endParaRPr lang="en-US"/>
        </a:p>
      </dgm:t>
    </dgm:pt>
    <dgm:pt modelId="{A0120417-5033-574B-A637-E618EB4A6192}">
      <dgm:prSet/>
      <dgm:spPr/>
      <dgm:t>
        <a:bodyPr/>
        <a:lstStyle/>
        <a:p>
          <a:pPr rtl="0"/>
          <a:r>
            <a:rPr lang="en-US" smtClean="0"/>
            <a:t>Build in long-term perspective into organization’s strategies</a:t>
          </a:r>
          <a:endParaRPr lang="en-US"/>
        </a:p>
      </dgm:t>
    </dgm:pt>
    <dgm:pt modelId="{F222D95E-37BE-9642-91D9-42C0C1186B97}" type="parTrans" cxnId="{A2F0E014-6C91-9344-ADB0-AA84BF7A241C}">
      <dgm:prSet/>
      <dgm:spPr/>
      <dgm:t>
        <a:bodyPr/>
        <a:lstStyle/>
        <a:p>
          <a:endParaRPr lang="en-US"/>
        </a:p>
      </dgm:t>
    </dgm:pt>
    <dgm:pt modelId="{6D4E2D3D-A8B6-2440-9189-6720880167A7}" type="sibTrans" cxnId="{A2F0E014-6C91-9344-ADB0-AA84BF7A241C}">
      <dgm:prSet/>
      <dgm:spPr/>
      <dgm:t>
        <a:bodyPr/>
        <a:lstStyle/>
        <a:p>
          <a:endParaRPr lang="en-US"/>
        </a:p>
      </dgm:t>
    </dgm:pt>
    <dgm:pt modelId="{D76F3FE7-D0D6-1E45-9F10-57E936DB098E}">
      <dgm:prSet/>
      <dgm:spPr/>
      <dgm:t>
        <a:bodyPr/>
        <a:lstStyle/>
        <a:p>
          <a:pPr rtl="0"/>
          <a:r>
            <a:rPr lang="en-US" smtClean="0"/>
            <a:t>Allocate resources toward sustainability goals and activities</a:t>
          </a:r>
          <a:endParaRPr lang="en-US"/>
        </a:p>
      </dgm:t>
    </dgm:pt>
    <dgm:pt modelId="{1CD7C03E-A915-B645-8D98-712ABA16CC4A}" type="parTrans" cxnId="{19734A50-B23C-0144-87BF-359333C8FFEE}">
      <dgm:prSet/>
      <dgm:spPr/>
      <dgm:t>
        <a:bodyPr/>
        <a:lstStyle/>
        <a:p>
          <a:endParaRPr lang="en-US"/>
        </a:p>
      </dgm:t>
    </dgm:pt>
    <dgm:pt modelId="{5E7B05FE-2235-4546-A901-E27BD37EF56A}" type="sibTrans" cxnId="{19734A50-B23C-0144-87BF-359333C8FFEE}">
      <dgm:prSet/>
      <dgm:spPr/>
      <dgm:t>
        <a:bodyPr/>
        <a:lstStyle/>
        <a:p>
          <a:endParaRPr lang="en-US"/>
        </a:p>
      </dgm:t>
    </dgm:pt>
    <dgm:pt modelId="{4FAFF5FC-7ED7-3640-9B03-FEE759C88268}">
      <dgm:prSet/>
      <dgm:spPr/>
      <dgm:t>
        <a:bodyPr/>
        <a:lstStyle/>
        <a:p>
          <a:pPr rtl="0"/>
          <a:r>
            <a:rPr lang="en-US" dirty="0" smtClean="0"/>
            <a:t>Build and maintain partnerships with other companies, non-governmental organizations, and government organizations</a:t>
          </a:r>
          <a:endParaRPr lang="en-US" dirty="0"/>
        </a:p>
      </dgm:t>
    </dgm:pt>
    <dgm:pt modelId="{69A2D473-6C61-1744-B559-8EF811D2CC49}" type="parTrans" cxnId="{F00D9EF6-6633-314C-8E26-3E394E0FCE9E}">
      <dgm:prSet/>
      <dgm:spPr/>
      <dgm:t>
        <a:bodyPr/>
        <a:lstStyle/>
        <a:p>
          <a:endParaRPr lang="en-US"/>
        </a:p>
      </dgm:t>
    </dgm:pt>
    <dgm:pt modelId="{B8B31B8A-EEB5-C24D-8A85-BBE641930CD4}" type="sibTrans" cxnId="{F00D9EF6-6633-314C-8E26-3E394E0FCE9E}">
      <dgm:prSet/>
      <dgm:spPr/>
      <dgm:t>
        <a:bodyPr/>
        <a:lstStyle/>
        <a:p>
          <a:endParaRPr lang="en-US"/>
        </a:p>
      </dgm:t>
    </dgm:pt>
    <dgm:pt modelId="{47646EAE-9DB5-624B-B80C-DDEC65219204}">
      <dgm:prSet/>
      <dgm:spPr/>
      <dgm:t>
        <a:bodyPr/>
        <a:lstStyle/>
        <a:p>
          <a:pPr rtl="0"/>
          <a:r>
            <a:rPr lang="en-US" dirty="0" smtClean="0"/>
            <a:t>Utilize the </a:t>
          </a:r>
          <a:r>
            <a:rPr lang="en-US" i="0" dirty="0" smtClean="0"/>
            <a:t>Balanced Scorecard </a:t>
          </a:r>
          <a:r>
            <a:rPr lang="en-US" dirty="0" smtClean="0"/>
            <a:t>approach to strategy formulation to focus on more than financial profit </a:t>
          </a:r>
          <a:endParaRPr lang="en-US" dirty="0"/>
        </a:p>
      </dgm:t>
    </dgm:pt>
    <dgm:pt modelId="{CD927D18-D9AD-774D-9059-7C3BA0853B6B}" type="parTrans" cxnId="{08948320-8D9F-A045-BE7D-0D0B3B44B269}">
      <dgm:prSet/>
      <dgm:spPr/>
      <dgm:t>
        <a:bodyPr/>
        <a:lstStyle/>
        <a:p>
          <a:endParaRPr lang="en-US"/>
        </a:p>
      </dgm:t>
    </dgm:pt>
    <dgm:pt modelId="{818DB3B5-48E2-E04F-B729-988D9B709891}" type="sibTrans" cxnId="{08948320-8D9F-A045-BE7D-0D0B3B44B269}">
      <dgm:prSet/>
      <dgm:spPr/>
      <dgm:t>
        <a:bodyPr/>
        <a:lstStyle/>
        <a:p>
          <a:endParaRPr lang="en-US"/>
        </a:p>
      </dgm:t>
    </dgm:pt>
    <dgm:pt modelId="{E910B753-1799-F742-97F6-66E34ADC8518}">
      <dgm:prSet/>
      <dgm:spPr/>
      <dgm:t>
        <a:bodyPr/>
        <a:lstStyle/>
        <a:p>
          <a:pPr rtl="0"/>
          <a:r>
            <a:rPr lang="en-US" dirty="0" smtClean="0"/>
            <a:t>Integrates “Financial, Learning and Innovation, Internal, and Customer perspectives” into strategic decision-making</a:t>
          </a:r>
          <a:endParaRPr lang="en-US" dirty="0"/>
        </a:p>
      </dgm:t>
    </dgm:pt>
    <dgm:pt modelId="{18E2EA70-E570-334B-8F9A-594B81685C18}" type="parTrans" cxnId="{A6A4DD54-0060-BC43-BD17-582C7F0F3EED}">
      <dgm:prSet/>
      <dgm:spPr/>
      <dgm:t>
        <a:bodyPr/>
        <a:lstStyle/>
        <a:p>
          <a:endParaRPr lang="en-US"/>
        </a:p>
      </dgm:t>
    </dgm:pt>
    <dgm:pt modelId="{64049715-DFD1-F149-8902-F47F0154B156}" type="sibTrans" cxnId="{A6A4DD54-0060-BC43-BD17-582C7F0F3EED}">
      <dgm:prSet/>
      <dgm:spPr/>
      <dgm:t>
        <a:bodyPr/>
        <a:lstStyle/>
        <a:p>
          <a:endParaRPr lang="en-US"/>
        </a:p>
      </dgm:t>
    </dgm:pt>
    <dgm:pt modelId="{2FF00F9E-2F03-A340-BCD1-DDBF7DA31895}" type="pres">
      <dgm:prSet presAssocID="{6385B0A8-94C0-0643-829E-06AE8D534332}" presName="linear" presStyleCnt="0">
        <dgm:presLayoutVars>
          <dgm:animLvl val="lvl"/>
          <dgm:resizeHandles val="exact"/>
        </dgm:presLayoutVars>
      </dgm:prSet>
      <dgm:spPr/>
      <dgm:t>
        <a:bodyPr/>
        <a:lstStyle/>
        <a:p>
          <a:endParaRPr lang="en-US"/>
        </a:p>
      </dgm:t>
    </dgm:pt>
    <dgm:pt modelId="{67535954-27A0-6146-BDCE-7EFFFCA51C77}" type="pres">
      <dgm:prSet presAssocID="{9AD35650-DA25-3448-B8FF-2CBB9DBF61D9}" presName="parentText" presStyleLbl="node1" presStyleIdx="0" presStyleCnt="1">
        <dgm:presLayoutVars>
          <dgm:chMax val="0"/>
          <dgm:bulletEnabled val="1"/>
        </dgm:presLayoutVars>
      </dgm:prSet>
      <dgm:spPr/>
      <dgm:t>
        <a:bodyPr/>
        <a:lstStyle/>
        <a:p>
          <a:endParaRPr lang="en-US"/>
        </a:p>
      </dgm:t>
    </dgm:pt>
    <dgm:pt modelId="{04144541-6941-CC40-8B51-A79757161612}" type="pres">
      <dgm:prSet presAssocID="{9AD35650-DA25-3448-B8FF-2CBB9DBF61D9}" presName="childText" presStyleLbl="revTx" presStyleIdx="0" presStyleCnt="1">
        <dgm:presLayoutVars>
          <dgm:bulletEnabled val="1"/>
        </dgm:presLayoutVars>
      </dgm:prSet>
      <dgm:spPr/>
      <dgm:t>
        <a:bodyPr/>
        <a:lstStyle/>
        <a:p>
          <a:endParaRPr lang="en-US"/>
        </a:p>
      </dgm:t>
    </dgm:pt>
  </dgm:ptLst>
  <dgm:cxnLst>
    <dgm:cxn modelId="{5A2D2344-CE8F-B14D-933C-69E76F9249B2}" type="presOf" srcId="{D76F3FE7-D0D6-1E45-9F10-57E936DB098E}" destId="{04144541-6941-CC40-8B51-A79757161612}" srcOrd="0" destOrd="1" presId="urn:microsoft.com/office/officeart/2005/8/layout/vList2"/>
    <dgm:cxn modelId="{EDDE4C48-793F-2C42-8312-B3AB1D48E1AC}" type="presOf" srcId="{47646EAE-9DB5-624B-B80C-DDEC65219204}" destId="{04144541-6941-CC40-8B51-A79757161612}" srcOrd="0" destOrd="3" presId="urn:microsoft.com/office/officeart/2005/8/layout/vList2"/>
    <dgm:cxn modelId="{EEEDF7F2-9BE5-1C4A-A941-CF2AF66ADD03}" type="presOf" srcId="{6385B0A8-94C0-0643-829E-06AE8D534332}" destId="{2FF00F9E-2F03-A340-BCD1-DDBF7DA31895}" srcOrd="0" destOrd="0" presId="urn:microsoft.com/office/officeart/2005/8/layout/vList2"/>
    <dgm:cxn modelId="{19734A50-B23C-0144-87BF-359333C8FFEE}" srcId="{9AD35650-DA25-3448-B8FF-2CBB9DBF61D9}" destId="{D76F3FE7-D0D6-1E45-9F10-57E936DB098E}" srcOrd="1" destOrd="0" parTransId="{1CD7C03E-A915-B645-8D98-712ABA16CC4A}" sibTransId="{5E7B05FE-2235-4546-A901-E27BD37EF56A}"/>
    <dgm:cxn modelId="{08948320-8D9F-A045-BE7D-0D0B3B44B269}" srcId="{9AD35650-DA25-3448-B8FF-2CBB9DBF61D9}" destId="{47646EAE-9DB5-624B-B80C-DDEC65219204}" srcOrd="3" destOrd="0" parTransId="{CD927D18-D9AD-774D-9059-7C3BA0853B6B}" sibTransId="{818DB3B5-48E2-E04F-B729-988D9B709891}"/>
    <dgm:cxn modelId="{EF6CD563-EBA5-3E47-AEE3-C785BD29702A}" srcId="{6385B0A8-94C0-0643-829E-06AE8D534332}" destId="{9AD35650-DA25-3448-B8FF-2CBB9DBF61D9}" srcOrd="0" destOrd="0" parTransId="{B0EF4D93-D28C-1045-BFF8-C0034ED8BCF7}" sibTransId="{FF4B777E-08B3-104D-BCD3-CE35858F051D}"/>
    <dgm:cxn modelId="{A6A4DD54-0060-BC43-BD17-582C7F0F3EED}" srcId="{47646EAE-9DB5-624B-B80C-DDEC65219204}" destId="{E910B753-1799-F742-97F6-66E34ADC8518}" srcOrd="0" destOrd="0" parTransId="{18E2EA70-E570-334B-8F9A-594B81685C18}" sibTransId="{64049715-DFD1-F149-8902-F47F0154B156}"/>
    <dgm:cxn modelId="{A2F0E014-6C91-9344-ADB0-AA84BF7A241C}" srcId="{9AD35650-DA25-3448-B8FF-2CBB9DBF61D9}" destId="{A0120417-5033-574B-A637-E618EB4A6192}" srcOrd="0" destOrd="0" parTransId="{F222D95E-37BE-9642-91D9-42C0C1186B97}" sibTransId="{6D4E2D3D-A8B6-2440-9189-6720880167A7}"/>
    <dgm:cxn modelId="{C255AC45-AADF-9C4A-B545-144C2EEB4A76}" type="presOf" srcId="{A0120417-5033-574B-A637-E618EB4A6192}" destId="{04144541-6941-CC40-8B51-A79757161612}" srcOrd="0" destOrd="0" presId="urn:microsoft.com/office/officeart/2005/8/layout/vList2"/>
    <dgm:cxn modelId="{76EDF065-784C-8A4C-B557-1E51BE82BB2E}" type="presOf" srcId="{E910B753-1799-F742-97F6-66E34ADC8518}" destId="{04144541-6941-CC40-8B51-A79757161612}" srcOrd="0" destOrd="4" presId="urn:microsoft.com/office/officeart/2005/8/layout/vList2"/>
    <dgm:cxn modelId="{6B41726C-F751-BA4C-80E5-905F16B68954}" type="presOf" srcId="{9AD35650-DA25-3448-B8FF-2CBB9DBF61D9}" destId="{67535954-27A0-6146-BDCE-7EFFFCA51C77}" srcOrd="0" destOrd="0" presId="urn:microsoft.com/office/officeart/2005/8/layout/vList2"/>
    <dgm:cxn modelId="{F3E13CA5-4BFD-8B47-9ADC-4CE46BF2E63F}" type="presOf" srcId="{4FAFF5FC-7ED7-3640-9B03-FEE759C88268}" destId="{04144541-6941-CC40-8B51-A79757161612}" srcOrd="0" destOrd="2" presId="urn:microsoft.com/office/officeart/2005/8/layout/vList2"/>
    <dgm:cxn modelId="{F00D9EF6-6633-314C-8E26-3E394E0FCE9E}" srcId="{9AD35650-DA25-3448-B8FF-2CBB9DBF61D9}" destId="{4FAFF5FC-7ED7-3640-9B03-FEE759C88268}" srcOrd="2" destOrd="0" parTransId="{69A2D473-6C61-1744-B559-8EF811D2CC49}" sibTransId="{B8B31B8A-EEB5-C24D-8A85-BBE641930CD4}"/>
    <dgm:cxn modelId="{C530CC44-F025-E04B-8177-8D4436323DBE}" type="presParOf" srcId="{2FF00F9E-2F03-A340-BCD1-DDBF7DA31895}" destId="{67535954-27A0-6146-BDCE-7EFFFCA51C77}" srcOrd="0" destOrd="0" presId="urn:microsoft.com/office/officeart/2005/8/layout/vList2"/>
    <dgm:cxn modelId="{C863D4B3-695A-374B-A24E-110E2B70E25D}" type="presParOf" srcId="{2FF00F9E-2F03-A340-BCD1-DDBF7DA31895}" destId="{04144541-6941-CC40-8B51-A7975716161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9751B-24CA-D445-B739-8E7F0A71871E}">
      <dsp:nvSpPr>
        <dsp:cNvPr id="0" name=""/>
        <dsp:cNvSpPr/>
      </dsp:nvSpPr>
      <dsp:spPr>
        <a:xfrm>
          <a:off x="0" y="627824"/>
          <a:ext cx="7620000" cy="579600"/>
        </a:xfrm>
        <a:prstGeom prst="rect">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603993-7EFF-1E49-8BD7-935CD5922483}">
      <dsp:nvSpPr>
        <dsp:cNvPr id="0" name=""/>
        <dsp:cNvSpPr/>
      </dsp:nvSpPr>
      <dsp:spPr>
        <a:xfrm>
          <a:off x="381000" y="288344"/>
          <a:ext cx="5334000" cy="6789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rtl="0">
            <a:lnSpc>
              <a:spcPct val="90000"/>
            </a:lnSpc>
            <a:spcBef>
              <a:spcPct val="0"/>
            </a:spcBef>
            <a:spcAft>
              <a:spcPct val="35000"/>
            </a:spcAft>
          </a:pPr>
          <a:r>
            <a:rPr lang="en-US" sz="2300" kern="1200" dirty="0" smtClean="0">
              <a:solidFill>
                <a:srgbClr val="000000"/>
              </a:solidFill>
            </a:rPr>
            <a:t>Start with cultural integration</a:t>
          </a:r>
          <a:endParaRPr lang="en-US" sz="2300" kern="1200" dirty="0">
            <a:solidFill>
              <a:srgbClr val="000000"/>
            </a:solidFill>
          </a:endParaRPr>
        </a:p>
      </dsp:txBody>
      <dsp:txXfrm>
        <a:off x="414144" y="321488"/>
        <a:ext cx="5267712" cy="612672"/>
      </dsp:txXfrm>
    </dsp:sp>
    <dsp:sp modelId="{C553D990-E181-D344-9EDF-76C5F1848A45}">
      <dsp:nvSpPr>
        <dsp:cNvPr id="0" name=""/>
        <dsp:cNvSpPr/>
      </dsp:nvSpPr>
      <dsp:spPr>
        <a:xfrm>
          <a:off x="0" y="1671104"/>
          <a:ext cx="7620000" cy="579600"/>
        </a:xfrm>
        <a:prstGeom prst="rect">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559293-3DF1-A04B-83C6-37247D7759D0}">
      <dsp:nvSpPr>
        <dsp:cNvPr id="0" name=""/>
        <dsp:cNvSpPr/>
      </dsp:nvSpPr>
      <dsp:spPr>
        <a:xfrm>
          <a:off x="381000" y="1331624"/>
          <a:ext cx="5334000" cy="6789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rtl="0">
            <a:lnSpc>
              <a:spcPct val="90000"/>
            </a:lnSpc>
            <a:spcBef>
              <a:spcPct val="0"/>
            </a:spcBef>
            <a:spcAft>
              <a:spcPct val="35000"/>
            </a:spcAft>
          </a:pPr>
          <a:r>
            <a:rPr lang="en-US" sz="2300" kern="1200" smtClean="0">
              <a:solidFill>
                <a:srgbClr val="000000"/>
              </a:solidFill>
            </a:rPr>
            <a:t>Integrate into human resources systems</a:t>
          </a:r>
          <a:endParaRPr lang="en-US" sz="2300" kern="1200">
            <a:solidFill>
              <a:srgbClr val="000000"/>
            </a:solidFill>
          </a:endParaRPr>
        </a:p>
      </dsp:txBody>
      <dsp:txXfrm>
        <a:off x="414144" y="1364768"/>
        <a:ext cx="5267712" cy="612672"/>
      </dsp:txXfrm>
    </dsp:sp>
    <dsp:sp modelId="{8707CADA-45A3-724D-A040-3CF6833993E3}">
      <dsp:nvSpPr>
        <dsp:cNvPr id="0" name=""/>
        <dsp:cNvSpPr/>
      </dsp:nvSpPr>
      <dsp:spPr>
        <a:xfrm>
          <a:off x="0" y="2714384"/>
          <a:ext cx="7620000" cy="579600"/>
        </a:xfrm>
        <a:prstGeom prst="rect">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C56050D-0FAF-EB4C-9C90-DD1236EE6FDD}">
      <dsp:nvSpPr>
        <dsp:cNvPr id="0" name=""/>
        <dsp:cNvSpPr/>
      </dsp:nvSpPr>
      <dsp:spPr>
        <a:xfrm>
          <a:off x="381000" y="2374904"/>
          <a:ext cx="5334000" cy="6789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rtl="0">
            <a:lnSpc>
              <a:spcPct val="90000"/>
            </a:lnSpc>
            <a:spcBef>
              <a:spcPct val="0"/>
            </a:spcBef>
            <a:spcAft>
              <a:spcPct val="35000"/>
            </a:spcAft>
          </a:pPr>
          <a:r>
            <a:rPr lang="en-US" sz="2300" kern="1200" smtClean="0">
              <a:solidFill>
                <a:srgbClr val="000000"/>
              </a:solidFill>
            </a:rPr>
            <a:t>Integrate into strategic decision-making</a:t>
          </a:r>
          <a:endParaRPr lang="en-US" sz="2300" kern="1200">
            <a:solidFill>
              <a:srgbClr val="000000"/>
            </a:solidFill>
          </a:endParaRPr>
        </a:p>
      </dsp:txBody>
      <dsp:txXfrm>
        <a:off x="414144" y="2408048"/>
        <a:ext cx="5267712" cy="612672"/>
      </dsp:txXfrm>
    </dsp:sp>
    <dsp:sp modelId="{D7534930-D0AC-8D4F-AD9D-42D854079D36}">
      <dsp:nvSpPr>
        <dsp:cNvPr id="0" name=""/>
        <dsp:cNvSpPr/>
      </dsp:nvSpPr>
      <dsp:spPr>
        <a:xfrm>
          <a:off x="0" y="3757664"/>
          <a:ext cx="7620000" cy="579600"/>
        </a:xfrm>
        <a:prstGeom prst="rect">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4DDC2DC-7EE2-D64D-8F0A-EEEA9CFCE58B}">
      <dsp:nvSpPr>
        <dsp:cNvPr id="0" name=""/>
        <dsp:cNvSpPr/>
      </dsp:nvSpPr>
      <dsp:spPr>
        <a:xfrm>
          <a:off x="381000" y="3418184"/>
          <a:ext cx="5334000" cy="6789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rtl="0">
            <a:lnSpc>
              <a:spcPct val="90000"/>
            </a:lnSpc>
            <a:spcBef>
              <a:spcPct val="0"/>
            </a:spcBef>
            <a:spcAft>
              <a:spcPct val="35000"/>
            </a:spcAft>
          </a:pPr>
          <a:r>
            <a:rPr lang="en-US" sz="2300" kern="1200" dirty="0" smtClean="0">
              <a:solidFill>
                <a:srgbClr val="000000"/>
              </a:solidFill>
            </a:rPr>
            <a:t>Implement control mechanisms</a:t>
          </a:r>
          <a:endParaRPr lang="en-US" sz="2300" kern="1200" dirty="0">
            <a:solidFill>
              <a:srgbClr val="000000"/>
            </a:solidFill>
          </a:endParaRPr>
        </a:p>
      </dsp:txBody>
      <dsp:txXfrm>
        <a:off x="414144" y="3451328"/>
        <a:ext cx="5267712" cy="612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A1B94-BB26-514B-B305-EF1C2C2505A9}">
      <dsp:nvSpPr>
        <dsp:cNvPr id="0" name=""/>
        <dsp:cNvSpPr/>
      </dsp:nvSpPr>
      <dsp:spPr>
        <a:xfrm>
          <a:off x="0" y="542129"/>
          <a:ext cx="8678333" cy="64759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solidFill>
                <a:srgbClr val="000000"/>
              </a:solidFill>
            </a:rPr>
            <a:t>Values and beliefs underlying behaviors in an organization</a:t>
          </a:r>
          <a:endParaRPr lang="en-US" sz="2700" kern="1200" dirty="0">
            <a:solidFill>
              <a:srgbClr val="000000"/>
            </a:solidFill>
          </a:endParaRPr>
        </a:p>
      </dsp:txBody>
      <dsp:txXfrm>
        <a:off x="31613" y="573742"/>
        <a:ext cx="8615107" cy="584369"/>
      </dsp:txXfrm>
    </dsp:sp>
    <dsp:sp modelId="{A21A3B4A-6C40-C74A-A04D-32CEA0D57AC1}">
      <dsp:nvSpPr>
        <dsp:cNvPr id="0" name=""/>
        <dsp:cNvSpPr/>
      </dsp:nvSpPr>
      <dsp:spPr>
        <a:xfrm>
          <a:off x="0" y="1267484"/>
          <a:ext cx="8678333" cy="64759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solidFill>
                <a:srgbClr val="000000"/>
              </a:solidFill>
            </a:rPr>
            <a:t>“How things are done” in organization</a:t>
          </a:r>
          <a:endParaRPr lang="en-US" sz="2700" kern="1200" dirty="0">
            <a:solidFill>
              <a:srgbClr val="000000"/>
            </a:solidFill>
          </a:endParaRPr>
        </a:p>
      </dsp:txBody>
      <dsp:txXfrm>
        <a:off x="31613" y="1299097"/>
        <a:ext cx="8615107" cy="584369"/>
      </dsp:txXfrm>
    </dsp:sp>
    <dsp:sp modelId="{DB0F6723-0A73-9A42-9078-D22C0131FAE3}">
      <dsp:nvSpPr>
        <dsp:cNvPr id="0" name=""/>
        <dsp:cNvSpPr/>
      </dsp:nvSpPr>
      <dsp:spPr>
        <a:xfrm>
          <a:off x="0" y="1992839"/>
          <a:ext cx="8678333" cy="64759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solidFill>
                <a:srgbClr val="000000"/>
              </a:solidFill>
            </a:rPr>
            <a:t>Leadership guides culture</a:t>
          </a:r>
          <a:endParaRPr lang="en-US" sz="2700" kern="1200" dirty="0">
            <a:solidFill>
              <a:srgbClr val="000000"/>
            </a:solidFill>
          </a:endParaRPr>
        </a:p>
      </dsp:txBody>
      <dsp:txXfrm>
        <a:off x="31613" y="2024452"/>
        <a:ext cx="8615107" cy="584369"/>
      </dsp:txXfrm>
    </dsp:sp>
    <dsp:sp modelId="{2870BED4-3478-7747-8FF3-899096A262B2}">
      <dsp:nvSpPr>
        <dsp:cNvPr id="0" name=""/>
        <dsp:cNvSpPr/>
      </dsp:nvSpPr>
      <dsp:spPr>
        <a:xfrm>
          <a:off x="0" y="2640434"/>
          <a:ext cx="8678333"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537"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solidFill>
                <a:srgbClr val="000000"/>
              </a:solidFill>
            </a:rPr>
            <a:t>e.g., Policies, procedures, and practices</a:t>
          </a:r>
          <a:endParaRPr lang="en-US" sz="2100" kern="1200" dirty="0">
            <a:solidFill>
              <a:srgbClr val="000000"/>
            </a:solidFill>
          </a:endParaRPr>
        </a:p>
      </dsp:txBody>
      <dsp:txXfrm>
        <a:off x="0" y="2640434"/>
        <a:ext cx="8678333" cy="447120"/>
      </dsp:txXfrm>
    </dsp:sp>
    <dsp:sp modelId="{C75D9441-5D89-1945-B2E0-CB0462D5CF7C}">
      <dsp:nvSpPr>
        <dsp:cNvPr id="0" name=""/>
        <dsp:cNvSpPr/>
      </dsp:nvSpPr>
      <dsp:spPr>
        <a:xfrm>
          <a:off x="0" y="3087554"/>
          <a:ext cx="8678333" cy="64759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solidFill>
                <a:srgbClr val="000000"/>
              </a:solidFill>
            </a:rPr>
            <a:t>Employees enact culture</a:t>
          </a:r>
          <a:endParaRPr lang="en-US" sz="2700" kern="1200" dirty="0">
            <a:solidFill>
              <a:srgbClr val="000000"/>
            </a:solidFill>
          </a:endParaRPr>
        </a:p>
      </dsp:txBody>
      <dsp:txXfrm>
        <a:off x="31613" y="3119167"/>
        <a:ext cx="8615107" cy="584369"/>
      </dsp:txXfrm>
    </dsp:sp>
    <dsp:sp modelId="{BF201F41-95AE-2047-B38F-BAB01790A644}">
      <dsp:nvSpPr>
        <dsp:cNvPr id="0" name=""/>
        <dsp:cNvSpPr/>
      </dsp:nvSpPr>
      <dsp:spPr>
        <a:xfrm>
          <a:off x="0" y="3735149"/>
          <a:ext cx="8678333"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537"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solidFill>
                <a:srgbClr val="000000"/>
              </a:solidFill>
            </a:rPr>
            <a:t>e.g., Everyday activities in organization</a:t>
          </a:r>
          <a:endParaRPr lang="en-US" sz="2100" kern="1200" dirty="0">
            <a:solidFill>
              <a:srgbClr val="000000"/>
            </a:solidFill>
          </a:endParaRPr>
        </a:p>
      </dsp:txBody>
      <dsp:txXfrm>
        <a:off x="0" y="3735149"/>
        <a:ext cx="8678333" cy="447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26F62-857C-4749-B1BB-C94DC1D0D665}">
      <dsp:nvSpPr>
        <dsp:cNvPr id="0" name=""/>
        <dsp:cNvSpPr/>
      </dsp:nvSpPr>
      <dsp:spPr>
        <a:xfrm>
          <a:off x="0" y="598799"/>
          <a:ext cx="8839200" cy="121680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solidFill>
                <a:srgbClr val="000000"/>
              </a:solidFill>
            </a:rPr>
            <a:t>Function in an organization that deals with hiring, training, and compensating employees</a:t>
          </a:r>
          <a:endParaRPr lang="en-US" sz="2800" kern="1200" dirty="0">
            <a:solidFill>
              <a:srgbClr val="000000"/>
            </a:solidFill>
          </a:endParaRPr>
        </a:p>
      </dsp:txBody>
      <dsp:txXfrm>
        <a:off x="59399" y="658198"/>
        <a:ext cx="8720402" cy="1098002"/>
      </dsp:txXfrm>
    </dsp:sp>
    <dsp:sp modelId="{E5647C4C-ABFE-2845-B113-21D1AFB9C771}">
      <dsp:nvSpPr>
        <dsp:cNvPr id="0" name=""/>
        <dsp:cNvSpPr/>
      </dsp:nvSpPr>
      <dsp:spPr>
        <a:xfrm>
          <a:off x="0" y="1815599"/>
          <a:ext cx="8839200" cy="269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t>Hiring: Bringing in new employees </a:t>
          </a:r>
          <a:endParaRPr lang="en-US" sz="2400" kern="1200" dirty="0"/>
        </a:p>
        <a:p>
          <a:pPr marL="228600" lvl="1" indent="-228600" algn="l" defTabSz="1066800" rtl="0">
            <a:lnSpc>
              <a:spcPct val="90000"/>
            </a:lnSpc>
            <a:spcBef>
              <a:spcPct val="0"/>
            </a:spcBef>
            <a:spcAft>
              <a:spcPct val="20000"/>
            </a:spcAft>
            <a:buChar char="••"/>
          </a:pPr>
          <a:r>
            <a:rPr lang="en-US" sz="2400" kern="1200" dirty="0" smtClean="0"/>
            <a:t>Delineating roles: Setting job descriptions and roles of employees </a:t>
          </a:r>
          <a:endParaRPr lang="en-US" sz="2400" kern="1200" dirty="0"/>
        </a:p>
        <a:p>
          <a:pPr marL="228600" lvl="1" indent="-228600" algn="l" defTabSz="1066800" rtl="0">
            <a:lnSpc>
              <a:spcPct val="90000"/>
            </a:lnSpc>
            <a:spcBef>
              <a:spcPct val="0"/>
            </a:spcBef>
            <a:spcAft>
              <a:spcPct val="20000"/>
            </a:spcAft>
            <a:buChar char="••"/>
          </a:pPr>
          <a:r>
            <a:rPr lang="en-US" sz="2400" kern="1200" dirty="0" smtClean="0"/>
            <a:t>Training: Teaching new skills to employees so they can complete their jobs to the best of their abilities</a:t>
          </a:r>
          <a:endParaRPr lang="en-US" sz="2400" kern="1200" dirty="0"/>
        </a:p>
        <a:p>
          <a:pPr marL="228600" lvl="1" indent="-228600" algn="l" defTabSz="1066800" rtl="0">
            <a:lnSpc>
              <a:spcPct val="90000"/>
            </a:lnSpc>
            <a:spcBef>
              <a:spcPct val="0"/>
            </a:spcBef>
            <a:spcAft>
              <a:spcPct val="20000"/>
            </a:spcAft>
            <a:buChar char="••"/>
          </a:pPr>
          <a:r>
            <a:rPr lang="en-US" sz="2400" kern="1200" dirty="0" smtClean="0"/>
            <a:t>Compensating: Providing monetary and non-monetary compensation for employees</a:t>
          </a:r>
          <a:endParaRPr lang="en-US" sz="2400" kern="1200" dirty="0"/>
        </a:p>
      </dsp:txBody>
      <dsp:txXfrm>
        <a:off x="0" y="1815599"/>
        <a:ext cx="8839200" cy="2691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5B695-8CB5-0C48-A6DC-3E502DC57CA4}">
      <dsp:nvSpPr>
        <dsp:cNvPr id="0" name=""/>
        <dsp:cNvSpPr/>
      </dsp:nvSpPr>
      <dsp:spPr>
        <a:xfrm>
          <a:off x="0" y="17639"/>
          <a:ext cx="8839200" cy="111384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solidFill>
                <a:srgbClr val="000000"/>
              </a:solidFill>
            </a:rPr>
            <a:t>Process by which an organization’s leadership sets goals and the most appropriate action to achieve those goals</a:t>
          </a:r>
          <a:endParaRPr lang="en-US" sz="2800" kern="1200" dirty="0">
            <a:solidFill>
              <a:srgbClr val="000000"/>
            </a:solidFill>
          </a:endParaRPr>
        </a:p>
      </dsp:txBody>
      <dsp:txXfrm>
        <a:off x="54373" y="72012"/>
        <a:ext cx="8730454" cy="1005094"/>
      </dsp:txXfrm>
    </dsp:sp>
    <dsp:sp modelId="{426C6B6A-ADDC-F849-89B2-00BB73F8707D}">
      <dsp:nvSpPr>
        <dsp:cNvPr id="0" name=""/>
        <dsp:cNvSpPr/>
      </dsp:nvSpPr>
      <dsp:spPr>
        <a:xfrm>
          <a:off x="0" y="1292759"/>
          <a:ext cx="8839200" cy="111384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solidFill>
                <a:srgbClr val="000000"/>
              </a:solidFill>
            </a:rPr>
            <a:t>Type of strategic goals:</a:t>
          </a:r>
          <a:endParaRPr lang="en-US" sz="2800" kern="1200" dirty="0">
            <a:solidFill>
              <a:srgbClr val="000000"/>
            </a:solidFill>
          </a:endParaRPr>
        </a:p>
      </dsp:txBody>
      <dsp:txXfrm>
        <a:off x="54373" y="1347132"/>
        <a:ext cx="8730454" cy="1005094"/>
      </dsp:txXfrm>
    </dsp:sp>
    <dsp:sp modelId="{A70EA035-A545-EB48-8B83-B9E538FFAA94}">
      <dsp:nvSpPr>
        <dsp:cNvPr id="0" name=""/>
        <dsp:cNvSpPr/>
      </dsp:nvSpPr>
      <dsp:spPr>
        <a:xfrm>
          <a:off x="0" y="2406599"/>
          <a:ext cx="8839200" cy="2376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0000"/>
              </a:solidFill>
            </a:rPr>
            <a:t>Mission and vision</a:t>
          </a:r>
          <a:endParaRPr lang="en-US" sz="2400" kern="1200" dirty="0">
            <a:solidFill>
              <a:srgbClr val="000000"/>
            </a:solidFill>
          </a:endParaRPr>
        </a:p>
        <a:p>
          <a:pPr marL="228600" lvl="1" indent="-228600" algn="l" defTabSz="1066800" rtl="0">
            <a:lnSpc>
              <a:spcPct val="90000"/>
            </a:lnSpc>
            <a:spcBef>
              <a:spcPct val="0"/>
            </a:spcBef>
            <a:spcAft>
              <a:spcPct val="20000"/>
            </a:spcAft>
            <a:buChar char="••"/>
          </a:pPr>
          <a:r>
            <a:rPr lang="en-US" sz="2400" kern="1200" dirty="0" smtClean="0">
              <a:solidFill>
                <a:srgbClr val="000000"/>
              </a:solidFill>
            </a:rPr>
            <a:t>Long-term goals</a:t>
          </a:r>
          <a:endParaRPr lang="en-US" sz="2400" kern="1200" dirty="0">
            <a:solidFill>
              <a:srgbClr val="000000"/>
            </a:solidFill>
          </a:endParaRPr>
        </a:p>
        <a:p>
          <a:pPr marL="228600" lvl="1" indent="-228600" algn="l" defTabSz="1066800" rtl="0">
            <a:lnSpc>
              <a:spcPct val="90000"/>
            </a:lnSpc>
            <a:spcBef>
              <a:spcPct val="0"/>
            </a:spcBef>
            <a:spcAft>
              <a:spcPct val="20000"/>
            </a:spcAft>
            <a:buChar char="••"/>
          </a:pPr>
          <a:r>
            <a:rPr lang="en-US" sz="2400" kern="1200" dirty="0" smtClean="0">
              <a:solidFill>
                <a:srgbClr val="000000"/>
              </a:solidFill>
            </a:rPr>
            <a:t>Expansion plans</a:t>
          </a:r>
          <a:endParaRPr lang="en-US" sz="2400" kern="1200" dirty="0">
            <a:solidFill>
              <a:srgbClr val="000000"/>
            </a:solidFill>
          </a:endParaRPr>
        </a:p>
        <a:p>
          <a:pPr marL="228600" lvl="1" indent="-228600" algn="l" defTabSz="1066800" rtl="0">
            <a:lnSpc>
              <a:spcPct val="90000"/>
            </a:lnSpc>
            <a:spcBef>
              <a:spcPct val="0"/>
            </a:spcBef>
            <a:spcAft>
              <a:spcPct val="20000"/>
            </a:spcAft>
            <a:buChar char="••"/>
          </a:pPr>
          <a:r>
            <a:rPr lang="en-US" sz="2400" kern="1200" dirty="0" smtClean="0">
              <a:solidFill>
                <a:srgbClr val="000000"/>
              </a:solidFill>
            </a:rPr>
            <a:t>Supply chain decisions (e.g., vertically integrate or outsource?)</a:t>
          </a:r>
          <a:endParaRPr lang="en-US" sz="2400" kern="1200" dirty="0">
            <a:solidFill>
              <a:srgbClr val="000000"/>
            </a:solidFill>
          </a:endParaRPr>
        </a:p>
        <a:p>
          <a:pPr marL="228600" lvl="1" indent="-228600" algn="l" defTabSz="1066800" rtl="0">
            <a:lnSpc>
              <a:spcPct val="90000"/>
            </a:lnSpc>
            <a:spcBef>
              <a:spcPct val="0"/>
            </a:spcBef>
            <a:spcAft>
              <a:spcPct val="20000"/>
            </a:spcAft>
            <a:buChar char="••"/>
          </a:pPr>
          <a:r>
            <a:rPr lang="en-US" sz="2400" kern="1200" dirty="0" smtClean="0">
              <a:solidFill>
                <a:srgbClr val="000000"/>
              </a:solidFill>
            </a:rPr>
            <a:t>Partnerships with other companies, non-governmental organizations, and governments</a:t>
          </a:r>
          <a:endParaRPr lang="en-US" sz="2400" kern="1200" dirty="0">
            <a:solidFill>
              <a:srgbClr val="000000"/>
            </a:solidFill>
          </a:endParaRPr>
        </a:p>
      </dsp:txBody>
      <dsp:txXfrm>
        <a:off x="0" y="2406599"/>
        <a:ext cx="8839200" cy="2376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1865D-C7B3-544F-BD2A-A634DC66B7E7}">
      <dsp:nvSpPr>
        <dsp:cNvPr id="0" name=""/>
        <dsp:cNvSpPr/>
      </dsp:nvSpPr>
      <dsp:spPr>
        <a:xfrm>
          <a:off x="0" y="3329"/>
          <a:ext cx="8839200" cy="105745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solidFill>
                <a:srgbClr val="000000"/>
              </a:solidFill>
            </a:rPr>
            <a:t>Process by which an organization measures progress toward meeting its strategic goals</a:t>
          </a:r>
          <a:endParaRPr lang="en-US" sz="2800" kern="1200" dirty="0">
            <a:solidFill>
              <a:srgbClr val="000000"/>
            </a:solidFill>
          </a:endParaRPr>
        </a:p>
      </dsp:txBody>
      <dsp:txXfrm>
        <a:off x="51620" y="54949"/>
        <a:ext cx="8735960" cy="954210"/>
      </dsp:txXfrm>
    </dsp:sp>
    <dsp:sp modelId="{B546504F-F3DE-ED4F-ADDE-B9DE50869D38}">
      <dsp:nvSpPr>
        <dsp:cNvPr id="0" name=""/>
        <dsp:cNvSpPr/>
      </dsp:nvSpPr>
      <dsp:spPr>
        <a:xfrm>
          <a:off x="0" y="1060780"/>
          <a:ext cx="8839200" cy="350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0000"/>
              </a:solidFill>
            </a:rPr>
            <a:t>Steps:</a:t>
          </a:r>
          <a:endParaRPr lang="en-US" sz="2400" kern="1200" dirty="0">
            <a:solidFill>
              <a:srgbClr val="000000"/>
            </a:solidFill>
          </a:endParaRPr>
        </a:p>
        <a:p>
          <a:pPr marL="457200" lvl="2" indent="-228600" algn="l" defTabSz="1066800" rtl="0">
            <a:lnSpc>
              <a:spcPct val="90000"/>
            </a:lnSpc>
            <a:spcBef>
              <a:spcPct val="0"/>
            </a:spcBef>
            <a:spcAft>
              <a:spcPct val="20000"/>
            </a:spcAft>
            <a:buChar char="••"/>
          </a:pPr>
          <a:r>
            <a:rPr lang="en-US" sz="2400" kern="1200" dirty="0" smtClean="0">
              <a:solidFill>
                <a:srgbClr val="000000"/>
              </a:solidFill>
            </a:rPr>
            <a:t>Restates goals in quantifiable manner</a:t>
          </a:r>
          <a:endParaRPr lang="en-US" sz="2400" kern="1200" dirty="0">
            <a:solidFill>
              <a:srgbClr val="000000"/>
            </a:solidFill>
          </a:endParaRPr>
        </a:p>
        <a:p>
          <a:pPr marL="457200" lvl="2" indent="-228600" algn="l" defTabSz="1066800" rtl="0">
            <a:lnSpc>
              <a:spcPct val="90000"/>
            </a:lnSpc>
            <a:spcBef>
              <a:spcPct val="0"/>
            </a:spcBef>
            <a:spcAft>
              <a:spcPct val="20000"/>
            </a:spcAft>
            <a:buChar char="••"/>
          </a:pPr>
          <a:r>
            <a:rPr lang="en-US" sz="2400" kern="1200" dirty="0" smtClean="0">
              <a:solidFill>
                <a:srgbClr val="000000"/>
              </a:solidFill>
            </a:rPr>
            <a:t>Measures progress toward quantitative goal</a:t>
          </a:r>
          <a:endParaRPr lang="en-US" sz="2400" kern="1200" dirty="0">
            <a:solidFill>
              <a:srgbClr val="000000"/>
            </a:solidFill>
          </a:endParaRPr>
        </a:p>
        <a:p>
          <a:pPr marL="457200" lvl="2" indent="-228600" algn="l" defTabSz="1066800" rtl="0">
            <a:lnSpc>
              <a:spcPct val="90000"/>
            </a:lnSpc>
            <a:spcBef>
              <a:spcPct val="0"/>
            </a:spcBef>
            <a:spcAft>
              <a:spcPct val="20000"/>
            </a:spcAft>
            <a:buChar char="••"/>
          </a:pPr>
          <a:r>
            <a:rPr lang="en-US" sz="2400" kern="1200" dirty="0" smtClean="0">
              <a:solidFill>
                <a:srgbClr val="000000"/>
              </a:solidFill>
            </a:rPr>
            <a:t>Changes organizational actions if goals not being met</a:t>
          </a:r>
          <a:endParaRPr lang="en-US" sz="2400" kern="1200" dirty="0">
            <a:solidFill>
              <a:srgbClr val="000000"/>
            </a:solidFill>
          </a:endParaRPr>
        </a:p>
        <a:p>
          <a:pPr marL="457200" lvl="2" indent="-228600" algn="l" defTabSz="1066800" rtl="0">
            <a:lnSpc>
              <a:spcPct val="90000"/>
            </a:lnSpc>
            <a:spcBef>
              <a:spcPct val="0"/>
            </a:spcBef>
            <a:spcAft>
              <a:spcPct val="20000"/>
            </a:spcAft>
            <a:buChar char="••"/>
          </a:pPr>
          <a:r>
            <a:rPr lang="en-US" sz="2400" kern="1200" dirty="0" smtClean="0">
              <a:solidFill>
                <a:srgbClr val="000000"/>
              </a:solidFill>
            </a:rPr>
            <a:t>Declares when goals are achieved</a:t>
          </a:r>
          <a:endParaRPr lang="en-US" sz="2400" kern="1200" dirty="0">
            <a:solidFill>
              <a:srgbClr val="000000"/>
            </a:solidFill>
          </a:endParaRPr>
        </a:p>
        <a:p>
          <a:pPr marL="228600" lvl="1" indent="-228600" algn="l" defTabSz="1066800" rtl="0">
            <a:lnSpc>
              <a:spcPct val="90000"/>
            </a:lnSpc>
            <a:spcBef>
              <a:spcPct val="0"/>
            </a:spcBef>
            <a:spcAft>
              <a:spcPct val="20000"/>
            </a:spcAft>
            <a:buChar char="••"/>
          </a:pPr>
          <a:r>
            <a:rPr lang="en-US" sz="2400" kern="1200" dirty="0" smtClean="0">
              <a:solidFill>
                <a:srgbClr val="000000"/>
              </a:solidFill>
            </a:rPr>
            <a:t>Examples: </a:t>
          </a:r>
          <a:endParaRPr lang="en-US" sz="2400" kern="1200" dirty="0">
            <a:solidFill>
              <a:srgbClr val="000000"/>
            </a:solidFill>
          </a:endParaRPr>
        </a:p>
        <a:p>
          <a:pPr marL="457200" lvl="2" indent="-228600" algn="l" defTabSz="1066800" rtl="0">
            <a:lnSpc>
              <a:spcPct val="90000"/>
            </a:lnSpc>
            <a:spcBef>
              <a:spcPct val="0"/>
            </a:spcBef>
            <a:spcAft>
              <a:spcPct val="20000"/>
            </a:spcAft>
            <a:buChar char="••"/>
          </a:pPr>
          <a:r>
            <a:rPr lang="en-US" sz="2400" kern="1200" dirty="0" smtClean="0">
              <a:solidFill>
                <a:srgbClr val="000000"/>
              </a:solidFill>
            </a:rPr>
            <a:t>Dashboards</a:t>
          </a:r>
          <a:endParaRPr lang="en-US" sz="2400" kern="1200" dirty="0">
            <a:solidFill>
              <a:srgbClr val="000000"/>
            </a:solidFill>
          </a:endParaRPr>
        </a:p>
        <a:p>
          <a:pPr marL="457200" lvl="2" indent="-228600" algn="l" defTabSz="1066800" rtl="0">
            <a:lnSpc>
              <a:spcPct val="90000"/>
            </a:lnSpc>
            <a:spcBef>
              <a:spcPct val="0"/>
            </a:spcBef>
            <a:spcAft>
              <a:spcPct val="20000"/>
            </a:spcAft>
            <a:buChar char="••"/>
          </a:pPr>
          <a:r>
            <a:rPr lang="en-US" sz="2400" kern="1200" dirty="0" smtClean="0">
              <a:solidFill>
                <a:srgbClr val="000000"/>
              </a:solidFill>
            </a:rPr>
            <a:t>Integrated tracking systems</a:t>
          </a:r>
          <a:endParaRPr lang="en-US" sz="2400" kern="1200" dirty="0">
            <a:solidFill>
              <a:srgbClr val="000000"/>
            </a:solidFill>
          </a:endParaRPr>
        </a:p>
        <a:p>
          <a:pPr marL="457200" lvl="2" indent="-228600" algn="l" defTabSz="1066800" rtl="0">
            <a:lnSpc>
              <a:spcPct val="90000"/>
            </a:lnSpc>
            <a:spcBef>
              <a:spcPct val="0"/>
            </a:spcBef>
            <a:spcAft>
              <a:spcPct val="20000"/>
            </a:spcAft>
            <a:buChar char="••"/>
          </a:pPr>
          <a:r>
            <a:rPr lang="en-US" sz="2400" kern="1200" dirty="0" smtClean="0">
              <a:solidFill>
                <a:srgbClr val="000000"/>
              </a:solidFill>
            </a:rPr>
            <a:t>Performance reviews</a:t>
          </a:r>
          <a:endParaRPr lang="en-US" sz="2400" kern="1200" dirty="0">
            <a:solidFill>
              <a:srgbClr val="000000"/>
            </a:solidFill>
          </a:endParaRPr>
        </a:p>
      </dsp:txBody>
      <dsp:txXfrm>
        <a:off x="0" y="1060780"/>
        <a:ext cx="8839200" cy="35078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3DAD2-9569-4816-8ED5-5C32C70DDC8B}" type="datetimeFigureOut">
              <a:rPr lang="en-US" smtClean="0"/>
              <a:t>12/5/2016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E5F5E-3B82-49BA-9019-3F2773F1EA5B}" type="slidenum">
              <a:rPr lang="en-US" smtClean="0"/>
              <a:t>‹#›</a:t>
            </a:fld>
            <a:endParaRPr lang="en-US"/>
          </a:p>
        </p:txBody>
      </p:sp>
    </p:spTree>
    <p:extLst>
      <p:ext uri="{BB962C8B-B14F-4D97-AF65-F5344CB8AC3E}">
        <p14:creationId xmlns:p14="http://schemas.microsoft.com/office/powerpoint/2010/main" val="3210538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6E2DE7-DAFA-4341-AD7C-4C08F51C0DA6}" type="slidenum">
              <a:rPr lang="en-US" smtClean="0"/>
              <a:t>5</a:t>
            </a:fld>
            <a:endParaRPr lang="en-US"/>
          </a:p>
        </p:txBody>
      </p:sp>
    </p:spTree>
    <p:extLst>
      <p:ext uri="{BB962C8B-B14F-4D97-AF65-F5344CB8AC3E}">
        <p14:creationId xmlns:p14="http://schemas.microsoft.com/office/powerpoint/2010/main" val="17910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6E2DE7-DAFA-4341-AD7C-4C08F51C0DA6}" type="slidenum">
              <a:rPr lang="en-US" smtClean="0"/>
              <a:t>6</a:t>
            </a:fld>
            <a:endParaRPr lang="en-US"/>
          </a:p>
        </p:txBody>
      </p:sp>
    </p:spTree>
    <p:extLst>
      <p:ext uri="{BB962C8B-B14F-4D97-AF65-F5344CB8AC3E}">
        <p14:creationId xmlns:p14="http://schemas.microsoft.com/office/powerpoint/2010/main" val="179106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6E2DE7-DAFA-4341-AD7C-4C08F51C0DA6}" type="slidenum">
              <a:rPr lang="en-US" smtClean="0"/>
              <a:t>7</a:t>
            </a:fld>
            <a:endParaRPr lang="en-US"/>
          </a:p>
        </p:txBody>
      </p:sp>
    </p:spTree>
    <p:extLst>
      <p:ext uri="{BB962C8B-B14F-4D97-AF65-F5344CB8AC3E}">
        <p14:creationId xmlns:p14="http://schemas.microsoft.com/office/powerpoint/2010/main" val="17910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6E2DE7-DAFA-4341-AD7C-4C08F51C0DA6}" type="slidenum">
              <a:rPr lang="en-US" smtClean="0"/>
              <a:t>8</a:t>
            </a:fld>
            <a:endParaRPr lang="en-US"/>
          </a:p>
        </p:txBody>
      </p:sp>
    </p:spTree>
    <p:extLst>
      <p:ext uri="{BB962C8B-B14F-4D97-AF65-F5344CB8AC3E}">
        <p14:creationId xmlns:p14="http://schemas.microsoft.com/office/powerpoint/2010/main" val="17910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AC1DF4-21B3-4595-8C91-CB99620224A3}" type="slidenum">
              <a:rPr lang="en-US" smtClean="0"/>
              <a:pPr/>
              <a:t>18</a:t>
            </a:fld>
            <a:endParaRPr lang="en-US"/>
          </a:p>
        </p:txBody>
      </p:sp>
    </p:spTree>
    <p:extLst>
      <p:ext uri="{BB962C8B-B14F-4D97-AF65-F5344CB8AC3E}">
        <p14:creationId xmlns:p14="http://schemas.microsoft.com/office/powerpoint/2010/main" val="23395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1" name="Rectangle 10"/>
          <p:cNvSpPr/>
          <p:nvPr userDrawn="1"/>
        </p:nvSpPr>
        <p:spPr>
          <a:xfrm>
            <a:off x="0" y="-43094"/>
            <a:ext cx="9144000" cy="6901094"/>
          </a:xfrm>
          <a:prstGeom prst="rect">
            <a:avLst/>
          </a:prstGeom>
          <a:solidFill>
            <a:srgbClr val="1152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rgbClr val="FFFFFF"/>
                </a:solidFill>
              </a:defRPr>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white">
                    <a:tint val="95000"/>
                  </a:prstClr>
                </a:solidFill>
              </a:rPr>
              <a:pPr/>
              <a:t>12/5/2016</a:t>
            </a:fld>
            <a:endParaRPr lang="en-US" dirty="0">
              <a:solidFill>
                <a:prstClr val="white">
                  <a:tint val="9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white">
                    <a:tint val="95000"/>
                  </a:prstClr>
                </a:solidFill>
              </a:rPr>
              <a:pPr/>
              <a:t>‹#›</a:t>
            </a:fld>
            <a:endParaRPr lang="en-US" dirty="0">
              <a:solidFill>
                <a:prstClr val="white">
                  <a:tint val="95000"/>
                </a:prstClr>
              </a:solidFill>
            </a:endParaRPr>
          </a:p>
        </p:txBody>
      </p:sp>
    </p:spTree>
    <p:extLst>
      <p:ext uri="{BB962C8B-B14F-4D97-AF65-F5344CB8AC3E}">
        <p14:creationId xmlns:p14="http://schemas.microsoft.com/office/powerpoint/2010/main" val="35810305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385091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214748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43411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white">
                    <a:tint val="95000"/>
                  </a:prstClr>
                </a:solidFill>
              </a:rPr>
              <a:pPr/>
              <a:t>12/5/2016</a:t>
            </a:fld>
            <a:endParaRPr lang="en-US" dirty="0">
              <a:solidFill>
                <a:prstClr val="white">
                  <a:tint val="9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white">
                    <a:tint val="95000"/>
                  </a:prstClr>
                </a:solidFill>
              </a:rPr>
              <a:pPr/>
              <a:t>‹#›</a:t>
            </a:fld>
            <a:endParaRPr lang="en-US" dirty="0">
              <a:solidFill>
                <a:prstClr val="white">
                  <a:tint val="95000"/>
                </a:prstClr>
              </a:solidFill>
            </a:endParaRPr>
          </a:p>
        </p:txBody>
      </p:sp>
    </p:spTree>
    <p:extLst>
      <p:ext uri="{BB962C8B-B14F-4D97-AF65-F5344CB8AC3E}">
        <p14:creationId xmlns:p14="http://schemas.microsoft.com/office/powerpoint/2010/main" val="29919691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223963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95000"/>
                </a:prstClr>
              </a:solidFill>
            </a:endParaRPr>
          </a:p>
        </p:txBody>
      </p:sp>
      <p:sp>
        <p:nvSpPr>
          <p:cNvPr id="9" name="Slide Number Placeholder 8"/>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324954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95000"/>
                </a:prstClr>
              </a:solidFill>
            </a:endParaRPr>
          </a:p>
        </p:txBody>
      </p:sp>
      <p:sp>
        <p:nvSpPr>
          <p:cNvPr id="5" name="Slide Number Placeholder 4"/>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213860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95000"/>
                </a:prstClr>
              </a:solidFill>
            </a:endParaRPr>
          </a:p>
        </p:txBody>
      </p:sp>
      <p:sp>
        <p:nvSpPr>
          <p:cNvPr id="4" name="Slide Number Placeholder 3"/>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98609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Tree>
    <p:extLst>
      <p:ext uri="{BB962C8B-B14F-4D97-AF65-F5344CB8AC3E}">
        <p14:creationId xmlns:p14="http://schemas.microsoft.com/office/powerpoint/2010/main" val="358498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271492995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9" name="Rectangle 8"/>
          <p:cNvSpPr/>
          <p:nvPr userDrawn="1"/>
        </p:nvSpPr>
        <p:spPr>
          <a:xfrm>
            <a:off x="0" y="-100169"/>
            <a:ext cx="9144000" cy="1592580"/>
          </a:xfrm>
          <a:prstGeom prst="rect">
            <a:avLst/>
          </a:prstGeom>
          <a:solidFill>
            <a:srgbClr val="1152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DE8EBDF-3B38-4C59-8B05-3ADA51F9CA66}" type="datetimeFigureOut">
              <a:rPr lang="en-US" smtClean="0">
                <a:solidFill>
                  <a:prstClr val="black">
                    <a:tint val="95000"/>
                  </a:prstClr>
                </a:solidFill>
              </a:rPr>
              <a:pPr/>
              <a:t>12/5/2016</a:t>
            </a:fld>
            <a:endParaRPr lang="en-US" dirty="0">
              <a:solidFill>
                <a:prstClr val="black">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2822197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4500" b="1" kern="1200">
          <a:solidFill>
            <a:schemeClr val="bg1"/>
          </a:solidFill>
          <a:effectLst/>
          <a:latin typeface="+mj-lt"/>
          <a:ea typeface="+mj-ea"/>
          <a:cs typeface="+mj-cs"/>
        </a:defRPr>
      </a:lvl1pPr>
      <a:extLst/>
    </p:titleStyle>
    <p:bodyStyle>
      <a:lvl1pPr marL="438912" indent="-320040" algn="l" rtl="0" eaLnBrk="1" latinLnBrk="0" hangingPunct="1">
        <a:spcBef>
          <a:spcPts val="0"/>
        </a:spcBef>
        <a:buClr>
          <a:schemeClr val="bg1"/>
        </a:buClr>
        <a:buSzPct val="80000"/>
        <a:buFont typeface="Wingdings 2"/>
        <a:buChar char=""/>
        <a:defRPr kumimoji="0" sz="3200" kern="1200">
          <a:solidFill>
            <a:srgbClr val="FFFFFF"/>
          </a:solidFill>
          <a:latin typeface="+mn-lt"/>
          <a:ea typeface="+mn-ea"/>
          <a:cs typeface="+mn-cs"/>
        </a:defRPr>
      </a:lvl1pPr>
      <a:lvl2pPr marL="731520" indent="-274320" algn="l" rtl="0" eaLnBrk="1" latinLnBrk="0" hangingPunct="1">
        <a:spcBef>
          <a:spcPct val="20000"/>
        </a:spcBef>
        <a:buClr>
          <a:schemeClr val="bg1"/>
        </a:buClr>
        <a:buSzPct val="90000"/>
        <a:buFont typeface="Wingdings"/>
        <a:buChar char=""/>
        <a:defRPr kumimoji="0" sz="2800" kern="1200">
          <a:solidFill>
            <a:srgbClr val="FFFFFF"/>
          </a:solidFill>
          <a:latin typeface="+mn-lt"/>
          <a:ea typeface="+mn-ea"/>
          <a:cs typeface="+mn-cs"/>
        </a:defRPr>
      </a:lvl2pPr>
      <a:lvl3pPr marL="996696" indent="-228600" algn="l" rtl="0" eaLnBrk="1" latinLnBrk="0" hangingPunct="1">
        <a:spcBef>
          <a:spcPct val="20000"/>
        </a:spcBef>
        <a:buClr>
          <a:schemeClr val="bg1"/>
        </a:buClr>
        <a:buFont typeface="Arial"/>
        <a:buChar char="▪"/>
        <a:defRPr kumimoji="0" sz="2400" kern="1200">
          <a:solidFill>
            <a:srgbClr val="FFFFFF"/>
          </a:solidFill>
          <a:latin typeface="+mn-lt"/>
          <a:ea typeface="+mn-ea"/>
          <a:cs typeface="+mn-cs"/>
        </a:defRPr>
      </a:lvl3pPr>
      <a:lvl4pPr marL="1216152" indent="-182880" algn="l" rtl="0" eaLnBrk="1" latinLnBrk="0" hangingPunct="1">
        <a:spcBef>
          <a:spcPct val="20000"/>
        </a:spcBef>
        <a:buClr>
          <a:schemeClr val="bg1"/>
        </a:buClr>
        <a:buFont typeface="Arial"/>
        <a:buChar char="▪"/>
        <a:defRPr kumimoji="0" sz="2000" kern="1200">
          <a:solidFill>
            <a:srgbClr val="FFFFFF"/>
          </a:solidFill>
          <a:latin typeface="+mn-lt"/>
          <a:ea typeface="+mn-ea"/>
          <a:cs typeface="+mn-cs"/>
        </a:defRPr>
      </a:lvl4pPr>
      <a:lvl5pPr marL="1426464" indent="-182880" algn="l" rtl="0" eaLnBrk="1" latinLnBrk="0" hangingPunct="1">
        <a:spcBef>
          <a:spcPct val="20000"/>
        </a:spcBef>
        <a:buClr>
          <a:schemeClr val="bg1"/>
        </a:buClr>
        <a:buFont typeface="Wingdings 3"/>
        <a:buChar char=""/>
        <a:defRPr kumimoji="0" lang="en-US" sz="2000" kern="1200" smtClean="0">
          <a:solidFill>
            <a:srgbClr val="FFFFFF"/>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VGIlFqiX4OY" TargetMode="External"/><Relationship Id="rId1" Type="http://schemas.openxmlformats.org/officeDocument/2006/relationships/slideLayout" Target="../slideLayouts/slideLayout2.xml"/><Relationship Id="rId4" Type="http://schemas.openxmlformats.org/officeDocument/2006/relationships/hyperlink" Target="http://www.nike.com/us/en_u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roxypreview.or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br.org/2009/03/the-greening-of-petrobras" TargetMode="External"/><Relationship Id="rId2" Type="http://schemas.openxmlformats.org/officeDocument/2006/relationships/hyperlink" Target="https://youtu.be/VGIlFqiX4OY" TargetMode="External"/><Relationship Id="rId1" Type="http://schemas.openxmlformats.org/officeDocument/2006/relationships/slideLayout" Target="../slideLayouts/slideLayout2.xml"/><Relationship Id="rId5" Type="http://schemas.openxmlformats.org/officeDocument/2006/relationships/hyperlink" Target="https://www.issgovernance.com/file/policy/2016-russia-kazakhstan-voting-guidelines-dec-2015.pdf" TargetMode="External"/><Relationship Id="rId4" Type="http://schemas.openxmlformats.org/officeDocument/2006/relationships/hyperlink" Target="http://www.pwc.com/us/en/corporate-governance/publications/assets/pwc-shareholder-activism-full-report.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nbs.net/wp-content/uploads/Systematic-Review-Sustainability-and-Corporate-Culture.pdf" TargetMode="External"/><Relationship Id="rId2" Type="http://schemas.openxmlformats.org/officeDocument/2006/relationships/hyperlink" Target="http://www.supplychaindigital.com/supplychainmanagement/4365/Coca-Cola-European-Partners-sustainable-supply-chai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hbr.org/2009/03/the-greening-of-petrobra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edia.mofo.com/files/uploads/Images/Frequently-Asked-Questions-about-Shareholder-Proposals-and-Proxy-Acces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10" name="Title 1"/>
          <p:cNvSpPr txBox="1">
            <a:spLocks/>
          </p:cNvSpPr>
          <p:nvPr/>
        </p:nvSpPr>
        <p:spPr>
          <a:xfrm>
            <a:off x="685800" y="2362200"/>
            <a:ext cx="8077200" cy="1673352"/>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r>
              <a:rPr lang="en-US" dirty="0" smtClean="0">
                <a:solidFill>
                  <a:schemeClr val="bg1"/>
                </a:solidFill>
              </a:rPr>
              <a:t>Week 8</a:t>
            </a:r>
            <a:endParaRPr lang="en-US" dirty="0">
              <a:solidFill>
                <a:schemeClr val="bg1"/>
              </a:solidFill>
            </a:endParaRPr>
          </a:p>
        </p:txBody>
      </p:sp>
      <p:sp>
        <p:nvSpPr>
          <p:cNvPr id="11" name="Subtitle 2"/>
          <p:cNvSpPr txBox="1">
            <a:spLocks/>
          </p:cNvSpPr>
          <p:nvPr/>
        </p:nvSpPr>
        <p:spPr>
          <a:xfrm>
            <a:off x="685800" y="1828800"/>
            <a:ext cx="8077200" cy="1499616"/>
          </a:xfrm>
          <a:prstGeom prst="rect">
            <a:avLst/>
          </a:prstGeom>
        </p:spPr>
        <p:txBody>
          <a:bodyPr vert="horz" lIns="118872" tIns="0" rIns="45720" bIns="0" rtlCol="0" anchor="b">
            <a:norm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r>
              <a:rPr lang="en-US" dirty="0" smtClean="0"/>
              <a:t>Implementing Sustainability &amp; Stakeholder Management</a:t>
            </a:r>
          </a:p>
        </p:txBody>
      </p:sp>
    </p:spTree>
    <p:extLst>
      <p:ext uri="{BB962C8B-B14F-4D97-AF65-F5344CB8AC3E}">
        <p14:creationId xmlns:p14="http://schemas.microsoft.com/office/powerpoint/2010/main" val="283674130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Implementing sustainability into corporate culture: 2 Approaches</a:t>
            </a:r>
            <a:endParaRPr lang="en-US" sz="36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809514807"/>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10</a:t>
            </a:fld>
            <a:endParaRPr lang="en-US"/>
          </a:p>
        </p:txBody>
      </p:sp>
    </p:spTree>
    <p:extLst>
      <p:ext uri="{BB962C8B-B14F-4D97-AF65-F5344CB8AC3E}">
        <p14:creationId xmlns:p14="http://schemas.microsoft.com/office/powerpoint/2010/main" val="26314114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1252728"/>
          </a:xfrm>
        </p:spPr>
        <p:txBody>
          <a:bodyPr>
            <a:noAutofit/>
          </a:bodyPr>
          <a:lstStyle/>
          <a:p>
            <a:r>
              <a:rPr lang="en-US" sz="3600" dirty="0" smtClean="0"/>
              <a:t>“Top-down” approach: </a:t>
            </a:r>
            <a:br>
              <a:rPr lang="en-US" sz="3600" dirty="0" smtClean="0"/>
            </a:br>
            <a:r>
              <a:rPr lang="en-US" sz="3600" dirty="0" smtClean="0"/>
              <a:t>3 Mechanisms of cultural change</a:t>
            </a:r>
            <a:endParaRPr lang="en-US" sz="3600" dirty="0"/>
          </a:p>
        </p:txBody>
      </p:sp>
      <p:sp>
        <p:nvSpPr>
          <p:cNvPr id="7" name="Content Placeholder 6"/>
          <p:cNvSpPr>
            <a:spLocks noGrp="1"/>
          </p:cNvSpPr>
          <p:nvPr>
            <p:ph idx="1"/>
          </p:nvPr>
        </p:nvSpPr>
        <p:spPr/>
        <p:txBody>
          <a:bodyPr>
            <a:normAutofit/>
          </a:bodyPr>
          <a:lstStyle/>
          <a:p>
            <a:r>
              <a:rPr lang="en-US" dirty="0" smtClean="0"/>
              <a:t>Leader-driven cultural change</a:t>
            </a:r>
          </a:p>
          <a:p>
            <a:r>
              <a:rPr lang="en-US" dirty="0" smtClean="0"/>
              <a:t>Leaders: Executives and managers that set strategies and policies for an organization</a:t>
            </a:r>
          </a:p>
          <a:p>
            <a:pPr lvl="1"/>
            <a:r>
              <a:rPr lang="en-US" sz="2400" b="1" dirty="0" smtClean="0"/>
              <a:t>Frame</a:t>
            </a:r>
            <a:r>
              <a:rPr lang="en-US" sz="2400" dirty="0" smtClean="0"/>
              <a:t> sustainability as positive and compatible with existing culture</a:t>
            </a:r>
          </a:p>
          <a:p>
            <a:pPr lvl="1"/>
            <a:r>
              <a:rPr lang="en-US" sz="2400" b="1" dirty="0" smtClean="0"/>
              <a:t>Delineate</a:t>
            </a:r>
            <a:r>
              <a:rPr lang="en-US" sz="2400" dirty="0" smtClean="0"/>
              <a:t> new roles and responsibilities, and initiate new practices</a:t>
            </a:r>
          </a:p>
          <a:p>
            <a:pPr lvl="1"/>
            <a:r>
              <a:rPr lang="en-US" sz="2400" b="1" dirty="0" smtClean="0"/>
              <a:t>Sign onto </a:t>
            </a:r>
            <a:r>
              <a:rPr lang="en-US" sz="2400" dirty="0" smtClean="0"/>
              <a:t>voluntary standards and certification schemes to introduce sustainable procedures and practices</a:t>
            </a:r>
          </a:p>
        </p:txBody>
      </p:sp>
      <p:sp>
        <p:nvSpPr>
          <p:cNvPr id="4" name="Slide Number Placeholder 3"/>
          <p:cNvSpPr>
            <a:spLocks noGrp="1"/>
          </p:cNvSpPr>
          <p:nvPr>
            <p:ph type="sldNum" sz="quarter" idx="12"/>
          </p:nvPr>
        </p:nvSpPr>
        <p:spPr/>
        <p:txBody>
          <a:bodyPr/>
          <a:lstStyle/>
          <a:p>
            <a:fld id="{6784DEEB-400F-4A16-B277-6282A1A9AAB9}" type="slidenum">
              <a:rPr lang="en-US" smtClean="0"/>
              <a:t>11</a:t>
            </a:fld>
            <a:endParaRPr lang="en-US"/>
          </a:p>
        </p:txBody>
      </p:sp>
    </p:spTree>
    <p:extLst>
      <p:ext uri="{BB962C8B-B14F-4D97-AF65-F5344CB8AC3E}">
        <p14:creationId xmlns:p14="http://schemas.microsoft.com/office/powerpoint/2010/main" val="33021120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1252728"/>
          </a:xfrm>
        </p:spPr>
        <p:txBody>
          <a:bodyPr>
            <a:noAutofit/>
          </a:bodyPr>
          <a:lstStyle/>
          <a:p>
            <a:r>
              <a:rPr lang="en-US" sz="3600" dirty="0" smtClean="0"/>
              <a:t>“Bottom-up” approach: </a:t>
            </a:r>
            <a:br>
              <a:rPr lang="en-US" sz="3600" dirty="0" smtClean="0"/>
            </a:br>
            <a:r>
              <a:rPr lang="en-US" sz="3600" dirty="0" smtClean="0"/>
              <a:t>3 Mechanisms of cultural change</a:t>
            </a:r>
            <a:endParaRPr lang="en-US" sz="3600" dirty="0"/>
          </a:p>
        </p:txBody>
      </p:sp>
      <p:sp>
        <p:nvSpPr>
          <p:cNvPr id="7" name="Content Placeholder 6"/>
          <p:cNvSpPr>
            <a:spLocks noGrp="1"/>
          </p:cNvSpPr>
          <p:nvPr>
            <p:ph idx="1"/>
          </p:nvPr>
        </p:nvSpPr>
        <p:spPr/>
        <p:txBody>
          <a:bodyPr/>
          <a:lstStyle/>
          <a:p>
            <a:r>
              <a:rPr lang="en-US" dirty="0" smtClean="0"/>
              <a:t>Employee-driven cultural change</a:t>
            </a:r>
          </a:p>
          <a:p>
            <a:r>
              <a:rPr lang="en-US" dirty="0" smtClean="0"/>
              <a:t>“Green champions”: employees that actively implement changes toward sustainability within an organization</a:t>
            </a:r>
          </a:p>
          <a:p>
            <a:pPr lvl="1"/>
            <a:r>
              <a:rPr lang="en-US" sz="2400" b="1" dirty="0" smtClean="0"/>
              <a:t>Build coalitions</a:t>
            </a:r>
            <a:r>
              <a:rPr lang="en-US" sz="2400" dirty="0" smtClean="0"/>
              <a:t> to support sustainability as a key issue for the organization</a:t>
            </a:r>
          </a:p>
          <a:p>
            <a:pPr lvl="1"/>
            <a:r>
              <a:rPr lang="en-US" sz="2400" b="1" dirty="0" smtClean="0"/>
              <a:t>Experiment with new practices </a:t>
            </a:r>
            <a:r>
              <a:rPr lang="en-US" sz="2400" dirty="0" smtClean="0"/>
              <a:t>to find cultural fit and demonstrate potential to other employees</a:t>
            </a:r>
          </a:p>
          <a:p>
            <a:pPr lvl="1"/>
            <a:r>
              <a:rPr lang="en-US" sz="2400" b="1" dirty="0" smtClean="0"/>
              <a:t>Connect to larger networks </a:t>
            </a:r>
            <a:r>
              <a:rPr lang="en-US" sz="2400" dirty="0" smtClean="0"/>
              <a:t>outside the organization to generate legitimacy for new practices inside organization</a:t>
            </a:r>
            <a:endParaRPr lang="en-US" sz="2400" dirty="0"/>
          </a:p>
        </p:txBody>
      </p:sp>
      <p:sp>
        <p:nvSpPr>
          <p:cNvPr id="4" name="Slide Number Placeholder 3"/>
          <p:cNvSpPr>
            <a:spLocks noGrp="1"/>
          </p:cNvSpPr>
          <p:nvPr>
            <p:ph type="sldNum" sz="quarter" idx="12"/>
          </p:nvPr>
        </p:nvSpPr>
        <p:spPr/>
        <p:txBody>
          <a:bodyPr/>
          <a:lstStyle/>
          <a:p>
            <a:fld id="{6784DEEB-400F-4A16-B277-6282A1A9AAB9}" type="slidenum">
              <a:rPr lang="en-US" smtClean="0"/>
              <a:t>12</a:t>
            </a:fld>
            <a:endParaRPr lang="en-US"/>
          </a:p>
        </p:txBody>
      </p:sp>
    </p:spTree>
    <p:extLst>
      <p:ext uri="{BB962C8B-B14F-4D97-AF65-F5344CB8AC3E}">
        <p14:creationId xmlns:p14="http://schemas.microsoft.com/office/powerpoint/2010/main" val="13000653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1252728"/>
          </a:xfrm>
        </p:spPr>
        <p:txBody>
          <a:bodyPr>
            <a:noAutofit/>
          </a:bodyPr>
          <a:lstStyle/>
          <a:p>
            <a:r>
              <a:rPr lang="en-US" sz="3600" dirty="0" smtClean="0"/>
              <a:t>Implementing sustainability into human resources systems</a:t>
            </a:r>
            <a:endParaRPr lang="en-US" sz="36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90646216"/>
              </p:ext>
            </p:extLst>
          </p:nvPr>
        </p:nvGraphicFramePr>
        <p:xfrm>
          <a:off x="152400" y="1371600"/>
          <a:ext cx="88392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13</a:t>
            </a:fld>
            <a:endParaRPr lang="en-US"/>
          </a:p>
        </p:txBody>
      </p:sp>
    </p:spTree>
    <p:extLst>
      <p:ext uri="{BB962C8B-B14F-4D97-AF65-F5344CB8AC3E}">
        <p14:creationId xmlns:p14="http://schemas.microsoft.com/office/powerpoint/2010/main" val="36411849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Implementing sustainability into strategy formulation</a:t>
            </a:r>
            <a:endParaRPr lang="en-US" sz="36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56651514"/>
              </p:ext>
            </p:extLst>
          </p:nvPr>
        </p:nvGraphicFramePr>
        <p:xfrm>
          <a:off x="152400" y="1600201"/>
          <a:ext cx="88392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14</a:t>
            </a:fld>
            <a:endParaRPr lang="en-US"/>
          </a:p>
        </p:txBody>
      </p:sp>
    </p:spTree>
    <p:extLst>
      <p:ext uri="{BB962C8B-B14F-4D97-AF65-F5344CB8AC3E}">
        <p14:creationId xmlns:p14="http://schemas.microsoft.com/office/powerpoint/2010/main" val="3898181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Implementing sustainability into controls and reviews</a:t>
            </a:r>
            <a:endParaRPr lang="en-US" sz="36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359294606"/>
              </p:ext>
            </p:extLst>
          </p:nvPr>
        </p:nvGraphicFramePr>
        <p:xfrm>
          <a:off x="152400" y="1524000"/>
          <a:ext cx="8839200" cy="5181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15</a:t>
            </a:fld>
            <a:endParaRPr lang="en-US"/>
          </a:p>
        </p:txBody>
      </p:sp>
    </p:spTree>
    <p:extLst>
      <p:ext uri="{BB962C8B-B14F-4D97-AF65-F5344CB8AC3E}">
        <p14:creationId xmlns:p14="http://schemas.microsoft.com/office/powerpoint/2010/main" val="35078312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55448"/>
            <a:ext cx="8991600" cy="1252728"/>
          </a:xfrm>
        </p:spPr>
        <p:txBody>
          <a:bodyPr>
            <a:noAutofit/>
          </a:bodyPr>
          <a:lstStyle/>
          <a:p>
            <a:r>
              <a:rPr lang="en-US" sz="4000" dirty="0" smtClean="0"/>
              <a:t>Example: Implementing sustainability at NIKE</a:t>
            </a:r>
            <a:endParaRPr lang="en-US" sz="4000" dirty="0"/>
          </a:p>
        </p:txBody>
      </p:sp>
      <p:sp>
        <p:nvSpPr>
          <p:cNvPr id="3" name="Content Placeholder 2"/>
          <p:cNvSpPr>
            <a:spLocks noGrp="1"/>
          </p:cNvSpPr>
          <p:nvPr>
            <p:ph idx="1"/>
          </p:nvPr>
        </p:nvSpPr>
        <p:spPr>
          <a:xfrm>
            <a:off x="457200" y="1775191"/>
            <a:ext cx="8305800" cy="4092209"/>
          </a:xfrm>
        </p:spPr>
        <p:txBody>
          <a:bodyPr>
            <a:normAutofit/>
          </a:bodyPr>
          <a:lstStyle/>
          <a:p>
            <a:pPr marL="118872" indent="0">
              <a:buNone/>
            </a:pPr>
            <a:r>
              <a:rPr lang="en-US" sz="2200" dirty="0" smtClean="0"/>
              <a:t>Please watch the video on NIKE’s implementation of an integrated software tool to help designers integrate sustainability into the design process, at the very beginning of the production of NIKE products:</a:t>
            </a:r>
          </a:p>
          <a:p>
            <a:pPr marL="118872" indent="0">
              <a:buNone/>
            </a:pPr>
            <a:endParaRPr lang="en-US" sz="2200" dirty="0"/>
          </a:p>
          <a:p>
            <a:pPr marL="118872" indent="0">
              <a:buNone/>
            </a:pPr>
            <a:r>
              <a:rPr lang="en-US" sz="2200" dirty="0" smtClean="0"/>
              <a:t>NIKE’s Environmental Apparel Design Tool (EADT):</a:t>
            </a:r>
          </a:p>
          <a:p>
            <a:pPr marL="118872" indent="0">
              <a:buNone/>
            </a:pPr>
            <a:endParaRPr lang="en-US" sz="2200" dirty="0"/>
          </a:p>
          <a:p>
            <a:pPr marL="118872" indent="0">
              <a:buNone/>
            </a:pPr>
            <a:r>
              <a:rPr lang="en-US" sz="2400" dirty="0">
                <a:hlinkClick r:id="rId2"/>
              </a:rPr>
              <a:t>https://youtu.be/</a:t>
            </a:r>
            <a:r>
              <a:rPr lang="en-US" sz="2400" dirty="0" smtClean="0">
                <a:hlinkClick r:id="rId2"/>
              </a:rPr>
              <a:t>VGIlFqiX4OY</a:t>
            </a:r>
            <a:endParaRPr lang="en-US" sz="2400" dirty="0" smtClean="0"/>
          </a:p>
          <a:p>
            <a:pPr marL="118872" indent="0">
              <a:buNone/>
            </a:pPr>
            <a:endParaRPr lang="en-US" sz="2400" dirty="0"/>
          </a:p>
          <a:p>
            <a:pPr marL="118872" indent="0">
              <a:buNone/>
            </a:pPr>
            <a:r>
              <a:rPr lang="en-US" sz="2400" dirty="0" smtClean="0"/>
              <a:t>[2:25 minutes]</a:t>
            </a:r>
            <a:endParaRPr lang="en-US" sz="2200" dirty="0" smtClean="0"/>
          </a:p>
        </p:txBody>
      </p:sp>
      <p:pic>
        <p:nvPicPr>
          <p:cNvPr id="5" name="Picture 4"/>
          <p:cNvPicPr>
            <a:picLocks noChangeAspect="1"/>
          </p:cNvPicPr>
          <p:nvPr/>
        </p:nvPicPr>
        <p:blipFill>
          <a:blip r:embed="rId3"/>
          <a:stretch>
            <a:fillRect/>
          </a:stretch>
        </p:blipFill>
        <p:spPr>
          <a:xfrm>
            <a:off x="5791200" y="4114800"/>
            <a:ext cx="2743200" cy="2743200"/>
          </a:xfrm>
          <a:prstGeom prst="rect">
            <a:avLst/>
          </a:prstGeom>
        </p:spPr>
      </p:pic>
      <p:sp>
        <p:nvSpPr>
          <p:cNvPr id="4" name="TextBox 3"/>
          <p:cNvSpPr txBox="1"/>
          <p:nvPr/>
        </p:nvSpPr>
        <p:spPr>
          <a:xfrm>
            <a:off x="5410200" y="6477000"/>
            <a:ext cx="4572000" cy="461665"/>
          </a:xfrm>
          <a:prstGeom prst="rect">
            <a:avLst/>
          </a:prstGeom>
          <a:noFill/>
        </p:spPr>
        <p:txBody>
          <a:bodyPr wrap="square" rtlCol="0">
            <a:spAutoFit/>
          </a:bodyPr>
          <a:lstStyle/>
          <a:p>
            <a:r>
              <a:rPr lang="en-US" sz="1200" dirty="0"/>
              <a:t>Source </a:t>
            </a:r>
            <a:r>
              <a:rPr lang="en-US" sz="1200" dirty="0" smtClean="0"/>
              <a:t>credit for logo: </a:t>
            </a:r>
            <a:r>
              <a:rPr lang="en-US" sz="1200" dirty="0">
                <a:hlinkClick r:id="rId4"/>
              </a:rPr>
              <a:t>http://www.nike.com/us/en_us</a:t>
            </a:r>
            <a:r>
              <a:rPr lang="en-US" sz="1200" dirty="0" smtClean="0">
                <a:hlinkClick r:id="rId4"/>
              </a:rPr>
              <a:t>/</a:t>
            </a:r>
            <a:endParaRPr lang="en-US" sz="1200" dirty="0" smtClean="0"/>
          </a:p>
          <a:p>
            <a:endParaRPr lang="en-US" sz="1200" dirty="0"/>
          </a:p>
        </p:txBody>
      </p:sp>
    </p:spTree>
    <p:extLst>
      <p:ext uri="{BB962C8B-B14F-4D97-AF65-F5344CB8AC3E}">
        <p14:creationId xmlns:p14="http://schemas.microsoft.com/office/powerpoint/2010/main" val="180202827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cxnSp>
        <p:nvCxnSpPr>
          <p:cNvPr id="19" name="Straight Connector 18"/>
          <p:cNvCxnSpPr>
            <a:stCxn id="11" idx="1"/>
            <a:endCxn id="6" idx="3"/>
          </p:cNvCxnSpPr>
          <p:nvPr/>
        </p:nvCxnSpPr>
        <p:spPr>
          <a:xfrm flipH="1" flipV="1">
            <a:off x="2286000" y="4953000"/>
            <a:ext cx="3733800"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0" idx="1"/>
            <a:endCxn id="7" idx="3"/>
          </p:cNvCxnSpPr>
          <p:nvPr/>
        </p:nvCxnSpPr>
        <p:spPr>
          <a:xfrm flipH="1">
            <a:off x="2286000" y="4953000"/>
            <a:ext cx="3733800"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1"/>
            <a:endCxn id="5" idx="3"/>
          </p:cNvCxnSpPr>
          <p:nvPr/>
        </p:nvCxnSpPr>
        <p:spPr>
          <a:xfrm flipH="1" flipV="1">
            <a:off x="2286000" y="4267200"/>
            <a:ext cx="3733800" cy="2095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 idx="3"/>
            <a:endCxn id="8" idx="1"/>
          </p:cNvCxnSpPr>
          <p:nvPr/>
        </p:nvCxnSpPr>
        <p:spPr>
          <a:xfrm flipV="1">
            <a:off x="2286000" y="4267200"/>
            <a:ext cx="3733800" cy="2057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smtClean="0"/>
              <a:t>Stakeholder Management</a:t>
            </a:r>
            <a:endParaRPr lang="en-US" dirty="0"/>
          </a:p>
        </p:txBody>
      </p:sp>
      <p:sp>
        <p:nvSpPr>
          <p:cNvPr id="3" name="Content Placeholder 2"/>
          <p:cNvSpPr>
            <a:spLocks noGrp="1"/>
          </p:cNvSpPr>
          <p:nvPr>
            <p:ph idx="1"/>
          </p:nvPr>
        </p:nvSpPr>
        <p:spPr>
          <a:xfrm>
            <a:off x="457200" y="1775191"/>
            <a:ext cx="7621951" cy="2111009"/>
          </a:xfrm>
        </p:spPr>
        <p:txBody>
          <a:bodyPr/>
          <a:lstStyle/>
          <a:p>
            <a:pPr marL="118872" indent="0">
              <a:buNone/>
            </a:pPr>
            <a:r>
              <a:rPr lang="en-US" sz="2400" i="1" dirty="0" smtClean="0"/>
              <a:t>Video:  “Who Are Stakeholders and Why Are They Important for Organizations in Implementing Sustainability?”  </a:t>
            </a:r>
          </a:p>
          <a:p>
            <a:pPr marL="118872" indent="0">
              <a:buNone/>
            </a:pPr>
            <a:endParaRPr lang="en-US" sz="2400" i="1" dirty="0"/>
          </a:p>
          <a:p>
            <a:pPr marL="118872" indent="0">
              <a:buNone/>
            </a:pPr>
            <a:r>
              <a:rPr lang="en-US" sz="2000" dirty="0" smtClean="0"/>
              <a:t>Stakeholders have a legitimate interest in a company, both inside and outside the organization. Examples:</a:t>
            </a:r>
          </a:p>
          <a:p>
            <a:pPr marL="118872" indent="0">
              <a:buNone/>
            </a:pPr>
            <a:endParaRPr lang="en-US" sz="1600" b="1" dirty="0" smtClean="0"/>
          </a:p>
        </p:txBody>
      </p:sp>
      <p:sp>
        <p:nvSpPr>
          <p:cNvPr id="5" name="Rectangle 4"/>
          <p:cNvSpPr/>
          <p:nvPr/>
        </p:nvSpPr>
        <p:spPr>
          <a:xfrm>
            <a:off x="762000" y="4038600"/>
            <a:ext cx="152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Government</a:t>
            </a:r>
            <a:endParaRPr lang="en-US" dirty="0">
              <a:solidFill>
                <a:schemeClr val="tx1"/>
              </a:solidFill>
            </a:endParaRPr>
          </a:p>
        </p:txBody>
      </p:sp>
      <p:sp>
        <p:nvSpPr>
          <p:cNvPr id="6" name="Rectangle 5"/>
          <p:cNvSpPr/>
          <p:nvPr/>
        </p:nvSpPr>
        <p:spPr>
          <a:xfrm>
            <a:off x="762000" y="4724400"/>
            <a:ext cx="152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Environment</a:t>
            </a:r>
            <a:endParaRPr lang="en-US" dirty="0">
              <a:solidFill>
                <a:schemeClr val="tx1"/>
              </a:solidFill>
            </a:endParaRPr>
          </a:p>
        </p:txBody>
      </p:sp>
      <p:sp>
        <p:nvSpPr>
          <p:cNvPr id="7" name="Rectangle 6"/>
          <p:cNvSpPr/>
          <p:nvPr/>
        </p:nvSpPr>
        <p:spPr>
          <a:xfrm>
            <a:off x="762000" y="5410200"/>
            <a:ext cx="152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Shareholders</a:t>
            </a:r>
            <a:endParaRPr lang="en-US" dirty="0">
              <a:solidFill>
                <a:schemeClr val="tx1"/>
              </a:solidFill>
            </a:endParaRPr>
          </a:p>
        </p:txBody>
      </p:sp>
      <p:sp>
        <p:nvSpPr>
          <p:cNvPr id="8" name="Rectangle 7"/>
          <p:cNvSpPr/>
          <p:nvPr/>
        </p:nvSpPr>
        <p:spPr>
          <a:xfrm>
            <a:off x="6019800" y="4038600"/>
            <a:ext cx="152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Consumers</a:t>
            </a:r>
            <a:endParaRPr lang="en-US" dirty="0">
              <a:solidFill>
                <a:schemeClr val="tx1"/>
              </a:solidFill>
            </a:endParaRPr>
          </a:p>
        </p:txBody>
      </p:sp>
      <p:sp>
        <p:nvSpPr>
          <p:cNvPr id="9" name="Rectangle 8"/>
          <p:cNvSpPr/>
          <p:nvPr/>
        </p:nvSpPr>
        <p:spPr>
          <a:xfrm>
            <a:off x="762000" y="6096000"/>
            <a:ext cx="152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Managers</a:t>
            </a:r>
            <a:endParaRPr lang="en-US" dirty="0">
              <a:solidFill>
                <a:schemeClr val="tx1"/>
              </a:solidFill>
            </a:endParaRPr>
          </a:p>
        </p:txBody>
      </p:sp>
      <p:sp>
        <p:nvSpPr>
          <p:cNvPr id="10" name="Rectangle 9"/>
          <p:cNvSpPr/>
          <p:nvPr/>
        </p:nvSpPr>
        <p:spPr>
          <a:xfrm>
            <a:off x="6019800" y="4724400"/>
            <a:ext cx="152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Suppliers</a:t>
            </a:r>
            <a:endParaRPr lang="en-US" dirty="0">
              <a:solidFill>
                <a:schemeClr val="tx1"/>
              </a:solidFill>
            </a:endParaRPr>
          </a:p>
        </p:txBody>
      </p:sp>
      <p:sp>
        <p:nvSpPr>
          <p:cNvPr id="11" name="Rectangle 10"/>
          <p:cNvSpPr/>
          <p:nvPr/>
        </p:nvSpPr>
        <p:spPr>
          <a:xfrm>
            <a:off x="6019800" y="5410200"/>
            <a:ext cx="15240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Employees</a:t>
            </a:r>
            <a:endParaRPr lang="en-US" dirty="0">
              <a:solidFill>
                <a:schemeClr val="tx1"/>
              </a:solidFill>
            </a:endParaRPr>
          </a:p>
        </p:txBody>
      </p:sp>
      <p:sp>
        <p:nvSpPr>
          <p:cNvPr id="12" name="Rectangle 11"/>
          <p:cNvSpPr/>
          <p:nvPr/>
        </p:nvSpPr>
        <p:spPr>
          <a:xfrm>
            <a:off x="6019800" y="6096000"/>
            <a:ext cx="1524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Local Community</a:t>
            </a:r>
            <a:endParaRPr lang="en-US" dirty="0">
              <a:solidFill>
                <a:schemeClr val="tx1"/>
              </a:solidFill>
            </a:endParaRPr>
          </a:p>
        </p:txBody>
      </p:sp>
      <p:sp>
        <p:nvSpPr>
          <p:cNvPr id="13" name="Rectangle 12"/>
          <p:cNvSpPr/>
          <p:nvPr/>
        </p:nvSpPr>
        <p:spPr>
          <a:xfrm>
            <a:off x="3352800" y="4724400"/>
            <a:ext cx="1524000" cy="838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chemeClr val="tx1"/>
                </a:solidFill>
              </a:rPr>
              <a:t>Stakeholders</a:t>
            </a:r>
            <a:endParaRPr lang="en-US" b="1" u="sng" dirty="0">
              <a:solidFill>
                <a:schemeClr val="tx1"/>
              </a:solidFill>
            </a:endParaRPr>
          </a:p>
        </p:txBody>
      </p:sp>
    </p:spTree>
    <p:extLst>
      <p:ext uri="{BB962C8B-B14F-4D97-AF65-F5344CB8AC3E}">
        <p14:creationId xmlns:p14="http://schemas.microsoft.com/office/powerpoint/2010/main" val="172796948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33400" y="304800"/>
            <a:ext cx="8229600" cy="990600"/>
          </a:xfrm>
        </p:spPr>
        <p:txBody>
          <a:bodyPr>
            <a:normAutofit fontScale="90000"/>
          </a:bodyPr>
          <a:lstStyle/>
          <a:p>
            <a:r>
              <a:rPr lang="en-US" dirty="0" smtClean="0"/>
              <a:t>Internal vs. External Stakeholders	</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378656626"/>
              </p:ext>
            </p:extLst>
          </p:nvPr>
        </p:nvGraphicFramePr>
        <p:xfrm>
          <a:off x="381000" y="11430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92560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Stakeholder Management</a:t>
            </a:r>
            <a:endParaRPr lang="en-US" dirty="0"/>
          </a:p>
        </p:txBody>
      </p:sp>
      <p:sp>
        <p:nvSpPr>
          <p:cNvPr id="3" name="Content Placeholder 2"/>
          <p:cNvSpPr>
            <a:spLocks noGrp="1"/>
          </p:cNvSpPr>
          <p:nvPr>
            <p:ph idx="1"/>
          </p:nvPr>
        </p:nvSpPr>
        <p:spPr/>
        <p:txBody>
          <a:bodyPr>
            <a:normAutofit/>
          </a:bodyPr>
          <a:lstStyle/>
          <a:p>
            <a:pPr marL="118872" indent="0">
              <a:buNone/>
            </a:pPr>
            <a:endParaRPr lang="en-US" dirty="0"/>
          </a:p>
          <a:p>
            <a:r>
              <a:rPr lang="en-US" dirty="0" smtClean="0"/>
              <a:t>How do companies engage with stakeholders?</a:t>
            </a:r>
          </a:p>
          <a:p>
            <a:pPr marL="118872" indent="0">
              <a:buNone/>
            </a:pPr>
            <a:endParaRPr lang="en-US" sz="1200" dirty="0" smtClean="0"/>
          </a:p>
          <a:p>
            <a:pPr lvl="1">
              <a:buFont typeface="Wingdings" panose="05000000000000000000" pitchFamily="2" charset="2"/>
              <a:buChar char="§"/>
            </a:pPr>
            <a:r>
              <a:rPr lang="en-US" sz="2000" dirty="0" smtClean="0"/>
              <a:t>direct meetings</a:t>
            </a:r>
          </a:p>
          <a:p>
            <a:pPr lvl="1">
              <a:buFont typeface="Wingdings" panose="05000000000000000000" pitchFamily="2" charset="2"/>
              <a:buChar char="§"/>
            </a:pPr>
            <a:r>
              <a:rPr lang="en-US" sz="2000" dirty="0" smtClean="0"/>
              <a:t>doing business</a:t>
            </a:r>
          </a:p>
          <a:p>
            <a:pPr lvl="1">
              <a:buFont typeface="Wingdings" panose="05000000000000000000" pitchFamily="2" charset="2"/>
              <a:buChar char="§"/>
            </a:pPr>
            <a:r>
              <a:rPr lang="en-US" sz="2000" dirty="0" smtClean="0"/>
              <a:t>social media</a:t>
            </a:r>
          </a:p>
          <a:p>
            <a:pPr lvl="1">
              <a:buFont typeface="Wingdings" panose="05000000000000000000" pitchFamily="2" charset="2"/>
              <a:buChar char="§"/>
            </a:pPr>
            <a:r>
              <a:rPr lang="en-US" sz="2000" dirty="0" smtClean="0"/>
              <a:t>government regulation</a:t>
            </a:r>
          </a:p>
          <a:p>
            <a:pPr lvl="1">
              <a:buFont typeface="Wingdings" panose="05000000000000000000" pitchFamily="2" charset="2"/>
              <a:buChar char="§"/>
            </a:pPr>
            <a:r>
              <a:rPr lang="en-US" sz="2000" dirty="0" smtClean="0"/>
              <a:t>proxy ballot proposals and voting</a:t>
            </a:r>
            <a:endParaRPr lang="en-US" sz="2000" dirty="0"/>
          </a:p>
        </p:txBody>
      </p:sp>
    </p:spTree>
    <p:extLst>
      <p:ext uri="{BB962C8B-B14F-4D97-AF65-F5344CB8AC3E}">
        <p14:creationId xmlns:p14="http://schemas.microsoft.com/office/powerpoint/2010/main" val="32213932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Outline</a:t>
            </a:r>
            <a:endParaRPr lang="en-US" dirty="0"/>
          </a:p>
        </p:txBody>
      </p:sp>
      <p:sp>
        <p:nvSpPr>
          <p:cNvPr id="3" name="Content Placeholder 2"/>
          <p:cNvSpPr>
            <a:spLocks noGrp="1"/>
          </p:cNvSpPr>
          <p:nvPr>
            <p:ph idx="1"/>
          </p:nvPr>
        </p:nvSpPr>
        <p:spPr>
          <a:xfrm>
            <a:off x="304800" y="1775191"/>
            <a:ext cx="8686800" cy="4625609"/>
          </a:xfrm>
        </p:spPr>
        <p:txBody>
          <a:bodyPr>
            <a:normAutofit lnSpcReduction="10000"/>
          </a:bodyPr>
          <a:lstStyle/>
          <a:p>
            <a:r>
              <a:rPr lang="en-US" sz="2800" dirty="0" smtClean="0"/>
              <a:t>Motivations for implementing sustainability into </a:t>
            </a:r>
            <a:r>
              <a:rPr lang="en-US" sz="2800" dirty="0"/>
              <a:t>key organizational </a:t>
            </a:r>
            <a:r>
              <a:rPr lang="en-US" sz="2800" dirty="0" smtClean="0"/>
              <a:t>systems </a:t>
            </a:r>
            <a:endParaRPr lang="en-US" sz="2800" dirty="0"/>
          </a:p>
          <a:p>
            <a:r>
              <a:rPr lang="en-US" sz="2800" dirty="0" smtClean="0"/>
              <a:t>Common tools for and examples of implementing sustainability into key organizational systems</a:t>
            </a:r>
          </a:p>
          <a:p>
            <a:r>
              <a:rPr lang="en-US" sz="2800" dirty="0" smtClean="0"/>
              <a:t>Who company stakeholders are, </a:t>
            </a:r>
            <a:r>
              <a:rPr lang="en-US" sz="2800" dirty="0"/>
              <a:t>both internal and </a:t>
            </a:r>
            <a:r>
              <a:rPr lang="en-US" sz="2800" dirty="0" smtClean="0"/>
              <a:t>external</a:t>
            </a:r>
            <a:endParaRPr lang="en-US" sz="2800" dirty="0"/>
          </a:p>
          <a:p>
            <a:r>
              <a:rPr lang="en-US" sz="2800" dirty="0" smtClean="0"/>
              <a:t>The </a:t>
            </a:r>
            <a:r>
              <a:rPr lang="en-US" sz="2800" dirty="0"/>
              <a:t>purpose of stakeholder </a:t>
            </a:r>
            <a:r>
              <a:rPr lang="en-US" sz="2800" dirty="0" smtClean="0"/>
              <a:t>management, </a:t>
            </a:r>
            <a:r>
              <a:rPr lang="en-US" sz="2800" dirty="0"/>
              <a:t>how </a:t>
            </a:r>
            <a:r>
              <a:rPr lang="en-US" sz="2800" dirty="0" smtClean="0"/>
              <a:t>do companies do it, </a:t>
            </a:r>
            <a:r>
              <a:rPr lang="en-US" sz="2800" dirty="0"/>
              <a:t>and why is it </a:t>
            </a:r>
            <a:r>
              <a:rPr lang="en-US" sz="2800" dirty="0" smtClean="0"/>
              <a:t>important</a:t>
            </a:r>
            <a:endParaRPr lang="en-US" sz="2800" dirty="0"/>
          </a:p>
          <a:p>
            <a:r>
              <a:rPr lang="en-US" sz="2800" dirty="0" smtClean="0"/>
              <a:t>Brief </a:t>
            </a:r>
            <a:r>
              <a:rPr lang="en-US" sz="2800" dirty="0"/>
              <a:t>introduction to shareholder activism and managing proxy voting in Russia, the United States, and elsewhere</a:t>
            </a:r>
          </a:p>
          <a:p>
            <a:endParaRPr lang="en-US" dirty="0"/>
          </a:p>
        </p:txBody>
      </p:sp>
    </p:spTree>
    <p:extLst>
      <p:ext uri="{BB962C8B-B14F-4D97-AF65-F5344CB8AC3E}">
        <p14:creationId xmlns:p14="http://schemas.microsoft.com/office/powerpoint/2010/main" val="300362822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Benefits of Stakeholder Management</a:t>
            </a:r>
            <a:endParaRPr lang="en-US" sz="4000" dirty="0"/>
          </a:p>
        </p:txBody>
      </p:sp>
      <p:sp>
        <p:nvSpPr>
          <p:cNvPr id="3" name="Content Placeholder 2"/>
          <p:cNvSpPr>
            <a:spLocks noGrp="1"/>
          </p:cNvSpPr>
          <p:nvPr>
            <p:ph idx="1"/>
          </p:nvPr>
        </p:nvSpPr>
        <p:spPr>
          <a:xfrm>
            <a:off x="304800" y="1676400"/>
            <a:ext cx="8229600" cy="4625609"/>
          </a:xfrm>
        </p:spPr>
        <p:txBody>
          <a:bodyPr>
            <a:normAutofit/>
          </a:bodyPr>
          <a:lstStyle/>
          <a:p>
            <a:pPr marL="118872" indent="0">
              <a:buNone/>
            </a:pPr>
            <a:r>
              <a:rPr lang="en-US" b="1" dirty="0" smtClean="0"/>
              <a:t>External</a:t>
            </a:r>
          </a:p>
          <a:p>
            <a:r>
              <a:rPr lang="en-US" sz="2400" dirty="0" smtClean="0"/>
              <a:t>Lessening–or reversing–negative ESG impacts</a:t>
            </a:r>
            <a:endParaRPr lang="en-US" sz="2400" dirty="0"/>
          </a:p>
          <a:p>
            <a:r>
              <a:rPr lang="en-US" sz="2400" dirty="0" smtClean="0"/>
              <a:t>Improved reputation, transparency, </a:t>
            </a:r>
            <a:r>
              <a:rPr lang="en-US" sz="2400" dirty="0"/>
              <a:t>and brand loyalty</a:t>
            </a:r>
          </a:p>
          <a:p>
            <a:r>
              <a:rPr lang="en-US" sz="2400" dirty="0" smtClean="0"/>
              <a:t>Enabling </a:t>
            </a:r>
            <a:r>
              <a:rPr lang="en-US" sz="2400" dirty="0"/>
              <a:t>external stakeholders to understand the organization’s true value, and tangible and intangible assets</a:t>
            </a:r>
          </a:p>
          <a:p>
            <a:r>
              <a:rPr lang="en-US" sz="2400" dirty="0" smtClean="0"/>
              <a:t>Demonstrating </a:t>
            </a:r>
            <a:r>
              <a:rPr lang="en-US" sz="2400" dirty="0"/>
              <a:t>how the organization influences, and is influenced by, expectations about sustainable development</a:t>
            </a:r>
          </a:p>
          <a:p>
            <a:pPr marL="118872" indent="0">
              <a:buNone/>
            </a:pPr>
            <a:r>
              <a:rPr lang="en-US" b="1" dirty="0" smtClean="0"/>
              <a:t>Internal</a:t>
            </a:r>
          </a:p>
          <a:p>
            <a:r>
              <a:rPr lang="en-US" sz="2400" dirty="0" smtClean="0"/>
              <a:t>Employee and business  partner loyalty</a:t>
            </a:r>
          </a:p>
          <a:p>
            <a:r>
              <a:rPr lang="en-US" sz="2400" dirty="0" smtClean="0"/>
              <a:t>Potential cost savings</a:t>
            </a:r>
          </a:p>
          <a:p>
            <a:r>
              <a:rPr lang="en-US" sz="2400" dirty="0" smtClean="0"/>
              <a:t>Improved internal communications, safety, operations</a:t>
            </a:r>
          </a:p>
          <a:p>
            <a:pPr marL="118872" indent="0">
              <a:buNone/>
            </a:pPr>
            <a:endParaRPr lang="en-US" sz="3800" b="1" dirty="0"/>
          </a:p>
        </p:txBody>
      </p:sp>
    </p:spTree>
    <p:extLst>
      <p:ext uri="{BB962C8B-B14F-4D97-AF65-F5344CB8AC3E}">
        <p14:creationId xmlns:p14="http://schemas.microsoft.com/office/powerpoint/2010/main" val="86378952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Shareholder Activism</a:t>
            </a:r>
            <a:endParaRPr lang="en-US" dirty="0"/>
          </a:p>
        </p:txBody>
      </p:sp>
      <p:sp>
        <p:nvSpPr>
          <p:cNvPr id="3" name="Content Placeholder 2"/>
          <p:cNvSpPr>
            <a:spLocks noGrp="1"/>
          </p:cNvSpPr>
          <p:nvPr>
            <p:ph idx="1"/>
          </p:nvPr>
        </p:nvSpPr>
        <p:spPr/>
        <p:txBody>
          <a:bodyPr>
            <a:normAutofit fontScale="85000" lnSpcReduction="20000"/>
          </a:bodyPr>
          <a:lstStyle/>
          <a:p>
            <a:pPr marL="118872" indent="0">
              <a:buNone/>
            </a:pPr>
            <a:r>
              <a:rPr lang="en-US" sz="3800" dirty="0" smtClean="0"/>
              <a:t>Shareholders making proxy proposals to companies usually seek change in one</a:t>
            </a:r>
            <a:br>
              <a:rPr lang="en-US" sz="3800" dirty="0" smtClean="0"/>
            </a:br>
            <a:r>
              <a:rPr lang="en-US" sz="3800" dirty="0" smtClean="0"/>
              <a:t>of </a:t>
            </a:r>
            <a:r>
              <a:rPr lang="en-US" sz="3800" b="1" dirty="0" smtClean="0"/>
              <a:t>four ways </a:t>
            </a:r>
            <a:r>
              <a:rPr lang="en-US" sz="3800" dirty="0" smtClean="0"/>
              <a:t>to:</a:t>
            </a:r>
          </a:p>
          <a:p>
            <a:pPr marL="118872" indent="0">
              <a:buNone/>
            </a:pPr>
            <a:endParaRPr lang="en-US" dirty="0" smtClean="0"/>
          </a:p>
          <a:p>
            <a:pPr lvl="0"/>
            <a:r>
              <a:rPr lang="en-US" dirty="0" smtClean="0"/>
              <a:t>the </a:t>
            </a:r>
            <a:r>
              <a:rPr lang="en-US" dirty="0"/>
              <a:t>board’s governance policies or </a:t>
            </a:r>
            <a:r>
              <a:rPr lang="en-US" dirty="0" smtClean="0"/>
              <a:t>practices;</a:t>
            </a:r>
          </a:p>
          <a:p>
            <a:pPr lvl="0"/>
            <a:r>
              <a:rPr lang="en-US" dirty="0" smtClean="0"/>
              <a:t>the </a:t>
            </a:r>
            <a:r>
              <a:rPr lang="en-US" dirty="0"/>
              <a:t>company’s executive compensation </a:t>
            </a:r>
            <a:r>
              <a:rPr lang="en-US" dirty="0" smtClean="0"/>
              <a:t>plans;</a:t>
            </a:r>
            <a:endParaRPr lang="en-US" dirty="0"/>
          </a:p>
          <a:p>
            <a:r>
              <a:rPr lang="en-US" dirty="0" smtClean="0"/>
              <a:t>the </a:t>
            </a:r>
            <a:r>
              <a:rPr lang="en-US" dirty="0"/>
              <a:t>company’s oversight of certain </a:t>
            </a:r>
            <a:r>
              <a:rPr lang="en-US" dirty="0" smtClean="0"/>
              <a:t>functions; </a:t>
            </a:r>
            <a:r>
              <a:rPr lang="en-US" dirty="0"/>
              <a:t>or</a:t>
            </a:r>
          </a:p>
          <a:p>
            <a:r>
              <a:rPr lang="en-US" dirty="0" smtClean="0"/>
              <a:t>the </a:t>
            </a:r>
            <a:r>
              <a:rPr lang="en-US" dirty="0"/>
              <a:t>company’s behavior as a corporate citizen regarding an </a:t>
            </a:r>
            <a:r>
              <a:rPr lang="en-US" b="1" dirty="0"/>
              <a:t>ESG issue</a:t>
            </a:r>
            <a:r>
              <a:rPr lang="en-US" dirty="0"/>
              <a:t> (for example, political spending or lobbying, environmental practices, climate change or </a:t>
            </a:r>
            <a:r>
              <a:rPr lang="en-US" dirty="0" smtClean="0"/>
              <a:t>resource-scarcity </a:t>
            </a:r>
            <a:r>
              <a:rPr lang="en-US" dirty="0"/>
              <a:t>preparedness, labor practices</a:t>
            </a:r>
            <a:r>
              <a:rPr lang="en-US" dirty="0" smtClean="0"/>
              <a:t>).</a:t>
            </a:r>
            <a:endParaRPr lang="en-US" dirty="0"/>
          </a:p>
          <a:p>
            <a:pPr marL="118872" indent="0">
              <a:buNone/>
            </a:pPr>
            <a:endParaRPr lang="en-US" dirty="0"/>
          </a:p>
        </p:txBody>
      </p:sp>
    </p:spTree>
    <p:extLst>
      <p:ext uri="{BB962C8B-B14F-4D97-AF65-F5344CB8AC3E}">
        <p14:creationId xmlns:p14="http://schemas.microsoft.com/office/powerpoint/2010/main" val="357461545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ESG Issues in Proxy Proposals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Shareholder activists in recent years have filed more than 400 environmental, social, and governance (ESG) proxy proposals annually at U.S. companies.</a:t>
            </a:r>
          </a:p>
          <a:p>
            <a:endParaRPr lang="en-US" dirty="0" smtClean="0"/>
          </a:p>
          <a:p>
            <a:endParaRPr lang="en-US" dirty="0" smtClean="0"/>
          </a:p>
          <a:p>
            <a:endParaRPr lang="en-US" dirty="0" smtClean="0"/>
          </a:p>
          <a:p>
            <a:endParaRPr lang="en-US" dirty="0"/>
          </a:p>
          <a:p>
            <a:endParaRPr lang="en-US" dirty="0" smtClean="0"/>
          </a:p>
          <a:p>
            <a:pPr marL="118872" indent="0">
              <a:buNone/>
            </a:pPr>
            <a:r>
              <a:rPr lang="en-US" sz="1050" b="1" i="1" dirty="0" smtClean="0"/>
              <a:t>	</a:t>
            </a:r>
          </a:p>
          <a:p>
            <a:pPr marL="118872" indent="0">
              <a:buNone/>
            </a:pPr>
            <a:endParaRPr lang="en-US" sz="1050" b="1" i="1" dirty="0"/>
          </a:p>
          <a:p>
            <a:pPr marL="118872" indent="0">
              <a:buNone/>
            </a:pPr>
            <a:r>
              <a:rPr lang="en-US" sz="1050" b="1" i="1" dirty="0" smtClean="0"/>
              <a:t>	</a:t>
            </a:r>
          </a:p>
          <a:p>
            <a:pPr marL="118872" indent="0">
              <a:buNone/>
            </a:pPr>
            <a:endParaRPr lang="en-US" sz="1200" b="1" i="1" dirty="0"/>
          </a:p>
          <a:p>
            <a:pPr marL="118872" indent="0">
              <a:buNone/>
            </a:pPr>
            <a:r>
              <a:rPr lang="en-US" sz="1200" b="1" i="1" dirty="0" smtClean="0"/>
              <a:t>	</a:t>
            </a:r>
            <a:endParaRPr lang="en-US" sz="1200" b="1" i="1" dirty="0"/>
          </a:p>
        </p:txBody>
      </p:sp>
      <p:pic>
        <p:nvPicPr>
          <p:cNvPr id="4" name="Picture 3"/>
          <p:cNvPicPr>
            <a:picLocks noChangeAspect="1"/>
          </p:cNvPicPr>
          <p:nvPr/>
        </p:nvPicPr>
        <p:blipFill>
          <a:blip r:embed="rId2"/>
          <a:stretch>
            <a:fillRect/>
          </a:stretch>
        </p:blipFill>
        <p:spPr>
          <a:xfrm>
            <a:off x="3657600" y="3244334"/>
            <a:ext cx="4861185" cy="3429000"/>
          </a:xfrm>
          <a:prstGeom prst="rect">
            <a:avLst/>
          </a:prstGeom>
        </p:spPr>
      </p:pic>
      <p:sp>
        <p:nvSpPr>
          <p:cNvPr id="5" name="Rectangle 4"/>
          <p:cNvSpPr/>
          <p:nvPr/>
        </p:nvSpPr>
        <p:spPr>
          <a:xfrm>
            <a:off x="2803823" y="3244334"/>
            <a:ext cx="184731" cy="369332"/>
          </a:xfrm>
          <a:prstGeom prst="rect">
            <a:avLst/>
          </a:prstGeom>
        </p:spPr>
        <p:txBody>
          <a:bodyPr wrap="none">
            <a:spAutoFit/>
          </a:bodyPr>
          <a:lstStyle/>
          <a:p>
            <a:endParaRPr lang="en-US" dirty="0"/>
          </a:p>
        </p:txBody>
      </p:sp>
      <p:sp>
        <p:nvSpPr>
          <p:cNvPr id="6" name="TextBox 5"/>
          <p:cNvSpPr txBox="1"/>
          <p:nvPr/>
        </p:nvSpPr>
        <p:spPr>
          <a:xfrm>
            <a:off x="3276600" y="6566932"/>
            <a:ext cx="6172200" cy="276999"/>
          </a:xfrm>
          <a:prstGeom prst="rect">
            <a:avLst/>
          </a:prstGeom>
          <a:noFill/>
        </p:spPr>
        <p:txBody>
          <a:bodyPr wrap="square" rtlCol="0">
            <a:spAutoFit/>
          </a:bodyPr>
          <a:lstStyle/>
          <a:p>
            <a:r>
              <a:rPr lang="en-US" sz="1200" dirty="0" smtClean="0"/>
              <a:t>Source credit </a:t>
            </a:r>
            <a:r>
              <a:rPr lang="en-US" sz="1200" dirty="0"/>
              <a:t>for </a:t>
            </a:r>
            <a:r>
              <a:rPr lang="en-US" sz="1200" dirty="0" smtClean="0"/>
              <a:t>graph: </a:t>
            </a:r>
            <a:r>
              <a:rPr lang="en-US" sz="1200" b="1" i="1" dirty="0" smtClean="0"/>
              <a:t>As </a:t>
            </a:r>
            <a:r>
              <a:rPr lang="en-US" sz="1200" b="1" i="1" dirty="0"/>
              <a:t>You Sow/Si2 2016 Proxy </a:t>
            </a:r>
            <a:r>
              <a:rPr lang="en-US" sz="1200" b="1" i="1" dirty="0" smtClean="0"/>
              <a:t>Preview </a:t>
            </a:r>
            <a:r>
              <a:rPr lang="en-US" sz="1200" dirty="0" smtClean="0"/>
              <a:t> </a:t>
            </a:r>
            <a:r>
              <a:rPr lang="en-US" sz="1200" dirty="0">
                <a:hlinkClick r:id="rId3"/>
              </a:rPr>
              <a:t>http://www.proxypreview.org</a:t>
            </a:r>
            <a:r>
              <a:rPr lang="en-US" sz="1200" dirty="0" smtClean="0">
                <a:hlinkClick r:id="rId3"/>
              </a:rPr>
              <a:t>/</a:t>
            </a:r>
            <a:endParaRPr lang="en-US" sz="1200" dirty="0" smtClean="0"/>
          </a:p>
        </p:txBody>
      </p:sp>
    </p:spTree>
    <p:extLst>
      <p:ext uri="{BB962C8B-B14F-4D97-AF65-F5344CB8AC3E}">
        <p14:creationId xmlns:p14="http://schemas.microsoft.com/office/powerpoint/2010/main" val="53007691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Week 8 Lesson</a:t>
            </a:r>
            <a:endParaRPr lang="en-US" dirty="0"/>
          </a:p>
        </p:txBody>
      </p:sp>
      <p:sp>
        <p:nvSpPr>
          <p:cNvPr id="3" name="Content Placeholder 2"/>
          <p:cNvSpPr>
            <a:spLocks noGrp="1"/>
          </p:cNvSpPr>
          <p:nvPr>
            <p:ph idx="1"/>
          </p:nvPr>
        </p:nvSpPr>
        <p:spPr/>
        <p:txBody>
          <a:bodyPr>
            <a:normAutofit fontScale="92500" lnSpcReduction="10000"/>
          </a:bodyPr>
          <a:lstStyle/>
          <a:p>
            <a:pPr marL="118872" indent="0">
              <a:buNone/>
            </a:pPr>
            <a:r>
              <a:rPr lang="en-US" sz="2800" dirty="0"/>
              <a:t>This week’s lesson introduced and explained the following concepts</a:t>
            </a:r>
            <a:r>
              <a:rPr lang="en-US" sz="2800" dirty="0" smtClean="0"/>
              <a:t>:</a:t>
            </a:r>
          </a:p>
          <a:p>
            <a:pPr marL="118872" indent="0">
              <a:buNone/>
            </a:pPr>
            <a:endParaRPr lang="en-US" sz="2800" dirty="0" smtClean="0"/>
          </a:p>
          <a:p>
            <a:r>
              <a:rPr lang="en-US" sz="2800" dirty="0" smtClean="0"/>
              <a:t>How </a:t>
            </a:r>
            <a:r>
              <a:rPr lang="en-US" sz="2800" dirty="0"/>
              <a:t>a sustainability strategy is implemented into key organizational systems </a:t>
            </a:r>
          </a:p>
          <a:p>
            <a:r>
              <a:rPr lang="en-US" sz="2800" dirty="0" smtClean="0"/>
              <a:t>Who </a:t>
            </a:r>
            <a:r>
              <a:rPr lang="en-US" sz="2800" dirty="0"/>
              <a:t>company stakeholders are, both internal and external</a:t>
            </a:r>
          </a:p>
          <a:p>
            <a:r>
              <a:rPr lang="en-US" sz="2800" dirty="0" smtClean="0"/>
              <a:t>The </a:t>
            </a:r>
            <a:r>
              <a:rPr lang="en-US" sz="2800" dirty="0"/>
              <a:t>purpose of stakeholder management, how do companies do it, and why is it important</a:t>
            </a:r>
          </a:p>
          <a:p>
            <a:r>
              <a:rPr lang="en-US" sz="2800" dirty="0" smtClean="0"/>
              <a:t>Brief </a:t>
            </a:r>
            <a:r>
              <a:rPr lang="en-US" sz="2800" dirty="0"/>
              <a:t>introduction to shareholder activism and managing proxy voting in Russia, the United States, and elsewhere</a:t>
            </a:r>
          </a:p>
          <a:p>
            <a:pPr marL="118872" indent="0">
              <a:buNone/>
            </a:pPr>
            <a:endParaRPr lang="en-US" sz="2800" dirty="0"/>
          </a:p>
          <a:p>
            <a:pPr marL="118872" indent="0">
              <a:buNone/>
            </a:pPr>
            <a:endParaRPr lang="en-US" dirty="0"/>
          </a:p>
        </p:txBody>
      </p:sp>
    </p:spTree>
    <p:extLst>
      <p:ext uri="{BB962C8B-B14F-4D97-AF65-F5344CB8AC3E}">
        <p14:creationId xmlns:p14="http://schemas.microsoft.com/office/powerpoint/2010/main" val="272677585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Required Materials</a:t>
            </a:r>
            <a:endParaRPr lang="en-US" dirty="0"/>
          </a:p>
        </p:txBody>
      </p:sp>
      <p:sp>
        <p:nvSpPr>
          <p:cNvPr id="3" name="Content Placeholder 2"/>
          <p:cNvSpPr>
            <a:spLocks noGrp="1"/>
          </p:cNvSpPr>
          <p:nvPr>
            <p:ph idx="1"/>
          </p:nvPr>
        </p:nvSpPr>
        <p:spPr>
          <a:xfrm>
            <a:off x="152400" y="1775191"/>
            <a:ext cx="8763000" cy="4930409"/>
          </a:xfrm>
        </p:spPr>
        <p:txBody>
          <a:bodyPr>
            <a:normAutofit fontScale="70000" lnSpcReduction="20000"/>
          </a:bodyPr>
          <a:lstStyle/>
          <a:p>
            <a:pPr marL="118872" indent="0">
              <a:buNone/>
            </a:pPr>
            <a:r>
              <a:rPr lang="en-US" i="1" dirty="0" smtClean="0"/>
              <a:t>Videos</a:t>
            </a:r>
          </a:p>
          <a:p>
            <a:pPr lvl="1"/>
            <a:r>
              <a:rPr lang="en-US" dirty="0"/>
              <a:t>Implementing Sustainability into Key Organizational Systems, Dr. Brooke </a:t>
            </a:r>
            <a:r>
              <a:rPr lang="en-US" dirty="0" err="1"/>
              <a:t>Lahneman</a:t>
            </a:r>
            <a:r>
              <a:rPr lang="en-US" dirty="0"/>
              <a:t>. Available on the course website.</a:t>
            </a:r>
            <a:r>
              <a:rPr lang="en-US" i="1" dirty="0"/>
              <a:t> </a:t>
            </a:r>
            <a:endParaRPr lang="en-US" dirty="0"/>
          </a:p>
          <a:p>
            <a:pPr lvl="1"/>
            <a:r>
              <a:rPr lang="en-US" dirty="0"/>
              <a:t>Stakeholder Management</a:t>
            </a:r>
            <a:r>
              <a:rPr lang="en-US" i="1" dirty="0"/>
              <a:t>, </a:t>
            </a:r>
            <a:r>
              <a:rPr lang="en-US" dirty="0"/>
              <a:t>Dr. Brooke </a:t>
            </a:r>
            <a:r>
              <a:rPr lang="en-US" dirty="0" err="1"/>
              <a:t>Lahneman</a:t>
            </a:r>
            <a:r>
              <a:rPr lang="en-US" dirty="0"/>
              <a:t>. Available on the course website.</a:t>
            </a:r>
          </a:p>
          <a:p>
            <a:pPr lvl="1"/>
            <a:r>
              <a:rPr lang="en-US" u="sng" dirty="0">
                <a:hlinkClick r:id="rId2"/>
              </a:rPr>
              <a:t>Nike Furthers its Commitment to Open Innovation and Sustainability</a:t>
            </a:r>
            <a:r>
              <a:rPr lang="en-US" dirty="0"/>
              <a:t>, Business Wire, 30 Nov 2010.</a:t>
            </a:r>
          </a:p>
          <a:p>
            <a:pPr marL="118872" indent="0">
              <a:buNone/>
            </a:pPr>
            <a:endParaRPr lang="en-US" i="1" dirty="0" smtClean="0"/>
          </a:p>
          <a:p>
            <a:pPr marL="118872" indent="0">
              <a:buNone/>
            </a:pPr>
            <a:r>
              <a:rPr lang="en-US" i="1" dirty="0" smtClean="0"/>
              <a:t>Readings</a:t>
            </a:r>
            <a:endParaRPr lang="en-US" i="1" dirty="0"/>
          </a:p>
          <a:p>
            <a:pPr lvl="1"/>
            <a:r>
              <a:rPr lang="en-US" u="sng" dirty="0" smtClean="0">
                <a:hlinkClick r:id="rId3"/>
              </a:rPr>
              <a:t>The </a:t>
            </a:r>
            <a:r>
              <a:rPr lang="en-US" u="sng" dirty="0">
                <a:hlinkClick r:id="rId3"/>
              </a:rPr>
              <a:t>Greening of Petrobras</a:t>
            </a:r>
            <a:r>
              <a:rPr lang="en-US" dirty="0"/>
              <a:t>, José Sergio </a:t>
            </a:r>
            <a:r>
              <a:rPr lang="en-US" dirty="0" err="1"/>
              <a:t>Gabrielli</a:t>
            </a:r>
            <a:r>
              <a:rPr lang="en-US" dirty="0"/>
              <a:t> de </a:t>
            </a:r>
            <a:r>
              <a:rPr lang="en-US" dirty="0" err="1"/>
              <a:t>Azevedo</a:t>
            </a:r>
            <a:r>
              <a:rPr lang="en-US" dirty="0"/>
              <a:t>, </a:t>
            </a:r>
            <a:r>
              <a:rPr lang="en-US" i="1" dirty="0"/>
              <a:t>Harvard Business Review</a:t>
            </a:r>
            <a:r>
              <a:rPr lang="en-US" dirty="0"/>
              <a:t>, Mar 2009.</a:t>
            </a:r>
          </a:p>
          <a:p>
            <a:pPr lvl="1"/>
            <a:r>
              <a:rPr lang="en-US" u="sng" dirty="0">
                <a:hlinkClick r:id="rId4"/>
              </a:rPr>
              <a:t>Shareholder Activism: Who, What, When, and How?</a:t>
            </a:r>
            <a:r>
              <a:rPr lang="en-US" dirty="0"/>
              <a:t> (pages 2-10), PwC Investor Resource Institute/Center for Board Governance, Mar 2015.</a:t>
            </a:r>
          </a:p>
          <a:p>
            <a:pPr lvl="1"/>
            <a:r>
              <a:rPr lang="en-US" u="sng" dirty="0">
                <a:hlinkClick r:id="rId5"/>
              </a:rPr>
              <a:t>Russia and Kazakhstan Proxy Voting Guidelines</a:t>
            </a:r>
            <a:r>
              <a:rPr lang="en-US" dirty="0"/>
              <a:t> (pages 14-15), Institutional Shareholder Services, 18 Dec 2015.</a:t>
            </a:r>
          </a:p>
          <a:p>
            <a:pPr lvl="1"/>
            <a:r>
              <a:rPr lang="en-US" dirty="0"/>
              <a:t>Proxy Preview 2016 (pages 5-6, 9-12), Heidi Welsh and Michael </a:t>
            </a:r>
            <a:r>
              <a:rPr lang="en-US" dirty="0" err="1"/>
              <a:t>Passoff</a:t>
            </a:r>
            <a:r>
              <a:rPr lang="en-US" dirty="0"/>
              <a:t>, 8 Mar 2016. Available for download on the course website</a:t>
            </a:r>
            <a:r>
              <a:rPr lang="en-US" dirty="0" smtClean="0"/>
              <a:t>.</a:t>
            </a:r>
          </a:p>
        </p:txBody>
      </p:sp>
      <p:sp>
        <p:nvSpPr>
          <p:cNvPr id="4" name="Slide Number Placeholder 3"/>
          <p:cNvSpPr>
            <a:spLocks noGrp="1"/>
          </p:cNvSpPr>
          <p:nvPr>
            <p:ph type="sldNum" sz="quarter" idx="12"/>
          </p:nvPr>
        </p:nvSpPr>
        <p:spPr/>
        <p:txBody>
          <a:bodyPr/>
          <a:lstStyle/>
          <a:p>
            <a:fld id="{6784DEEB-400F-4A16-B277-6282A1A9AAB9}" type="slidenum">
              <a:rPr lang="en-US" smtClean="0"/>
              <a:t>24</a:t>
            </a:fld>
            <a:endParaRPr lang="en-US"/>
          </a:p>
        </p:txBody>
      </p:sp>
    </p:spTree>
    <p:extLst>
      <p:ext uri="{BB962C8B-B14F-4D97-AF65-F5344CB8AC3E}">
        <p14:creationId xmlns:p14="http://schemas.microsoft.com/office/powerpoint/2010/main" val="2448346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Materials</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1900" dirty="0" smtClean="0"/>
              <a:t>Readings</a:t>
            </a:r>
          </a:p>
          <a:p>
            <a:pPr lvl="1"/>
            <a:r>
              <a:rPr lang="en-US" sz="1900" dirty="0" err="1" smtClean="0"/>
              <a:t>Wadlow</a:t>
            </a:r>
            <a:r>
              <a:rPr lang="en-US" sz="1900" dirty="0"/>
              <a:t>, T. (2016). “Coca-Cola European Partners’ sustainable supply chain.” </a:t>
            </a:r>
            <a:r>
              <a:rPr lang="en-US" sz="1900" dirty="0">
                <a:hlinkClick r:id="rId2"/>
              </a:rPr>
              <a:t>http://www.supplychaindigital.com/supplychainmanagement/4365/Coca-Cola-European-Partners-sustainable-supply-chain</a:t>
            </a:r>
            <a:endParaRPr lang="en-US" sz="1900" dirty="0"/>
          </a:p>
          <a:p>
            <a:pPr lvl="1"/>
            <a:r>
              <a:rPr lang="en-US" sz="1900" dirty="0" err="1"/>
              <a:t>Bertels</a:t>
            </a:r>
            <a:r>
              <a:rPr lang="en-US" sz="1900" dirty="0"/>
              <a:t>, S., </a:t>
            </a:r>
            <a:r>
              <a:rPr lang="en-US" sz="1900" dirty="0" err="1"/>
              <a:t>Papania</a:t>
            </a:r>
            <a:r>
              <a:rPr lang="en-US" sz="1900" dirty="0"/>
              <a:t>, L., &amp; </a:t>
            </a:r>
            <a:r>
              <a:rPr lang="en-US" sz="1900" dirty="0" err="1"/>
              <a:t>Papania</a:t>
            </a:r>
            <a:r>
              <a:rPr lang="en-US" sz="1900" dirty="0"/>
              <a:t>, D. (2010). Embedding sustainability in organizational culture: A systematic review of the body of knowledge. </a:t>
            </a:r>
            <a:r>
              <a:rPr lang="en-US" sz="1900" i="1" dirty="0"/>
              <a:t>Network for Business Sustainability</a:t>
            </a:r>
            <a:r>
              <a:rPr lang="en-US" sz="1900" dirty="0"/>
              <a:t>. </a:t>
            </a:r>
            <a:r>
              <a:rPr lang="en-US" sz="1900" dirty="0">
                <a:hlinkClick r:id="rId3"/>
              </a:rPr>
              <a:t>http://nbs.net/wp-content/uploads/Systematic-Review-Sustainability-and-Corporate-Culture.pdf</a:t>
            </a:r>
            <a:endParaRPr lang="en-US" sz="1900" dirty="0"/>
          </a:p>
          <a:p>
            <a:pPr lvl="1"/>
            <a:r>
              <a:rPr lang="en-US" sz="1900" dirty="0" err="1"/>
              <a:t>Maon</a:t>
            </a:r>
            <a:r>
              <a:rPr lang="en-US" sz="1900" dirty="0"/>
              <a:t>, F., </a:t>
            </a:r>
            <a:r>
              <a:rPr lang="en-US" sz="1900" dirty="0" err="1"/>
              <a:t>Lindgreen</a:t>
            </a:r>
            <a:r>
              <a:rPr lang="en-US" sz="1900" dirty="0"/>
              <a:t>, A., &amp; </a:t>
            </a:r>
            <a:r>
              <a:rPr lang="en-US" sz="1900" dirty="0" err="1"/>
              <a:t>Swaen</a:t>
            </a:r>
            <a:r>
              <a:rPr lang="en-US" sz="1900" dirty="0"/>
              <a:t>, V.J. (2009). Designing and implementing corporate social responsibility: An integrative framework grounded in theory and practice. </a:t>
            </a:r>
            <a:r>
              <a:rPr lang="en-US" sz="1900" i="1" dirty="0"/>
              <a:t>Journal of Business Ethics</a:t>
            </a:r>
            <a:r>
              <a:rPr lang="en-US" sz="1900" dirty="0"/>
              <a:t>, 87(1), 71-89.</a:t>
            </a:r>
          </a:p>
          <a:p>
            <a:pPr lvl="1"/>
            <a:r>
              <a:rPr lang="en-US" sz="1900" dirty="0"/>
              <a:t>Epstein, M.J. &amp; Wisner, P.S. (2001). Using a Balanced Scorecard to implement sustainability. </a:t>
            </a:r>
            <a:r>
              <a:rPr lang="en-US" sz="1900" i="1" dirty="0"/>
              <a:t>Environmental Quality Management</a:t>
            </a:r>
            <a:r>
              <a:rPr lang="en-US" sz="1900" dirty="0"/>
              <a:t>, 11(2), 1-10</a:t>
            </a:r>
            <a:r>
              <a:rPr lang="en-US" sz="1900" dirty="0" smtClean="0"/>
              <a:t>.</a:t>
            </a:r>
          </a:p>
          <a:p>
            <a:pPr lvl="1"/>
            <a:endParaRPr lang="en-US" dirty="0"/>
          </a:p>
        </p:txBody>
      </p:sp>
    </p:spTree>
    <p:extLst>
      <p:ext uri="{BB962C8B-B14F-4D97-AF65-F5344CB8AC3E}">
        <p14:creationId xmlns:p14="http://schemas.microsoft.com/office/powerpoint/2010/main" val="399952602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47500" lnSpcReduction="20000"/>
          </a:bodyPr>
          <a:lstStyle/>
          <a:p>
            <a:pPr marL="118872" indent="0">
              <a:buNone/>
            </a:pPr>
            <a:r>
              <a:rPr lang="en-US" dirty="0" smtClean="0"/>
              <a:t>1. Complete </a:t>
            </a:r>
            <a:r>
              <a:rPr lang="en-US" dirty="0"/>
              <a:t>the required reading </a:t>
            </a:r>
            <a:r>
              <a:rPr lang="en-US" u="sng" dirty="0">
                <a:hlinkClick r:id="rId2"/>
              </a:rPr>
              <a:t>The Greening of Petrobras</a:t>
            </a:r>
            <a:r>
              <a:rPr lang="en-US" dirty="0" smtClean="0"/>
              <a:t>.</a:t>
            </a:r>
          </a:p>
          <a:p>
            <a:pPr marL="118872" indent="0">
              <a:buNone/>
            </a:pPr>
            <a:endParaRPr lang="en-US" dirty="0"/>
          </a:p>
          <a:p>
            <a:pPr marL="118872" indent="0">
              <a:buNone/>
            </a:pPr>
            <a:r>
              <a:rPr lang="en-US" dirty="0"/>
              <a:t>2. Reflect on this question:</a:t>
            </a:r>
          </a:p>
          <a:p>
            <a:pPr lvl="0"/>
            <a:r>
              <a:rPr lang="en-US" dirty="0"/>
              <a:t>Petrobras, a large multinational corporation specializing in offshore drilling, went from harming the environment to a global sustainability leader in 8 years.  </a:t>
            </a:r>
          </a:p>
          <a:p>
            <a:pPr lvl="1"/>
            <a:r>
              <a:rPr lang="en-US" dirty="0"/>
              <a:t>What is 1 example of how leadership implemented changes toward sustainability within the </a:t>
            </a:r>
            <a:r>
              <a:rPr lang="en-US" i="1" dirty="0"/>
              <a:t>corporate culture</a:t>
            </a:r>
            <a:r>
              <a:rPr lang="en-US" dirty="0"/>
              <a:t>?</a:t>
            </a:r>
          </a:p>
          <a:p>
            <a:pPr lvl="1"/>
            <a:r>
              <a:rPr lang="en-US" dirty="0"/>
              <a:t>What is 1 example of how leadership implemented changes toward sustainability within </a:t>
            </a:r>
            <a:r>
              <a:rPr lang="en-US" i="1" dirty="0"/>
              <a:t>corporate strategy and partnerships</a:t>
            </a:r>
            <a:r>
              <a:rPr lang="en-US" dirty="0"/>
              <a:t>?</a:t>
            </a:r>
          </a:p>
          <a:p>
            <a:pPr lvl="1"/>
            <a:r>
              <a:rPr lang="en-US" dirty="0"/>
              <a:t>Why do you think it was important for Petrobras to implement changes toward sustainability in both corporate culture and corporate strategy in order to become a global leader of sustainability in only 8 years? </a:t>
            </a:r>
          </a:p>
          <a:p>
            <a:pPr marL="118872" indent="0">
              <a:buNone/>
            </a:pPr>
            <a:endParaRPr lang="en-US" dirty="0" smtClean="0"/>
          </a:p>
          <a:p>
            <a:pPr marL="118872" indent="0">
              <a:buNone/>
            </a:pPr>
            <a:r>
              <a:rPr lang="en-US" dirty="0" smtClean="0"/>
              <a:t>3</a:t>
            </a:r>
            <a:r>
              <a:rPr lang="en-US" dirty="0"/>
              <a:t>. Write your original post.</a:t>
            </a:r>
          </a:p>
          <a:p>
            <a:pPr lvl="0"/>
            <a:r>
              <a:rPr lang="en-US" dirty="0"/>
              <a:t>Write a response to the question posed above, connecting points discussed in the reading to concepts we discuss in this module.</a:t>
            </a:r>
            <a:r>
              <a:rPr lang="en-US" i="1" dirty="0"/>
              <a:t> </a:t>
            </a:r>
            <a:r>
              <a:rPr lang="en-US" dirty="0"/>
              <a:t>This part of the reaction post should be approximately 1 paragraph in length.</a:t>
            </a:r>
          </a:p>
          <a:p>
            <a:pPr lvl="0"/>
            <a:r>
              <a:rPr lang="en-US" dirty="0"/>
              <a:t>At the end of your post, pose 1 question that your reflection on the reading made you think of to ask your classmates. This question is meant to spark discussion among your classmates on how course concepts relate to the reading.</a:t>
            </a:r>
          </a:p>
          <a:p>
            <a:pPr lvl="0"/>
            <a:r>
              <a:rPr lang="en-US" dirty="0"/>
              <a:t>Submit your written post to the Discussion Board.</a:t>
            </a:r>
          </a:p>
          <a:p>
            <a:pPr marL="118872" indent="0">
              <a:buNone/>
            </a:pPr>
            <a:endParaRPr lang="en-US" dirty="0" smtClean="0"/>
          </a:p>
          <a:p>
            <a:pPr marL="118872" indent="0">
              <a:buNone/>
            </a:pPr>
            <a:r>
              <a:rPr lang="en-US" dirty="0" smtClean="0"/>
              <a:t>4</a:t>
            </a:r>
            <a:r>
              <a:rPr lang="en-US" dirty="0"/>
              <a:t>. Respond</a:t>
            </a:r>
            <a:r>
              <a:rPr lang="en-US" b="1" dirty="0"/>
              <a:t> </a:t>
            </a:r>
            <a:r>
              <a:rPr lang="en-US" dirty="0"/>
              <a:t>to 1 of your classmate’s posts – focusing on the questions they have posed.</a:t>
            </a:r>
          </a:p>
          <a:p>
            <a:endParaRPr lang="en-US" dirty="0"/>
          </a:p>
        </p:txBody>
      </p:sp>
    </p:spTree>
    <p:extLst>
      <p:ext uri="{BB962C8B-B14F-4D97-AF65-F5344CB8AC3E}">
        <p14:creationId xmlns:p14="http://schemas.microsoft.com/office/powerpoint/2010/main" val="219981176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7234"/>
            <a:ext cx="8686800" cy="1252728"/>
          </a:xfrm>
        </p:spPr>
        <p:txBody>
          <a:bodyPr>
            <a:normAutofit/>
          </a:bodyPr>
          <a:lstStyle/>
          <a:p>
            <a:r>
              <a:rPr lang="en-US" sz="3200" dirty="0" smtClean="0"/>
              <a:t>References on Implementing Sustainability - 1</a:t>
            </a:r>
            <a:endParaRPr lang="en-US" sz="3200" dirty="0"/>
          </a:p>
        </p:txBody>
      </p:sp>
      <p:sp>
        <p:nvSpPr>
          <p:cNvPr id="3" name="Content Placeholder 2"/>
          <p:cNvSpPr>
            <a:spLocks noGrp="1"/>
          </p:cNvSpPr>
          <p:nvPr>
            <p:ph idx="1"/>
          </p:nvPr>
        </p:nvSpPr>
        <p:spPr>
          <a:xfrm>
            <a:off x="228600" y="1600200"/>
            <a:ext cx="8839200" cy="5257800"/>
          </a:xfrm>
        </p:spPr>
        <p:txBody>
          <a:bodyPr>
            <a:noAutofit/>
          </a:bodyPr>
          <a:lstStyle/>
          <a:p>
            <a:r>
              <a:rPr lang="en-US" sz="1400" b="1" dirty="0"/>
              <a:t>Culture &amp; Practices</a:t>
            </a:r>
            <a:endParaRPr lang="en-US" sz="1400" dirty="0"/>
          </a:p>
          <a:p>
            <a:pPr lvl="1"/>
            <a:r>
              <a:rPr lang="en-US" sz="1400" dirty="0"/>
              <a:t>Howard-Grenville, J., &amp; </a:t>
            </a:r>
            <a:r>
              <a:rPr lang="en-US" sz="1400" dirty="0" err="1"/>
              <a:t>Bertels</a:t>
            </a:r>
            <a:r>
              <a:rPr lang="en-US" sz="1400" dirty="0"/>
              <a:t>, S. (2012). Organizational culture and environmental action. </a:t>
            </a:r>
            <a:r>
              <a:rPr lang="en-US" sz="1400" i="1" dirty="0"/>
              <a:t>The Oxford Handbook of Business and the Natural Environment</a:t>
            </a:r>
            <a:r>
              <a:rPr lang="en-US" sz="1400" dirty="0"/>
              <a:t>, 194-210.</a:t>
            </a:r>
          </a:p>
          <a:p>
            <a:pPr lvl="1"/>
            <a:r>
              <a:rPr lang="en-US" sz="1400" dirty="0" smtClean="0"/>
              <a:t>Howard</a:t>
            </a:r>
            <a:r>
              <a:rPr lang="en-US" sz="1400" dirty="0"/>
              <a:t>-Grenville, J., </a:t>
            </a:r>
            <a:r>
              <a:rPr lang="en-US" sz="1400" dirty="0" err="1"/>
              <a:t>Bertels</a:t>
            </a:r>
            <a:r>
              <a:rPr lang="en-US" sz="1400" dirty="0"/>
              <a:t>, S., &amp; Lahneman, B. (2014). 14 Sustainability: How It Shapes Organizational Culture and Climate. </a:t>
            </a:r>
            <a:r>
              <a:rPr lang="en-US" sz="1400" i="1" dirty="0"/>
              <a:t>The Oxford Handbook of Organizational Climate and Culture</a:t>
            </a:r>
            <a:r>
              <a:rPr lang="en-US" sz="1400" dirty="0"/>
              <a:t>, 257.</a:t>
            </a:r>
          </a:p>
          <a:p>
            <a:pPr lvl="1"/>
            <a:r>
              <a:rPr lang="en-US" sz="1400" dirty="0" smtClean="0"/>
              <a:t>Russell</a:t>
            </a:r>
            <a:r>
              <a:rPr lang="en-US" sz="1400" dirty="0"/>
              <a:t>, S. V., &amp; McIntosh, M. (2011). Changing organizational culture for sustainability. </a:t>
            </a:r>
            <a:r>
              <a:rPr lang="en-US" sz="1400" i="1" dirty="0"/>
              <a:t>The Handbook of Organizational Culture and Climate</a:t>
            </a:r>
            <a:r>
              <a:rPr lang="en-US" sz="1400" dirty="0"/>
              <a:t>, 393-411.</a:t>
            </a:r>
          </a:p>
          <a:p>
            <a:r>
              <a:rPr lang="en-US" sz="1400" b="1" dirty="0"/>
              <a:t>Human resources</a:t>
            </a:r>
            <a:endParaRPr lang="en-US" sz="1400" dirty="0"/>
          </a:p>
          <a:p>
            <a:pPr lvl="1"/>
            <a:r>
              <a:rPr lang="en-US" sz="1400" dirty="0"/>
              <a:t>Boudreau, J. W., &amp; Ramstad, P. M. (2005). </a:t>
            </a:r>
            <a:r>
              <a:rPr lang="en-US" sz="1400" dirty="0" err="1"/>
              <a:t>Talentship</a:t>
            </a:r>
            <a:r>
              <a:rPr lang="en-US" sz="1400" dirty="0"/>
              <a:t>, talent segmentation, and sustainability: A new HR decision science paradigm for a new strategy definition. </a:t>
            </a:r>
            <a:r>
              <a:rPr lang="en-US" sz="1400" i="1" dirty="0"/>
              <a:t>Human Resource Management</a:t>
            </a:r>
            <a:r>
              <a:rPr lang="en-US" sz="1400" dirty="0"/>
              <a:t>, </a:t>
            </a:r>
            <a:r>
              <a:rPr lang="en-US" sz="1400" i="1" dirty="0"/>
              <a:t>44</a:t>
            </a:r>
            <a:r>
              <a:rPr lang="en-US" sz="1400" dirty="0"/>
              <a:t>(2), 129-136.</a:t>
            </a:r>
          </a:p>
          <a:p>
            <a:pPr lvl="1"/>
            <a:r>
              <a:rPr lang="en-US" sz="1400" dirty="0"/>
              <a:t>Daily, B. F., &amp; Huang, S. C. (2001). Achieving sustainability through attention to human resource factors in environmental management. </a:t>
            </a:r>
            <a:r>
              <a:rPr lang="en-US" sz="1400" i="1" dirty="0"/>
              <a:t>International Journal of Operations &amp; Production Management</a:t>
            </a:r>
            <a:r>
              <a:rPr lang="en-US" sz="1400" dirty="0"/>
              <a:t>, </a:t>
            </a:r>
            <a:r>
              <a:rPr lang="en-US" sz="1400" i="1" dirty="0"/>
              <a:t>21</a:t>
            </a:r>
            <a:r>
              <a:rPr lang="en-US" sz="1400" dirty="0"/>
              <a:t>(12), 1539-1552.</a:t>
            </a:r>
          </a:p>
          <a:p>
            <a:r>
              <a:rPr lang="en-US" sz="1400" b="1" dirty="0"/>
              <a:t>Strategy formulation</a:t>
            </a:r>
            <a:endParaRPr lang="en-US" sz="1400" dirty="0"/>
          </a:p>
          <a:p>
            <a:pPr lvl="1"/>
            <a:r>
              <a:rPr lang="en-US" sz="1400" dirty="0"/>
              <a:t>Clarke, A., &amp; Fuller, M. (2010). Collaborative strategic management: strategy formulation and implementation by multi-organizational cross-sector social partnerships. </a:t>
            </a:r>
            <a:r>
              <a:rPr lang="en-US" sz="1400" i="1" dirty="0"/>
              <a:t>Journal of Business Ethics</a:t>
            </a:r>
            <a:r>
              <a:rPr lang="en-US" sz="1400" dirty="0"/>
              <a:t>, </a:t>
            </a:r>
            <a:r>
              <a:rPr lang="en-US" sz="1400" i="1" dirty="0"/>
              <a:t>94</a:t>
            </a:r>
            <a:r>
              <a:rPr lang="en-US" sz="1400" dirty="0"/>
              <a:t>(1), 85-</a:t>
            </a:r>
            <a:r>
              <a:rPr lang="en-US" sz="1400" dirty="0" smtClean="0"/>
              <a:t>101</a:t>
            </a:r>
          </a:p>
          <a:p>
            <a:pPr lvl="1"/>
            <a:r>
              <a:rPr lang="en-US" sz="1400" dirty="0"/>
              <a:t>Epstein, M. J., &amp; Roy, M. J. (2001). Sustainability in action: Identifying and measuring the key performance drivers. </a:t>
            </a:r>
            <a:r>
              <a:rPr lang="en-US" sz="1400" i="1" dirty="0"/>
              <a:t>Long range planning</a:t>
            </a:r>
            <a:r>
              <a:rPr lang="en-US" sz="1400" dirty="0"/>
              <a:t>, </a:t>
            </a:r>
            <a:r>
              <a:rPr lang="en-US" sz="1400" i="1" dirty="0"/>
              <a:t>34</a:t>
            </a:r>
            <a:r>
              <a:rPr lang="en-US" sz="1400" dirty="0"/>
              <a:t>(5), 585-604.</a:t>
            </a:r>
          </a:p>
          <a:p>
            <a:pPr lvl="1"/>
            <a:r>
              <a:rPr lang="en-US" sz="1400" dirty="0" err="1" smtClean="0"/>
              <a:t>Figge</a:t>
            </a:r>
            <a:r>
              <a:rPr lang="en-US" sz="1400" dirty="0"/>
              <a:t>, F., Hahn, T., </a:t>
            </a:r>
            <a:r>
              <a:rPr lang="en-US" sz="1400" dirty="0" err="1"/>
              <a:t>Schaltegger</a:t>
            </a:r>
            <a:r>
              <a:rPr lang="en-US" sz="1400" dirty="0"/>
              <a:t>, S., &amp; Wagner, M. (2002). The sustainability balanced scorecard–linking sustainability management to business strategy. </a:t>
            </a:r>
            <a:r>
              <a:rPr lang="en-US" sz="1400" i="1" dirty="0"/>
              <a:t>Business strategy and the Environment</a:t>
            </a:r>
            <a:r>
              <a:rPr lang="en-US" sz="1400" dirty="0"/>
              <a:t>, </a:t>
            </a:r>
            <a:r>
              <a:rPr lang="en-US" sz="1400" i="1" dirty="0"/>
              <a:t>11</a:t>
            </a:r>
            <a:r>
              <a:rPr lang="en-US" sz="1400" dirty="0"/>
              <a:t>(5), 269-284</a:t>
            </a:r>
            <a:r>
              <a:rPr lang="en-US" sz="1400" dirty="0" smtClean="0"/>
              <a:t>.</a:t>
            </a:r>
            <a:endParaRPr lang="en-US" sz="1400" dirty="0"/>
          </a:p>
        </p:txBody>
      </p:sp>
    </p:spTree>
    <p:extLst>
      <p:ext uri="{BB962C8B-B14F-4D97-AF65-F5344CB8AC3E}">
        <p14:creationId xmlns:p14="http://schemas.microsoft.com/office/powerpoint/2010/main" val="359605037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7234"/>
            <a:ext cx="8686800" cy="1252728"/>
          </a:xfrm>
        </p:spPr>
        <p:txBody>
          <a:bodyPr>
            <a:normAutofit/>
          </a:bodyPr>
          <a:lstStyle/>
          <a:p>
            <a:r>
              <a:rPr lang="en-US" sz="3200" dirty="0" smtClean="0"/>
              <a:t>References on Implementing Sustainability - 2</a:t>
            </a:r>
            <a:endParaRPr lang="en-US" sz="3200" dirty="0"/>
          </a:p>
        </p:txBody>
      </p:sp>
      <p:sp>
        <p:nvSpPr>
          <p:cNvPr id="3" name="Content Placeholder 2"/>
          <p:cNvSpPr>
            <a:spLocks noGrp="1"/>
          </p:cNvSpPr>
          <p:nvPr>
            <p:ph idx="1"/>
          </p:nvPr>
        </p:nvSpPr>
        <p:spPr>
          <a:xfrm>
            <a:off x="228600" y="1600200"/>
            <a:ext cx="8839200" cy="4953000"/>
          </a:xfrm>
        </p:spPr>
        <p:txBody>
          <a:bodyPr>
            <a:noAutofit/>
          </a:bodyPr>
          <a:lstStyle/>
          <a:p>
            <a:r>
              <a:rPr lang="en-US" sz="1200" dirty="0"/>
              <a:t> </a:t>
            </a:r>
            <a:r>
              <a:rPr lang="en-US" sz="1200" b="1" dirty="0" smtClean="0"/>
              <a:t>Long</a:t>
            </a:r>
            <a:r>
              <a:rPr lang="en-US" sz="1200" b="1" dirty="0"/>
              <a:t>-term perspective</a:t>
            </a:r>
            <a:endParaRPr lang="en-US" sz="1200" dirty="0"/>
          </a:p>
          <a:p>
            <a:pPr lvl="1"/>
            <a:r>
              <a:rPr lang="en-US" sz="1200" dirty="0" err="1"/>
              <a:t>Bansal</a:t>
            </a:r>
            <a:r>
              <a:rPr lang="en-US" sz="1200" dirty="0"/>
              <a:t>, P., &amp; </a:t>
            </a:r>
            <a:r>
              <a:rPr lang="en-US" sz="1200" dirty="0" err="1"/>
              <a:t>DesJardine</a:t>
            </a:r>
            <a:r>
              <a:rPr lang="en-US" sz="1200" dirty="0"/>
              <a:t>, M. R. (2014). Business sustainability: It is about time. </a:t>
            </a:r>
            <a:r>
              <a:rPr lang="en-US" sz="1200" i="1" dirty="0"/>
              <a:t>Strategic Organization</a:t>
            </a:r>
            <a:r>
              <a:rPr lang="en-US" sz="1200" dirty="0"/>
              <a:t>, </a:t>
            </a:r>
            <a:r>
              <a:rPr lang="en-US" sz="1200" i="1" dirty="0"/>
              <a:t>12</a:t>
            </a:r>
            <a:r>
              <a:rPr lang="en-US" sz="1200" dirty="0"/>
              <a:t>(1), 70-78.</a:t>
            </a:r>
          </a:p>
          <a:p>
            <a:pPr lvl="1"/>
            <a:r>
              <a:rPr lang="en-US" sz="1200" dirty="0" err="1"/>
              <a:t>Bansal</a:t>
            </a:r>
            <a:r>
              <a:rPr lang="en-US" sz="1200" dirty="0"/>
              <a:t>, P., &amp; Knox-Hayes, J. (2013). The time and space of materiality in organizations and the natural environment. </a:t>
            </a:r>
            <a:r>
              <a:rPr lang="en-US" sz="1200" i="1" dirty="0"/>
              <a:t>Organization &amp; Environment</a:t>
            </a:r>
            <a:r>
              <a:rPr lang="en-US" sz="1200" dirty="0"/>
              <a:t>,</a:t>
            </a:r>
            <a:r>
              <a:rPr lang="en-US" sz="1200" i="1" dirty="0"/>
              <a:t>26</a:t>
            </a:r>
            <a:r>
              <a:rPr lang="en-US" sz="1200" dirty="0"/>
              <a:t>(1), 61-82.</a:t>
            </a:r>
          </a:p>
          <a:p>
            <a:pPr lvl="1"/>
            <a:r>
              <a:rPr lang="en-US" sz="1200" dirty="0" err="1" smtClean="0"/>
              <a:t>Slawinski</a:t>
            </a:r>
            <a:r>
              <a:rPr lang="en-US" sz="1200" dirty="0"/>
              <a:t>, N., &amp; </a:t>
            </a:r>
            <a:r>
              <a:rPr lang="en-US" sz="1200" dirty="0" err="1"/>
              <a:t>Bansal</a:t>
            </a:r>
            <a:r>
              <a:rPr lang="en-US" sz="1200" dirty="0"/>
              <a:t>, P. (2015). Short on time: </a:t>
            </a:r>
            <a:r>
              <a:rPr lang="en-US" sz="1200" dirty="0" err="1"/>
              <a:t>Intertemporal</a:t>
            </a:r>
            <a:r>
              <a:rPr lang="en-US" sz="1200" dirty="0"/>
              <a:t> tensions in business sustainability. </a:t>
            </a:r>
            <a:r>
              <a:rPr lang="en-US" sz="1200" i="1" dirty="0"/>
              <a:t>Organization Science</a:t>
            </a:r>
            <a:r>
              <a:rPr lang="en-US" sz="1200" dirty="0"/>
              <a:t>, </a:t>
            </a:r>
            <a:r>
              <a:rPr lang="en-US" sz="1200" i="1" dirty="0"/>
              <a:t>26</a:t>
            </a:r>
            <a:r>
              <a:rPr lang="en-US" sz="1200" dirty="0"/>
              <a:t>(2), 531-549.</a:t>
            </a:r>
          </a:p>
          <a:p>
            <a:r>
              <a:rPr lang="en-US" sz="1200" b="1" dirty="0"/>
              <a:t> </a:t>
            </a:r>
            <a:r>
              <a:rPr lang="en-US" sz="1200" b="1" dirty="0" smtClean="0"/>
              <a:t>Supply </a:t>
            </a:r>
            <a:r>
              <a:rPr lang="en-US" sz="1200" b="1" dirty="0"/>
              <a:t>chain - Resource allocation and procurement</a:t>
            </a:r>
            <a:endParaRPr lang="en-US" sz="1200" dirty="0"/>
          </a:p>
          <a:p>
            <a:pPr lvl="1"/>
            <a:r>
              <a:rPr lang="en-US" sz="1200" dirty="0" err="1"/>
              <a:t>Darnall</a:t>
            </a:r>
            <a:r>
              <a:rPr lang="en-US" sz="1200" dirty="0"/>
              <a:t>, N., &amp; Edwards, D. (2006). Predicting the cost of environmental management system adoption: the role of capabilities, resources and ownership structure. </a:t>
            </a:r>
            <a:r>
              <a:rPr lang="en-US" sz="1200" i="1" dirty="0"/>
              <a:t>Strategic management journal</a:t>
            </a:r>
            <a:r>
              <a:rPr lang="en-US" sz="1200" dirty="0"/>
              <a:t>, </a:t>
            </a:r>
            <a:r>
              <a:rPr lang="en-US" sz="1200" i="1" dirty="0"/>
              <a:t>27</a:t>
            </a:r>
            <a:r>
              <a:rPr lang="en-US" sz="1200" dirty="0"/>
              <a:t>(4), 301-320.</a:t>
            </a:r>
          </a:p>
          <a:p>
            <a:pPr lvl="1"/>
            <a:r>
              <a:rPr lang="en-US" sz="1200" dirty="0" err="1"/>
              <a:t>Darnall</a:t>
            </a:r>
            <a:r>
              <a:rPr lang="en-US" sz="1200" dirty="0"/>
              <a:t>, N., </a:t>
            </a:r>
            <a:r>
              <a:rPr lang="en-US" sz="1200" dirty="0" err="1"/>
              <a:t>Jolley</a:t>
            </a:r>
            <a:r>
              <a:rPr lang="en-US" sz="1200" dirty="0"/>
              <a:t>, G. J., &amp; </a:t>
            </a:r>
            <a:r>
              <a:rPr lang="en-US" sz="1200" dirty="0" err="1"/>
              <a:t>Handfield</a:t>
            </a:r>
            <a:r>
              <a:rPr lang="en-US" sz="1200" dirty="0"/>
              <a:t>, R. (2008). Environmental management systems and green supply chain management: complements for sustainability?. </a:t>
            </a:r>
            <a:r>
              <a:rPr lang="en-US" sz="1200" i="1" dirty="0"/>
              <a:t>Business Strategy and the Environment</a:t>
            </a:r>
            <a:r>
              <a:rPr lang="en-US" sz="1200" dirty="0"/>
              <a:t>, </a:t>
            </a:r>
            <a:r>
              <a:rPr lang="en-US" sz="1200" i="1" dirty="0"/>
              <a:t>17</a:t>
            </a:r>
            <a:r>
              <a:rPr lang="en-US" sz="1200" dirty="0"/>
              <a:t>(1), 30-45.</a:t>
            </a:r>
          </a:p>
          <a:p>
            <a:pPr lvl="1"/>
            <a:r>
              <a:rPr lang="en-US" sz="1200" dirty="0"/>
              <a:t>Grant, R. M. (1991). The resource-based theory of competitive advantage: implications for strategy formulation. </a:t>
            </a:r>
            <a:r>
              <a:rPr lang="en-US" sz="1200" i="1" dirty="0"/>
              <a:t>California management review</a:t>
            </a:r>
            <a:r>
              <a:rPr lang="en-US" sz="1200" dirty="0"/>
              <a:t>, </a:t>
            </a:r>
            <a:r>
              <a:rPr lang="en-US" sz="1200" i="1" dirty="0"/>
              <a:t>33</a:t>
            </a:r>
            <a:r>
              <a:rPr lang="en-US" sz="1200" dirty="0"/>
              <a:t>(3), 114-135.</a:t>
            </a:r>
          </a:p>
          <a:p>
            <a:pPr lvl="1"/>
            <a:r>
              <a:rPr lang="en-US" sz="1200" dirty="0" smtClean="0"/>
              <a:t>Meehan</a:t>
            </a:r>
            <a:r>
              <a:rPr lang="en-US" sz="1200" dirty="0"/>
              <a:t>, J., &amp; </a:t>
            </a:r>
            <a:r>
              <a:rPr lang="en-US" sz="1200" dirty="0" err="1"/>
              <a:t>Bryde</a:t>
            </a:r>
            <a:r>
              <a:rPr lang="en-US" sz="1200" dirty="0"/>
              <a:t>, D. (2011). Sustainable procurement practice. </a:t>
            </a:r>
            <a:r>
              <a:rPr lang="en-US" sz="1200" i="1" dirty="0"/>
              <a:t>Business Strategy and the Environment</a:t>
            </a:r>
            <a:r>
              <a:rPr lang="en-US" sz="1200" dirty="0"/>
              <a:t>, </a:t>
            </a:r>
            <a:r>
              <a:rPr lang="en-US" sz="1200" i="1" dirty="0"/>
              <a:t>20</a:t>
            </a:r>
            <a:r>
              <a:rPr lang="en-US" sz="1200" dirty="0"/>
              <a:t>(2), 94-106.</a:t>
            </a:r>
          </a:p>
          <a:p>
            <a:r>
              <a:rPr lang="en-US" sz="1200" b="1" dirty="0" smtClean="0"/>
              <a:t>Control </a:t>
            </a:r>
            <a:r>
              <a:rPr lang="en-US" sz="1200" b="1" dirty="0"/>
              <a:t>systems</a:t>
            </a:r>
            <a:endParaRPr lang="en-US" sz="1200" dirty="0"/>
          </a:p>
          <a:p>
            <a:pPr lvl="1"/>
            <a:r>
              <a:rPr lang="en-US" sz="1200" dirty="0" smtClean="0"/>
              <a:t>Epstein</a:t>
            </a:r>
            <a:r>
              <a:rPr lang="en-US" sz="1200" dirty="0"/>
              <a:t>, M. J., &amp; Wisner, P. S. (2001). Using a balanced scorecard to implement sustainability. </a:t>
            </a:r>
            <a:r>
              <a:rPr lang="en-US" sz="1200" i="1" dirty="0"/>
              <a:t>Environmental quality management</a:t>
            </a:r>
            <a:r>
              <a:rPr lang="en-US" sz="1200" dirty="0"/>
              <a:t>, </a:t>
            </a:r>
            <a:r>
              <a:rPr lang="en-US" sz="1200" i="1" dirty="0"/>
              <a:t>11</a:t>
            </a:r>
            <a:r>
              <a:rPr lang="en-US" sz="1200" dirty="0"/>
              <a:t>(2), 1-10.</a:t>
            </a:r>
          </a:p>
          <a:p>
            <a:pPr lvl="1"/>
            <a:r>
              <a:rPr lang="en-US" sz="1200" dirty="0" err="1"/>
              <a:t>Möller</a:t>
            </a:r>
            <a:r>
              <a:rPr lang="en-US" sz="1200" dirty="0"/>
              <a:t>, A., &amp; </a:t>
            </a:r>
            <a:r>
              <a:rPr lang="en-US" sz="1200" dirty="0" err="1"/>
              <a:t>Schaltegger</a:t>
            </a:r>
            <a:r>
              <a:rPr lang="en-US" sz="1200" dirty="0"/>
              <a:t>, S. (2005). The Sustainability Balanced Scorecard as a Framework for Eco‐efficiency Analysis. </a:t>
            </a:r>
            <a:r>
              <a:rPr lang="en-US" sz="1200" i="1" dirty="0"/>
              <a:t>Journal of Industrial Ecology</a:t>
            </a:r>
            <a:r>
              <a:rPr lang="en-US" sz="1200" dirty="0"/>
              <a:t>, </a:t>
            </a:r>
            <a:r>
              <a:rPr lang="en-US" sz="1200" i="1" dirty="0"/>
              <a:t>9</a:t>
            </a:r>
            <a:r>
              <a:rPr lang="en-US" sz="1200" dirty="0"/>
              <a:t>(4), 73-83</a:t>
            </a:r>
            <a:r>
              <a:rPr lang="en-US" sz="1200" dirty="0" smtClean="0"/>
              <a:t>.</a:t>
            </a:r>
          </a:p>
          <a:p>
            <a:pPr lvl="1"/>
            <a:r>
              <a:rPr lang="en-US" sz="1200" dirty="0" err="1"/>
              <a:t>Traverso</a:t>
            </a:r>
            <a:r>
              <a:rPr lang="en-US" sz="1200" dirty="0"/>
              <a:t>, M., </a:t>
            </a:r>
            <a:r>
              <a:rPr lang="en-US" sz="1200" dirty="0" err="1"/>
              <a:t>Finkbeiner</a:t>
            </a:r>
            <a:r>
              <a:rPr lang="en-US" sz="1200" dirty="0"/>
              <a:t>, M., </a:t>
            </a:r>
            <a:r>
              <a:rPr lang="en-US" sz="1200" dirty="0" err="1"/>
              <a:t>Jørgensen</a:t>
            </a:r>
            <a:r>
              <a:rPr lang="en-US" sz="1200" dirty="0"/>
              <a:t>, A., &amp; Schneider, L. (2012). Life cycle sustainability dashboard. </a:t>
            </a:r>
            <a:r>
              <a:rPr lang="en-US" sz="1200" i="1" dirty="0"/>
              <a:t>Journal of Industrial Ecology</a:t>
            </a:r>
            <a:r>
              <a:rPr lang="en-US" sz="1200" dirty="0"/>
              <a:t>, </a:t>
            </a:r>
            <a:r>
              <a:rPr lang="en-US" sz="1200" i="1" dirty="0"/>
              <a:t>16</a:t>
            </a:r>
            <a:r>
              <a:rPr lang="en-US" sz="1200" dirty="0"/>
              <a:t>(5), 680-688.</a:t>
            </a:r>
          </a:p>
          <a:p>
            <a:pPr lvl="1"/>
            <a:r>
              <a:rPr lang="en-US" sz="1200" dirty="0"/>
              <a:t>Yun, R., Aziz, A., </a:t>
            </a:r>
            <a:r>
              <a:rPr lang="en-US" sz="1200" dirty="0" err="1"/>
              <a:t>Lasternas</a:t>
            </a:r>
            <a:r>
              <a:rPr lang="en-US" sz="1200" dirty="0"/>
              <a:t>, B., Zhang, C., </a:t>
            </a:r>
            <a:r>
              <a:rPr lang="en-US" sz="1200" dirty="0" err="1"/>
              <a:t>Loftness</a:t>
            </a:r>
            <a:r>
              <a:rPr lang="en-US" sz="1200" dirty="0"/>
              <a:t>, V., </a:t>
            </a:r>
            <a:r>
              <a:rPr lang="en-US" sz="1200" dirty="0" err="1"/>
              <a:t>Scupelli</a:t>
            </a:r>
            <a:r>
              <a:rPr lang="en-US" sz="1200" dirty="0"/>
              <a:t>, P., ... &amp; Wilberforce, N. (2014, June). The design and evaluation of intelligent energy dashboard for sustainability in the workplace. In </a:t>
            </a:r>
            <a:r>
              <a:rPr lang="en-US" sz="1200" i="1" dirty="0"/>
              <a:t>International Conference of Design, User Experience, and Usability</a:t>
            </a:r>
            <a:r>
              <a:rPr lang="en-US" sz="1200" dirty="0"/>
              <a:t> (pp. 605-615). Springer International Publishing</a:t>
            </a:r>
            <a:r>
              <a:rPr lang="en-US" sz="1200" dirty="0" smtClean="0"/>
              <a:t>.</a:t>
            </a:r>
            <a:endParaRPr lang="en-US" sz="1200" dirty="0"/>
          </a:p>
        </p:txBody>
      </p:sp>
    </p:spTree>
    <p:extLst>
      <p:ext uri="{BB962C8B-B14F-4D97-AF65-F5344CB8AC3E}">
        <p14:creationId xmlns:p14="http://schemas.microsoft.com/office/powerpoint/2010/main" val="116872745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References on Stakeholder Management</a:t>
            </a:r>
            <a:endParaRPr lang="en-US" sz="3200" dirty="0"/>
          </a:p>
        </p:txBody>
      </p:sp>
      <p:sp>
        <p:nvSpPr>
          <p:cNvPr id="3" name="Content Placeholder 2"/>
          <p:cNvSpPr>
            <a:spLocks noGrp="1"/>
          </p:cNvSpPr>
          <p:nvPr>
            <p:ph idx="1"/>
          </p:nvPr>
        </p:nvSpPr>
        <p:spPr/>
        <p:txBody>
          <a:bodyPr>
            <a:normAutofit/>
          </a:bodyPr>
          <a:lstStyle/>
          <a:p>
            <a:r>
              <a:rPr lang="en-US" sz="1600" b="1" dirty="0"/>
              <a:t> </a:t>
            </a:r>
            <a:r>
              <a:rPr lang="en-US" sz="1800" dirty="0" smtClean="0"/>
              <a:t>Lynn</a:t>
            </a:r>
            <a:r>
              <a:rPr lang="en-US" sz="1800" dirty="0"/>
              <a:t>, David M. &amp; </a:t>
            </a:r>
            <a:r>
              <a:rPr lang="en-US" sz="1800" dirty="0" err="1"/>
              <a:t>Pinedo</a:t>
            </a:r>
            <a:r>
              <a:rPr lang="en-US" sz="1800" dirty="0"/>
              <a:t>, Anna T., Morrison &amp; </a:t>
            </a:r>
            <a:r>
              <a:rPr lang="en-US" sz="1800" dirty="0" err="1"/>
              <a:t>Foerster</a:t>
            </a:r>
            <a:r>
              <a:rPr lang="en-US" sz="1800" dirty="0"/>
              <a:t> LLP (2015). </a:t>
            </a:r>
            <a:r>
              <a:rPr lang="en-US" sz="1800" i="1" dirty="0"/>
              <a:t>Frequently Asked Questions About Shareholder Proposals and Proxy Access. </a:t>
            </a:r>
            <a:r>
              <a:rPr lang="en-US" sz="1800" dirty="0"/>
              <a:t>Retrieved from:</a:t>
            </a:r>
            <a:br>
              <a:rPr lang="en-US" sz="1800" dirty="0"/>
            </a:br>
            <a:endParaRPr lang="en-US" sz="1800" dirty="0"/>
          </a:p>
          <a:p>
            <a:pPr marL="118872" indent="0">
              <a:buNone/>
            </a:pPr>
            <a:r>
              <a:rPr lang="en-US" sz="1800" u="sng" dirty="0">
                <a:hlinkClick r:id="rId2"/>
              </a:rPr>
              <a:t>http://media.mofo.com/files/uploads/Images/Frequently-Asked-Questions-about-Shareholder-Proposals-and-Proxy-Access.pdf</a:t>
            </a:r>
            <a:endParaRPr lang="en-US" sz="1800" dirty="0"/>
          </a:p>
          <a:p>
            <a:pPr marL="118872" indent="0">
              <a:buNone/>
            </a:pPr>
            <a:endParaRPr lang="en-US" dirty="0"/>
          </a:p>
        </p:txBody>
      </p:sp>
    </p:spTree>
    <p:extLst>
      <p:ext uri="{BB962C8B-B14F-4D97-AF65-F5344CB8AC3E}">
        <p14:creationId xmlns:p14="http://schemas.microsoft.com/office/powerpoint/2010/main" val="17039157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a:bodyPr>
          <a:lstStyle/>
          <a:p>
            <a:pPr marL="118872" indent="0">
              <a:buNone/>
            </a:pPr>
            <a:r>
              <a:rPr lang="en-US" sz="2800" i="1" dirty="0"/>
              <a:t>By the end of this session, you will be able to:</a:t>
            </a:r>
            <a:r>
              <a:rPr lang="en-US" sz="2400" b="1" dirty="0"/>
              <a:t/>
            </a:r>
            <a:br>
              <a:rPr lang="en-US" sz="2400" b="1" dirty="0"/>
            </a:br>
            <a:endParaRPr lang="en-US" sz="2400" b="1" dirty="0"/>
          </a:p>
          <a:p>
            <a:pPr>
              <a:buFont typeface="Wingdings" panose="05000000000000000000" pitchFamily="2" charset="2"/>
              <a:buChar char="§"/>
            </a:pPr>
            <a:r>
              <a:rPr lang="en-US" sz="2800" dirty="0" smtClean="0"/>
              <a:t>Identify ways </a:t>
            </a:r>
            <a:r>
              <a:rPr lang="en-US" sz="2800" dirty="0"/>
              <a:t>a sustainability </a:t>
            </a:r>
            <a:r>
              <a:rPr lang="en-US" sz="2800" dirty="0" smtClean="0"/>
              <a:t>is implemented </a:t>
            </a:r>
            <a:r>
              <a:rPr lang="en-US" sz="2800" dirty="0"/>
              <a:t>into key organizational </a:t>
            </a:r>
            <a:r>
              <a:rPr lang="en-US" sz="2800" dirty="0" smtClean="0"/>
              <a:t>systems</a:t>
            </a:r>
            <a:endParaRPr lang="en-US" sz="2800" b="1" dirty="0"/>
          </a:p>
          <a:p>
            <a:r>
              <a:rPr lang="en-US" sz="2800" dirty="0" smtClean="0"/>
              <a:t>Identify internal and external company stakeholders </a:t>
            </a:r>
          </a:p>
          <a:p>
            <a:r>
              <a:rPr lang="en-US" sz="2800" dirty="0" smtClean="0"/>
              <a:t>Describe forms of stakeholder </a:t>
            </a:r>
            <a:r>
              <a:rPr lang="en-US" sz="2800" dirty="0"/>
              <a:t>management, how </a:t>
            </a:r>
            <a:r>
              <a:rPr lang="en-US" sz="2800" dirty="0" smtClean="0"/>
              <a:t>companies do it, </a:t>
            </a:r>
            <a:r>
              <a:rPr lang="en-US" sz="2800" dirty="0"/>
              <a:t>and why </a:t>
            </a:r>
            <a:r>
              <a:rPr lang="en-US" sz="2800" dirty="0" smtClean="0"/>
              <a:t>it is important</a:t>
            </a:r>
            <a:endParaRPr lang="en-US" sz="2800" dirty="0"/>
          </a:p>
          <a:p>
            <a:r>
              <a:rPr lang="en-US" sz="2800" dirty="0" smtClean="0"/>
              <a:t>Identify types of shareholder activism, including managing </a:t>
            </a:r>
            <a:r>
              <a:rPr lang="en-US" sz="2800" dirty="0"/>
              <a:t>proxy voting in Russia, the United States, and elsewhere</a:t>
            </a:r>
          </a:p>
          <a:p>
            <a:endParaRPr lang="en-US" dirty="0" smtClean="0"/>
          </a:p>
          <a:p>
            <a:pPr marL="118872" indent="0">
              <a:buNone/>
            </a:pPr>
            <a:endParaRPr lang="en-US" dirty="0"/>
          </a:p>
          <a:p>
            <a:pPr marL="118872" indent="0">
              <a:buNone/>
            </a:pPr>
            <a:endParaRPr lang="en-US" dirty="0" smtClean="0"/>
          </a:p>
          <a:p>
            <a:pPr marL="118872" indent="0">
              <a:buNone/>
            </a:pPr>
            <a:endParaRPr lang="en-US" dirty="0"/>
          </a:p>
        </p:txBody>
      </p:sp>
    </p:spTree>
    <p:extLst>
      <p:ext uri="{BB962C8B-B14F-4D97-AF65-F5344CB8AC3E}">
        <p14:creationId xmlns:p14="http://schemas.microsoft.com/office/powerpoint/2010/main" val="11552730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Implementing sustainability into key organizational systems</a:t>
            </a:r>
            <a:endParaRPr lang="en-US" sz="3600"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662540683"/>
              </p:ext>
            </p:extLst>
          </p:nvPr>
        </p:nvGraphicFramePr>
        <p:xfrm>
          <a:off x="330200" y="1415358"/>
          <a:ext cx="7620000" cy="4625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4</a:t>
            </a:fld>
            <a:endParaRPr lang="en-US"/>
          </a:p>
        </p:txBody>
      </p:sp>
      <p:sp>
        <p:nvSpPr>
          <p:cNvPr id="14" name="Down Arrow 13"/>
          <p:cNvSpPr/>
          <p:nvPr/>
        </p:nvSpPr>
        <p:spPr>
          <a:xfrm>
            <a:off x="8153400" y="2133600"/>
            <a:ext cx="762000" cy="3429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09600" y="5846233"/>
            <a:ext cx="8229600" cy="9906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Font typeface="Wingdings 2"/>
              <a:buNone/>
            </a:pPr>
            <a:r>
              <a:rPr lang="en-US" sz="2400" i="1" dirty="0" smtClean="0"/>
              <a:t>Video:  “How Can Sustainability Be Integrated Into Key Organizational Systems?”  </a:t>
            </a:r>
            <a:endParaRPr lang="en-US" sz="2400" i="1" dirty="0"/>
          </a:p>
        </p:txBody>
      </p:sp>
    </p:spTree>
    <p:extLst>
      <p:ext uri="{BB962C8B-B14F-4D97-AF65-F5344CB8AC3E}">
        <p14:creationId xmlns:p14="http://schemas.microsoft.com/office/powerpoint/2010/main" val="17403123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686800" cy="1252728"/>
          </a:xfrm>
        </p:spPr>
        <p:txBody>
          <a:bodyPr>
            <a:normAutofit/>
          </a:bodyPr>
          <a:lstStyle/>
          <a:p>
            <a:r>
              <a:rPr lang="en-US" sz="3600" dirty="0" smtClean="0"/>
              <a:t>Key organizational systems: </a:t>
            </a:r>
            <a:br>
              <a:rPr lang="en-US" sz="3600" dirty="0" smtClean="0"/>
            </a:br>
            <a:r>
              <a:rPr lang="en-US" sz="3600" dirty="0" smtClean="0"/>
              <a:t>Corporate culture</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8677759"/>
              </p:ext>
            </p:extLst>
          </p:nvPr>
        </p:nvGraphicFramePr>
        <p:xfrm>
          <a:off x="152399" y="1752600"/>
          <a:ext cx="8678333"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5</a:t>
            </a:fld>
            <a:endParaRPr lang="en-US"/>
          </a:p>
        </p:txBody>
      </p:sp>
    </p:spTree>
    <p:extLst>
      <p:ext uri="{BB962C8B-B14F-4D97-AF65-F5344CB8AC3E}">
        <p14:creationId xmlns:p14="http://schemas.microsoft.com/office/powerpoint/2010/main" val="3686926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organizational systems: </a:t>
            </a:r>
            <a:br>
              <a:rPr lang="en-US" sz="3600" dirty="0" smtClean="0"/>
            </a:br>
            <a:r>
              <a:rPr lang="en-US" sz="3600" dirty="0" smtClean="0"/>
              <a:t>Human resources</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14810592"/>
              </p:ext>
            </p:extLst>
          </p:nvPr>
        </p:nvGraphicFramePr>
        <p:xfrm>
          <a:off x="152400" y="1371600"/>
          <a:ext cx="8839200" cy="5105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6</a:t>
            </a:fld>
            <a:endParaRPr lang="en-US"/>
          </a:p>
        </p:txBody>
      </p:sp>
    </p:spTree>
    <p:extLst>
      <p:ext uri="{BB962C8B-B14F-4D97-AF65-F5344CB8AC3E}">
        <p14:creationId xmlns:p14="http://schemas.microsoft.com/office/powerpoint/2010/main" val="26467375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organizational systems:</a:t>
            </a:r>
            <a:br>
              <a:rPr lang="en-US" sz="3600" dirty="0" smtClean="0"/>
            </a:br>
            <a:r>
              <a:rPr lang="en-US" sz="3600" dirty="0" smtClean="0"/>
              <a:t>Strategy formulation</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7048649"/>
              </p:ext>
            </p:extLst>
          </p:nvPr>
        </p:nvGraphicFramePr>
        <p:xfrm>
          <a:off x="76200" y="1676400"/>
          <a:ext cx="8839200"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7</a:t>
            </a:fld>
            <a:endParaRPr lang="en-US"/>
          </a:p>
        </p:txBody>
      </p:sp>
    </p:spTree>
    <p:extLst>
      <p:ext uri="{BB962C8B-B14F-4D97-AF65-F5344CB8AC3E}">
        <p14:creationId xmlns:p14="http://schemas.microsoft.com/office/powerpoint/2010/main" val="6670747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organizational systems:</a:t>
            </a:r>
            <a:br>
              <a:rPr lang="en-US" sz="3600" dirty="0" smtClean="0"/>
            </a:br>
            <a:r>
              <a:rPr lang="en-US" sz="3600" dirty="0" smtClean="0"/>
              <a:t>Controls and reviews</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02604232"/>
              </p:ext>
            </p:extLst>
          </p:nvPr>
        </p:nvGraphicFramePr>
        <p:xfrm>
          <a:off x="76200" y="1676400"/>
          <a:ext cx="8839200" cy="4571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8</a:t>
            </a:fld>
            <a:endParaRPr lang="en-US"/>
          </a:p>
        </p:txBody>
      </p:sp>
    </p:spTree>
    <p:extLst>
      <p:ext uri="{BB962C8B-B14F-4D97-AF65-F5344CB8AC3E}">
        <p14:creationId xmlns:p14="http://schemas.microsoft.com/office/powerpoint/2010/main" val="20781942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Motivation for integrating sustainability into key organizational systems</a:t>
            </a:r>
            <a:endParaRPr lang="en-US" sz="36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812684880"/>
              </p:ext>
            </p:extLst>
          </p:nvPr>
        </p:nvGraphicFramePr>
        <p:xfrm>
          <a:off x="0" y="1524000"/>
          <a:ext cx="9144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9</a:t>
            </a:fld>
            <a:endParaRPr lang="en-US"/>
          </a:p>
        </p:txBody>
      </p:sp>
    </p:spTree>
    <p:extLst>
      <p:ext uri="{BB962C8B-B14F-4D97-AF65-F5344CB8AC3E}">
        <p14:creationId xmlns:p14="http://schemas.microsoft.com/office/powerpoint/2010/main" val="13860186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Module">
  <a:themeElements>
    <a:clrScheme name="Custom 11">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FFFFFF"/>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14664</TotalTime>
  <Words>1654</Words>
  <Application>Microsoft Office PowerPoint</Application>
  <PresentationFormat>Экран (4:3)</PresentationFormat>
  <Paragraphs>273</Paragraphs>
  <Slides>29</Slides>
  <Notes>5</Notes>
  <HiddenSlides>0</HiddenSlides>
  <MMClips>0</MMClip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1_Module</vt:lpstr>
      <vt:lpstr>Презентация PowerPoint</vt:lpstr>
      <vt:lpstr>Session Outline</vt:lpstr>
      <vt:lpstr>Learning Objectives</vt:lpstr>
      <vt:lpstr>Implementing sustainability into key organizational systems</vt:lpstr>
      <vt:lpstr>Key organizational systems:  Corporate culture</vt:lpstr>
      <vt:lpstr>Key organizational systems:  Human resources</vt:lpstr>
      <vt:lpstr>Key organizational systems: Strategy formulation</vt:lpstr>
      <vt:lpstr>Key organizational systems: Controls and reviews</vt:lpstr>
      <vt:lpstr>Motivation for integrating sustainability into key organizational systems</vt:lpstr>
      <vt:lpstr>Implementing sustainability into corporate culture: 2 Approaches</vt:lpstr>
      <vt:lpstr>“Top-down” approach:  3 Mechanisms of cultural change</vt:lpstr>
      <vt:lpstr>“Bottom-up” approach:  3 Mechanisms of cultural change</vt:lpstr>
      <vt:lpstr>Implementing sustainability into human resources systems</vt:lpstr>
      <vt:lpstr>Implementing sustainability into strategy formulation</vt:lpstr>
      <vt:lpstr>Implementing sustainability into controls and reviews</vt:lpstr>
      <vt:lpstr>Example: Implementing sustainability at NIKE</vt:lpstr>
      <vt:lpstr>Stakeholder Management</vt:lpstr>
      <vt:lpstr>Internal vs. External Stakeholders </vt:lpstr>
      <vt:lpstr>Stakeholder Management</vt:lpstr>
      <vt:lpstr>Benefits of Stakeholder Management</vt:lpstr>
      <vt:lpstr>Shareholder Activism</vt:lpstr>
      <vt:lpstr>ESG Issues in Proxy Proposals</vt:lpstr>
      <vt:lpstr>Summary of Week 8 Lesson</vt:lpstr>
      <vt:lpstr>Required Materials</vt:lpstr>
      <vt:lpstr>Supplemental Materials</vt:lpstr>
      <vt:lpstr>Assignment</vt:lpstr>
      <vt:lpstr>References on Implementing Sustainability - 1</vt:lpstr>
      <vt:lpstr>References on Implementing Sustainability - 2</vt:lpstr>
      <vt:lpstr>References on Stakeholder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Michael</dc:creator>
  <cp:lastModifiedBy>Novikova Svetlana</cp:lastModifiedBy>
  <cp:revision>158</cp:revision>
  <dcterms:created xsi:type="dcterms:W3CDTF">2016-07-09T19:59:39Z</dcterms:created>
  <dcterms:modified xsi:type="dcterms:W3CDTF">2016-12-05T10:23:40Z</dcterms:modified>
</cp:coreProperties>
</file>