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75" r:id="rId3"/>
    <p:sldId id="263" r:id="rId4"/>
    <p:sldId id="257" r:id="rId5"/>
    <p:sldId id="276" r:id="rId6"/>
    <p:sldId id="258" r:id="rId7"/>
    <p:sldId id="267" r:id="rId8"/>
    <p:sldId id="264" r:id="rId9"/>
    <p:sldId id="266" r:id="rId10"/>
    <p:sldId id="259" r:id="rId11"/>
    <p:sldId id="265" r:id="rId12"/>
    <p:sldId id="261" r:id="rId13"/>
    <p:sldId id="274" r:id="rId14"/>
    <p:sldId id="270" r:id="rId15"/>
    <p:sldId id="269" r:id="rId16"/>
    <p:sldId id="279" r:id="rId17"/>
    <p:sldId id="280" r:id="rId18"/>
    <p:sldId id="271" r:id="rId19"/>
    <p:sldId id="272" r:id="rId20"/>
    <p:sldId id="262" r:id="rId21"/>
    <p:sldId id="277" r:id="rId22"/>
    <p:sldId id="278" r:id="rId23"/>
    <p:sldId id="281" r:id="rId24"/>
    <p:sldId id="273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69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4D63-3193-4CD1-89F5-9BB257D20ACE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EE991-565E-469A-A435-1B5CBA5DD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http://www.motherearthnews.com/~/media/Images/MEN/Editorial/Articles/Magazine%20Articles/1979/05-01/Dr%20Garrett%20Hardin%20Human%20Overpopulation%20Survival%20and%20Morality/057%20dr%20garrett%20hardin%20-%20cover.jpg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EE991-565E-469A-A435-1B5CBA5DD9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26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EE991-565E-469A-A435-1B5CBA5DD9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23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en-US" baseline="0" dirty="0" smtClean="0"/>
              <a:t> Source: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EE991-565E-469A-A435-1B5CBA5DD9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1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EE991-565E-469A-A435-1B5CBA5DD9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9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EE991-565E-469A-A435-1B5CBA5DD9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6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Image Source: http://vitalitymagazine.com/images/uploads/Dec10Jan11_Elinor.jpg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EE991-565E-469A-A435-1B5CBA5DD9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http://baadiye.com/wp-content/uploads/2015/07/XOOLAHASL.jpg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EE991-565E-469A-A435-1B5CBA5DD9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4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EE991-565E-469A-A435-1B5CBA5DD9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87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https://upload.wikimedia.org/wikipedia/commons/0/00/Chilean_purse_seine.jpg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EE991-565E-469A-A435-1B5CBA5DD9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08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 </a:t>
            </a:r>
            <a:r>
              <a:rPr lang="en-US" baseline="0" dirty="0" smtClean="0"/>
              <a:t>Source: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EE991-565E-469A-A435-1B5CBA5DD9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8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 Source: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EE991-565E-469A-A435-1B5CBA5DD9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4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EE991-565E-469A-A435-1B5CBA5DD9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8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43094"/>
            <a:ext cx="9144000" cy="6901094"/>
          </a:xfrm>
          <a:prstGeom prst="rect">
            <a:avLst/>
          </a:prstGeom>
          <a:solidFill>
            <a:srgbClr val="1152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11/6/2016</a:t>
            </a:fld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04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11/6/2016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84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11/6/2016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6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11/6/2016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2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11/6/2016</a:t>
            </a:fld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951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11/6/2016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9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11/6/2016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99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11/6/2016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3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11/6/2016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11/6/2016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5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11/6/2016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176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00169"/>
            <a:ext cx="9144000" cy="1592580"/>
          </a:xfrm>
          <a:prstGeom prst="rect">
            <a:avLst/>
          </a:prstGeom>
          <a:solidFill>
            <a:srgbClr val="1152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11/6/2016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bg1"/>
        </a:buClr>
        <a:buSzPct val="80000"/>
        <a:buFont typeface="Wingdings 2"/>
        <a:buChar char=""/>
        <a:defRPr kumimoji="0"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bg1"/>
        </a:buClr>
        <a:buSzPct val="90000"/>
        <a:buFont typeface="Wingdings"/>
        <a:buChar char=""/>
        <a:defRPr kumimoji="0"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bg1"/>
        </a:buClr>
        <a:buFont typeface="Arial"/>
        <a:buChar char="▪"/>
        <a:defRPr kumimoji="0"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bg1"/>
        </a:buClr>
        <a:buFont typeface="Arial"/>
        <a:buChar char="▪"/>
        <a:defRPr kumimoji="0"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bg1"/>
        </a:buClr>
        <a:buFont typeface="Wingdings 3"/>
        <a:buChar char=""/>
        <a:defRPr kumimoji="0" lang="en-US" sz="2000" kern="1200" smtClean="0">
          <a:solidFill>
            <a:srgbClr val="FFFFFF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YA1y405JW0" TargetMode="External"/><Relationship Id="rId2" Type="http://schemas.openxmlformats.org/officeDocument/2006/relationships/hyperlink" Target="https://www.youtube.com/watch?v=Qr5Q3VvpI7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ntercurrents.org/2016/08/19/the-commons-a-historical-concept-of-property-rights/" TargetMode="External"/><Relationship Id="rId4" Type="http://schemas.openxmlformats.org/officeDocument/2006/relationships/hyperlink" Target="http://www.sciencemag.org/news/2016/05/dramatic-statement-european-leaders-call-immediate-open-access-all-scientific-paper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itsloan.mit.edu/LearningEdge/simulations/fishbanks/Pages/fish-banks.aspx" TargetMode="External"/><Relationship Id="rId2" Type="http://schemas.openxmlformats.org/officeDocument/2006/relationships/hyperlink" Target="https://forio.com/simulate/mit/fishbanks/simulation/logi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io.com/simulate/mit/fishbanks/simulation/login.html" TargetMode="External"/><Relationship Id="rId2" Type="http://schemas.openxmlformats.org/officeDocument/2006/relationships/hyperlink" Target="https://www.youtube.com/watch?v=Qr5Q3VvpI7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lc.dlib.indiana.edu/dlc/" TargetMode="External"/><Relationship Id="rId4" Type="http://schemas.openxmlformats.org/officeDocument/2006/relationships/hyperlink" Target="https://www.youtube.com/watch?v=WYA1y405JW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8077200" cy="1673352"/>
          </a:xfrm>
        </p:spPr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Concept of the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2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 smtClean="0"/>
          </a:p>
        </p:txBody>
      </p:sp>
      <p:pic>
        <p:nvPicPr>
          <p:cNvPr id="4098" name="Picture 2" descr="http://pearlwaterlessinternational.com/wp-content/uploads/2015/05/pearlcarca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1752600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-Scarcity: </a:t>
            </a:r>
            <a:r>
              <a:rPr lang="en-US" dirty="0"/>
              <a:t>human wants will always exceed the resources available to fulfill those </a:t>
            </a:r>
            <a:r>
              <a:rPr lang="en-US" dirty="0" smtClean="0"/>
              <a:t>wants</a:t>
            </a:r>
          </a:p>
          <a:p>
            <a:r>
              <a:rPr lang="en-US" dirty="0" smtClean="0"/>
              <a:t>-Ex: Water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81236" y="65194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[Pearl Waterless International. </a:t>
            </a:r>
            <a:r>
              <a:rPr lang="en-US" sz="800" dirty="0"/>
              <a:t>[Image]. Retrieved from: http://</a:t>
            </a:r>
            <a:r>
              <a:rPr lang="en-US" sz="800" dirty="0" smtClean="0"/>
              <a:t>pearlwaterlessinternational.com/wp-content/uploads/2015/05/pearlcarcare.jpg]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36278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Application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</p:txBody>
      </p:sp>
      <p:pic>
        <p:nvPicPr>
          <p:cNvPr id="2050" name="Picture 2" descr="http://izquotes.com/quotes-pictures/quote-self-interest-is-but-the-survival-of-the-animal-in-us-humanity-only-begins-for-man-with-henri-frederic-amiel-44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57600" y="16764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-Self-interest: one's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personal interest or advantage, especially when pursued without regard for others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-Should we regard others?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29282" y="63246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[</a:t>
            </a:r>
            <a:r>
              <a:rPr lang="en-US" sz="800" dirty="0" err="1" smtClean="0">
                <a:solidFill>
                  <a:schemeClr val="bg1"/>
                </a:solidFill>
              </a:rPr>
              <a:t>izquotes</a:t>
            </a:r>
            <a:r>
              <a:rPr lang="en-US" sz="800" dirty="0" smtClean="0">
                <a:solidFill>
                  <a:schemeClr val="bg1"/>
                </a:solidFill>
              </a:rPr>
              <a:t>. </a:t>
            </a:r>
            <a:r>
              <a:rPr lang="en-US" sz="800" dirty="0">
                <a:solidFill>
                  <a:schemeClr val="bg1"/>
                </a:solidFill>
              </a:rPr>
              <a:t>[Image]. Retrieved from: http://</a:t>
            </a:r>
            <a:r>
              <a:rPr lang="en-US" sz="800" dirty="0" smtClean="0">
                <a:solidFill>
                  <a:schemeClr val="bg1"/>
                </a:solidFill>
              </a:rPr>
              <a:t>izquotes.com/quotes-pictures/quote-self-interest-is-but-the-survival-of-the-animal-in-us-humanity-only-begins-for-man-with-henri-frederic-amiel-4409.jpg]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70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lens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Challenging “Tragedy of the Commons”</a:t>
            </a:r>
          </a:p>
          <a:p>
            <a:pPr lvl="1"/>
            <a:r>
              <a:rPr lang="en-US" dirty="0" smtClean="0"/>
              <a:t>Elinor </a:t>
            </a:r>
            <a:r>
              <a:rPr lang="en-US" dirty="0" err="1" smtClean="0"/>
              <a:t>Ostrom</a:t>
            </a:r>
            <a:r>
              <a:rPr lang="en-US" dirty="0" smtClean="0"/>
              <a:t> “Social Ecological Systems” (SES)/ Common Pool Resources (CPRs)</a:t>
            </a:r>
          </a:p>
          <a:p>
            <a:pPr lvl="1"/>
            <a:r>
              <a:rPr lang="en-US" dirty="0" smtClean="0"/>
              <a:t>Strong assumptions</a:t>
            </a:r>
          </a:p>
          <a:p>
            <a:pPr lvl="2"/>
            <a:r>
              <a:rPr lang="en-US" dirty="0" smtClean="0"/>
              <a:t>Large Groups</a:t>
            </a:r>
          </a:p>
          <a:p>
            <a:pPr lvl="2"/>
            <a:r>
              <a:rPr lang="en-US" dirty="0" smtClean="0"/>
              <a:t>No Communication</a:t>
            </a:r>
          </a:p>
          <a:p>
            <a:pPr lvl="2"/>
            <a:r>
              <a:rPr lang="en-US" dirty="0" smtClean="0"/>
              <a:t>No rights to the resources exist</a:t>
            </a:r>
          </a:p>
          <a:p>
            <a:pPr lvl="1"/>
            <a:r>
              <a:rPr lang="en-US" dirty="0" smtClean="0"/>
              <a:t>Collective Approach (working together)</a:t>
            </a:r>
          </a:p>
        </p:txBody>
      </p:sp>
    </p:spTree>
    <p:extLst>
      <p:ext uri="{BB962C8B-B14F-4D97-AF65-F5344CB8AC3E}">
        <p14:creationId xmlns:p14="http://schemas.microsoft.com/office/powerpoint/2010/main" val="52564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Central regulation has frequently accelerated resource deterioration with complications of corruption and inefficiency.</a:t>
            </a:r>
          </a:p>
          <a:p>
            <a:pPr lvl="1"/>
            <a:r>
              <a:rPr lang="en-US" dirty="0"/>
              <a:t>There have been documented cases of overharvesting of forests after national governments declared owners of forested land</a:t>
            </a:r>
          </a:p>
          <a:p>
            <a:pPr lvl="1"/>
            <a:r>
              <a:rPr lang="en-US" dirty="0"/>
              <a:t>Problems have occurred with inshore fisheries when national agencies presumed they had exclusive jurisdiction over all coastal waters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52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Common Pool Resources (CPRs) </a:t>
            </a:r>
            <a:r>
              <a:rPr lang="en-US" dirty="0"/>
              <a:t>include natural and human-constructed resources in which </a:t>
            </a:r>
            <a:endParaRPr lang="en-US" dirty="0" smtClean="0"/>
          </a:p>
          <a:p>
            <a:pPr lvl="1"/>
            <a:r>
              <a:rPr lang="en-US" dirty="0" smtClean="0"/>
              <a:t>exclusion </a:t>
            </a:r>
            <a:r>
              <a:rPr lang="en-US" dirty="0"/>
              <a:t>of beneficiaries through physical and institutional means is especially </a:t>
            </a:r>
            <a:r>
              <a:rPr lang="en-US" dirty="0" smtClean="0"/>
              <a:t>costly</a:t>
            </a:r>
          </a:p>
          <a:p>
            <a:pPr lvl="1"/>
            <a:r>
              <a:rPr lang="en-US" dirty="0" smtClean="0"/>
              <a:t>exploitation </a:t>
            </a:r>
            <a:r>
              <a:rPr lang="en-US" dirty="0"/>
              <a:t>by one user reduces resource availability for </a:t>
            </a:r>
            <a:r>
              <a:rPr lang="en-US" dirty="0" smtClean="0"/>
              <a:t>others (</a:t>
            </a:r>
            <a:r>
              <a:rPr lang="en-US" dirty="0" err="1" smtClean="0"/>
              <a:t>Ostrom</a:t>
            </a:r>
            <a:r>
              <a:rPr lang="en-US" dirty="0" smtClean="0"/>
              <a:t> et al., 1994)</a:t>
            </a:r>
          </a:p>
          <a:p>
            <a:r>
              <a:rPr lang="en-US" dirty="0"/>
              <a:t>Solving CPR problems involves two distinct </a:t>
            </a:r>
            <a:r>
              <a:rPr lang="en-US" dirty="0" smtClean="0"/>
              <a:t>elements (need both): </a:t>
            </a:r>
          </a:p>
          <a:p>
            <a:pPr lvl="1"/>
            <a:r>
              <a:rPr lang="en-US" dirty="0" smtClean="0"/>
              <a:t>restricting access </a:t>
            </a:r>
          </a:p>
          <a:p>
            <a:pPr lvl="1"/>
            <a:r>
              <a:rPr lang="en-US" dirty="0" smtClean="0"/>
              <a:t>creating </a:t>
            </a:r>
            <a:r>
              <a:rPr lang="en-US" dirty="0"/>
              <a:t>incentives </a:t>
            </a:r>
            <a:r>
              <a:rPr lang="en-US" dirty="0" smtClean="0"/>
              <a:t>for </a:t>
            </a:r>
            <a:r>
              <a:rPr lang="en-US" dirty="0"/>
              <a:t>users to invest in the resource instead of overexploiting it.</a:t>
            </a:r>
          </a:p>
        </p:txBody>
      </p:sp>
    </p:spTree>
    <p:extLst>
      <p:ext uri="{BB962C8B-B14F-4D97-AF65-F5344CB8AC3E}">
        <p14:creationId xmlns:p14="http://schemas.microsoft.com/office/powerpoint/2010/main" val="1611406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 humanly used resources are embedded in complex, social-ecological systems </a:t>
            </a:r>
            <a:r>
              <a:rPr lang="en-US" sz="2400" dirty="0" smtClean="0"/>
              <a:t>(SES)</a:t>
            </a:r>
          </a:p>
          <a:p>
            <a:r>
              <a:rPr lang="en-US" sz="2400" dirty="0" smtClean="0"/>
              <a:t>SESs </a:t>
            </a:r>
            <a:r>
              <a:rPr lang="en-US" sz="2400" dirty="0"/>
              <a:t>are composed of multiple subsystems and internal variables within these </a:t>
            </a:r>
            <a:r>
              <a:rPr lang="en-US" sz="2400" dirty="0" smtClean="0"/>
              <a:t>subsystems</a:t>
            </a:r>
            <a:endParaRPr lang="en-US" sz="2400" dirty="0"/>
          </a:p>
        </p:txBody>
      </p:sp>
      <p:pic>
        <p:nvPicPr>
          <p:cNvPr id="8194" name="Picture 2" descr="https://d2ufo47lrtsv5s.cloudfront.net/content/sci/325/5939/419/F1.large.jpg?width=800&amp;height=600&amp;carousel=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67" y="3581400"/>
            <a:ext cx="4247124" cy="277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57800" y="6519446"/>
            <a:ext cx="388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[</a:t>
            </a:r>
            <a:r>
              <a:rPr lang="en-US" sz="800" dirty="0" err="1"/>
              <a:t>Ostrom</a:t>
            </a:r>
            <a:r>
              <a:rPr lang="en-US" sz="800" dirty="0"/>
              <a:t>, E. (2009). A general framework for analyzing sustainability of social-ecological systems. </a:t>
            </a:r>
            <a:r>
              <a:rPr lang="en-US" sz="800" i="1" dirty="0"/>
              <a:t>Science</a:t>
            </a:r>
            <a:r>
              <a:rPr lang="en-US" sz="800" dirty="0"/>
              <a:t>, </a:t>
            </a:r>
            <a:r>
              <a:rPr lang="en-US" sz="800" i="1" dirty="0"/>
              <a:t>325</a:t>
            </a:r>
            <a:r>
              <a:rPr lang="en-US" sz="800" dirty="0"/>
              <a:t>(5939), 419-422.</a:t>
            </a:r>
            <a:r>
              <a:rPr lang="en-US" sz="800" dirty="0" smtClean="0"/>
              <a:t>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57189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</a:t>
            </a:r>
            <a:r>
              <a:rPr lang="en-US" dirty="0" err="1" smtClean="0"/>
              <a:t>Ostrom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8 Principles for Managing a Commons</a:t>
            </a:r>
            <a:endParaRPr lang="en-US" dirty="0"/>
          </a:p>
          <a:p>
            <a:pPr lvl="1"/>
            <a:r>
              <a:rPr lang="en-US" dirty="0" smtClean="0"/>
              <a:t>1</a:t>
            </a:r>
            <a:r>
              <a:rPr lang="en-US" dirty="0"/>
              <a:t>. Define clear group boundaries.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. Match rules governing use of common goods to local needs and conditions.</a:t>
            </a:r>
          </a:p>
          <a:p>
            <a:pPr lvl="1"/>
            <a:r>
              <a:rPr lang="en-US" dirty="0" smtClean="0"/>
              <a:t>3</a:t>
            </a:r>
            <a:r>
              <a:rPr lang="en-US" dirty="0"/>
              <a:t>. Ensure that those affected by the rules can participate in modifying the rules.</a:t>
            </a:r>
          </a:p>
          <a:p>
            <a:pPr lvl="1"/>
            <a:r>
              <a:rPr lang="en-US" dirty="0" smtClean="0"/>
              <a:t>4</a:t>
            </a:r>
            <a:r>
              <a:rPr lang="en-US" dirty="0"/>
              <a:t>. Make sure the rule-making rights of community members are respected by outside authorities.</a:t>
            </a:r>
          </a:p>
          <a:p>
            <a:pPr lvl="1"/>
            <a:r>
              <a:rPr lang="en-US" dirty="0" smtClean="0"/>
              <a:t>5</a:t>
            </a:r>
            <a:r>
              <a:rPr lang="en-US" dirty="0"/>
              <a:t>. Develop a system, carried out by community </a:t>
            </a:r>
            <a:r>
              <a:rPr lang="en-US" dirty="0" smtClean="0"/>
              <a:t>members </a:t>
            </a:r>
            <a:r>
              <a:rPr lang="en-US" dirty="0"/>
              <a:t>for monitoring members’ behavior.</a:t>
            </a:r>
          </a:p>
          <a:p>
            <a:pPr lvl="1"/>
            <a:r>
              <a:rPr lang="en-US" dirty="0" smtClean="0"/>
              <a:t>6</a:t>
            </a:r>
            <a:r>
              <a:rPr lang="en-US" dirty="0"/>
              <a:t>. Use graduated sanctions for rule violators.</a:t>
            </a:r>
          </a:p>
          <a:p>
            <a:pPr lvl="1"/>
            <a:r>
              <a:rPr lang="en-US" dirty="0" smtClean="0"/>
              <a:t>7</a:t>
            </a:r>
            <a:r>
              <a:rPr lang="en-US" dirty="0"/>
              <a:t>. Provide accessible, low-cost means for dispute resolution.</a:t>
            </a:r>
          </a:p>
          <a:p>
            <a:pPr lvl="1"/>
            <a:r>
              <a:rPr lang="en-US" dirty="0" smtClean="0"/>
              <a:t>8</a:t>
            </a:r>
            <a:r>
              <a:rPr lang="en-US" dirty="0"/>
              <a:t>. Build responsibility for governing the common resource in nested tiers from the lowest level up to the entire interconnected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66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168409"/>
          </a:xfrm>
        </p:spPr>
        <p:txBody>
          <a:bodyPr/>
          <a:lstStyle/>
          <a:p>
            <a:r>
              <a:rPr lang="en-US" dirty="0" smtClean="0"/>
              <a:t>Swiss village, farmers tend private plots for crops, but share communal meadow to graze their cows</a:t>
            </a:r>
          </a:p>
          <a:p>
            <a:r>
              <a:rPr lang="en-US" dirty="0" smtClean="0"/>
              <a:t>“wintering rules,” </a:t>
            </a:r>
            <a:r>
              <a:rPr lang="en-US" dirty="0"/>
              <a:t>which prohibit sending more cows to the grazing lands than one can feed during the winter </a:t>
            </a:r>
          </a:p>
        </p:txBody>
      </p:sp>
      <p:pic>
        <p:nvPicPr>
          <p:cNvPr id="3074" name="Picture 2" descr="https://vivifychangecatalyst.files.wordpress.com/2015/07/swiss-cow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267200"/>
            <a:ext cx="3886200" cy="253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91100" y="6466820"/>
            <a:ext cx="335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[Vivify Change Catalyst. </a:t>
            </a:r>
            <a:r>
              <a:rPr lang="en-US" sz="800" dirty="0"/>
              <a:t>[Image]. Retrieved from: https://</a:t>
            </a:r>
            <a:r>
              <a:rPr lang="en-US" sz="800" dirty="0" smtClean="0"/>
              <a:t>vivifychangecatalyst.files.wordpress.com/2015/07/swiss-cows.jpg]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63778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64440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government-owned </a:t>
            </a:r>
            <a:r>
              <a:rPr lang="en-US" dirty="0" err="1"/>
              <a:t>Chiregad</a:t>
            </a:r>
            <a:r>
              <a:rPr lang="en-US" dirty="0"/>
              <a:t> irrigation system </a:t>
            </a:r>
            <a:r>
              <a:rPr lang="en-US" dirty="0" smtClean="0"/>
              <a:t>(Nepal) was </a:t>
            </a:r>
            <a:r>
              <a:rPr lang="en-US" dirty="0"/>
              <a:t>constructed </a:t>
            </a:r>
            <a:r>
              <a:rPr lang="en-US" dirty="0" smtClean="0"/>
              <a:t>to </a:t>
            </a:r>
            <a:r>
              <a:rPr lang="en-US" dirty="0"/>
              <a:t>replace five farmer-owned irrigation systems </a:t>
            </a:r>
            <a:r>
              <a:rPr lang="en-US" dirty="0" smtClean="0"/>
              <a:t>that operated well by their own.</a:t>
            </a:r>
          </a:p>
          <a:p>
            <a:r>
              <a:rPr lang="en-US" dirty="0" smtClean="0"/>
              <a:t>Results showed that not </a:t>
            </a:r>
            <a:r>
              <a:rPr lang="en-US" dirty="0"/>
              <a:t>only do the farmers invest heavily in the maintenance of the farmer-owned </a:t>
            </a:r>
            <a:r>
              <a:rPr lang="en-US" dirty="0" smtClean="0"/>
              <a:t>system, </a:t>
            </a:r>
            <a:r>
              <a:rPr lang="en-US" dirty="0"/>
              <a:t>they have devised effective rules related to access and the allocation of benefits and costs. They achieve higher productivity than most government-owned systems with modern </a:t>
            </a:r>
            <a:r>
              <a:rPr lang="en-US" dirty="0" smtClean="0"/>
              <a:t>infrastructure” (</a:t>
            </a:r>
            <a:r>
              <a:rPr lang="en-US" dirty="0" err="1" smtClean="0"/>
              <a:t>Ostrom</a:t>
            </a:r>
            <a:r>
              <a:rPr lang="en-US" dirty="0" smtClean="0"/>
              <a:t> et al., 1999)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2" descr="https://d2ufo47lrtsv5s.cloudfront.net/content/sci/284/5412/278/F1.large.jpg?width=800&amp;height=600&amp;carouse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4800"/>
            <a:ext cx="3735712" cy="269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78912" y="6406994"/>
            <a:ext cx="266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[</a:t>
            </a:r>
            <a:r>
              <a:rPr lang="en-US" sz="600" dirty="0" err="1" smtClean="0"/>
              <a:t>Ostrom</a:t>
            </a:r>
            <a:r>
              <a:rPr lang="en-US" sz="600" dirty="0"/>
              <a:t>, E., Burger, J., Field, C. B., </a:t>
            </a:r>
            <a:r>
              <a:rPr lang="en-US" sz="600" dirty="0" err="1"/>
              <a:t>Norgaard</a:t>
            </a:r>
            <a:r>
              <a:rPr lang="en-US" sz="600" dirty="0"/>
              <a:t>, R. B., &amp; </a:t>
            </a:r>
            <a:r>
              <a:rPr lang="en-US" sz="600" dirty="0" err="1"/>
              <a:t>Policansky</a:t>
            </a:r>
            <a:r>
              <a:rPr lang="en-US" sz="600" dirty="0"/>
              <a:t>, D. (1999). Revisiting the commons: local lessons, global challenges. </a:t>
            </a:r>
            <a:r>
              <a:rPr lang="en-US" sz="600" i="1" dirty="0"/>
              <a:t>science</a:t>
            </a:r>
            <a:r>
              <a:rPr lang="en-US" sz="600" dirty="0"/>
              <a:t>,</a:t>
            </a:r>
            <a:r>
              <a:rPr lang="en-US" sz="600" i="1" dirty="0"/>
              <a:t>284</a:t>
            </a:r>
            <a:r>
              <a:rPr lang="en-US" sz="600" dirty="0"/>
              <a:t>(5412), 278-282</a:t>
            </a:r>
            <a:r>
              <a:rPr lang="en-US" sz="600" dirty="0" smtClean="0"/>
              <a:t>.]</a:t>
            </a:r>
            <a:endParaRPr lang="en-US" sz="600" dirty="0"/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23610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Cont.</a:t>
            </a:r>
            <a:endParaRPr lang="en-US" dirty="0"/>
          </a:p>
        </p:txBody>
      </p:sp>
      <p:pic>
        <p:nvPicPr>
          <p:cNvPr id="10242" name="Picture 2" descr="https://upload.wikimedia.org/wikipedia/commons/5/53/Wikipedia-logo-en-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3794596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0999" y="1752600"/>
            <a:ext cx="2590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-Technological Commons</a:t>
            </a:r>
          </a:p>
          <a:p>
            <a:r>
              <a:rPr lang="en-US" dirty="0" smtClean="0"/>
              <a:t>-Users can edit &amp; update content</a:t>
            </a:r>
          </a:p>
          <a:p>
            <a:r>
              <a:rPr lang="en-US" dirty="0" smtClean="0"/>
              <a:t>-Access to information?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2098" y="64008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[Wikimedia. </a:t>
            </a:r>
            <a:r>
              <a:rPr lang="en-US" sz="800" dirty="0"/>
              <a:t>[Image]. Retrieved from: https://</a:t>
            </a:r>
            <a:r>
              <a:rPr lang="en-US" sz="800" dirty="0" smtClean="0"/>
              <a:t>upload.wikimedia.org/wikipedia/commons/5/53/Wikipedia-logo-en-big.png]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06200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“the Commons”?</a:t>
            </a:r>
          </a:p>
          <a:p>
            <a:r>
              <a:rPr lang="en-US" dirty="0" smtClean="0"/>
              <a:t>Hardin’s Theory of the Commons</a:t>
            </a:r>
          </a:p>
          <a:p>
            <a:r>
              <a:rPr lang="en-US" dirty="0" err="1" smtClean="0"/>
              <a:t>Ostrom’s</a:t>
            </a:r>
            <a:r>
              <a:rPr lang="en-US" dirty="0" smtClean="0"/>
              <a:t> Theory of the Commons</a:t>
            </a:r>
            <a:endParaRPr lang="en-US" dirty="0"/>
          </a:p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Vocabulary Review </a:t>
            </a:r>
          </a:p>
          <a:p>
            <a:pPr lvl="1"/>
            <a:r>
              <a:rPr lang="en-US" dirty="0" smtClean="0"/>
              <a:t>Required Materials</a:t>
            </a:r>
          </a:p>
          <a:p>
            <a:pPr lvl="1"/>
            <a:r>
              <a:rPr lang="en-US" dirty="0" smtClean="0"/>
              <a:t>Supplemental Materials</a:t>
            </a:r>
          </a:p>
          <a:p>
            <a:pPr lvl="1"/>
            <a:r>
              <a:rPr lang="en-US" dirty="0" smtClean="0"/>
              <a:t>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51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concept of </a:t>
            </a:r>
            <a:r>
              <a:rPr lang="en-US" dirty="0" smtClean="0"/>
              <a:t>The Commons from the perspectives of:</a:t>
            </a:r>
          </a:p>
          <a:p>
            <a:pPr lvl="1"/>
            <a:r>
              <a:rPr lang="en-US" dirty="0" smtClean="0"/>
              <a:t>Hardin</a:t>
            </a:r>
          </a:p>
          <a:p>
            <a:pPr lvl="1"/>
            <a:r>
              <a:rPr lang="en-US" dirty="0" err="1" smtClean="0"/>
              <a:t>Ostrom</a:t>
            </a:r>
            <a:endParaRPr lang="en-US" dirty="0"/>
          </a:p>
          <a:p>
            <a:r>
              <a:rPr lang="en-US" dirty="0"/>
              <a:t>Identify </a:t>
            </a:r>
            <a:r>
              <a:rPr lang="en-US" dirty="0" smtClean="0"/>
              <a:t>examples</a:t>
            </a:r>
            <a:endParaRPr lang="en-US" dirty="0"/>
          </a:p>
          <a:p>
            <a:r>
              <a:rPr lang="en-US" dirty="0"/>
              <a:t>Application to </a:t>
            </a:r>
            <a:r>
              <a:rPr lang="en-US" dirty="0" smtClean="0"/>
              <a:t>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13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The Commons</a:t>
            </a:r>
            <a:r>
              <a:rPr lang="en-US" dirty="0"/>
              <a:t>: </a:t>
            </a:r>
            <a:r>
              <a:rPr lang="en-US" dirty="0" smtClean="0"/>
              <a:t>A </a:t>
            </a:r>
            <a:r>
              <a:rPr lang="en-US" dirty="0"/>
              <a:t>general term for shared resources in which each stakeholder has an equal interest </a:t>
            </a:r>
          </a:p>
          <a:p>
            <a:r>
              <a:rPr lang="en-US" b="1" dirty="0"/>
              <a:t>Hardin:</a:t>
            </a:r>
            <a:r>
              <a:rPr lang="en-US" dirty="0"/>
              <a:t> </a:t>
            </a:r>
            <a:r>
              <a:rPr lang="en-US" dirty="0" smtClean="0"/>
              <a:t>Ecologist who </a:t>
            </a:r>
            <a:r>
              <a:rPr lang="en-US" dirty="0"/>
              <a:t>wrote “Tragedy of the Commons” </a:t>
            </a:r>
            <a:endParaRPr lang="en-US" dirty="0" smtClean="0"/>
          </a:p>
          <a:p>
            <a:r>
              <a:rPr lang="en-US" b="1" dirty="0" err="1" smtClean="0"/>
              <a:t>Ostrom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Political economist and Nobel Laureate who </a:t>
            </a:r>
            <a:r>
              <a:rPr lang="en-US" dirty="0"/>
              <a:t>discussed Common Pool Resources and Social Ecological Systems</a:t>
            </a:r>
          </a:p>
          <a:p>
            <a:r>
              <a:rPr lang="en-US" b="1" dirty="0" smtClean="0"/>
              <a:t>Scarcity: </a:t>
            </a:r>
            <a:r>
              <a:rPr lang="en-US" dirty="0" smtClean="0"/>
              <a:t>The idea that human </a:t>
            </a:r>
            <a:r>
              <a:rPr lang="en-US" dirty="0"/>
              <a:t>wants will always exceed the resources available to fulfill those </a:t>
            </a:r>
            <a:r>
              <a:rPr lang="en-US" dirty="0" smtClean="0"/>
              <a:t>wants</a:t>
            </a:r>
          </a:p>
          <a:p>
            <a:r>
              <a:rPr lang="en-US" b="1" dirty="0"/>
              <a:t>Self-interest: </a:t>
            </a:r>
            <a:r>
              <a:rPr lang="en-US" dirty="0" smtClean="0"/>
              <a:t>One's </a:t>
            </a:r>
            <a:r>
              <a:rPr lang="en-US" dirty="0"/>
              <a:t>personal interest or advantage, especially when pursued without regard for others</a:t>
            </a:r>
            <a:r>
              <a:rPr lang="en-US" dirty="0" smtClean="0"/>
              <a:t>.</a:t>
            </a:r>
          </a:p>
          <a:p>
            <a:r>
              <a:rPr lang="en-US" b="1" dirty="0"/>
              <a:t>SES:</a:t>
            </a:r>
            <a:r>
              <a:rPr lang="en-US" dirty="0"/>
              <a:t> </a:t>
            </a:r>
            <a:r>
              <a:rPr lang="en-US" dirty="0" smtClean="0"/>
              <a:t>The idea that all </a:t>
            </a:r>
            <a:r>
              <a:rPr lang="en-US" dirty="0"/>
              <a:t>humanly used resources are embedded in complex, social-ecological systems (SES</a:t>
            </a:r>
            <a:r>
              <a:rPr lang="en-US" dirty="0" smtClean="0"/>
              <a:t>). SESs </a:t>
            </a:r>
            <a:r>
              <a:rPr lang="en-US" dirty="0"/>
              <a:t>are composed of multiple subsystems and internal variables within these </a:t>
            </a:r>
            <a:r>
              <a:rPr lang="en-US" dirty="0" smtClean="0"/>
              <a:t>subsystems.</a:t>
            </a:r>
          </a:p>
          <a:p>
            <a:r>
              <a:rPr lang="en-US" b="1" dirty="0"/>
              <a:t>CPR:</a:t>
            </a:r>
            <a:r>
              <a:rPr lang="en-US" dirty="0"/>
              <a:t> Common Pool </a:t>
            </a:r>
            <a:r>
              <a:rPr lang="en-US" dirty="0" smtClean="0"/>
              <a:t>Resources. These include </a:t>
            </a:r>
            <a:r>
              <a:rPr lang="en-US" dirty="0"/>
              <a:t>natural and human-constructed resources in which </a:t>
            </a:r>
            <a:r>
              <a:rPr lang="en-US" dirty="0" smtClean="0"/>
              <a:t>(1) exclusion </a:t>
            </a:r>
            <a:r>
              <a:rPr lang="en-US" dirty="0"/>
              <a:t>of beneficiaries through physical and institutional means is especially </a:t>
            </a:r>
            <a:r>
              <a:rPr lang="en-US" dirty="0" smtClean="0"/>
              <a:t>costly; and (2) exploitation </a:t>
            </a:r>
            <a:r>
              <a:rPr lang="en-US" dirty="0"/>
              <a:t>by one user reduces resource availability for others 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278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8872" indent="0">
              <a:buNone/>
            </a:pPr>
            <a:r>
              <a:rPr lang="en-US" dirty="0"/>
              <a:t>Videos</a:t>
            </a:r>
          </a:p>
          <a:p>
            <a:pPr lvl="1"/>
            <a:r>
              <a:rPr lang="en-US" u="sng" dirty="0">
                <a:hlinkClick r:id="rId2"/>
              </a:rPr>
              <a:t>Ending the Tragedy of the Commons</a:t>
            </a:r>
            <a:r>
              <a:rPr lang="en-US" dirty="0"/>
              <a:t>, Elinor </a:t>
            </a:r>
            <a:r>
              <a:rPr lang="en-US" dirty="0" err="1"/>
              <a:t>Ostrom</a:t>
            </a:r>
            <a:r>
              <a:rPr lang="en-US" dirty="0"/>
              <a:t>, 23 Apr 2012. </a:t>
            </a:r>
          </a:p>
          <a:p>
            <a:pPr lvl="1"/>
            <a:r>
              <a:rPr lang="en-US" u="sng" dirty="0">
                <a:hlinkClick r:id="rId3"/>
              </a:rPr>
              <a:t>Tragedy of the Commons: The Problem with Open Access</a:t>
            </a:r>
            <a:r>
              <a:rPr lang="en-US" dirty="0"/>
              <a:t>, This Place, 9 Jun 2015. 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Readings</a:t>
            </a:r>
          </a:p>
          <a:p>
            <a:pPr lvl="1"/>
            <a:r>
              <a:rPr lang="en-US" u="sng" dirty="0">
                <a:hlinkClick r:id="rId4"/>
              </a:rPr>
              <a:t>In Dramatic Statement, </a:t>
            </a:r>
            <a:r>
              <a:rPr lang="en-US" u="sng" dirty="0" err="1">
                <a:hlinkClick r:id="rId4"/>
              </a:rPr>
              <a:t>Eureopan</a:t>
            </a:r>
            <a:r>
              <a:rPr lang="en-US" u="sng" dirty="0">
                <a:hlinkClick r:id="rId4"/>
              </a:rPr>
              <a:t> Leaders Call for ‘Immediate’ Open Access to All Scientific Papers by 2020</a:t>
            </a:r>
            <a:r>
              <a:rPr lang="en-US" dirty="0"/>
              <a:t>, Martin </a:t>
            </a:r>
            <a:r>
              <a:rPr lang="en-US" dirty="0" err="1"/>
              <a:t>Enserink</a:t>
            </a:r>
            <a:r>
              <a:rPr lang="en-US" dirty="0"/>
              <a:t>, </a:t>
            </a:r>
            <a:r>
              <a:rPr lang="en-US" i="1" dirty="0"/>
              <a:t>Science</a:t>
            </a:r>
            <a:r>
              <a:rPr lang="en-US" dirty="0"/>
              <a:t>, 27 May 2016.</a:t>
            </a:r>
          </a:p>
          <a:p>
            <a:pPr lvl="1"/>
            <a:r>
              <a:rPr lang="en-US" u="sng" dirty="0">
                <a:hlinkClick r:id="rId5"/>
              </a:rPr>
              <a:t>The Commons: A Historical Concept Of Property Rights</a:t>
            </a:r>
            <a:r>
              <a:rPr lang="en-US" dirty="0"/>
              <a:t>, </a:t>
            </a:r>
            <a:r>
              <a:rPr lang="en-US" dirty="0" err="1"/>
              <a:t>Hartmut</a:t>
            </a:r>
            <a:r>
              <a:rPr lang="en-US" dirty="0"/>
              <a:t> </a:t>
            </a:r>
            <a:r>
              <a:rPr lang="en-US" dirty="0" err="1"/>
              <a:t>Zuckert</a:t>
            </a:r>
            <a:r>
              <a:rPr lang="en-US" dirty="0"/>
              <a:t>, </a:t>
            </a:r>
            <a:r>
              <a:rPr lang="en-US" i="1" dirty="0"/>
              <a:t>Counter Solutions,</a:t>
            </a:r>
            <a:r>
              <a:rPr lang="en-US" dirty="0"/>
              <a:t> 19 </a:t>
            </a:r>
            <a:r>
              <a:rPr lang="en-US" dirty="0" smtClean="0"/>
              <a:t>Aug. </a:t>
            </a:r>
            <a:r>
              <a:rPr lang="en-US" dirty="0"/>
              <a:t>2016.</a:t>
            </a:r>
          </a:p>
          <a:p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20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Readings</a:t>
            </a:r>
            <a:endParaRPr lang="en-US" dirty="0"/>
          </a:p>
          <a:p>
            <a:pPr lvl="1"/>
            <a:r>
              <a:rPr lang="en-US" u="sng" dirty="0"/>
              <a:t>The Tragedy of the Commons</a:t>
            </a:r>
            <a:r>
              <a:rPr lang="en-US" dirty="0"/>
              <a:t>, Garett Hardin, </a:t>
            </a:r>
            <a:r>
              <a:rPr lang="en-US" i="1" dirty="0"/>
              <a:t>Science,</a:t>
            </a:r>
            <a:r>
              <a:rPr lang="en-US" dirty="0"/>
              <a:t> 13 Dec 1968.</a:t>
            </a:r>
          </a:p>
          <a:p>
            <a:pPr lvl="1"/>
            <a:r>
              <a:rPr lang="en-US" u="sng" dirty="0"/>
              <a:t>Tragedy of the Commons</a:t>
            </a:r>
            <a:r>
              <a:rPr lang="en-US" dirty="0"/>
              <a:t>, Elinor </a:t>
            </a:r>
            <a:r>
              <a:rPr lang="en-US" dirty="0" err="1"/>
              <a:t>Ostrom</a:t>
            </a:r>
            <a:r>
              <a:rPr lang="en-US" dirty="0"/>
              <a:t>, </a:t>
            </a:r>
            <a:r>
              <a:rPr lang="en-US" i="1" dirty="0"/>
              <a:t>The New Palgrave Dictionary of Economics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edn</a:t>
            </a:r>
            <a:r>
              <a:rPr lang="en-US" dirty="0"/>
              <a:t>., 23 Jun 2010.</a:t>
            </a:r>
          </a:p>
          <a:p>
            <a:pPr lvl="1"/>
            <a:r>
              <a:rPr lang="en-US" u="sng" dirty="0"/>
              <a:t>A general framework for analyzing sustainability of social-ecological systems</a:t>
            </a:r>
            <a:r>
              <a:rPr lang="en-US" dirty="0"/>
              <a:t>, Elinor </a:t>
            </a:r>
            <a:r>
              <a:rPr lang="en-US" dirty="0" err="1"/>
              <a:t>Ostrom</a:t>
            </a:r>
            <a:r>
              <a:rPr lang="en-US" dirty="0"/>
              <a:t>, </a:t>
            </a:r>
            <a:r>
              <a:rPr lang="en-US" i="1" dirty="0"/>
              <a:t>Science</a:t>
            </a:r>
            <a:r>
              <a:rPr lang="en-US" dirty="0"/>
              <a:t>, 24 Jul 2009.</a:t>
            </a:r>
          </a:p>
          <a:p>
            <a:pPr lvl="1"/>
            <a:r>
              <a:rPr lang="en-US" u="sng" dirty="0"/>
              <a:t>The tragedy of the commons: twenty-two years later</a:t>
            </a:r>
            <a:r>
              <a:rPr lang="en-US" dirty="0"/>
              <a:t>. David </a:t>
            </a:r>
            <a:r>
              <a:rPr lang="en-US" dirty="0" err="1"/>
              <a:t>Feeny</a:t>
            </a:r>
            <a:r>
              <a:rPr lang="en-US" dirty="0"/>
              <a:t> et al., </a:t>
            </a:r>
            <a:r>
              <a:rPr lang="en-US" i="1" dirty="0"/>
              <a:t>Human Ecology</a:t>
            </a:r>
            <a:r>
              <a:rPr lang="en-US" dirty="0"/>
              <a:t>, Mar 1990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89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lvl="0" indent="0">
              <a:buNone/>
            </a:pPr>
            <a:r>
              <a:rPr lang="en-US" dirty="0" smtClean="0"/>
              <a:t>1. Based </a:t>
            </a:r>
            <a:r>
              <a:rPr lang="en-US" dirty="0"/>
              <a:t>on the required reading and your viewing of this week’s video and slides, please post your answer to the following question in the discussion forum.</a:t>
            </a:r>
          </a:p>
          <a:p>
            <a:pPr marL="118872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b="1" dirty="0" smtClean="0"/>
              <a:t>In </a:t>
            </a:r>
            <a:r>
              <a:rPr lang="en-US" b="1" dirty="0"/>
              <a:t>your own words, what is “the commons”?  </a:t>
            </a:r>
          </a:p>
          <a:p>
            <a:pPr marL="118872" indent="0">
              <a:buNone/>
            </a:pPr>
            <a:r>
              <a:rPr lang="en-US" dirty="0"/>
              <a:t> </a:t>
            </a:r>
          </a:p>
          <a:p>
            <a:pPr marL="118872" indent="0">
              <a:buNone/>
            </a:pPr>
            <a:r>
              <a:rPr lang="en-US" dirty="0"/>
              <a:t>Be sure to include what Hardin and </a:t>
            </a:r>
            <a:r>
              <a:rPr lang="en-US" dirty="0" err="1"/>
              <a:t>Ostrom</a:t>
            </a:r>
            <a:r>
              <a:rPr lang="en-US" dirty="0"/>
              <a:t> claim about “the commons.” Your response should be roughly 200 words in length. Please read at least two of your fellow students’ responses as well and provide comments on them (</a:t>
            </a:r>
            <a:r>
              <a:rPr lang="en-US" i="1" dirty="0"/>
              <a:t>refer to peer review guide</a:t>
            </a:r>
            <a:r>
              <a:rPr lang="en-US" dirty="0"/>
              <a:t>).</a:t>
            </a:r>
          </a:p>
          <a:p>
            <a:pPr marL="118872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118872" indent="0">
              <a:buNone/>
            </a:pPr>
            <a:r>
              <a:rPr lang="en-US" b="1" dirty="0" smtClean="0"/>
              <a:t>Optional Assignment</a:t>
            </a:r>
          </a:p>
          <a:p>
            <a:pPr marL="118872" indent="0">
              <a:buNone/>
            </a:pPr>
            <a:endParaRPr lang="en-US" dirty="0"/>
          </a:p>
          <a:p>
            <a:pPr marL="118872" lvl="0" indent="0">
              <a:buNone/>
            </a:pPr>
            <a:r>
              <a:rPr lang="en-US" dirty="0" smtClean="0"/>
              <a:t>2. Register </a:t>
            </a:r>
            <a:r>
              <a:rPr lang="en-US" dirty="0"/>
              <a:t>as an individual to play the </a:t>
            </a:r>
            <a:r>
              <a:rPr lang="en-US" u="sng" dirty="0" err="1">
                <a:hlinkClick r:id="rId2"/>
              </a:rPr>
              <a:t>Fishbanks</a:t>
            </a:r>
            <a:r>
              <a:rPr lang="en-US" u="sng" dirty="0">
                <a:hlinkClick r:id="rId2"/>
              </a:rPr>
              <a:t>: A Renewable Resource Management Simulation</a:t>
            </a:r>
            <a:r>
              <a:rPr lang="en-US" dirty="0"/>
              <a:t> by the MIT Sloan School of Management. Be sure to </a:t>
            </a:r>
            <a:r>
              <a:rPr lang="en-US" u="sng" dirty="0">
                <a:hlinkClick r:id="rId3"/>
              </a:rPr>
              <a:t>read the instructions</a:t>
            </a:r>
            <a:r>
              <a:rPr lang="en-US" dirty="0"/>
              <a:t> before starting.</a:t>
            </a:r>
          </a:p>
        </p:txBody>
      </p:sp>
    </p:spTree>
    <p:extLst>
      <p:ext uri="{BB962C8B-B14F-4D97-AF65-F5344CB8AC3E}">
        <p14:creationId xmlns:p14="http://schemas.microsoft.com/office/powerpoint/2010/main" val="2558086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Big Think. (2012, April 23). Ending The Tragedy of The Commons [Video file]. Retrieved from </a:t>
            </a:r>
            <a:r>
              <a:rPr lang="en-US" u="sng" dirty="0">
                <a:hlinkClick r:id="rId2"/>
              </a:rPr>
              <a:t>https://www.youtube.com/watch?v=Qr5Q3VvpI7w</a:t>
            </a:r>
            <a:endParaRPr lang="en-US" dirty="0"/>
          </a:p>
          <a:p>
            <a:r>
              <a:rPr lang="en-US" dirty="0"/>
              <a:t>Dietz, T., </a:t>
            </a:r>
            <a:r>
              <a:rPr lang="en-US" dirty="0" err="1"/>
              <a:t>Ostrom</a:t>
            </a:r>
            <a:r>
              <a:rPr lang="en-US" dirty="0"/>
              <a:t>, E., &amp; Stern, P. C. (2003). The struggle to govern the commons. </a:t>
            </a:r>
            <a:r>
              <a:rPr lang="en-US" i="1" dirty="0"/>
              <a:t>S</a:t>
            </a:r>
            <a:r>
              <a:rPr lang="en-US" i="1" dirty="0" smtClean="0"/>
              <a:t>cience</a:t>
            </a:r>
            <a:r>
              <a:rPr lang="en-US" dirty="0"/>
              <a:t>, </a:t>
            </a:r>
            <a:r>
              <a:rPr lang="en-US" i="1" dirty="0"/>
              <a:t>302</a:t>
            </a:r>
            <a:r>
              <a:rPr lang="en-US" dirty="0"/>
              <a:t>(5652), 1907-1912.</a:t>
            </a:r>
          </a:p>
          <a:p>
            <a:r>
              <a:rPr lang="en-US" dirty="0" err="1" smtClean="0"/>
              <a:t>Feeny</a:t>
            </a:r>
            <a:r>
              <a:rPr lang="en-US" dirty="0"/>
              <a:t>, D., </a:t>
            </a:r>
            <a:r>
              <a:rPr lang="en-US" dirty="0" err="1"/>
              <a:t>Berkes</a:t>
            </a:r>
            <a:r>
              <a:rPr lang="en-US" dirty="0"/>
              <a:t>, F., </a:t>
            </a:r>
            <a:r>
              <a:rPr lang="en-US" dirty="0" err="1"/>
              <a:t>McCay</a:t>
            </a:r>
            <a:r>
              <a:rPr lang="en-US" dirty="0"/>
              <a:t>, B. J., &amp; Acheson, J. M. (1990). The tragedy of the commons: twenty-two years later. </a:t>
            </a:r>
            <a:r>
              <a:rPr lang="en-US" i="1" dirty="0"/>
              <a:t>Human E</a:t>
            </a:r>
            <a:r>
              <a:rPr lang="en-US" i="1" dirty="0" smtClean="0"/>
              <a:t>cology</a:t>
            </a:r>
            <a:r>
              <a:rPr lang="en-US" dirty="0"/>
              <a:t>, </a:t>
            </a:r>
            <a:r>
              <a:rPr lang="en-US" i="1" dirty="0"/>
              <a:t>18</a:t>
            </a:r>
            <a:r>
              <a:rPr lang="en-US" dirty="0"/>
              <a:t>(1), 1-19.</a:t>
            </a:r>
          </a:p>
          <a:p>
            <a:r>
              <a:rPr lang="en-US" dirty="0"/>
              <a:t>Hardin, G. (1968). The Tragedy of the Commons. </a:t>
            </a:r>
            <a:r>
              <a:rPr lang="en-US" i="1" dirty="0"/>
              <a:t>Science,</a:t>
            </a:r>
            <a:r>
              <a:rPr lang="en-US" dirty="0"/>
              <a:t> </a:t>
            </a:r>
            <a:r>
              <a:rPr lang="en-US" i="1" dirty="0"/>
              <a:t>162</a:t>
            </a:r>
            <a:r>
              <a:rPr lang="en-US" dirty="0"/>
              <a:t>(3859), 1243-1248.</a:t>
            </a:r>
          </a:p>
          <a:p>
            <a:r>
              <a:rPr lang="en-US" dirty="0" err="1"/>
              <a:t>MITSloan</a:t>
            </a:r>
            <a:r>
              <a:rPr lang="en-US" dirty="0"/>
              <a:t> Management (2016). </a:t>
            </a:r>
            <a:r>
              <a:rPr lang="en-US" dirty="0" err="1"/>
              <a:t>Fishbanks</a:t>
            </a:r>
            <a:r>
              <a:rPr lang="en-US" dirty="0"/>
              <a:t>. MIT. </a:t>
            </a:r>
            <a:r>
              <a:rPr lang="en-US" smtClean="0"/>
              <a:t>Retrieved </a:t>
            </a:r>
            <a:r>
              <a:rPr lang="en-US" dirty="0"/>
              <a:t>from </a:t>
            </a:r>
            <a:r>
              <a:rPr lang="en-US" u="sng" dirty="0">
                <a:hlinkClick r:id="rId3"/>
              </a:rPr>
              <a:t>https://forio.com/simulate/mit/fishbanks/simulation/login.html</a:t>
            </a:r>
            <a:endParaRPr lang="en-US" dirty="0"/>
          </a:p>
          <a:p>
            <a:r>
              <a:rPr lang="en-US" dirty="0" err="1"/>
              <a:t>Ostrom</a:t>
            </a:r>
            <a:r>
              <a:rPr lang="en-US" dirty="0"/>
              <a:t>, E. (2008). Tragedy of the Commons. </a:t>
            </a:r>
            <a:r>
              <a:rPr lang="en-US" i="1" dirty="0"/>
              <a:t>The New Palgrave Dictionary of Economics</a:t>
            </a:r>
            <a:r>
              <a:rPr lang="en-US" dirty="0"/>
              <a:t>, 3573-3576.</a:t>
            </a:r>
          </a:p>
          <a:p>
            <a:r>
              <a:rPr lang="en-US" dirty="0" err="1"/>
              <a:t>Ostrom</a:t>
            </a:r>
            <a:r>
              <a:rPr lang="en-US" dirty="0"/>
              <a:t>, E. (2009). A general framework for analyzing sustainability of social-ecological systems. </a:t>
            </a:r>
            <a:r>
              <a:rPr lang="en-US" i="1" dirty="0"/>
              <a:t>Science</a:t>
            </a:r>
            <a:r>
              <a:rPr lang="en-US" dirty="0"/>
              <a:t>, </a:t>
            </a:r>
            <a:r>
              <a:rPr lang="en-US" i="1" dirty="0"/>
              <a:t>325</a:t>
            </a:r>
            <a:r>
              <a:rPr lang="en-US" dirty="0"/>
              <a:t>(5939), 419-422.</a:t>
            </a:r>
          </a:p>
          <a:p>
            <a:r>
              <a:rPr lang="en-US" dirty="0" err="1"/>
              <a:t>Ostrom</a:t>
            </a:r>
            <a:r>
              <a:rPr lang="en-US" dirty="0"/>
              <a:t>, E. (2009). A general framework for analyzing sustainability of social-ecological systems. </a:t>
            </a:r>
            <a:r>
              <a:rPr lang="en-US" i="1" dirty="0"/>
              <a:t>Science</a:t>
            </a:r>
            <a:r>
              <a:rPr lang="en-US" dirty="0"/>
              <a:t>, </a:t>
            </a:r>
            <a:r>
              <a:rPr lang="en-US" i="1" dirty="0"/>
              <a:t>325</a:t>
            </a:r>
            <a:r>
              <a:rPr lang="en-US" dirty="0"/>
              <a:t>(5939), 419-422.</a:t>
            </a:r>
          </a:p>
          <a:p>
            <a:r>
              <a:rPr lang="en-US" dirty="0" err="1"/>
              <a:t>Ostrom</a:t>
            </a:r>
            <a:r>
              <a:rPr lang="en-US" dirty="0"/>
              <a:t>, E., Burger, J., Field, C. B., </a:t>
            </a:r>
            <a:r>
              <a:rPr lang="en-US" dirty="0" err="1"/>
              <a:t>Norgaard</a:t>
            </a:r>
            <a:r>
              <a:rPr lang="en-US" dirty="0"/>
              <a:t>, R. B., &amp; </a:t>
            </a:r>
            <a:r>
              <a:rPr lang="en-US" dirty="0" err="1"/>
              <a:t>Policansky</a:t>
            </a:r>
            <a:r>
              <a:rPr lang="en-US" dirty="0"/>
              <a:t>, D. (1999). Revisiting the commons: local lessons, global challenges. </a:t>
            </a:r>
            <a:r>
              <a:rPr lang="en-US" i="1" dirty="0"/>
              <a:t>science</a:t>
            </a:r>
            <a:r>
              <a:rPr lang="en-US" dirty="0"/>
              <a:t>,</a:t>
            </a:r>
            <a:r>
              <a:rPr lang="en-US" i="1" dirty="0"/>
              <a:t>284</a:t>
            </a:r>
            <a:r>
              <a:rPr lang="en-US" dirty="0"/>
              <a:t>(5412), 278-282.</a:t>
            </a:r>
          </a:p>
          <a:p>
            <a:r>
              <a:rPr lang="en-US" dirty="0" err="1"/>
              <a:t>Ostrom</a:t>
            </a:r>
            <a:r>
              <a:rPr lang="en-US" dirty="0"/>
              <a:t>, E., Gardner, R., &amp; Walker, J. (1994). </a:t>
            </a:r>
            <a:r>
              <a:rPr lang="en-US" i="1" dirty="0"/>
              <a:t>Rules, games, and common-pool resources</a:t>
            </a:r>
            <a:r>
              <a:rPr lang="en-US" dirty="0"/>
              <a:t>. University of Michigan Press.</a:t>
            </a:r>
          </a:p>
          <a:p>
            <a:r>
              <a:rPr lang="en-US" dirty="0"/>
              <a:t>This Place. (2015, June 9). Tragedy of the Commons, The Problem with Open Access [Video file]. Retrieved from </a:t>
            </a:r>
            <a:r>
              <a:rPr lang="en-US" u="sng" dirty="0">
                <a:hlinkClick r:id="rId4"/>
              </a:rPr>
              <a:t>https://www.youtube.com/watch?v=WYA1y405JW0</a:t>
            </a:r>
            <a:endParaRPr lang="en-US" dirty="0"/>
          </a:p>
          <a:p>
            <a:r>
              <a:rPr lang="en-US" dirty="0"/>
              <a:t>Vincent and Elinor </a:t>
            </a:r>
            <a:r>
              <a:rPr lang="en-US" dirty="0" err="1"/>
              <a:t>Ostrom</a:t>
            </a:r>
            <a:r>
              <a:rPr lang="en-US" dirty="0"/>
              <a:t> Workshop in Political Theory and Policy Analysis (2009). Digital Library of the Commons. Retrieved from Indian University Website: </a:t>
            </a:r>
            <a:r>
              <a:rPr lang="en-US" u="sng" dirty="0">
                <a:hlinkClick r:id="rId5"/>
              </a:rPr>
              <a:t>https://dlc.dlib.indiana.edu/dlc/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12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i="1" dirty="0" smtClean="0"/>
              <a:t>By the end of this session, you will be able to: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Understand the concept of ‘the commons,’ including where the concept began and the two major theories of the commons</a:t>
            </a:r>
          </a:p>
          <a:p>
            <a:r>
              <a:rPr lang="en-US" dirty="0" smtClean="0"/>
              <a:t>Identify examples of both Hardin’s theory and </a:t>
            </a:r>
            <a:r>
              <a:rPr lang="en-US" dirty="0" err="1" smtClean="0"/>
              <a:t>Ostrom’s</a:t>
            </a:r>
            <a:r>
              <a:rPr lang="en-US" dirty="0" smtClean="0"/>
              <a:t> theory of the commons</a:t>
            </a:r>
          </a:p>
          <a:p>
            <a:r>
              <a:rPr lang="en-US" dirty="0" smtClean="0"/>
              <a:t>Apply the concept of the commons to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38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commons?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commons</a:t>
            </a:r>
            <a:r>
              <a:rPr lang="en-US" sz="2800" dirty="0"/>
              <a:t> </a:t>
            </a:r>
            <a:r>
              <a:rPr lang="en-US" sz="2800" dirty="0" smtClean="0"/>
              <a:t>is </a:t>
            </a:r>
            <a:r>
              <a:rPr lang="en-US" sz="2800" dirty="0"/>
              <a:t>a general term for shared resources in which each stakeholder has an equal </a:t>
            </a:r>
            <a:r>
              <a:rPr lang="en-US" sz="2800" dirty="0" smtClean="0"/>
              <a:t>interest (Digital Library of the Commons, 2009)</a:t>
            </a:r>
          </a:p>
          <a:p>
            <a:r>
              <a:rPr lang="en-US" sz="2800" dirty="0" smtClean="0"/>
              <a:t>Key: </a:t>
            </a:r>
            <a:r>
              <a:rPr lang="en-US" sz="2800" b="1" dirty="0" smtClean="0"/>
              <a:t>Access</a:t>
            </a:r>
            <a:r>
              <a:rPr lang="en-US" sz="2800" dirty="0" smtClean="0"/>
              <a:t> + </a:t>
            </a:r>
            <a:r>
              <a:rPr lang="en-US" sz="2800" b="1" dirty="0" smtClean="0"/>
              <a:t>Shared</a:t>
            </a:r>
          </a:p>
        </p:txBody>
      </p:sp>
      <p:pic>
        <p:nvPicPr>
          <p:cNvPr id="1026" name="Picture 2" descr="http://nyencore.com/wp-content/uploads/2012/07/cowsinpas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4800"/>
            <a:ext cx="36195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reamatico.com/data_images/ocean/ocean-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242818"/>
            <a:ext cx="3657600" cy="232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6553200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</a:t>
            </a:r>
            <a:r>
              <a:rPr lang="en-US" sz="800" dirty="0" err="1" smtClean="0"/>
              <a:t>Trayger</a:t>
            </a:r>
            <a:r>
              <a:rPr lang="en-US" sz="800" dirty="0" smtClean="0"/>
              <a:t>, Nat. The Tragedy of the Commons. [Image]. </a:t>
            </a:r>
            <a:r>
              <a:rPr lang="en-US" sz="800" dirty="0"/>
              <a:t>Retrieved from: http://</a:t>
            </a:r>
            <a:r>
              <a:rPr lang="en-US" sz="800" dirty="0" smtClean="0"/>
              <a:t>nyencore.com/2012/07/the-tragedy-of-the-commons/]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5029200" y="6530991"/>
            <a:ext cx="3657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[</a:t>
            </a:r>
            <a:r>
              <a:rPr lang="en-US" sz="800" dirty="0" err="1" smtClean="0"/>
              <a:t>Dreamatico</a:t>
            </a:r>
            <a:r>
              <a:rPr lang="en-US" sz="800" dirty="0" smtClean="0"/>
              <a:t>. Dream Interpretation. </a:t>
            </a:r>
            <a:r>
              <a:rPr lang="en-US" sz="800" dirty="0"/>
              <a:t>[Image]. Retrieved from</a:t>
            </a:r>
            <a:r>
              <a:rPr lang="en-US" sz="800" dirty="0" smtClean="0"/>
              <a:t>: </a:t>
            </a:r>
            <a:r>
              <a:rPr lang="en-US" sz="800" dirty="0"/>
              <a:t>http://</a:t>
            </a:r>
            <a:r>
              <a:rPr lang="en-US" sz="800" dirty="0" smtClean="0"/>
              <a:t>dreamatico.com/ocean.html]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22504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4191"/>
            <a:ext cx="8229600" cy="4625609"/>
          </a:xfrm>
        </p:spPr>
        <p:txBody>
          <a:bodyPr/>
          <a:lstStyle/>
          <a:p>
            <a:r>
              <a:rPr lang="en-US" dirty="0" smtClean="0"/>
              <a:t>Garrett Hardin, ecologist, wrote “Tragedy of the Commons” </a:t>
            </a:r>
          </a:p>
          <a:p>
            <a:r>
              <a:rPr lang="en-US" dirty="0" smtClean="0"/>
              <a:t>Elinor </a:t>
            </a:r>
            <a:r>
              <a:rPr lang="en-US" dirty="0" err="1" smtClean="0"/>
              <a:t>Ostrom</a:t>
            </a:r>
            <a:r>
              <a:rPr lang="en-US" dirty="0" smtClean="0"/>
              <a:t>, political economist/Nobel Laureate, discussed Common Pool Resources and Social Ecological Systems</a:t>
            </a:r>
            <a:endParaRPr lang="en-US" dirty="0"/>
          </a:p>
        </p:txBody>
      </p:sp>
      <p:pic>
        <p:nvPicPr>
          <p:cNvPr id="1026" name="Picture 2" descr="http://www.motherearthnews.com/~/media/Images/MEN/Editorial/Articles/Magazine%20Articles/1979/05-01/Dr%20Garrett%20Hardin%20Human%20Overpopulation%20Survival%20and%20Morality/057%20dr%20garrett%20hardin%20-%20c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3952874"/>
            <a:ext cx="29241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italitymagazine.com/images/uploads/Dec10Jan11_Elin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038600"/>
            <a:ext cx="35528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1986" y="6437745"/>
            <a:ext cx="3581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[</a:t>
            </a:r>
            <a:r>
              <a:rPr lang="en-US" sz="600" dirty="0" err="1" smtClean="0"/>
              <a:t>Motherartnews</a:t>
            </a:r>
            <a:r>
              <a:rPr lang="en-US" sz="600" dirty="0" smtClean="0"/>
              <a:t>.[Image</a:t>
            </a:r>
            <a:r>
              <a:rPr lang="en-US" sz="600" dirty="0"/>
              <a:t>]. Retrieved from: http://www.motherearthnews.com/~/media/Images/MEN/Editorial/Articles/Magazine%20Articles/1979/05-01/Dr%20Garrett%20Hardin%20Human%20Overpopulation%20Survival%20and%20Morality/057%20dr%20garrett%20hardin%20-%</a:t>
            </a:r>
            <a:r>
              <a:rPr lang="en-US" sz="600" dirty="0" smtClean="0"/>
              <a:t>20cover.jpg]</a:t>
            </a:r>
            <a:endParaRPr lang="en-US" sz="6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6530077"/>
            <a:ext cx="37052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/>
              <a:t>[</a:t>
            </a:r>
            <a:r>
              <a:rPr lang="en-US" sz="600" dirty="0" err="1" smtClean="0"/>
              <a:t>Vitablity</a:t>
            </a:r>
            <a:r>
              <a:rPr lang="en-US" sz="600" dirty="0" smtClean="0"/>
              <a:t> Magazine.[</a:t>
            </a:r>
            <a:r>
              <a:rPr lang="en-US" sz="600" dirty="0"/>
              <a:t>Image]. Retrieved from: http://vitalitymagazine.com/images/uploads/Dec10Jan11_Elinor.jpg</a:t>
            </a:r>
            <a:r>
              <a:rPr lang="en-US" sz="600" dirty="0" smtClean="0"/>
              <a:t>]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263309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25609"/>
          </a:xfrm>
        </p:spPr>
        <p:txBody>
          <a:bodyPr/>
          <a:lstStyle/>
          <a:p>
            <a:r>
              <a:rPr lang="en-US" dirty="0" smtClean="0"/>
              <a:t>Where did it start?</a:t>
            </a:r>
          </a:p>
          <a:p>
            <a:pPr lvl="1"/>
            <a:r>
              <a:rPr lang="en-US" dirty="0" smtClean="0"/>
              <a:t>William Foster Lloyd 1833, “The commons”</a:t>
            </a:r>
          </a:p>
          <a:p>
            <a:pPr lvl="1"/>
            <a:r>
              <a:rPr lang="en-US" dirty="0" smtClean="0"/>
              <a:t>Hardin (1968) “Tragedy of the Commons”</a:t>
            </a:r>
          </a:p>
          <a:p>
            <a:pPr lvl="2"/>
            <a:r>
              <a:rPr lang="en-US" dirty="0" smtClean="0"/>
              <a:t>Overpopulation</a:t>
            </a:r>
          </a:p>
          <a:p>
            <a:pPr lvl="1"/>
            <a:r>
              <a:rPr lang="en-US" dirty="0" smtClean="0"/>
              <a:t>Example: Overgrazing of common land</a:t>
            </a:r>
          </a:p>
        </p:txBody>
      </p:sp>
      <p:pic>
        <p:nvPicPr>
          <p:cNvPr id="3074" name="Picture 2" descr="http://baadiye.com/wp-content/uploads/2015/07/XOOLAHAS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67200"/>
            <a:ext cx="3755340" cy="211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870" y="647700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[</a:t>
            </a:r>
            <a:r>
              <a:rPr lang="en-US" sz="800" dirty="0" err="1" smtClean="0"/>
              <a:t>Baadiye</a:t>
            </a:r>
            <a:r>
              <a:rPr lang="en-US" sz="800" dirty="0" smtClean="0"/>
              <a:t>. [</a:t>
            </a:r>
            <a:r>
              <a:rPr lang="en-US" sz="800" dirty="0"/>
              <a:t>Image]. Retrieved from: http://</a:t>
            </a:r>
            <a:r>
              <a:rPr lang="en-US" sz="800" dirty="0" smtClean="0"/>
              <a:t>baadiye.com/wp-content/uploads/2015/07/XOOLAHASL.jpg]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79227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(Hardin)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Privatization</a:t>
            </a:r>
          </a:p>
          <a:p>
            <a:r>
              <a:rPr lang="en-US" dirty="0"/>
              <a:t>Government Regulation</a:t>
            </a:r>
          </a:p>
          <a:p>
            <a:r>
              <a:rPr lang="en-US" dirty="0" smtClean="0"/>
              <a:t>Quota Limits</a:t>
            </a:r>
          </a:p>
        </p:txBody>
      </p:sp>
      <p:pic>
        <p:nvPicPr>
          <p:cNvPr id="6146" name="Picture 2" descr="http://www.publicworks.org/wp-content/uploads/2014/12/red-tape-govt-300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52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43150" y="6400800"/>
            <a:ext cx="4572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600" dirty="0" smtClean="0"/>
              <a:t>[Public Works. </a:t>
            </a:r>
            <a:r>
              <a:rPr lang="en-US" sz="600" dirty="0"/>
              <a:t>[Image]. Retrieved from: http://</a:t>
            </a:r>
            <a:r>
              <a:rPr lang="en-US" sz="600" dirty="0" smtClean="0"/>
              <a:t>www.publicworks.org/wp-content/uploads/2014/12/red-tape-govt-300x300.jpg]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145319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upload.wikimedia.org/wikipedia/commons/0/00/Chilean_purse_sei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1" y="19050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-Overfishing our Oceans</a:t>
            </a:r>
          </a:p>
          <a:p>
            <a:r>
              <a:rPr lang="en-US" dirty="0" smtClean="0"/>
              <a:t>-Industrial Fishing</a:t>
            </a:r>
          </a:p>
          <a:p>
            <a:r>
              <a:rPr lang="en-US" dirty="0" smtClean="0"/>
              <a:t>-Ex: Chilean seabass, long time to recover</a:t>
            </a:r>
          </a:p>
          <a:p>
            <a:r>
              <a:rPr lang="en-US" dirty="0" smtClean="0"/>
              <a:t>-What rules should be established to ensure sustainable fishing?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86400" y="6400800"/>
            <a:ext cx="36368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[Wikimedia. </a:t>
            </a:r>
            <a:r>
              <a:rPr lang="en-US" sz="800" dirty="0">
                <a:solidFill>
                  <a:schemeClr val="bg1"/>
                </a:solidFill>
              </a:rPr>
              <a:t>[Image]. Retrieved from: https://upload.wikimedia.org/wikipedia/commons/0/00/Chilean_purse_seine.jpg</a:t>
            </a:r>
            <a:r>
              <a:rPr lang="en-US" sz="800" dirty="0" smtClean="0">
                <a:solidFill>
                  <a:schemeClr val="bg1"/>
                </a:solidFill>
              </a:rPr>
              <a:t>]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39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://www.conserve-energy-future.com/wp-content/uploads/2013/06/Pollution_From_Industri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4725" y="1981200"/>
            <a:ext cx="4139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-Pollution (GHG) in the atmosphere</a:t>
            </a:r>
          </a:p>
          <a:p>
            <a:r>
              <a:rPr lang="en-US" dirty="0" smtClean="0"/>
              <a:t>-Ex: Generic industrial facility</a:t>
            </a:r>
          </a:p>
          <a:p>
            <a:r>
              <a:rPr lang="en-US" dirty="0" smtClean="0"/>
              <a:t>-Who is responsible for regulating the air?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3000" y="6519446"/>
            <a:ext cx="419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[Conserve Energy Future. </a:t>
            </a:r>
            <a:r>
              <a:rPr lang="en-US" sz="800" dirty="0">
                <a:solidFill>
                  <a:schemeClr val="bg1"/>
                </a:solidFill>
              </a:rPr>
              <a:t>[Image]. Retrieved from: http://</a:t>
            </a:r>
            <a:r>
              <a:rPr lang="en-US" sz="800" dirty="0" smtClean="0">
                <a:solidFill>
                  <a:schemeClr val="bg1"/>
                </a:solidFill>
              </a:rPr>
              <a:t>www.conserve-energy-future.com/wp-content/uploads/2013/06/Pollution_From_Industries.jpg]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15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odule">
  <a:themeElements>
    <a:clrScheme name="Custom 4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FFFFFF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</TotalTime>
  <Words>1366</Words>
  <Application>Microsoft Office PowerPoint</Application>
  <PresentationFormat>Экран (4:3)</PresentationFormat>
  <Paragraphs>179</Paragraphs>
  <Slides>25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1_Module</vt:lpstr>
      <vt:lpstr>Week 2</vt:lpstr>
      <vt:lpstr>Session Outline</vt:lpstr>
      <vt:lpstr>Learning Objectives</vt:lpstr>
      <vt:lpstr>What are the commons?</vt:lpstr>
      <vt:lpstr>Introduction</vt:lpstr>
      <vt:lpstr>Origins </vt:lpstr>
      <vt:lpstr>Solution (Hardin)</vt:lpstr>
      <vt:lpstr>Example</vt:lpstr>
      <vt:lpstr>Example Cont.</vt:lpstr>
      <vt:lpstr>Business Application</vt:lpstr>
      <vt:lpstr>Business Application Cont.</vt:lpstr>
      <vt:lpstr>A different lens </vt:lpstr>
      <vt:lpstr>Regulation Challenges</vt:lpstr>
      <vt:lpstr>CPRs</vt:lpstr>
      <vt:lpstr>SES</vt:lpstr>
      <vt:lpstr>Solution (Ostrom)</vt:lpstr>
      <vt:lpstr>Example</vt:lpstr>
      <vt:lpstr>Example Cont.</vt:lpstr>
      <vt:lpstr>Example Cont.</vt:lpstr>
      <vt:lpstr>Summary </vt:lpstr>
      <vt:lpstr>Vocabulary Review</vt:lpstr>
      <vt:lpstr>Required Materials</vt:lpstr>
      <vt:lpstr>Supplemental References</vt:lpstr>
      <vt:lpstr>Assignments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Michael</dc:creator>
  <cp:lastModifiedBy>Novikova Svetlana</cp:lastModifiedBy>
  <cp:revision>71</cp:revision>
  <dcterms:created xsi:type="dcterms:W3CDTF">2016-07-09T19:59:39Z</dcterms:created>
  <dcterms:modified xsi:type="dcterms:W3CDTF">2016-11-06T09:02:30Z</dcterms:modified>
</cp:coreProperties>
</file>