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87" r:id="rId2"/>
    <p:sldId id="288" r:id="rId3"/>
    <p:sldId id="289" r:id="rId4"/>
    <p:sldId id="290" r:id="rId5"/>
    <p:sldId id="291" r:id="rId6"/>
    <p:sldId id="303" r:id="rId7"/>
    <p:sldId id="292" r:id="rId8"/>
    <p:sldId id="293" r:id="rId9"/>
    <p:sldId id="294" r:id="rId10"/>
    <p:sldId id="295" r:id="rId11"/>
    <p:sldId id="296" r:id="rId12"/>
    <p:sldId id="297" r:id="rId13"/>
    <p:sldId id="301" r:id="rId14"/>
    <p:sldId id="298" r:id="rId15"/>
    <p:sldId id="309" r:id="rId16"/>
    <p:sldId id="302" r:id="rId17"/>
    <p:sldId id="306" r:id="rId18"/>
    <p:sldId id="308" r:id="rId19"/>
    <p:sldId id="304" r:id="rId20"/>
  </p:sldIdLst>
  <p:sldSz cx="9144000" cy="6858000" type="screen4x3"/>
  <p:notesSz cx="67818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2D3F5-9CDB-472A-AA67-4D6CB338375A}" type="datetimeFigureOut">
              <a:rPr lang="uk-UA" smtClean="0"/>
              <a:t>29.11.2016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65DAA-004A-4672-B49B-45CA902AAFF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086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3DAD2-9569-4816-8ED5-5C32C70DDC8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77194"/>
            <a:ext cx="54254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3878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4"/>
            <a:ext cx="293878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5F5E-3B82-49BA-9019-3F2773F1E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43094"/>
            <a:ext cx="9144000" cy="6901094"/>
          </a:xfrm>
          <a:prstGeom prst="rect">
            <a:avLst/>
          </a:prstGeom>
          <a:solidFill>
            <a:srgbClr val="1152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731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4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7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2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592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4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8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70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5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7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32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00169"/>
            <a:ext cx="9144000" cy="1592580"/>
          </a:xfrm>
          <a:prstGeom prst="rect">
            <a:avLst/>
          </a:prstGeom>
          <a:solidFill>
            <a:srgbClr val="1152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E8EBDF-3B38-4C59-8B05-3ADA51F9CA66}" type="datetimeFigureOut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84DEEB-400F-4A16-B277-6282A1A9AAB9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5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bg1"/>
        </a:buClr>
        <a:buSzPct val="80000"/>
        <a:buFont typeface="Wingdings 2"/>
        <a:buChar char=""/>
        <a:defRPr kumimoji="0"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bg1"/>
        </a:buClr>
        <a:buSzPct val="90000"/>
        <a:buFont typeface="Wingdings"/>
        <a:buChar char=""/>
        <a:defRPr kumimoji="0"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bg1"/>
        </a:buClr>
        <a:buFont typeface="Arial"/>
        <a:buChar char="▪"/>
        <a:defRPr kumimoji="0"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bg1"/>
        </a:buClr>
        <a:buFont typeface="Arial"/>
        <a:buChar char="▪"/>
        <a:defRPr kumimoji="0"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bg1"/>
        </a:buClr>
        <a:buFont typeface="Wingdings 3"/>
        <a:buChar char=""/>
        <a:defRPr kumimoji="0" lang="en-US" sz="2000" kern="1200" smtClean="0">
          <a:solidFill>
            <a:srgbClr val="FFFFFF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ffingtonpost.com/alliance-for-research-on-corporate-sustainability-/how-corporate-governance_b_8259354.html" TargetMode="External"/><Relationship Id="rId2" Type="http://schemas.openxmlformats.org/officeDocument/2006/relationships/hyperlink" Target="https://www.youtube.com/watch?v=rElWiOXi7q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bswk.hbs.edu/item/the-impact-of-corporate-sustainability-on-organizational-process-and-performance" TargetMode="External"/><Relationship Id="rId4" Type="http://schemas.openxmlformats.org/officeDocument/2006/relationships/hyperlink" Target="https://www.theguardian.com/sustainable-business/guiding-principles-sustainability-leaders-innovatio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-mag.com/news/article-1099.html" TargetMode="External"/><Relationship Id="rId2" Type="http://schemas.openxmlformats.org/officeDocument/2006/relationships/hyperlink" Target="http://www.mnje.com/sites/mnje.com/files/47-54_todorovic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reenbiz.com/article/why-sustainability-reporting-key-tool-savvy-managers" TargetMode="External"/><Relationship Id="rId4" Type="http://schemas.openxmlformats.org/officeDocument/2006/relationships/hyperlink" Target="http://www.bna.com/corporate-sustainability-climbs-n57982075801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uffingtonpost.com/alliance-for-research-on-corporate-sustainability-/how-corporate-governance_b_8259354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deloitte.com/in/en/pages/risk/articles/global-trends-in-corporate-governance.html" TargetMode="External"/><Relationship Id="rId2" Type="http://schemas.openxmlformats.org/officeDocument/2006/relationships/hyperlink" Target="https://hbr.org/product/corporate-governance-failure-at-satyam/HKU889-PDF-E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ecd.org/daf/ca/Corporate-Governance-Principles-ENG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rct=j&amp;q=&amp;esrc=s&amp;source=images&amp;cd=&amp;ved=0ahUKEwjE94-qudHOAhXBHx4KHaTxAYwQjB0IBg&amp;url=https://edcatiitd.wordpress.com/2010/11/12/satyam-controversy-the-unveiling/&amp;psig=AFQjCNGDtWBCuTbNZCwC7yyVCRZKutCAjQ&amp;ust=1471832459507795&amp;cad=rj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8077200" cy="1673352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8077200" cy="1499616"/>
          </a:xfrm>
        </p:spPr>
        <p:txBody>
          <a:bodyPr anchor="t"/>
          <a:lstStyle/>
          <a:p>
            <a:r>
              <a:rPr lang="en-US" dirty="0"/>
              <a:t>Corporate Governance, </a:t>
            </a:r>
            <a:r>
              <a:rPr lang="en-US" dirty="0" smtClean="0"/>
              <a:t>Leadership, and </a:t>
            </a:r>
            <a:r>
              <a:rPr lang="en-US" dirty="0"/>
              <a:t>Change Management </a:t>
            </a:r>
          </a:p>
        </p:txBody>
      </p:sp>
    </p:spTree>
    <p:extLst>
      <p:ext uri="{BB962C8B-B14F-4D97-AF65-F5344CB8AC3E}">
        <p14:creationId xmlns:p14="http://schemas.microsoft.com/office/powerpoint/2010/main" val="3263722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Corporate Sustainability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2400" i="1" dirty="0" smtClean="0"/>
              <a:t>      Video: “What is the Role of Leadership in Changing Organizations to be More Sustainable?”</a:t>
            </a:r>
            <a:br>
              <a:rPr lang="en-US" sz="2400" i="1" dirty="0" smtClean="0"/>
            </a:br>
            <a:endParaRPr lang="en-US" sz="2400" i="1" dirty="0" smtClean="0"/>
          </a:p>
          <a:p>
            <a:pPr marL="118872" indent="0">
              <a:buNone/>
            </a:pPr>
            <a:r>
              <a:rPr lang="en-US" sz="2800" dirty="0" smtClean="0"/>
              <a:t>“Seven Guiding Principles for Sustainability Leaders” by Prof. Nigel Nicholson of London Business School</a:t>
            </a:r>
          </a:p>
          <a:p>
            <a:pPr marL="118872" indent="0">
              <a:buNone/>
            </a:pPr>
            <a:r>
              <a:rPr lang="en-US" sz="2800" dirty="0" smtClean="0"/>
              <a:t>	</a:t>
            </a:r>
            <a:r>
              <a:rPr lang="en-US" sz="2000" dirty="0" smtClean="0"/>
              <a:t>1.  Seeing Is Paramount</a:t>
            </a:r>
          </a:p>
          <a:p>
            <a:pPr marL="118872" indent="0">
              <a:buNone/>
            </a:pPr>
            <a:r>
              <a:rPr lang="en-US" sz="2000" dirty="0" smtClean="0"/>
              <a:t>	2.  Take Charge</a:t>
            </a:r>
          </a:p>
          <a:p>
            <a:pPr marL="118872" indent="0">
              <a:buNone/>
            </a:pPr>
            <a:r>
              <a:rPr lang="en-US" sz="2000" dirty="0" smtClean="0"/>
              <a:t>	3.  Serve</a:t>
            </a:r>
          </a:p>
          <a:p>
            <a:pPr marL="118872" indent="0">
              <a:buNone/>
            </a:pPr>
            <a:r>
              <a:rPr lang="en-US" sz="2000" dirty="0" smtClean="0"/>
              <a:t>	4.  Discover</a:t>
            </a:r>
          </a:p>
          <a:p>
            <a:pPr marL="118872" indent="0">
              <a:buNone/>
            </a:pPr>
            <a:r>
              <a:rPr lang="en-US" sz="2000" dirty="0" smtClean="0"/>
              <a:t>	5.  Know Yourself–Control Yourself	 	      </a:t>
            </a:r>
            <a:r>
              <a:rPr lang="en-US" sz="1600" dirty="0" smtClean="0"/>
              <a:t>Prof. Nigel Nicholson</a:t>
            </a:r>
          </a:p>
          <a:p>
            <a:pPr marL="118872" indent="0">
              <a:buNone/>
            </a:pPr>
            <a:r>
              <a:rPr lang="en-US" sz="2000" dirty="0" smtClean="0"/>
              <a:t>	6.  Build Relationships</a:t>
            </a:r>
            <a:br>
              <a:rPr lang="en-US" sz="2000" dirty="0" smtClean="0"/>
            </a:br>
            <a:r>
              <a:rPr lang="en-US" sz="2000" dirty="0" smtClean="0"/>
              <a:t>	7.  Tell the Story</a:t>
            </a: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 smtClean="0"/>
              <a:t>			</a:t>
            </a:r>
            <a:r>
              <a:rPr lang="en-US" sz="1300" dirty="0" smtClean="0"/>
              <a:t>Source credit for photo: https</a:t>
            </a:r>
            <a:r>
              <a:rPr lang="en-US" sz="1300" dirty="0"/>
              <a:t>://www.researchgate.net/profile/Nigel_Nicholson2</a:t>
            </a:r>
            <a:r>
              <a:rPr lang="en-US" sz="2800" dirty="0" smtClean="0"/>
              <a:t>			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6" y="1775191"/>
            <a:ext cx="384081" cy="384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503092"/>
            <a:ext cx="1609443" cy="11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94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Corporate Leadership</a:t>
            </a:r>
            <a:br>
              <a:rPr lang="en-US" dirty="0" smtClean="0"/>
            </a:br>
            <a:r>
              <a:rPr lang="en-US" dirty="0" smtClean="0"/>
              <a:t>Can </a:t>
            </a:r>
            <a:r>
              <a:rPr lang="en-US" dirty="0"/>
              <a:t>Affect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25" y="1622791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leaders drive changes to adopt sustainable business practices, the company may also</a:t>
            </a:r>
            <a:br>
              <a:rPr lang="en-US" dirty="0" smtClean="0"/>
            </a:br>
            <a:r>
              <a:rPr lang="en-US" dirty="0" smtClean="0"/>
              <a:t>see positive long-term changes in operations, costs, and stock performance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Prof. Eccles’ research on             </a:t>
            </a:r>
            <a:br>
              <a:rPr lang="en-US" dirty="0" smtClean="0"/>
            </a:br>
            <a:r>
              <a:rPr lang="en-US" dirty="0" smtClean="0"/>
              <a:t>18-year performance </a:t>
            </a:r>
            <a:br>
              <a:rPr lang="en-US" dirty="0" smtClean="0"/>
            </a:br>
            <a:r>
              <a:rPr lang="en-US" dirty="0" smtClean="0"/>
              <a:t>at High-, Low-Sustainability</a:t>
            </a:r>
            <a:br>
              <a:rPr lang="en-US" dirty="0" smtClean="0"/>
            </a:br>
            <a:r>
              <a:rPr lang="en-US" dirty="0" smtClean="0"/>
              <a:t>companies bears this out    </a:t>
            </a:r>
          </a:p>
          <a:p>
            <a:pPr marL="118872" indent="0">
              <a:buNone/>
            </a:pPr>
            <a:r>
              <a:rPr lang="en-US" sz="1800" dirty="0" smtClean="0"/>
              <a:t>		</a:t>
            </a:r>
          </a:p>
          <a:p>
            <a:pPr marL="118872" indent="0">
              <a:buNone/>
            </a:pPr>
            <a:r>
              <a:rPr lang="en-US" sz="1800" dirty="0"/>
              <a:t>	 </a:t>
            </a:r>
            <a:r>
              <a:rPr lang="en-US" sz="1800" dirty="0" smtClean="0"/>
              <a:t>               </a:t>
            </a:r>
          </a:p>
          <a:p>
            <a:pPr marL="118872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                                Prof. Robert G. Eccles, Harvard Business School</a:t>
            </a:r>
            <a:br>
              <a:rPr lang="en-US" sz="1800" dirty="0" smtClean="0"/>
            </a:br>
            <a:endParaRPr lang="en-US" sz="1800" dirty="0" smtClean="0"/>
          </a:p>
          <a:p>
            <a:pPr marL="118872" indent="0">
              <a:buNone/>
            </a:pPr>
            <a:r>
              <a:rPr lang="en-US" sz="1300" dirty="0" smtClean="0"/>
              <a:t>			Source credit for photo</a:t>
            </a:r>
            <a:r>
              <a:rPr lang="en-US" sz="1300" dirty="0"/>
              <a:t>: http://environment.harvard.edu/about/faculty/robert-eccles</a:t>
            </a:r>
          </a:p>
        </p:txBody>
      </p:sp>
      <p:pic>
        <p:nvPicPr>
          <p:cNvPr id="1026" name="Picture 2" descr="http://environment.harvard.edu/sites/default/files/styles/150_x_150/public/images/eccles.jpg?itok=1YuH7a4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400"/>
            <a:ext cx="1447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37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Organizational </a:t>
            </a:r>
            <a:r>
              <a:rPr lang="en-US" i="1" dirty="0"/>
              <a:t>change management </a:t>
            </a:r>
            <a:r>
              <a:rPr lang="en-US" i="1" dirty="0" smtClean="0"/>
              <a:t>uses </a:t>
            </a:r>
            <a:r>
              <a:rPr lang="en-US" i="1" dirty="0"/>
              <a:t>a structured approach to ensure that changes are </a:t>
            </a:r>
            <a:r>
              <a:rPr lang="en-US" i="1" dirty="0" smtClean="0"/>
              <a:t>made smoothly </a:t>
            </a:r>
            <a:r>
              <a:rPr lang="en-US" i="1" dirty="0"/>
              <a:t>and successfully to achieve lasting benefits.</a:t>
            </a:r>
            <a:endParaRPr lang="en-US" i="1" dirty="0" smtClean="0"/>
          </a:p>
          <a:p>
            <a:pPr marL="2048256" lvl="8" indent="0">
              <a:buNone/>
            </a:pPr>
            <a:endParaRPr lang="en-US" dirty="0" smtClean="0"/>
          </a:p>
          <a:p>
            <a:pPr marL="2048256" lvl="8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				</a:t>
            </a:r>
          </a:p>
          <a:p>
            <a:endParaRPr lang="en-US" dirty="0"/>
          </a:p>
          <a:p>
            <a:pPr lvl="8"/>
            <a:endParaRPr lang="en-US" dirty="0" smtClean="0"/>
          </a:p>
          <a:p>
            <a:pPr marL="2048256" lvl="8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2048256" lvl="8" indent="0">
              <a:buNone/>
            </a:pPr>
            <a:r>
              <a:rPr lang="en-US" dirty="0"/>
              <a:t>	</a:t>
            </a:r>
            <a:r>
              <a:rPr lang="en-US" dirty="0" smtClean="0"/>
              <a:t>	Prof. John Kotter, Harvard Business School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1200" dirty="0" smtClean="0"/>
              <a:t>Source credit for photo: kotterinternational.com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174908"/>
            <a:ext cx="3892446" cy="259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Steps for Leading the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48256" lvl="8" indent="0">
              <a:buNone/>
            </a:pPr>
            <a:r>
              <a:rPr lang="en-US" sz="3300" b="1" dirty="0"/>
              <a:t>Prof. John Kotter’s 8 Steps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Establish a Sense of Urgency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Create the Guiding Coalition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Develop a Vision and Strategy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Communicate the Change Vision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Empower Employees for Broad-Based 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Generate Short-Term Wins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Consolidate Gains and Produce More Change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Anchor New Approaches in the Culture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3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Week 7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sz="2800" dirty="0"/>
              <a:t>This week’s lesson introduced and explained the following concepts</a:t>
            </a:r>
            <a:r>
              <a:rPr lang="en-US" sz="2800" dirty="0" smtClean="0"/>
              <a:t>:</a:t>
            </a:r>
          </a:p>
          <a:p>
            <a:pPr marL="118872" indent="0">
              <a:buNone/>
            </a:pPr>
            <a:endParaRPr lang="en-US" sz="2800" dirty="0"/>
          </a:p>
          <a:p>
            <a:r>
              <a:rPr lang="en-US" sz="2800" dirty="0"/>
              <a:t>what corporate governance is, how is it </a:t>
            </a:r>
            <a:r>
              <a:rPr lang="en-US" sz="2800" dirty="0" smtClean="0"/>
              <a:t>measured, </a:t>
            </a:r>
            <a:r>
              <a:rPr lang="en-US" sz="2800" dirty="0"/>
              <a:t>and why is it important to corporate </a:t>
            </a:r>
            <a:r>
              <a:rPr lang="en-US" sz="2800" dirty="0" smtClean="0"/>
              <a:t>sustainability</a:t>
            </a:r>
            <a:endParaRPr lang="en-US" sz="2800" dirty="0"/>
          </a:p>
          <a:p>
            <a:r>
              <a:rPr lang="en-US" sz="2800" dirty="0"/>
              <a:t>basic concepts of ESG and how corporate governance is important to sustainability-minded investors and for financial/stock market performance</a:t>
            </a:r>
          </a:p>
          <a:p>
            <a:r>
              <a:rPr lang="en-US" sz="2800" dirty="0"/>
              <a:t>how company and board leadership affect corporate </a:t>
            </a:r>
            <a:r>
              <a:rPr lang="en-US" sz="2800" dirty="0" smtClean="0"/>
              <a:t>sustainability</a:t>
            </a:r>
            <a:endParaRPr lang="en-US" sz="2800" dirty="0"/>
          </a:p>
          <a:p>
            <a:r>
              <a:rPr lang="en-US" sz="2800" dirty="0"/>
              <a:t>basics of Change Management, its </a:t>
            </a:r>
            <a:r>
              <a:rPr lang="en-US" sz="2800" dirty="0" smtClean="0"/>
              <a:t>history, </a:t>
            </a:r>
            <a:r>
              <a:rPr lang="en-US" sz="2800" dirty="0"/>
              <a:t>and its place in corporate sustainability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66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Vocabulary Review/</a:t>
            </a:r>
            <a:br>
              <a:rPr lang="en-US" dirty="0" smtClean="0"/>
            </a:br>
            <a:r>
              <a:rPr lang="en-US" dirty="0" smtClean="0"/>
              <a:t>Glossary </a:t>
            </a:r>
            <a:r>
              <a:rPr lang="en-US" dirty="0"/>
              <a:t>of </a:t>
            </a:r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Corporate Governance, </a:t>
            </a:r>
            <a:r>
              <a:rPr lang="en-US" sz="2400" b="1" dirty="0" smtClean="0"/>
              <a:t>Leadership, </a:t>
            </a:r>
            <a:r>
              <a:rPr lang="en-US" sz="2400" b="1" dirty="0"/>
              <a:t>and Change Management </a:t>
            </a:r>
            <a:endParaRPr lang="en-US" sz="2400" b="1" dirty="0" smtClean="0"/>
          </a:p>
          <a:p>
            <a:endParaRPr lang="en-US" sz="2400" b="1" dirty="0"/>
          </a:p>
          <a:p>
            <a:pPr lvl="1"/>
            <a:r>
              <a:rPr lang="en-US" sz="2000" b="1" dirty="0" smtClean="0"/>
              <a:t>CSR</a:t>
            </a:r>
            <a:r>
              <a:rPr lang="en-US" sz="2000" b="1" dirty="0"/>
              <a:t>: </a:t>
            </a:r>
            <a:r>
              <a:rPr lang="en-US" sz="2000" dirty="0"/>
              <a:t>abbreviation for</a:t>
            </a:r>
            <a:r>
              <a:rPr lang="en-US" sz="2000" b="1" dirty="0"/>
              <a:t> </a:t>
            </a:r>
            <a:r>
              <a:rPr lang="en-US" sz="2000" dirty="0"/>
              <a:t>corporate social responsibility</a:t>
            </a:r>
          </a:p>
          <a:p>
            <a:pPr lvl="1"/>
            <a:r>
              <a:rPr lang="en-US" sz="2000" b="1" dirty="0"/>
              <a:t>ESG: </a:t>
            </a:r>
            <a:r>
              <a:rPr lang="en-US" sz="2000" dirty="0"/>
              <a:t>abbreviation for</a:t>
            </a:r>
            <a:r>
              <a:rPr lang="en-US" sz="2000" b="1" dirty="0"/>
              <a:t> </a:t>
            </a:r>
            <a:r>
              <a:rPr lang="en-US" sz="2000" dirty="0"/>
              <a:t>environmental, social, and governance factors </a:t>
            </a:r>
          </a:p>
          <a:p>
            <a:pPr lvl="1"/>
            <a:r>
              <a:rPr lang="en-US" sz="2000" b="1" dirty="0"/>
              <a:t>OECD:  </a:t>
            </a:r>
            <a:r>
              <a:rPr lang="en-US" sz="2000" dirty="0" err="1"/>
              <a:t>Organisation</a:t>
            </a:r>
            <a:r>
              <a:rPr lang="en-US" sz="2000" dirty="0"/>
              <a:t> for Economic Co-operation and Development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2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sz="3400" i="1" dirty="0" smtClean="0"/>
              <a:t>Videos</a:t>
            </a:r>
          </a:p>
          <a:p>
            <a:pPr lvl="1"/>
            <a:r>
              <a:rPr lang="en-US" dirty="0"/>
              <a:t>Corporate Governance, Role of Leadership in Change Management, Dr. Brooke </a:t>
            </a:r>
            <a:r>
              <a:rPr lang="en-US" dirty="0" err="1"/>
              <a:t>Lahneman</a:t>
            </a:r>
            <a:endParaRPr lang="en-US" dirty="0"/>
          </a:p>
          <a:p>
            <a:pPr lvl="1"/>
            <a:r>
              <a:rPr lang="en-US" u="sng" dirty="0">
                <a:hlinkClick r:id="rId2"/>
              </a:rPr>
              <a:t>King Report on Corporate Governance</a:t>
            </a:r>
            <a:r>
              <a:rPr lang="en-US" dirty="0"/>
              <a:t> (audio), King Committee on Corporate Governance, 21 Oct 2015.</a:t>
            </a:r>
          </a:p>
          <a:p>
            <a:pPr marL="457200" lvl="1" indent="0">
              <a:buNone/>
            </a:pPr>
            <a:endParaRPr lang="en-US" sz="3000" i="1" dirty="0" smtClean="0"/>
          </a:p>
          <a:p>
            <a:pPr marL="118872" indent="0">
              <a:buNone/>
            </a:pPr>
            <a:r>
              <a:rPr lang="en-US" sz="3400" i="1" dirty="0" smtClean="0"/>
              <a:t>Readings</a:t>
            </a:r>
            <a:endParaRPr lang="en-US" sz="3400" i="1" dirty="0"/>
          </a:p>
          <a:p>
            <a:pPr lvl="1"/>
            <a:r>
              <a:rPr lang="en-US" u="sng" dirty="0">
                <a:hlinkClick r:id="rId3"/>
              </a:rPr>
              <a:t>How Corporate Governance Affects Corporate Sustainability and Why It Matters</a:t>
            </a:r>
            <a:r>
              <a:rPr lang="en-US" i="1" dirty="0"/>
              <a:t>, </a:t>
            </a:r>
            <a:r>
              <a:rPr lang="en-US" dirty="0"/>
              <a:t>Alliance for Research on Corporate Sustainability, </a:t>
            </a:r>
            <a:r>
              <a:rPr lang="en-US" i="1" dirty="0"/>
              <a:t>Huffington Post</a:t>
            </a:r>
            <a:r>
              <a:rPr lang="en-US" dirty="0"/>
              <a:t>, 7 Oct 2015.</a:t>
            </a:r>
          </a:p>
          <a:p>
            <a:pPr lvl="1"/>
            <a:r>
              <a:rPr lang="en-US" u="sng" dirty="0">
                <a:hlinkClick r:id="rId4"/>
              </a:rPr>
              <a:t>Seven Guiding Principles for Sustainability Leaders</a:t>
            </a:r>
            <a:r>
              <a:rPr lang="en-US" dirty="0"/>
              <a:t>, Nigel Nicholson, </a:t>
            </a:r>
            <a:r>
              <a:rPr lang="en-US" i="1" dirty="0"/>
              <a:t>Guardian Sustainable Business</a:t>
            </a:r>
            <a:r>
              <a:rPr lang="en-US" dirty="0"/>
              <a:t>, 29 Apr 2013.</a:t>
            </a:r>
          </a:p>
          <a:p>
            <a:pPr lvl="1"/>
            <a:r>
              <a:rPr lang="en-US" u="sng" dirty="0">
                <a:hlinkClick r:id="rId5"/>
              </a:rPr>
              <a:t>The Impact of Corporate Sustainability on Organizational Processes and Performance: Executive Summary</a:t>
            </a:r>
            <a:r>
              <a:rPr lang="en-US" dirty="0"/>
              <a:t>, Robert G. Eccles et al., Harvard Business School, 11 Nov 2011. 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24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Supplemental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US" i="1" dirty="0" smtClean="0"/>
              <a:t>Readings</a:t>
            </a:r>
          </a:p>
          <a:p>
            <a:pPr lvl="1"/>
            <a:r>
              <a:rPr lang="en-US" u="sng" dirty="0">
                <a:hlinkClick r:id="rId2"/>
              </a:rPr>
              <a:t>Impact of Corporate Governance on Performance of Companies</a:t>
            </a:r>
            <a:r>
              <a:rPr lang="en-US" dirty="0"/>
              <a:t>, Igor </a:t>
            </a:r>
            <a:r>
              <a:rPr lang="en-US" dirty="0" err="1"/>
              <a:t>Todorović</a:t>
            </a:r>
            <a:r>
              <a:rPr lang="en-US" dirty="0"/>
              <a:t>, </a:t>
            </a:r>
            <a:r>
              <a:rPr lang="en-US" i="1" dirty="0"/>
              <a:t>Montenegrin Journal of Economics</a:t>
            </a:r>
            <a:r>
              <a:rPr lang="en-US" dirty="0"/>
              <a:t>, May 2013.</a:t>
            </a:r>
          </a:p>
          <a:p>
            <a:pPr lvl="1"/>
            <a:r>
              <a:rPr lang="en-US" u="sng" dirty="0">
                <a:hlinkClick r:id="rId3"/>
              </a:rPr>
              <a:t>How Corporate Governance Affects Performance</a:t>
            </a:r>
            <a:r>
              <a:rPr lang="en-US" dirty="0"/>
              <a:t>, Alan </a:t>
            </a:r>
            <a:r>
              <a:rPr lang="en-US" dirty="0" err="1"/>
              <a:t>Lavine</a:t>
            </a:r>
            <a:r>
              <a:rPr lang="en-US" dirty="0"/>
              <a:t>, </a:t>
            </a:r>
            <a:r>
              <a:rPr lang="en-US" i="1" dirty="0"/>
              <a:t>Financial Advisor</a:t>
            </a:r>
            <a:r>
              <a:rPr lang="en-US" dirty="0"/>
              <a:t>, 1 Apr 2005. </a:t>
            </a:r>
          </a:p>
          <a:p>
            <a:pPr lvl="1"/>
            <a:r>
              <a:rPr lang="en-US" u="sng" dirty="0">
                <a:hlinkClick r:id="rId4"/>
              </a:rPr>
              <a:t>Corporate Sustainability Climbs Corporate Ladder</a:t>
            </a:r>
            <a:r>
              <a:rPr lang="en-US" dirty="0"/>
              <a:t>, Andrea Vittorio, </a:t>
            </a:r>
            <a:r>
              <a:rPr lang="en-US" i="1" dirty="0"/>
              <a:t>Bloomberg BNA</a:t>
            </a:r>
            <a:r>
              <a:rPr lang="en-US" dirty="0"/>
              <a:t>, 27 Jun 2016.</a:t>
            </a:r>
          </a:p>
          <a:p>
            <a:pPr lvl="1"/>
            <a:r>
              <a:rPr lang="en-US" u="sng" dirty="0">
                <a:hlinkClick r:id="rId5"/>
              </a:rPr>
              <a:t>Why sustainability reporting is a key tool for savvy managers</a:t>
            </a:r>
            <a:r>
              <a:rPr lang="en-US" dirty="0"/>
              <a:t>, Jennifer </a:t>
            </a:r>
            <a:r>
              <a:rPr lang="en-US" dirty="0" err="1"/>
              <a:t>Klie</a:t>
            </a:r>
            <a:r>
              <a:rPr lang="en-US" dirty="0"/>
              <a:t> and Sarah Corrigan, </a:t>
            </a:r>
            <a:r>
              <a:rPr lang="en-US" i="1" dirty="0" err="1"/>
              <a:t>GreenBiz</a:t>
            </a:r>
            <a:r>
              <a:rPr lang="en-US" i="1" dirty="0"/>
              <a:t>,</a:t>
            </a:r>
            <a:r>
              <a:rPr lang="en-US" dirty="0"/>
              <a:t> 5 Apr 2016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8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8872" indent="0">
              <a:buNone/>
            </a:pPr>
            <a:r>
              <a:rPr lang="en-US" dirty="0"/>
              <a:t>After completing the reading assignment </a:t>
            </a:r>
            <a:r>
              <a:rPr lang="en-US" u="sng" dirty="0">
                <a:hlinkClick r:id="rId2"/>
              </a:rPr>
              <a:t>How Corporate Governance Affects Corporate Sustainability and Why It Matters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write an original post that answers the following question</a:t>
            </a:r>
            <a:r>
              <a:rPr lang="en-US" dirty="0" smtClean="0"/>
              <a:t>:</a:t>
            </a:r>
          </a:p>
          <a:p>
            <a:pPr marL="118872" indent="0">
              <a:buNone/>
            </a:pPr>
            <a:endParaRPr lang="en-US" dirty="0"/>
          </a:p>
          <a:p>
            <a:pPr lvl="0"/>
            <a:r>
              <a:rPr lang="en-US" dirty="0"/>
              <a:t>How can corporate governance and self-monitoring of corporate activities for their impact on society and the natural environment create tension for corporate executives and boards of directors?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Respond </a:t>
            </a:r>
            <a:r>
              <a:rPr lang="en-US" dirty="0"/>
              <a:t>to another student’s post on the same question with an idea for reducing this tension for CEOs.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48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Baxi</a:t>
            </a:r>
            <a:r>
              <a:rPr lang="en-US" dirty="0"/>
              <a:t>, C.V. &amp; Yadav, </a:t>
            </a:r>
            <a:r>
              <a:rPr lang="en-US" dirty="0" err="1"/>
              <a:t>Vanita</a:t>
            </a:r>
            <a:r>
              <a:rPr lang="en-US" dirty="0"/>
              <a:t>, Harvard Business Review (2010). </a:t>
            </a:r>
            <a:r>
              <a:rPr lang="en-US" i="1" dirty="0"/>
              <a:t>Case Study: Corporate Governance Failure at Satyam. </a:t>
            </a:r>
            <a:r>
              <a:rPr lang="en-US" dirty="0"/>
              <a:t>Retrieved from:</a:t>
            </a:r>
            <a:br>
              <a:rPr lang="en-US" dirty="0"/>
            </a:br>
            <a:r>
              <a:rPr lang="en-US" u="sng" dirty="0">
                <a:hlinkClick r:id="rId2"/>
              </a:rPr>
              <a:t>https://hbr.org/product/corporate-governance-failure-at-satyam/HKU889-PDF-ENG</a:t>
            </a:r>
            <a:endParaRPr lang="en-US" dirty="0"/>
          </a:p>
          <a:p>
            <a:pPr lvl="0"/>
            <a:r>
              <a:rPr lang="en-US" dirty="0"/>
              <a:t>Deloitte </a:t>
            </a:r>
            <a:r>
              <a:rPr lang="en-US" dirty="0" err="1"/>
              <a:t>Touche</a:t>
            </a:r>
            <a:r>
              <a:rPr lang="en-US" dirty="0"/>
              <a:t> Tohmatsu India LLP &amp; Confederation of Indian Industry (2015). </a:t>
            </a:r>
            <a:r>
              <a:rPr lang="en-US" i="1" dirty="0"/>
              <a:t>Global Trends in Corporate Governance.</a:t>
            </a:r>
            <a:r>
              <a:rPr lang="en-US" dirty="0"/>
              <a:t> Retrieved </a:t>
            </a:r>
            <a:r>
              <a:rPr lang="en-US" dirty="0" smtClean="0"/>
              <a:t>from:</a:t>
            </a:r>
            <a:br>
              <a:rPr lang="en-US" dirty="0" smtClean="0"/>
            </a:br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://www2.deloitte.com/in/en/pages/risk/articles/global-trends-in-corporate-governance.html</a:t>
            </a:r>
            <a:endParaRPr lang="en-US" dirty="0"/>
          </a:p>
          <a:p>
            <a:pPr lvl="0"/>
            <a:r>
              <a:rPr lang="en-US" dirty="0"/>
              <a:t>Kotter, John P. (1996). </a:t>
            </a:r>
            <a:r>
              <a:rPr lang="en-US" i="1" dirty="0"/>
              <a:t>Leading Change. </a:t>
            </a:r>
            <a:r>
              <a:rPr lang="en-US" dirty="0"/>
              <a:t>Boston: Harvard Business Review Press. </a:t>
            </a:r>
          </a:p>
          <a:p>
            <a:pPr lvl="0"/>
            <a:r>
              <a:rPr lang="en-US" dirty="0" err="1"/>
              <a:t>Organisation</a:t>
            </a:r>
            <a:r>
              <a:rPr lang="en-US" dirty="0"/>
              <a:t> for Economic Co-operation and Development [OECD] (2015). </a:t>
            </a:r>
            <a:r>
              <a:rPr lang="en-US" i="1" dirty="0"/>
              <a:t>G20/OECD Principles of Corporate Governance:  OECD Report to G20 Finance Ministers and Central Bank Governors</a:t>
            </a:r>
            <a:r>
              <a:rPr lang="en-US" dirty="0"/>
              <a:t>. Retrieved from:</a:t>
            </a:r>
            <a:br>
              <a:rPr lang="en-US" dirty="0"/>
            </a:br>
            <a:r>
              <a:rPr lang="en-US" u="sng" dirty="0">
                <a:hlinkClick r:id="rId4"/>
              </a:rPr>
              <a:t>https://www.oecd.org/daf/ca/Corporate-Governance-Principles-ENG.pdf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57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Corporate </a:t>
            </a:r>
            <a:r>
              <a:rPr lang="en-US" dirty="0"/>
              <a:t>governance of a </a:t>
            </a:r>
            <a:r>
              <a:rPr lang="en-US" dirty="0" smtClean="0"/>
              <a:t>company </a:t>
            </a:r>
            <a:endParaRPr lang="en-US" dirty="0"/>
          </a:p>
          <a:p>
            <a:r>
              <a:rPr lang="en-US" dirty="0" smtClean="0"/>
              <a:t>Meaning of </a:t>
            </a:r>
            <a:r>
              <a:rPr lang="en-US" dirty="0"/>
              <a:t>Environmental, Social and Governance (</a:t>
            </a:r>
            <a:r>
              <a:rPr lang="en-US" dirty="0" smtClean="0"/>
              <a:t>ESG), </a:t>
            </a:r>
            <a:r>
              <a:rPr lang="en-US" dirty="0"/>
              <a:t>and how </a:t>
            </a:r>
            <a:r>
              <a:rPr lang="en-US" dirty="0" smtClean="0"/>
              <a:t>good </a:t>
            </a:r>
            <a:r>
              <a:rPr lang="en-US" dirty="0"/>
              <a:t>governance </a:t>
            </a:r>
            <a:r>
              <a:rPr lang="en-US" dirty="0" smtClean="0"/>
              <a:t>plays </a:t>
            </a:r>
            <a:r>
              <a:rPr lang="en-US" dirty="0"/>
              <a:t>a role in corporate </a:t>
            </a:r>
            <a:r>
              <a:rPr lang="en-US" dirty="0" smtClean="0"/>
              <a:t>sustainability</a:t>
            </a:r>
          </a:p>
          <a:p>
            <a:r>
              <a:rPr lang="en-US" dirty="0" smtClean="0"/>
              <a:t>How company </a:t>
            </a:r>
            <a:r>
              <a:rPr lang="en-US" dirty="0"/>
              <a:t>leadership </a:t>
            </a:r>
            <a:r>
              <a:rPr lang="en-US" dirty="0" smtClean="0"/>
              <a:t>affects corporate sustainability</a:t>
            </a:r>
            <a:endParaRPr lang="en-US" dirty="0"/>
          </a:p>
          <a:p>
            <a:r>
              <a:rPr lang="en-US" dirty="0" smtClean="0"/>
              <a:t>Change </a:t>
            </a:r>
            <a:r>
              <a:rPr lang="en-US" dirty="0"/>
              <a:t>Management, and how can it be used to </a:t>
            </a:r>
            <a:r>
              <a:rPr lang="en-US" dirty="0" smtClean="0"/>
              <a:t>embed </a:t>
            </a:r>
            <a:r>
              <a:rPr lang="en-US" dirty="0"/>
              <a:t>sustainable practices in </a:t>
            </a:r>
            <a:r>
              <a:rPr lang="en-US" dirty="0" smtClean="0"/>
              <a:t>business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59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i="1"/>
              <a:t>By the end of this session, you will be able to</a:t>
            </a:r>
            <a:r>
              <a:rPr lang="en-US" sz="2800" i="1" smtClean="0"/>
              <a:t>: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dirty="0" smtClean="0"/>
              <a:t>Understand what </a:t>
            </a:r>
            <a:r>
              <a:rPr lang="en-US" sz="2400" dirty="0"/>
              <a:t>corporate </a:t>
            </a:r>
            <a:r>
              <a:rPr lang="en-US" sz="2400" dirty="0" smtClean="0"/>
              <a:t>governance is, </a:t>
            </a:r>
            <a:r>
              <a:rPr lang="en-US" sz="2400" dirty="0"/>
              <a:t>how is it </a:t>
            </a:r>
            <a:r>
              <a:rPr lang="en-US" sz="2400" dirty="0" smtClean="0"/>
              <a:t>measured, </a:t>
            </a:r>
            <a:r>
              <a:rPr lang="en-US" sz="2400" dirty="0"/>
              <a:t>and why is it important to corporate </a:t>
            </a:r>
            <a:r>
              <a:rPr lang="en-US" sz="2400" dirty="0" smtClean="0"/>
              <a:t>sustainability</a:t>
            </a:r>
          </a:p>
          <a:p>
            <a:r>
              <a:rPr lang="en-US" sz="2400" dirty="0" smtClean="0"/>
              <a:t>Explain basic </a:t>
            </a:r>
            <a:r>
              <a:rPr lang="en-US" sz="2400" dirty="0"/>
              <a:t>concepts of ESG and how corporate governance is important </a:t>
            </a:r>
            <a:r>
              <a:rPr lang="en-US" sz="2400" dirty="0" smtClean="0"/>
              <a:t>both to </a:t>
            </a:r>
            <a:r>
              <a:rPr lang="en-US" sz="2400" dirty="0"/>
              <a:t>sustainability-minded investors and </a:t>
            </a:r>
            <a:r>
              <a:rPr lang="en-US" sz="2400" dirty="0" smtClean="0"/>
              <a:t>for financial/stock </a:t>
            </a:r>
            <a:r>
              <a:rPr lang="en-US" sz="2400" dirty="0"/>
              <a:t>market </a:t>
            </a:r>
            <a:r>
              <a:rPr lang="en-US" sz="2400" dirty="0" smtClean="0"/>
              <a:t>performance</a:t>
            </a:r>
          </a:p>
          <a:p>
            <a:r>
              <a:rPr lang="en-US" sz="2400" dirty="0" smtClean="0"/>
              <a:t>Discuss how company and board </a:t>
            </a:r>
            <a:r>
              <a:rPr lang="en-US" sz="2400" dirty="0"/>
              <a:t>leadership affect corporate </a:t>
            </a:r>
            <a:r>
              <a:rPr lang="en-US" sz="2400" dirty="0" smtClean="0"/>
              <a:t>sustainability</a:t>
            </a:r>
          </a:p>
          <a:p>
            <a:r>
              <a:rPr lang="en-US" sz="2400" dirty="0" smtClean="0"/>
              <a:t>Understand basics </a:t>
            </a:r>
            <a:r>
              <a:rPr lang="en-US" sz="2400" dirty="0"/>
              <a:t>of </a:t>
            </a:r>
            <a:r>
              <a:rPr lang="en-US" sz="2400" dirty="0" smtClean="0"/>
              <a:t>Change Management, </a:t>
            </a:r>
            <a:r>
              <a:rPr lang="en-US" sz="2400" dirty="0"/>
              <a:t>its history and its place in corporate sustainability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3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OECD definition: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sz="2800" i="1" dirty="0"/>
              <a:t>"Corporate governance involves a set of relationships between a company’s management, its board, its </a:t>
            </a:r>
            <a:r>
              <a:rPr lang="en-US" sz="2800" i="1" dirty="0" smtClean="0"/>
              <a:t>shareholders, </a:t>
            </a:r>
            <a:r>
              <a:rPr lang="en-US" sz="2800" i="1" dirty="0"/>
              <a:t>and other stakeholders. Corporate governance also provides the structure through which the objectives of the company are set, and the means of attaining those objectives and monitoring performance are determined."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18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Corporate Governance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 smtClean="0"/>
              <a:t>Corporate governance is measured in several ways. Some of the most important include:</a:t>
            </a:r>
          </a:p>
          <a:p>
            <a:pPr marL="118872" indent="0">
              <a:buNone/>
            </a:pPr>
            <a:endParaRPr lang="en-US" dirty="0" smtClean="0"/>
          </a:p>
          <a:p>
            <a:pPr lvl="0"/>
            <a:r>
              <a:rPr lang="en-US" dirty="0"/>
              <a:t>board membership criteria;</a:t>
            </a:r>
          </a:p>
          <a:p>
            <a:pPr lvl="0"/>
            <a:r>
              <a:rPr lang="en-US" dirty="0" smtClean="0"/>
              <a:t>board committees in place, such as </a:t>
            </a:r>
            <a:r>
              <a:rPr lang="en-US" dirty="0"/>
              <a:t>audit, compensation, nominating and corporate </a:t>
            </a:r>
            <a:r>
              <a:rPr lang="en-US" dirty="0" smtClean="0"/>
              <a:t>governance;</a:t>
            </a:r>
            <a:endParaRPr lang="en-US" dirty="0"/>
          </a:p>
          <a:p>
            <a:pPr lvl="0"/>
            <a:r>
              <a:rPr lang="en-US" dirty="0" smtClean="0"/>
              <a:t>how </a:t>
            </a:r>
            <a:r>
              <a:rPr lang="en-US" dirty="0"/>
              <a:t>board </a:t>
            </a:r>
            <a:r>
              <a:rPr lang="en-US" dirty="0" smtClean="0"/>
              <a:t>performance is assessed;</a:t>
            </a:r>
            <a:endParaRPr lang="en-US" dirty="0"/>
          </a:p>
          <a:p>
            <a:pPr lvl="0"/>
            <a:r>
              <a:rPr lang="en-US" dirty="0"/>
              <a:t>independent directors;</a:t>
            </a:r>
          </a:p>
          <a:p>
            <a:pPr lvl="0"/>
            <a:r>
              <a:rPr lang="en-US" dirty="0"/>
              <a:t>separate chairman and chief executive positions;</a:t>
            </a:r>
          </a:p>
          <a:p>
            <a:pPr lvl="0"/>
            <a:r>
              <a:rPr lang="en-US" dirty="0"/>
              <a:t>board compensation</a:t>
            </a:r>
            <a:r>
              <a:rPr lang="en-US" dirty="0" smtClean="0"/>
              <a:t>; and</a:t>
            </a:r>
            <a:endParaRPr lang="en-US" dirty="0"/>
          </a:p>
          <a:p>
            <a:pPr lvl="0"/>
            <a:r>
              <a:rPr lang="en-US" dirty="0"/>
              <a:t>director training and responsibilities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17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Weak Corporate Governance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Satyam 2009 accounting fraud scandal in India led government to enact to more rigorous standards to prevent similar abuse</a:t>
            </a:r>
          </a:p>
          <a:p>
            <a:r>
              <a:rPr lang="en-US" sz="2800" dirty="0" smtClean="0"/>
              <a:t>Case highlights need for</a:t>
            </a:r>
            <a:br>
              <a:rPr lang="en-US" sz="2800" dirty="0" smtClean="0"/>
            </a:br>
            <a:r>
              <a:rPr lang="en-US" sz="2800" dirty="0" smtClean="0"/>
              <a:t>further development of</a:t>
            </a:r>
          </a:p>
          <a:p>
            <a:pPr marL="118872" indent="0">
              <a:buNone/>
            </a:pPr>
            <a:r>
              <a:rPr lang="en-US" sz="2800" dirty="0" smtClean="0"/>
              <a:t>    robust corporate governance</a:t>
            </a:r>
            <a:br>
              <a:rPr lang="en-US" sz="2800" dirty="0" smtClean="0"/>
            </a:br>
            <a:r>
              <a:rPr lang="en-US" sz="2800" dirty="0" smtClean="0"/>
              <a:t>    in some developing economies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18872" indent="0">
              <a:buNone/>
            </a:pPr>
            <a:r>
              <a:rPr lang="en-US" sz="1200" dirty="0" smtClean="0"/>
              <a:t>		                     Source credit for logo: </a:t>
            </a:r>
            <a:r>
              <a:rPr lang="en-US" sz="1200" dirty="0">
                <a:hlinkClick r:id="rId2"/>
              </a:rPr>
              <a:t>edcatiitd.wordpress.com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886200"/>
            <a:ext cx="2476500" cy="260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00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Governance Leaders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Dr. Mervyn King, the King Reports (audio)</a:t>
            </a:r>
          </a:p>
          <a:p>
            <a:pPr marL="118872" indent="0">
              <a:buNone/>
            </a:pPr>
            <a:r>
              <a:rPr lang="en-US" sz="2400" dirty="0" smtClean="0"/>
              <a:t>https://www.youtube.com/watch?v=rElWiOXi7qQ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b="1" dirty="0" smtClean="0"/>
          </a:p>
          <a:p>
            <a:pPr marL="118872" indent="0">
              <a:buNone/>
            </a:pPr>
            <a:r>
              <a:rPr lang="en-US" sz="2400" b="1" dirty="0" smtClean="0"/>
              <a:t>King IV draft (2016):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/>
              <a:t>“Governance is indispensable for growth and prosperity.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Every </a:t>
            </a:r>
            <a:r>
              <a:rPr lang="en-US" sz="2400" i="1" dirty="0" err="1" smtClean="0"/>
              <a:t>organisation</a:t>
            </a:r>
            <a:r>
              <a:rPr lang="en-US" sz="2400" i="1" dirty="0" smtClean="0"/>
              <a:t> that adopts good corporate </a:t>
            </a:r>
          </a:p>
          <a:p>
            <a:pPr marL="118872" indent="0">
              <a:buNone/>
            </a:pPr>
            <a:r>
              <a:rPr lang="en-US" sz="2400" i="1" dirty="0" smtClean="0"/>
              <a:t>governance </a:t>
            </a:r>
            <a:r>
              <a:rPr lang="en-US" sz="2400" i="1" dirty="0"/>
              <a:t>contributes to </a:t>
            </a:r>
            <a:r>
              <a:rPr lang="en-US" sz="2400" i="1" dirty="0" smtClean="0"/>
              <a:t>sustainable </a:t>
            </a:r>
            <a:endParaRPr lang="en-US" sz="2400" i="1" dirty="0"/>
          </a:p>
          <a:p>
            <a:pPr marL="118872" indent="0">
              <a:buNone/>
            </a:pPr>
            <a:r>
              <a:rPr lang="en-US" sz="2400" i="1" dirty="0"/>
              <a:t>value creation </a:t>
            </a:r>
            <a:r>
              <a:rPr lang="en-US" sz="2400" i="1" dirty="0" smtClean="0"/>
              <a:t>in South </a:t>
            </a:r>
            <a:r>
              <a:rPr lang="en-US" sz="2400" i="1" dirty="0"/>
              <a:t>Africa, </a:t>
            </a:r>
            <a:r>
              <a:rPr lang="en-US" sz="2400" i="1" dirty="0" smtClean="0"/>
              <a:t>Africa</a:t>
            </a:r>
            <a:br>
              <a:rPr lang="en-US" sz="2400" i="1" dirty="0" smtClean="0"/>
            </a:br>
            <a:r>
              <a:rPr lang="en-US" sz="2400" i="1" dirty="0" smtClean="0"/>
              <a:t>and </a:t>
            </a:r>
            <a:r>
              <a:rPr lang="en-US" sz="2400" i="1" dirty="0"/>
              <a:t>ultimately, </a:t>
            </a:r>
            <a:r>
              <a:rPr lang="en-US" sz="2400" i="1" dirty="0" smtClean="0"/>
              <a:t>globally.”</a:t>
            </a:r>
            <a:endParaRPr lang="en-US" sz="2400" i="1" dirty="0"/>
          </a:p>
          <a:p>
            <a:pPr marL="118872" indent="0">
              <a:buNone/>
            </a:pPr>
            <a:r>
              <a:rPr lang="en-US" dirty="0" smtClean="0"/>
              <a:t>							</a:t>
            </a:r>
            <a:r>
              <a:rPr lang="en-US" sz="2100" dirty="0" smtClean="0"/>
              <a:t>Dr. Mervyn King</a:t>
            </a:r>
          </a:p>
          <a:p>
            <a:endParaRPr lang="en-US" dirty="0" smtClean="0"/>
          </a:p>
          <a:p>
            <a:r>
              <a:rPr lang="en-US" dirty="0" smtClean="0"/>
              <a:t>Prof. Robert Eccles’ Harvard Business School research on correlation between corporate governance and stock performance</a:t>
            </a:r>
            <a:br>
              <a:rPr lang="en-US" dirty="0" smtClean="0"/>
            </a:br>
            <a:endParaRPr lang="en-US" dirty="0" smtClean="0"/>
          </a:p>
          <a:p>
            <a:pPr marL="118872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				Source credit </a:t>
            </a:r>
            <a:r>
              <a:rPr lang="en-US" sz="1200" dirty="0"/>
              <a:t>for photo: http://www.ifac.org/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057400"/>
            <a:ext cx="1967553" cy="21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8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Corporate Governance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sz="2400" dirty="0" smtClean="0"/>
              <a:t>As we’ve learned, </a:t>
            </a:r>
            <a:r>
              <a:rPr lang="en-US" sz="2400" b="1" dirty="0" smtClean="0"/>
              <a:t>corporate governance </a:t>
            </a:r>
            <a:r>
              <a:rPr lang="en-US" sz="2400" dirty="0" smtClean="0"/>
              <a:t>is the way company executives, board members, and stakeholders interact. It </a:t>
            </a:r>
            <a:r>
              <a:rPr lang="en-US" sz="2400" dirty="0"/>
              <a:t>also </a:t>
            </a:r>
            <a:r>
              <a:rPr lang="en-US" sz="2400" dirty="0" smtClean="0"/>
              <a:t>gives structure for company objectives to be </a:t>
            </a:r>
            <a:r>
              <a:rPr lang="en-US" sz="2400" dirty="0"/>
              <a:t>set, and the means of attaining those objectives and monitoring </a:t>
            </a:r>
            <a:r>
              <a:rPr lang="en-US" sz="2400" dirty="0" smtClean="0"/>
              <a:t>performance on them. </a:t>
            </a:r>
          </a:p>
          <a:p>
            <a:pPr marL="118872" indent="0">
              <a:buNone/>
            </a:pPr>
            <a:endParaRPr lang="en-US" sz="2400" dirty="0"/>
          </a:p>
          <a:p>
            <a:pPr marL="118872" indent="0">
              <a:buNone/>
            </a:pPr>
            <a:r>
              <a:rPr lang="en-US" sz="2400" dirty="0" smtClean="0"/>
              <a:t>Activist shareholders can seek and win governance changes through proxy proposal victories.</a:t>
            </a:r>
          </a:p>
          <a:p>
            <a:pPr marL="118872" indent="0">
              <a:buNone/>
            </a:pPr>
            <a:endParaRPr lang="en-US" sz="2400" dirty="0"/>
          </a:p>
          <a:p>
            <a:pPr marL="118872" indent="0">
              <a:spcAft>
                <a:spcPts val="600"/>
              </a:spcAft>
              <a:buNone/>
            </a:pPr>
            <a:r>
              <a:rPr lang="en-US" sz="3000" b="1" dirty="0" smtClean="0"/>
              <a:t>ISS study on U.S. governance trends finds:</a:t>
            </a:r>
            <a:endParaRPr lang="en-US" sz="3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More annual and majority-vote board selection;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Rising gender and racial diversity on large U.S.</a:t>
            </a:r>
            <a:br>
              <a:rPr lang="en-US" sz="2400" dirty="0" smtClean="0"/>
            </a:br>
            <a:r>
              <a:rPr lang="en-US" sz="2400" dirty="0" smtClean="0"/>
              <a:t> companies’ boards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411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8C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“G” in ESG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Environmental, Social, and Governance (ESG) factors?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In what ways does governance matter to responsible investors and other stakeholders?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57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Custom 10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FFFFFF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14681</TotalTime>
  <Words>854</Words>
  <Application>Microsoft Office PowerPoint</Application>
  <PresentationFormat>Экран (4:3)</PresentationFormat>
  <Paragraphs>131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1_Module</vt:lpstr>
      <vt:lpstr>Week 7</vt:lpstr>
      <vt:lpstr>Session Outline</vt:lpstr>
      <vt:lpstr>Learning Objectives</vt:lpstr>
      <vt:lpstr>Corporate Governance</vt:lpstr>
      <vt:lpstr>Basic Corporate Governance Metrics</vt:lpstr>
      <vt:lpstr>Weak Corporate Governance Example</vt:lpstr>
      <vt:lpstr>Corporate Governance Leaders</vt:lpstr>
      <vt:lpstr>Corporate Governance Review</vt:lpstr>
      <vt:lpstr>The “G” in ESG</vt:lpstr>
      <vt:lpstr>Corporate Sustainability Leadership</vt:lpstr>
      <vt:lpstr>How Corporate Leadership Can Affect Sustainability</vt:lpstr>
      <vt:lpstr>Change Management</vt:lpstr>
      <vt:lpstr>8 Steps for Leading the Change</vt:lpstr>
      <vt:lpstr>Summary of Week 7 Lesson</vt:lpstr>
      <vt:lpstr>Vocabulary Review/ Glossary of Abbreviations</vt:lpstr>
      <vt:lpstr>Required Materials</vt:lpstr>
      <vt:lpstr>Supplemental Materials</vt:lpstr>
      <vt:lpstr>Assignment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Michael</dc:creator>
  <cp:lastModifiedBy>Novikova Svetlana</cp:lastModifiedBy>
  <cp:revision>160</cp:revision>
  <cp:lastPrinted>2016-11-29T13:33:16Z</cp:lastPrinted>
  <dcterms:created xsi:type="dcterms:W3CDTF">2016-07-09T19:59:39Z</dcterms:created>
  <dcterms:modified xsi:type="dcterms:W3CDTF">2016-11-29T13:33:31Z</dcterms:modified>
</cp:coreProperties>
</file>