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81" r:id="rId3"/>
    <p:sldId id="271" r:id="rId4"/>
    <p:sldId id="257" r:id="rId5"/>
    <p:sldId id="258" r:id="rId6"/>
    <p:sldId id="275" r:id="rId7"/>
    <p:sldId id="265" r:id="rId8"/>
    <p:sldId id="276" r:id="rId9"/>
    <p:sldId id="266" r:id="rId10"/>
    <p:sldId id="277" r:id="rId11"/>
    <p:sldId id="282" r:id="rId12"/>
    <p:sldId id="283" r:id="rId13"/>
    <p:sldId id="289" r:id="rId14"/>
    <p:sldId id="288" r:id="rId15"/>
    <p:sldId id="284" r:id="rId16"/>
    <p:sldId id="270" r:id="rId17"/>
    <p:sldId id="262" r:id="rId18"/>
    <p:sldId id="286" r:id="rId19"/>
    <p:sldId id="274" r:id="rId20"/>
    <p:sldId id="290" r:id="rId21"/>
    <p:sldId id="285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33E-1433-4488-90BD-A5CC390904E8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E5C44-116E-472B-A447-FC40C0D9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E5C44-116E-472B-A447-FC40C0D94A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23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E5C44-116E-472B-A447-FC40C0D94A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8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E5C44-116E-472B-A447-FC40C0D94A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8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E5C44-116E-472B-A447-FC40C0D94A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96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Redo graph with just titles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E5C44-116E-472B-A447-FC40C0D94A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99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</a:t>
            </a:r>
            <a:r>
              <a:rPr lang="en-US" baseline="0" dirty="0" smtClean="0"/>
              <a:t> skills mention it global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E5C44-116E-472B-A447-FC40C0D94A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4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43094"/>
            <a:ext cx="9144000" cy="6901094"/>
          </a:xfrm>
          <a:prstGeom prst="rect">
            <a:avLst/>
          </a:prstGeom>
          <a:solidFill>
            <a:srgbClr val="1152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12/12/2016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12/12/2016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45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12/12/2016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18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12/12/2016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89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12/12/2016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215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12/12/2016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4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12/12/2016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27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12/12/2016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7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12/12/2016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7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12/12/2016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12/12/2016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22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00169"/>
            <a:ext cx="9144000" cy="1592580"/>
          </a:xfrm>
          <a:prstGeom prst="rect">
            <a:avLst/>
          </a:prstGeom>
          <a:solidFill>
            <a:srgbClr val="1152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12/12/2016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46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bg1"/>
        </a:buClr>
        <a:buSzPct val="80000"/>
        <a:buFont typeface="Wingdings 2"/>
        <a:buChar char=""/>
        <a:defRPr kumimoji="0"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bg1"/>
        </a:buClr>
        <a:buSzPct val="90000"/>
        <a:buFont typeface="Wingdings"/>
        <a:buChar char=""/>
        <a:defRPr kumimoji="0"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bg1"/>
        </a:buClr>
        <a:buFont typeface="Arial"/>
        <a:buChar char="▪"/>
        <a:defRPr kumimoji="0"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bg1"/>
        </a:buClr>
        <a:buFont typeface="Arial"/>
        <a:buChar char="▪"/>
        <a:defRPr kumimoji="0"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bg1"/>
        </a:buClr>
        <a:buFont typeface="Wingdings 3"/>
        <a:buChar char=""/>
        <a:defRPr kumimoji="0" lang="en-US" sz="2000" kern="1200" smtClean="0">
          <a:solidFill>
            <a:srgbClr val="FFFFFF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ustainablebusiness.com/jobs" TargetMode="External"/><Relationship Id="rId3" Type="http://schemas.openxmlformats.org/officeDocument/2006/relationships/hyperlink" Target="http://www.bcorporation.net/community/jobs-board" TargetMode="External"/><Relationship Id="rId7" Type="http://schemas.openxmlformats.org/officeDocument/2006/relationships/hyperlink" Target="http://www.ethicalperformance.com/recruitm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sr.org/en/careers/job-openings" TargetMode="External"/><Relationship Id="rId5" Type="http://schemas.openxmlformats.org/officeDocument/2006/relationships/hyperlink" Target="http://www.bridgespan.org/" TargetMode="External"/><Relationship Id="rId10" Type="http://schemas.openxmlformats.org/officeDocument/2006/relationships/hyperlink" Target="https://www.netimpact.org/careers2Degrees" TargetMode="External"/><Relationship Id="rId4" Type="http://schemas.openxmlformats.org/officeDocument/2006/relationships/hyperlink" Target="http://www.bcccc.net/" TargetMode="External"/><Relationship Id="rId9" Type="http://schemas.openxmlformats.org/officeDocument/2006/relationships/hyperlink" Target="Jobs.justmeans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nowerk.com/nanotechnology-news/newsid=44165.php#ixzz4JUbvSgeL" TargetMode="External"/><Relationship Id="rId2" Type="http://schemas.openxmlformats.org/officeDocument/2006/relationships/hyperlink" Target="http://www.ted.com/talks/tal_danino_we_can_use_bacteria_to_detect_cancer_and_maybe_treat_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nowerk.com/nanotechnology/reports/reportpdf/report6.pdf" TargetMode="External"/><Relationship Id="rId2" Type="http://schemas.openxmlformats.org/officeDocument/2006/relationships/hyperlink" Target="http://www.ted.com/talks/sangeeta_bhatia_this_tiny_particle_could_roam_your_body_to_find_tumor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reereducation.columbia.edu/resources/tipsheets/30-second-introduc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8077200" cy="1673352"/>
          </a:xfrm>
        </p:spPr>
        <p:txBody>
          <a:bodyPr/>
          <a:lstStyle/>
          <a:p>
            <a:r>
              <a:rPr lang="en-US" dirty="0" smtClean="0"/>
              <a:t>Week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Emerging </a:t>
            </a:r>
            <a:r>
              <a:rPr lang="en-US" dirty="0" smtClean="0"/>
              <a:t>Technology &amp; Career Development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2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410200" cy="4625609"/>
          </a:xfrm>
        </p:spPr>
        <p:txBody>
          <a:bodyPr/>
          <a:lstStyle/>
          <a:p>
            <a:r>
              <a:rPr lang="en-US" dirty="0"/>
              <a:t>radio</a:t>
            </a:r>
          </a:p>
          <a:p>
            <a:r>
              <a:rPr lang="en-US" dirty="0"/>
              <a:t>television</a:t>
            </a:r>
          </a:p>
          <a:p>
            <a:r>
              <a:rPr lang="en-US" dirty="0"/>
              <a:t>c</a:t>
            </a:r>
            <a:r>
              <a:rPr lang="en-US" dirty="0" smtClean="0"/>
              <a:t>ellular/smart </a:t>
            </a:r>
            <a:r>
              <a:rPr lang="en-US" dirty="0"/>
              <a:t>phones</a:t>
            </a:r>
          </a:p>
          <a:p>
            <a:r>
              <a:rPr lang="en-US" dirty="0"/>
              <a:t>computer and network hardware and software</a:t>
            </a:r>
          </a:p>
          <a:p>
            <a:r>
              <a:rPr lang="en-US" dirty="0"/>
              <a:t>satellite systems</a:t>
            </a:r>
          </a:p>
          <a:p>
            <a:r>
              <a:rPr lang="en-US" dirty="0"/>
              <a:t>videoconferencing and distance learning</a:t>
            </a:r>
          </a:p>
        </p:txBody>
      </p:sp>
      <p:pic>
        <p:nvPicPr>
          <p:cNvPr id="4098" name="Picture 2" descr="http://top10smartphone.com/wp-content/uploads/2014/09/top-10-smartphone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657600" cy="28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32770" y="6520934"/>
            <a:ext cx="463983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[top10smartphones.com. </a:t>
            </a:r>
            <a:r>
              <a:rPr lang="en-US" sz="600" dirty="0"/>
              <a:t>[Image]. Retrieved </a:t>
            </a:r>
            <a:r>
              <a:rPr lang="en-US" sz="600" dirty="0" smtClean="0"/>
              <a:t>from: </a:t>
            </a:r>
            <a:r>
              <a:rPr lang="en-US" sz="600" dirty="0"/>
              <a:t>http://</a:t>
            </a:r>
            <a:r>
              <a:rPr lang="en-US" sz="600" dirty="0" smtClean="0"/>
              <a:t>top10smartphone.com/wp-content/uploads/2014/09/top-10-smartphone-2.jpg]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94536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Emerging Technology &amp;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Benefits of using Emerging Technology</a:t>
            </a:r>
          </a:p>
          <a:p>
            <a:pPr lvl="1"/>
            <a:r>
              <a:rPr lang="en-US" dirty="0" smtClean="0"/>
              <a:t>Cost Reduction</a:t>
            </a:r>
          </a:p>
          <a:p>
            <a:pPr lvl="1"/>
            <a:r>
              <a:rPr lang="en-US" dirty="0" smtClean="0"/>
              <a:t>Time Reduction</a:t>
            </a:r>
          </a:p>
          <a:p>
            <a:pPr lvl="1"/>
            <a:r>
              <a:rPr lang="en-US" dirty="0" smtClean="0"/>
              <a:t>Output Quality</a:t>
            </a:r>
          </a:p>
          <a:p>
            <a:pPr lvl="1"/>
            <a:r>
              <a:rPr lang="en-US" dirty="0" smtClean="0"/>
              <a:t>Quality of Work life (QWL)/Learning/Empowerment</a:t>
            </a:r>
          </a:p>
          <a:p>
            <a:r>
              <a:rPr lang="en-US" dirty="0" smtClean="0"/>
              <a:t>3 Spheres of Sustainability or TBL</a:t>
            </a:r>
            <a:endParaRPr lang="en-US" dirty="0"/>
          </a:p>
        </p:txBody>
      </p:sp>
      <p:pic>
        <p:nvPicPr>
          <p:cNvPr id="4" name="Picture 2" descr="http://www.csrambassadors.com/wp-content/uploads/2016/03/triple-bottom-line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75345"/>
            <a:ext cx="2646218" cy="26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48200" y="6658674"/>
            <a:ext cx="45720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[CSR Ambassadors. </a:t>
            </a:r>
            <a:r>
              <a:rPr lang="en-US" sz="600" dirty="0"/>
              <a:t>[Image]. Retrieved </a:t>
            </a:r>
            <a:r>
              <a:rPr lang="en-US" sz="600" dirty="0" smtClean="0"/>
              <a:t>from: </a:t>
            </a:r>
            <a:r>
              <a:rPr lang="en-US" sz="600" dirty="0"/>
              <a:t>http://</a:t>
            </a:r>
            <a:r>
              <a:rPr lang="en-US" sz="600" dirty="0" smtClean="0"/>
              <a:t>www.csrambassadors.com/wp-content/uploads/2016/03/triple-bottom-line-1.png]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92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Job Possibilities in Corporate Sustainability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Corporate </a:t>
            </a:r>
            <a:r>
              <a:rPr lang="en-US" dirty="0" smtClean="0"/>
              <a:t>Sustainability/Corporate </a:t>
            </a:r>
            <a:r>
              <a:rPr lang="en-US" dirty="0"/>
              <a:t>Social Responsibility (</a:t>
            </a:r>
            <a:r>
              <a:rPr lang="en-US" dirty="0" smtClean="0"/>
              <a:t>CSR)</a:t>
            </a:r>
          </a:p>
          <a:p>
            <a:r>
              <a:rPr lang="en-US" dirty="0" smtClean="0"/>
              <a:t>Sustainability Consulting</a:t>
            </a:r>
          </a:p>
          <a:p>
            <a:r>
              <a:rPr lang="en-US" dirty="0" smtClean="0"/>
              <a:t>Sustainable </a:t>
            </a:r>
            <a:r>
              <a:rPr lang="en-US" dirty="0"/>
              <a:t>Supply Chain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Project </a:t>
            </a:r>
            <a:r>
              <a:rPr lang="en-US" dirty="0"/>
              <a:t>&amp; Program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Sustainable </a:t>
            </a:r>
            <a:r>
              <a:rPr lang="en-US" dirty="0"/>
              <a:t>Real-estate &amp; Green </a:t>
            </a:r>
            <a:r>
              <a:rPr lang="en-US" dirty="0" smtClean="0"/>
              <a:t>building</a:t>
            </a:r>
          </a:p>
          <a:p>
            <a:r>
              <a:rPr lang="en-US" dirty="0" smtClean="0"/>
              <a:t>Energy </a:t>
            </a:r>
            <a:r>
              <a:rPr lang="en-US" dirty="0"/>
              <a:t>&amp; </a:t>
            </a:r>
            <a:r>
              <a:rPr lang="en-US" dirty="0" err="1" smtClean="0"/>
              <a:t>cleantech</a:t>
            </a:r>
            <a:endParaRPr lang="en-US" dirty="0" smtClean="0"/>
          </a:p>
          <a:p>
            <a:r>
              <a:rPr lang="en-US" dirty="0" smtClean="0"/>
              <a:t>Green Marketing/Communications/Reporting</a:t>
            </a:r>
          </a:p>
          <a:p>
            <a:r>
              <a:rPr lang="en-US" dirty="0" smtClean="0"/>
              <a:t>Sustainable </a:t>
            </a:r>
            <a:r>
              <a:rPr lang="en-US" dirty="0"/>
              <a:t>Investing &amp; </a:t>
            </a:r>
            <a:r>
              <a:rPr lang="en-US" dirty="0" smtClean="0"/>
              <a:t>Financing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46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Sustainable </a:t>
            </a:r>
            <a:r>
              <a:rPr lang="en-US" dirty="0"/>
              <a:t>finance </a:t>
            </a:r>
            <a:endParaRPr lang="en-US" dirty="0" smtClean="0"/>
          </a:p>
          <a:p>
            <a:pPr lvl="1"/>
            <a:r>
              <a:rPr lang="en-US" dirty="0" smtClean="0"/>
              <a:t>relates </a:t>
            </a:r>
            <a:r>
              <a:rPr lang="en-US" dirty="0"/>
              <a:t>to the ways in which the banking industry integrates environmental, social and governance issues into their business or investment </a:t>
            </a:r>
            <a:r>
              <a:rPr lang="en-US" dirty="0" smtClean="0"/>
              <a:t>decisions</a:t>
            </a:r>
          </a:p>
          <a:p>
            <a:r>
              <a:rPr lang="en-US" dirty="0" smtClean="0"/>
              <a:t>Need the following skills: </a:t>
            </a:r>
          </a:p>
          <a:p>
            <a:pPr lvl="1"/>
            <a:r>
              <a:rPr lang="en-US" dirty="0" smtClean="0"/>
              <a:t>strong </a:t>
            </a:r>
            <a:r>
              <a:rPr lang="en-US" dirty="0"/>
              <a:t>analytical and writing skills </a:t>
            </a:r>
            <a:r>
              <a:rPr lang="en-US" dirty="0" smtClean="0"/>
              <a:t>and knowledge of </a:t>
            </a:r>
            <a:r>
              <a:rPr lang="en-US" dirty="0"/>
              <a:t>environmental issues. 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International relations, </a:t>
            </a:r>
            <a:r>
              <a:rPr lang="en-US" dirty="0"/>
              <a:t>economics, </a:t>
            </a:r>
            <a:r>
              <a:rPr lang="en-US" dirty="0" smtClean="0"/>
              <a:t>and 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9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Opportunities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24" y="1339646"/>
            <a:ext cx="9166124" cy="5518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52600" y="1111045"/>
            <a:ext cx="36576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Sector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1111045"/>
            <a:ext cx="37338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Sector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09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Ability to motivate and inspire others</a:t>
            </a:r>
            <a:endParaRPr lang="en-US" dirty="0"/>
          </a:p>
          <a:p>
            <a:r>
              <a:rPr lang="en-US" dirty="0" smtClean="0"/>
              <a:t>Ability to work in teams</a:t>
            </a:r>
            <a:endParaRPr lang="en-US" dirty="0"/>
          </a:p>
          <a:p>
            <a:r>
              <a:rPr lang="en-US" dirty="0" smtClean="0"/>
              <a:t>Influential consensus building</a:t>
            </a:r>
            <a:endParaRPr lang="en-US" dirty="0"/>
          </a:p>
          <a:p>
            <a:r>
              <a:rPr lang="en-US" dirty="0" smtClean="0"/>
              <a:t>Strong written and verbal communication</a:t>
            </a:r>
            <a:endParaRPr lang="en-US" dirty="0"/>
          </a:p>
          <a:p>
            <a:r>
              <a:rPr lang="en-US" dirty="0" smtClean="0"/>
              <a:t>Networking and stakeholder engagement</a:t>
            </a:r>
            <a:endParaRPr lang="en-US" dirty="0"/>
          </a:p>
          <a:p>
            <a:r>
              <a:rPr lang="en-US" dirty="0" smtClean="0"/>
              <a:t>Committed</a:t>
            </a:r>
          </a:p>
          <a:p>
            <a:r>
              <a:rPr lang="en-US" dirty="0" smtClean="0"/>
              <a:t>Change management</a:t>
            </a:r>
            <a:endParaRPr lang="en-US" dirty="0"/>
          </a:p>
          <a:p>
            <a:r>
              <a:rPr lang="en-US" dirty="0" smtClean="0"/>
              <a:t>Strategic thinking and planning</a:t>
            </a:r>
            <a:endParaRPr lang="en-US" dirty="0"/>
          </a:p>
          <a:p>
            <a:r>
              <a:rPr lang="en-US" dirty="0" smtClean="0"/>
              <a:t>Project &amp; program management</a:t>
            </a:r>
            <a:endParaRPr lang="en-US" dirty="0"/>
          </a:p>
          <a:p>
            <a:r>
              <a:rPr lang="en-US" dirty="0" smtClean="0"/>
              <a:t>Systems thinking</a:t>
            </a:r>
            <a:endParaRPr lang="en-US" dirty="0"/>
          </a:p>
          <a:p>
            <a:r>
              <a:rPr lang="en-US" dirty="0" smtClean="0"/>
              <a:t>Analytical </a:t>
            </a:r>
          </a:p>
          <a:p>
            <a:r>
              <a:rPr lang="en-US" dirty="0" smtClean="0"/>
              <a:t>Reporting evaluation</a:t>
            </a:r>
            <a:endParaRPr lang="en-US" dirty="0"/>
          </a:p>
          <a:p>
            <a:r>
              <a:rPr lang="en-US" dirty="0" smtClean="0"/>
              <a:t>Industry knowledge</a:t>
            </a:r>
            <a:endParaRPr lang="en-US" dirty="0"/>
          </a:p>
          <a:p>
            <a:r>
              <a:rPr lang="en-US" dirty="0" smtClean="0"/>
              <a:t>Technical skills required by the position </a:t>
            </a:r>
            <a:r>
              <a:rPr lang="en-US" dirty="0"/>
              <a:t>(</a:t>
            </a:r>
            <a:r>
              <a:rPr lang="en-US" dirty="0" smtClean="0"/>
              <a:t>e.g. marketing, financial modeling, supply chain management, etc</a:t>
            </a:r>
            <a:r>
              <a:rPr lang="en-U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56617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 for Sustainability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 Corp Jobs Board</a:t>
            </a:r>
            <a:endParaRPr lang="en-US" dirty="0">
              <a:latin typeface="Calibri"/>
              <a:ea typeface="Calibri"/>
              <a:cs typeface="Cordia New"/>
            </a:endParaRPr>
          </a:p>
          <a:p>
            <a:pPr lvl="1"/>
            <a:r>
              <a:rPr lang="en-US" b="1" u="sng" dirty="0">
                <a:solidFill>
                  <a:prstClr val="white"/>
                </a:solidFill>
                <a:hlinkClick r:id="rId3"/>
              </a:rPr>
              <a:t>www.bcorporation.net/community/jobs-board</a:t>
            </a:r>
            <a:endParaRPr lang="en-US" b="1" dirty="0">
              <a:solidFill>
                <a:prstClr val="white"/>
              </a:solidFill>
              <a:latin typeface="Calibri"/>
              <a:ea typeface="Calibri"/>
              <a:cs typeface="Cordia New"/>
            </a:endParaRPr>
          </a:p>
          <a:p>
            <a:r>
              <a:rPr lang="en-US" dirty="0"/>
              <a:t>Boston College Center for Corporate </a:t>
            </a:r>
            <a:r>
              <a:rPr lang="en-US" dirty="0" smtClean="0"/>
              <a:t>Citizenship</a:t>
            </a:r>
          </a:p>
          <a:p>
            <a:pPr lvl="1"/>
            <a:r>
              <a:rPr lang="en-US" u="sng" dirty="0">
                <a:hlinkClick r:id="rId4"/>
              </a:rPr>
              <a:t>www.bcccc.net</a:t>
            </a:r>
            <a:endParaRPr lang="en-US" dirty="0">
              <a:latin typeface="Calibri"/>
              <a:ea typeface="Calibri"/>
              <a:cs typeface="Cordia New"/>
            </a:endParaRPr>
          </a:p>
          <a:p>
            <a:r>
              <a:rPr lang="en-US" dirty="0" err="1" smtClean="0"/>
              <a:t>Bridgespan</a:t>
            </a:r>
            <a:endParaRPr lang="en-US" dirty="0" smtClean="0"/>
          </a:p>
          <a:p>
            <a:pPr lvl="1"/>
            <a:r>
              <a:rPr lang="en-US" u="sng" dirty="0" smtClean="0">
                <a:hlinkClick r:id="rId5"/>
              </a:rPr>
              <a:t>www.bridgespan.org</a:t>
            </a:r>
            <a:endParaRPr lang="en-US" dirty="0">
              <a:latin typeface="Calibri"/>
              <a:ea typeface="Calibri"/>
              <a:cs typeface="Cordia New"/>
            </a:endParaRPr>
          </a:p>
          <a:p>
            <a:r>
              <a:rPr lang="en-US" dirty="0"/>
              <a:t>BSR </a:t>
            </a:r>
            <a:endParaRPr lang="en-US" dirty="0">
              <a:latin typeface="Calibri"/>
              <a:ea typeface="Calibri"/>
              <a:cs typeface="Cordia New"/>
            </a:endParaRP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www.bsr.org/en/careers/job-openings</a:t>
            </a:r>
            <a:endParaRPr lang="en-US" dirty="0">
              <a:latin typeface="Calibri"/>
              <a:ea typeface="Calibri"/>
              <a:cs typeface="Cordia New"/>
            </a:endParaRPr>
          </a:p>
          <a:p>
            <a:r>
              <a:rPr lang="en-US" dirty="0"/>
              <a:t>Ethical </a:t>
            </a:r>
            <a:r>
              <a:rPr lang="en-US" dirty="0" smtClean="0"/>
              <a:t>Performance</a:t>
            </a:r>
          </a:p>
          <a:p>
            <a:pPr lvl="1"/>
            <a:r>
              <a:rPr lang="en-US" u="sng" dirty="0" smtClean="0">
                <a:hlinkClick r:id="rId7"/>
              </a:rPr>
              <a:t>www.ethicalperformance.com/recruitment</a:t>
            </a:r>
            <a:endParaRPr lang="en-US" u="sng" dirty="0" smtClean="0"/>
          </a:p>
          <a:p>
            <a:r>
              <a:rPr lang="en-US" dirty="0"/>
              <a:t>Green Dreams </a:t>
            </a:r>
            <a:r>
              <a:rPr lang="en-US" dirty="0" smtClean="0"/>
              <a:t>Jobs</a:t>
            </a:r>
          </a:p>
          <a:p>
            <a:pPr lvl="1"/>
            <a:r>
              <a:rPr lang="en-US" dirty="0" smtClean="0">
                <a:hlinkClick r:id="rId8"/>
              </a:rPr>
              <a:t>www.sustainablebusiness.com/jobs</a:t>
            </a:r>
            <a:endParaRPr lang="en-US" dirty="0" smtClean="0"/>
          </a:p>
          <a:p>
            <a:r>
              <a:rPr lang="en-US" dirty="0" err="1" smtClean="0"/>
              <a:t>JustMeans</a:t>
            </a:r>
            <a:endParaRPr lang="en-US" dirty="0" smtClean="0"/>
          </a:p>
          <a:p>
            <a:pPr lvl="1"/>
            <a:r>
              <a:rPr lang="en-US" dirty="0" smtClean="0">
                <a:hlinkClick r:id="rId9" action="ppaction://hlinkfile"/>
              </a:rPr>
              <a:t>Jobs.justmeans.com</a:t>
            </a:r>
            <a:endParaRPr lang="en-US" dirty="0" smtClean="0"/>
          </a:p>
          <a:p>
            <a:r>
              <a:rPr lang="en-US" dirty="0"/>
              <a:t>Net </a:t>
            </a:r>
            <a:r>
              <a:rPr lang="en-US" dirty="0" smtClean="0"/>
              <a:t>Impact</a:t>
            </a:r>
          </a:p>
          <a:p>
            <a:pPr lvl="1"/>
            <a:r>
              <a:rPr lang="en-US" dirty="0" smtClean="0">
                <a:hlinkClick r:id="rId10"/>
              </a:rPr>
              <a:t>https</a:t>
            </a:r>
            <a:r>
              <a:rPr lang="en-US" dirty="0">
                <a:hlinkClick r:id="rId10"/>
              </a:rPr>
              <a:t>://</a:t>
            </a:r>
            <a:r>
              <a:rPr lang="en-US" dirty="0" smtClean="0">
                <a:hlinkClick r:id="rId10"/>
              </a:rPr>
              <a:t>www.netimpact.org/careers2Degrees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356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Objectives</a:t>
            </a:r>
          </a:p>
          <a:p>
            <a:pPr lvl="1"/>
            <a:r>
              <a:rPr lang="en-US" dirty="0"/>
              <a:t>Identify different types of emerging technology</a:t>
            </a:r>
          </a:p>
          <a:p>
            <a:pPr lvl="1"/>
            <a:r>
              <a:rPr lang="en-US" dirty="0"/>
              <a:t>Career Development</a:t>
            </a:r>
          </a:p>
          <a:p>
            <a:pPr lvl="2"/>
            <a:r>
              <a:rPr lang="en-US" dirty="0" smtClean="0"/>
              <a:t>Job possibilities</a:t>
            </a:r>
          </a:p>
          <a:p>
            <a:pPr lvl="2"/>
            <a:r>
              <a:rPr lang="en-US" dirty="0" smtClean="0"/>
              <a:t>Required skillsets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13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Emerging Technology: </a:t>
            </a:r>
            <a:r>
              <a:rPr lang="en-US" dirty="0"/>
              <a:t>Emerging technologies are characterized by radical novelty, relatively fast growth, coherence, prominent impact, and uncertainty and ambiguity. </a:t>
            </a:r>
            <a:endParaRPr lang="en-US" dirty="0" smtClean="0"/>
          </a:p>
          <a:p>
            <a:r>
              <a:rPr lang="en-US" dirty="0" smtClean="0"/>
              <a:t>Biotechnology: is </a:t>
            </a:r>
            <a:r>
              <a:rPr lang="en-US" dirty="0"/>
              <a:t>technology based on biology - biotechnology harnesses cellular and biomolecular processes to develop technologies and products that help improve our lives and the health of our planet </a:t>
            </a:r>
            <a:endParaRPr lang="en-US" dirty="0" smtClean="0"/>
          </a:p>
          <a:p>
            <a:r>
              <a:rPr lang="en-US" dirty="0" smtClean="0"/>
              <a:t>Nanotechnology: is </a:t>
            </a:r>
            <a:r>
              <a:rPr lang="en-US" dirty="0"/>
              <a:t>science, engineering, and technology conducted at the nanoscale, which is about 1 to 100 nanometers (molecular/atomic level) </a:t>
            </a:r>
            <a:endParaRPr lang="en-US" dirty="0" smtClean="0"/>
          </a:p>
          <a:p>
            <a:r>
              <a:rPr lang="en-US" dirty="0" smtClean="0"/>
              <a:t>ICT: </a:t>
            </a:r>
            <a:r>
              <a:rPr lang="en-US" dirty="0"/>
              <a:t>(information and communications technology) is an umbrella term that includes any communication device or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CSR: Corporate social responsibility referring to the business practices involving initiatives that benefit society. </a:t>
            </a:r>
          </a:p>
          <a:p>
            <a:r>
              <a:rPr lang="en-US" dirty="0" smtClean="0"/>
              <a:t>TBL: Triple bottom line, often refereed as the 3 P’s (people, planet, profit) or the 3 E’s (equity, environment, economy)</a:t>
            </a:r>
          </a:p>
          <a:p>
            <a:r>
              <a:rPr lang="en-US" dirty="0" smtClean="0"/>
              <a:t>3 Spheres of Sustainability: Social, Economical, and Environmental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88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i="1" dirty="0" smtClean="0"/>
              <a:t>Videos</a:t>
            </a:r>
            <a:endParaRPr lang="en-US" i="1" dirty="0"/>
          </a:p>
          <a:p>
            <a:pPr lvl="1"/>
            <a:r>
              <a:rPr lang="en-US" dirty="0"/>
              <a:t>Emerging Technology and Career Development, Michael </a:t>
            </a:r>
            <a:r>
              <a:rPr lang="en-US" dirty="0" err="1"/>
              <a:t>Sieng</a:t>
            </a:r>
            <a:r>
              <a:rPr lang="en-US" dirty="0"/>
              <a:t>. Available on the course website. </a:t>
            </a:r>
          </a:p>
          <a:p>
            <a:pPr lvl="1"/>
            <a:r>
              <a:rPr lang="en-US" u="sng" dirty="0">
                <a:hlinkClick r:id="rId2"/>
              </a:rPr>
              <a:t>Programming Bacteria to Detect Cancer</a:t>
            </a:r>
            <a:r>
              <a:rPr lang="en-US" dirty="0"/>
              <a:t>, Tal </a:t>
            </a:r>
            <a:r>
              <a:rPr lang="en-US" dirty="0" err="1"/>
              <a:t>Danino</a:t>
            </a:r>
            <a:r>
              <a:rPr lang="en-US" dirty="0"/>
              <a:t>, TED, Mar 2015.</a:t>
            </a:r>
          </a:p>
          <a:p>
            <a:pPr marL="118872" indent="0">
              <a:buNone/>
            </a:pPr>
            <a:r>
              <a:rPr lang="en-US" i="1" dirty="0"/>
              <a:t> </a:t>
            </a:r>
            <a:endParaRPr lang="en-US" dirty="0"/>
          </a:p>
          <a:p>
            <a:pPr marL="118872" indent="0">
              <a:buNone/>
            </a:pPr>
            <a:r>
              <a:rPr lang="en-US" i="1" dirty="0" smtClean="0"/>
              <a:t>Reading</a:t>
            </a:r>
            <a:endParaRPr lang="en-US" i="1" dirty="0"/>
          </a:p>
          <a:p>
            <a:pPr lvl="1"/>
            <a:r>
              <a:rPr lang="en-US" u="sng" dirty="0">
                <a:hlinkClick r:id="rId3"/>
              </a:rPr>
              <a:t>Five Nanotechnology Research Projects that Could Deliver Big Results</a:t>
            </a:r>
            <a:r>
              <a:rPr lang="en-US" dirty="0"/>
              <a:t>, </a:t>
            </a:r>
            <a:r>
              <a:rPr lang="en-US" i="1" dirty="0" err="1"/>
              <a:t>Nanowerk</a:t>
            </a:r>
            <a:r>
              <a:rPr lang="en-US" i="1" dirty="0"/>
              <a:t> News</a:t>
            </a:r>
            <a:r>
              <a:rPr lang="en-US" dirty="0"/>
              <a:t>, 5 Aug 2016.</a:t>
            </a:r>
          </a:p>
        </p:txBody>
      </p:sp>
    </p:spTree>
    <p:extLst>
      <p:ext uri="{BB962C8B-B14F-4D97-AF65-F5344CB8AC3E}">
        <p14:creationId xmlns:p14="http://schemas.microsoft.com/office/powerpoint/2010/main" val="422244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Learning Objectives</a:t>
            </a:r>
          </a:p>
          <a:p>
            <a:r>
              <a:rPr lang="en-US" dirty="0" smtClean="0"/>
              <a:t>What is Emerging Technology?</a:t>
            </a:r>
          </a:p>
          <a:p>
            <a:pPr lvl="1"/>
            <a:r>
              <a:rPr lang="en-US" dirty="0" smtClean="0"/>
              <a:t>Biotechnology</a:t>
            </a:r>
          </a:p>
          <a:p>
            <a:pPr lvl="1"/>
            <a:r>
              <a:rPr lang="en-US" dirty="0" smtClean="0"/>
              <a:t>Nanotechnology</a:t>
            </a:r>
          </a:p>
          <a:p>
            <a:pPr lvl="1"/>
            <a:r>
              <a:rPr lang="en-US" dirty="0" smtClean="0"/>
              <a:t>ICT</a:t>
            </a:r>
          </a:p>
          <a:p>
            <a:r>
              <a:rPr lang="en-US" dirty="0" smtClean="0"/>
              <a:t>Career Development in Corporate Sustainability</a:t>
            </a:r>
          </a:p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Vocabulary Review</a:t>
            </a:r>
          </a:p>
          <a:p>
            <a:pPr lvl="1"/>
            <a:r>
              <a:rPr lang="en-US" dirty="0" smtClean="0"/>
              <a:t>Required Materials</a:t>
            </a:r>
          </a:p>
          <a:p>
            <a:pPr lvl="1"/>
            <a:r>
              <a:rPr lang="en-US" dirty="0" smtClean="0"/>
              <a:t>Supplemental Materials</a:t>
            </a:r>
          </a:p>
          <a:p>
            <a:pPr lvl="1"/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Image Credits</a:t>
            </a:r>
          </a:p>
        </p:txBody>
      </p:sp>
    </p:spTree>
    <p:extLst>
      <p:ext uri="{BB962C8B-B14F-4D97-AF65-F5344CB8AC3E}">
        <p14:creationId xmlns:p14="http://schemas.microsoft.com/office/powerpoint/2010/main" val="1319557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i="1" dirty="0"/>
              <a:t>Video</a:t>
            </a:r>
            <a:endParaRPr lang="en-US" dirty="0"/>
          </a:p>
          <a:p>
            <a:pPr lvl="1"/>
            <a:r>
              <a:rPr lang="en-US" u="sng" dirty="0">
                <a:hlinkClick r:id="rId2"/>
              </a:rPr>
              <a:t>This Tiny Particle Could Roam your Body to Find Tumors</a:t>
            </a:r>
            <a:r>
              <a:rPr lang="en-US" u="sng" dirty="0"/>
              <a:t>, </a:t>
            </a:r>
            <a:r>
              <a:rPr lang="en-US" dirty="0"/>
              <a:t>Sangeeta Bhatia, TED, Nov 2015.</a:t>
            </a:r>
          </a:p>
          <a:p>
            <a:pPr marL="118872" indent="0">
              <a:buNone/>
            </a:pPr>
            <a:endParaRPr lang="en-US" i="1" dirty="0" smtClean="0"/>
          </a:p>
          <a:p>
            <a:pPr marL="118872" indent="0">
              <a:buNone/>
            </a:pPr>
            <a:r>
              <a:rPr lang="en-US" i="1" dirty="0" smtClean="0"/>
              <a:t>Reading </a:t>
            </a:r>
            <a:endParaRPr lang="en-US" dirty="0"/>
          </a:p>
          <a:p>
            <a:pPr lvl="1"/>
            <a:r>
              <a:rPr lang="en-US" u="sng" dirty="0">
                <a:hlinkClick r:id="rId3"/>
              </a:rPr>
              <a:t>‘Mind the gap’: science and ethics in nanotechnology</a:t>
            </a:r>
            <a:r>
              <a:rPr lang="en-US" dirty="0"/>
              <a:t>, </a:t>
            </a:r>
            <a:r>
              <a:rPr lang="en-US" dirty="0" err="1"/>
              <a:t>Anisa</a:t>
            </a:r>
            <a:r>
              <a:rPr lang="en-US" dirty="0"/>
              <a:t> </a:t>
            </a:r>
            <a:r>
              <a:rPr lang="en-US" dirty="0" err="1"/>
              <a:t>Mnyusiwalla</a:t>
            </a:r>
            <a:r>
              <a:rPr lang="en-US" dirty="0"/>
              <a:t> et al., </a:t>
            </a:r>
            <a:r>
              <a:rPr lang="en-US" i="1" dirty="0"/>
              <a:t>Nanotechnology</a:t>
            </a:r>
            <a:r>
              <a:rPr lang="en-US" dirty="0"/>
              <a:t>, 13 Feb 2003.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91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8872" indent="0">
              <a:buNone/>
            </a:pPr>
            <a:r>
              <a:rPr lang="en-US" dirty="0"/>
              <a:t>Think about different career opportunities available in the field of corporate sustainability, and decide upon one that you might be interested in pursuing. Develop and practice a 30-second career ‘pitch’ speech that you could use when looking for a job in the field. Imagine that you are using this speech at a career fair or networking event to make a strong first impression on a hiring manager. For inspiration, see Columbia University Center for Career Development’s </a:t>
            </a:r>
            <a:r>
              <a:rPr lang="en-US" u="sng" dirty="0">
                <a:hlinkClick r:id="rId2"/>
              </a:rPr>
              <a:t>30-second Introduction</a:t>
            </a:r>
            <a:r>
              <a:rPr lang="en-US" dirty="0"/>
              <a:t>. If you would like your pitch to be reviewed by course experts, please submit it to the Week 9 discussion board.</a:t>
            </a:r>
          </a:p>
        </p:txBody>
      </p:sp>
    </p:spTree>
    <p:extLst>
      <p:ext uri="{BB962C8B-B14F-4D97-AF65-F5344CB8AC3E}">
        <p14:creationId xmlns:p14="http://schemas.microsoft.com/office/powerpoint/2010/main" val="41530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B Corporation. (2016). Retrieved August 09, 2016, from http://www.bcorporation.net/community/jobs-board </a:t>
            </a:r>
          </a:p>
          <a:p>
            <a:r>
              <a:rPr lang="en-US" dirty="0"/>
              <a:t>Berkeley Lab. (2016, August 03). 5 Nanoscience Research Projects That Could Deliver Big Results. </a:t>
            </a:r>
            <a:r>
              <a:rPr lang="en-US" i="1" dirty="0"/>
              <a:t>Science Shorts</a:t>
            </a:r>
            <a:r>
              <a:rPr lang="en-US" dirty="0"/>
              <a:t>. Retrieved August 8, 2016, from http://newscenter.lbl.gov/2016/08/03/nano-listicle/ </a:t>
            </a:r>
          </a:p>
          <a:p>
            <a:r>
              <a:rPr lang="en-US" dirty="0"/>
              <a:t>Bhatia , S. (2015, November). Sangeeta Bhatia: This tiny particle could roam your body to find tumors [Video file]. Retrieved from http://www.ted.com/talks/sangeeta_bhatia_this_tiny_particle_could_roam_your_body_to_find_tumors</a:t>
            </a:r>
          </a:p>
          <a:p>
            <a:r>
              <a:rPr lang="en-US" dirty="0"/>
              <a:t>BIO. (2016). Retrieved August 09, 2016, from https://www.bio.org/ </a:t>
            </a:r>
          </a:p>
          <a:p>
            <a:r>
              <a:rPr lang="en-US" dirty="0"/>
              <a:t>Boston College Center for Corporate Citizenship. (2016). Retrieved August 09, 2016, from http://ccc.bc.edu/index.cfm </a:t>
            </a:r>
          </a:p>
          <a:p>
            <a:r>
              <a:rPr lang="en-US" dirty="0" err="1"/>
              <a:t>Bridgespan</a:t>
            </a:r>
            <a:r>
              <a:rPr lang="en-US" dirty="0"/>
              <a:t>. (2016). Retrieved August 09, 2016, from http://www.bridgespan.org/Home.aspx </a:t>
            </a:r>
          </a:p>
          <a:p>
            <a:r>
              <a:rPr lang="en-US" dirty="0"/>
              <a:t>BSR. (2016). Retrieved August 09, 2016, from http://www.bsr.org/ </a:t>
            </a:r>
          </a:p>
          <a:p>
            <a:r>
              <a:rPr lang="en-US" dirty="0" err="1"/>
              <a:t>Danino</a:t>
            </a:r>
            <a:r>
              <a:rPr lang="en-US" dirty="0"/>
              <a:t>, T. (2015, March). Tal </a:t>
            </a:r>
            <a:r>
              <a:rPr lang="en-US" dirty="0" err="1"/>
              <a:t>Danino</a:t>
            </a:r>
            <a:r>
              <a:rPr lang="en-US" dirty="0"/>
              <a:t>: Programming bacteria to detect cancer [Video file]. Retrieved from http://www.ted.com/talks/tal_danino_we_can_use_bacteria_to_detect_cancer_and_maybe_treat_it </a:t>
            </a:r>
          </a:p>
          <a:p>
            <a:r>
              <a:rPr lang="en-US" dirty="0"/>
              <a:t>Davenport, T. H., &amp; Short, J. E. (1990). The new industrial engineering: information technology and business process redesign.</a:t>
            </a:r>
          </a:p>
          <a:p>
            <a:r>
              <a:rPr lang="en-US" dirty="0"/>
              <a:t>Ethical Performance. (2016). Retrieved August 09, 2016, from http://www.ethicalperformance.com/ </a:t>
            </a:r>
          </a:p>
          <a:p>
            <a:r>
              <a:rPr lang="en-US" dirty="0"/>
              <a:t>Green Jobs. (2016). Retrieved August 09, 2016, from http://www.sustainablebusiness.com/jobs/ </a:t>
            </a:r>
          </a:p>
          <a:p>
            <a:r>
              <a:rPr lang="en-US" dirty="0" err="1"/>
              <a:t>Justmeans</a:t>
            </a:r>
            <a:r>
              <a:rPr lang="en-US" dirty="0"/>
              <a:t>. (2016). Retrieved August 09, 2016, from http://www.justmeans.com/ </a:t>
            </a:r>
          </a:p>
          <a:p>
            <a:r>
              <a:rPr lang="en-US" dirty="0"/>
              <a:t>LinkedIn. (2016). Retrieved August 09, 2016, from https://www.linkedin.com/ </a:t>
            </a:r>
          </a:p>
          <a:p>
            <a:r>
              <a:rPr lang="en-US" dirty="0" err="1"/>
              <a:t>Mnyusiwalla</a:t>
            </a:r>
            <a:r>
              <a:rPr lang="en-US" dirty="0"/>
              <a:t>, A., </a:t>
            </a:r>
            <a:r>
              <a:rPr lang="en-US" dirty="0" err="1"/>
              <a:t>Daar</a:t>
            </a:r>
            <a:r>
              <a:rPr lang="en-US" dirty="0"/>
              <a:t>, A. S., &amp; Singer, P. A. (2003). ‘Mind the gap’: science and ethics in nanotechnology. </a:t>
            </a:r>
            <a:r>
              <a:rPr lang="en-US" i="1" dirty="0"/>
              <a:t>Nanotechnology</a:t>
            </a:r>
            <a:r>
              <a:rPr lang="en-US" dirty="0"/>
              <a:t>, </a:t>
            </a:r>
            <a:r>
              <a:rPr lang="en-US" i="1" dirty="0"/>
              <a:t>14</a:t>
            </a:r>
            <a:r>
              <a:rPr lang="en-US" dirty="0"/>
              <a:t>(3), R9.</a:t>
            </a:r>
          </a:p>
          <a:p>
            <a:r>
              <a:rPr lang="en-US" dirty="0"/>
              <a:t>Nano. (2016). Retrieved August 09, 2016, from http://www.nano.gov/ </a:t>
            </a:r>
          </a:p>
          <a:p>
            <a:r>
              <a:rPr lang="en-US" dirty="0"/>
              <a:t>Net Impact. (2016). Retrieved August 09, 2016, from https://www.netimpact.org/ </a:t>
            </a:r>
          </a:p>
          <a:p>
            <a:r>
              <a:rPr lang="en-US" dirty="0" err="1"/>
              <a:t>Rotolo</a:t>
            </a:r>
            <a:r>
              <a:rPr lang="en-US" dirty="0"/>
              <a:t>, D., Hicks, D., &amp; Martin, B. R. (2015). What is an emerging technology?. </a:t>
            </a:r>
            <a:r>
              <a:rPr lang="en-US" i="1" dirty="0"/>
              <a:t>Research Policy</a:t>
            </a:r>
            <a:r>
              <a:rPr lang="en-US" dirty="0"/>
              <a:t>, </a:t>
            </a:r>
            <a:r>
              <a:rPr lang="en-US" i="1" dirty="0"/>
              <a:t>44</a:t>
            </a:r>
            <a:r>
              <a:rPr lang="en-US" dirty="0"/>
              <a:t>(10), 1827-1843.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307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i="1" dirty="0"/>
              <a:t>By the end of this session, you will be able to</a:t>
            </a:r>
            <a:r>
              <a:rPr lang="en-US" i="1" dirty="0" smtClean="0"/>
              <a:t>: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Identify different types of emerging technology</a:t>
            </a:r>
          </a:p>
          <a:p>
            <a:r>
              <a:rPr lang="en-US" dirty="0" smtClean="0"/>
              <a:t>Identify job possibilities in corporate sustainability</a:t>
            </a:r>
            <a:endParaRPr lang="en-US" dirty="0"/>
          </a:p>
          <a:p>
            <a:r>
              <a:rPr lang="en-US" dirty="0" smtClean="0"/>
              <a:t>Recognize skillsets required for jobs in corporate sustainability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22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Emerging Technology?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Emerging </a:t>
            </a:r>
            <a:r>
              <a:rPr lang="en-US" dirty="0"/>
              <a:t>technologies are characterized by radical novelty, relatively fast growth, coherence, prominent impact, and uncertainty and ambiguity.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most prominent impact, however, lies in the future and so in the emergence phase is still somewhat uncertain </a:t>
            </a:r>
            <a:r>
              <a:rPr lang="en-US" dirty="0" smtClean="0"/>
              <a:t>and ambiguous (</a:t>
            </a:r>
            <a:r>
              <a:rPr lang="en-US" dirty="0" err="1" smtClean="0"/>
              <a:t>Rotolo</a:t>
            </a:r>
            <a:r>
              <a:rPr lang="en-US" dirty="0" smtClean="0"/>
              <a:t> et al., 2015).</a:t>
            </a:r>
          </a:p>
        </p:txBody>
      </p:sp>
    </p:spTree>
    <p:extLst>
      <p:ext uri="{BB962C8B-B14F-4D97-AF65-F5344CB8AC3E}">
        <p14:creationId xmlns:p14="http://schemas.microsoft.com/office/powerpoint/2010/main" val="2222504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Simply, biotechnology </a:t>
            </a:r>
            <a:r>
              <a:rPr lang="en-US" dirty="0"/>
              <a:t>is technology based on biology - biotechnology harnesses cellular and biomolecular processes to develop technologies and products that help improve our lives and the health of our </a:t>
            </a:r>
            <a:r>
              <a:rPr lang="en-US" dirty="0" smtClean="0"/>
              <a:t>planet (bio.org,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27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Medicine</a:t>
            </a:r>
          </a:p>
          <a:p>
            <a:pPr lvl="1"/>
            <a:r>
              <a:rPr lang="en-US" dirty="0" smtClean="0"/>
              <a:t>Genetic testing, molecular pharmaceutical drugs, etc.</a:t>
            </a:r>
          </a:p>
          <a:p>
            <a:r>
              <a:rPr lang="en-US" dirty="0" smtClean="0"/>
              <a:t>Agriculture</a:t>
            </a:r>
          </a:p>
          <a:p>
            <a:pPr lvl="1"/>
            <a:r>
              <a:rPr lang="en-US" dirty="0" smtClean="0"/>
              <a:t>Genetically modified crops</a:t>
            </a:r>
          </a:p>
          <a:p>
            <a:r>
              <a:rPr lang="en-US" dirty="0" smtClean="0"/>
              <a:t>Industrial</a:t>
            </a:r>
          </a:p>
          <a:p>
            <a:pPr lvl="1"/>
            <a:r>
              <a:rPr lang="en-US" dirty="0" smtClean="0"/>
              <a:t>Biofuels</a:t>
            </a:r>
          </a:p>
          <a:p>
            <a:pPr lvl="1"/>
            <a:r>
              <a:rPr lang="en-US" dirty="0" smtClean="0"/>
              <a:t>Spider Silk</a:t>
            </a:r>
          </a:p>
          <a:p>
            <a:pPr lvl="1"/>
            <a:endParaRPr lang="en-US" dirty="0"/>
          </a:p>
        </p:txBody>
      </p:sp>
      <p:pic>
        <p:nvPicPr>
          <p:cNvPr id="2050" name="Picture 2" descr="http://www.dataphysics.de/fileadmin/user_upload/Applikationen/Biotechnolog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2769616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47108" y="6474660"/>
            <a:ext cx="44958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[dataphysics.com. </a:t>
            </a:r>
            <a:r>
              <a:rPr lang="en-US" sz="600" dirty="0"/>
              <a:t>[Image]. Retrieved </a:t>
            </a:r>
            <a:r>
              <a:rPr lang="en-US" sz="600" dirty="0" smtClean="0"/>
              <a:t>from: </a:t>
            </a:r>
            <a:r>
              <a:rPr lang="en-US" sz="600" dirty="0"/>
              <a:t>http://</a:t>
            </a:r>
            <a:r>
              <a:rPr lang="en-US" sz="600" dirty="0" smtClean="0"/>
              <a:t>www.dataphysics.de/fileadmin/user_upload/Applikationen/Biotechnology.jpg]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43666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Nanotechnology is science, engineering, and technology conducted at the nanoscale, which is about 1 to 100 </a:t>
            </a:r>
            <a:r>
              <a:rPr lang="en-US" dirty="0" smtClean="0"/>
              <a:t>nanometers (molecular/atomic level) (Nano.gov, 2016).</a:t>
            </a:r>
            <a:endParaRPr lang="en-US" dirty="0"/>
          </a:p>
        </p:txBody>
      </p:sp>
      <p:pic>
        <p:nvPicPr>
          <p:cNvPr id="1026" name="Picture 2" descr="http://s.hswstatic.com/gif/nanotechnology-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862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29400"/>
            <a:ext cx="334443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[howstuffworks.com. </a:t>
            </a:r>
            <a:r>
              <a:rPr lang="en-US" sz="600" dirty="0"/>
              <a:t>[Image]. Retrieved </a:t>
            </a:r>
            <a:r>
              <a:rPr lang="en-US" sz="600" dirty="0" smtClean="0"/>
              <a:t>from: </a:t>
            </a:r>
            <a:r>
              <a:rPr lang="en-US" sz="600" dirty="0"/>
              <a:t>http://</a:t>
            </a:r>
            <a:r>
              <a:rPr lang="en-US" sz="600" dirty="0" smtClean="0"/>
              <a:t>s.hswstatic.com/gif/nanotechnology-4.gif]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9988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Everyday products</a:t>
            </a:r>
          </a:p>
          <a:p>
            <a:pPr lvl="1"/>
            <a:r>
              <a:rPr lang="en-US" dirty="0" smtClean="0"/>
              <a:t>Fabrics resistant to stain, wrinkling, bacteria growth</a:t>
            </a:r>
          </a:p>
          <a:p>
            <a:pPr lvl="1"/>
            <a:r>
              <a:rPr lang="en-US" dirty="0" smtClean="0"/>
              <a:t>Eyeglasses that are water-repellent, self-cleaning, scratch resistant</a:t>
            </a:r>
          </a:p>
          <a:p>
            <a:r>
              <a:rPr lang="en-US" dirty="0" smtClean="0"/>
              <a:t>Electronics</a:t>
            </a:r>
          </a:p>
          <a:p>
            <a:pPr lvl="1"/>
            <a:r>
              <a:rPr lang="en-US" dirty="0" smtClean="0"/>
              <a:t>Magnetic random access memory (MRAM)</a:t>
            </a:r>
          </a:p>
          <a:p>
            <a:pPr lvl="1"/>
            <a:r>
              <a:rPr lang="en-US" dirty="0" smtClean="0"/>
              <a:t>OLED screens, lighter and brighter picture</a:t>
            </a:r>
          </a:p>
          <a:p>
            <a:r>
              <a:rPr lang="en-US" dirty="0" smtClean="0"/>
              <a:t>Sustainable Energy Applications</a:t>
            </a:r>
          </a:p>
          <a:p>
            <a:pPr lvl="1"/>
            <a:r>
              <a:rPr lang="en-US" dirty="0" smtClean="0"/>
              <a:t>Nanostructured solar cells</a:t>
            </a:r>
          </a:p>
          <a:p>
            <a:pPr lvl="1"/>
            <a:r>
              <a:rPr lang="en-US" dirty="0" smtClean="0"/>
              <a:t>Batteries less flammable, quicker-charging, lightweight</a:t>
            </a:r>
          </a:p>
          <a:p>
            <a:r>
              <a:rPr lang="en-US" dirty="0" smtClean="0"/>
              <a:t>Medical</a:t>
            </a:r>
          </a:p>
          <a:p>
            <a:pPr lvl="1"/>
            <a:r>
              <a:rPr lang="en-US" dirty="0" smtClean="0"/>
              <a:t>Disease and virus research</a:t>
            </a:r>
          </a:p>
          <a:p>
            <a:pPr lvl="1"/>
            <a:r>
              <a:rPr lang="en-US" dirty="0" smtClean="0"/>
              <a:t>Early detection molecular imaging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3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ICT </a:t>
            </a:r>
            <a:r>
              <a:rPr lang="en-US" dirty="0"/>
              <a:t>(information and communications </a:t>
            </a:r>
            <a:r>
              <a:rPr lang="en-US" dirty="0" smtClean="0"/>
              <a:t>technology) </a:t>
            </a:r>
            <a:r>
              <a:rPr lang="en-US" dirty="0"/>
              <a:t>is an umbrella term that includes any communication device or </a:t>
            </a:r>
            <a:r>
              <a:rPr lang="en-US" dirty="0" smtClean="0"/>
              <a:t>application</a:t>
            </a:r>
          </a:p>
        </p:txBody>
      </p:sp>
      <p:pic>
        <p:nvPicPr>
          <p:cNvPr id="2050" name="Picture 2" descr="http://hop.com.pk/wp-content/uploads/2014/11/ICT-job-creation-643x3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85127"/>
            <a:ext cx="61245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22970" y="6597134"/>
            <a:ext cx="380163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[hop.com. </a:t>
            </a:r>
            <a:r>
              <a:rPr lang="en-US" sz="600" dirty="0"/>
              <a:t>[Image]. Retrieved </a:t>
            </a:r>
            <a:r>
              <a:rPr lang="en-US" sz="600" dirty="0" smtClean="0"/>
              <a:t>from: </a:t>
            </a:r>
            <a:r>
              <a:rPr lang="en-US" sz="600" dirty="0"/>
              <a:t>http://</a:t>
            </a:r>
            <a:r>
              <a:rPr lang="en-US" sz="600" dirty="0" smtClean="0"/>
              <a:t>hop.com.pk/wp-content/uploads/2014/11/ICT-job-creation-643x325.png]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083688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Custom 1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FFFFFF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Words>1157</Words>
  <Application>Microsoft Office PowerPoint</Application>
  <PresentationFormat>Экран (4:3)</PresentationFormat>
  <Paragraphs>178</Paragraphs>
  <Slides>22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1_Module</vt:lpstr>
      <vt:lpstr>Week 9</vt:lpstr>
      <vt:lpstr>Session Outline</vt:lpstr>
      <vt:lpstr>Learning Objectives</vt:lpstr>
      <vt:lpstr>What is Emerging Technology?</vt:lpstr>
      <vt:lpstr>Biotechnology</vt:lpstr>
      <vt:lpstr>Examples</vt:lpstr>
      <vt:lpstr>Nanotechnology</vt:lpstr>
      <vt:lpstr>Examples</vt:lpstr>
      <vt:lpstr>ICT</vt:lpstr>
      <vt:lpstr>Examples</vt:lpstr>
      <vt:lpstr>Emerging Technology &amp; Business</vt:lpstr>
      <vt:lpstr>Job Possibilities in Corporate Sustainability</vt:lpstr>
      <vt:lpstr>Example</vt:lpstr>
      <vt:lpstr>Job Opportunities</vt:lpstr>
      <vt:lpstr>Skillsets</vt:lpstr>
      <vt:lpstr>Resources for Sustainability Careers</vt:lpstr>
      <vt:lpstr>Summary </vt:lpstr>
      <vt:lpstr>Vocabulary Review</vt:lpstr>
      <vt:lpstr>Required Materials</vt:lpstr>
      <vt:lpstr>Supplemental Materials</vt:lpstr>
      <vt:lpstr>Assignment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Michael</dc:creator>
  <cp:lastModifiedBy>Novikova Svetlana</cp:lastModifiedBy>
  <cp:revision>63</cp:revision>
  <dcterms:created xsi:type="dcterms:W3CDTF">2016-07-09T19:59:39Z</dcterms:created>
  <dcterms:modified xsi:type="dcterms:W3CDTF">2016-12-12T08:18:07Z</dcterms:modified>
</cp:coreProperties>
</file>