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8" r:id="rId6"/>
    <p:sldId id="262" r:id="rId7"/>
    <p:sldId id="277" r:id="rId8"/>
    <p:sldId id="282" r:id="rId9"/>
    <p:sldId id="283" r:id="rId10"/>
    <p:sldId id="279" r:id="rId11"/>
    <p:sldId id="286" r:id="rId12"/>
    <p:sldId id="285" r:id="rId13"/>
    <p:sldId id="269" r:id="rId14"/>
    <p:sldId id="274" r:id="rId15"/>
  </p:sldIdLst>
  <p:sldSz cx="9144000" cy="6858000" type="screen4x3"/>
  <p:notesSz cx="67818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01" autoAdjust="0"/>
  </p:normalViewPr>
  <p:slideViewPr>
    <p:cSldViewPr snapToGrid="0" snapToObjects="1">
      <p:cViewPr>
        <p:scale>
          <a:sx n="83" d="100"/>
          <a:sy n="83" d="100"/>
        </p:scale>
        <p:origin x="-99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12A5C-7B32-4A1A-90C6-7C90903B6097}" type="datetimeFigureOut">
              <a:rPr lang="uk-UA" smtClean="0"/>
              <a:t>15.12.2016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A38AE-EAE5-400E-A363-4C92BD2B0CD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8032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51F41-D8C1-E443-A586-7E2CE648289F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7799E-FAD7-2045-9C20-1958C0FBD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2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singpowers.net/medialibrary/docs/Russia%20Nanotechnology%20Country%20Profile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5/02/10/emerging-markets-ernst-youn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cn.sap.com/community/business-trends/blog/2015/01/05/it-and-emerging-technologies-in-russia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neft.ru/Developmen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kpmg.com/ru/ru/issuesandinsights/articlespublications/in-focus-corporate-governance-sustainbility/pages/default.aspx" TargetMode="External"/><Relationship Id="rId4" Type="http://schemas.openxmlformats.org/officeDocument/2006/relationships/hyperlink" Target="http://www.gazprom-neft.ru/annual-reports/2015/GPN_SR_2015_rus_web.pdf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xecutive.ru/educa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energystrategy.ru/press-c/source/oil_rus_Belog_Afan-11.11.pdf" TargetMode="External"/><Relationship Id="rId4" Type="http://schemas.openxmlformats.org/officeDocument/2006/relationships/hyperlink" Target="http://www.ey.com/Publication/vwLUAssets/EY-Article-MMR-6-trends-CCaSS-Kovalenko-July-2014-Rus/$FILE/EY-Article-MMR-6-trends-CCaSS-Kovalenko-July-2014-Rus.pdf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s100.ru/catalo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s100.ru/future/articles/rabota-budushchego-kakoy-ona-budet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.hm.com/content/hmcareer/ru_ru/workingathm/what-can-you-do-here/corporate/sustainability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en.rusnano.com</a:t>
            </a:r>
            <a:r>
              <a:rPr lang="en-US" dirty="0" smtClean="0"/>
              <a:t>/upload/images/news/additional/2016-03-23_RUSNANO_IFRS.pdf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novamedica.com</a:t>
            </a:r>
            <a:r>
              <a:rPr lang="en-US" dirty="0" smtClean="0"/>
              <a:t>/media/</a:t>
            </a:r>
            <a:r>
              <a:rPr lang="en-US" dirty="0" err="1" smtClean="0"/>
              <a:t>theme_news</a:t>
            </a:r>
            <a:r>
              <a:rPr lang="en-US" dirty="0" smtClean="0"/>
              <a:t>/p/1312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www.rusnano.com</a:t>
            </a:r>
            <a:r>
              <a:rPr lang="en-US" dirty="0" smtClean="0"/>
              <a:t>/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http://www.risingpowers.net/medialibrary/docs/Russia%20Nanotechnology%20Country%20Profile.pdf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www.nanonewsnet.ru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www.nanorf.ru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www.rusnanonet.ru</a:t>
            </a:r>
            <a:r>
              <a:rPr lang="en-US" dirty="0" smtClean="0"/>
              <a:t>/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www.edunano.ru</a:t>
            </a:r>
            <a:r>
              <a:rPr lang="en-US" dirty="0" smtClean="0"/>
              <a:t>/</a:t>
            </a:r>
            <a:r>
              <a:rPr lang="en-US" dirty="0" err="1" smtClean="0"/>
              <a:t>view_doc.html?mode</a:t>
            </a:r>
            <a:r>
              <a:rPr lang="en-US" dirty="0" smtClean="0"/>
              <a:t>=home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799E-FAD7-2045-9C20-1958C0FBDD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51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799E-FAD7-2045-9C20-1958C0FBDD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www.pmlive.com</a:t>
            </a:r>
            <a:r>
              <a:rPr lang="en-US" dirty="0" smtClean="0"/>
              <a:t>/</a:t>
            </a:r>
            <a:r>
              <a:rPr lang="en-US" dirty="0" err="1" smtClean="0"/>
              <a:t>pharma_intelligence</a:t>
            </a:r>
            <a:r>
              <a:rPr lang="en-US" dirty="0" smtClean="0"/>
              <a:t>/russian_innovation_at_the_crossroads_652387</a:t>
            </a:r>
          </a:p>
          <a:p>
            <a:r>
              <a:rPr lang="en-US" dirty="0" smtClean="0"/>
              <a:t>http://www.bio-economy.ru/upload/BIO2020%20(eng)%20-%20short.pdf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799E-FAD7-2045-9C20-1958C0FBDD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2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https://techcrunch.com/2015/02/10/emerging-markets-ernst-young/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rbth.com</a:t>
            </a:r>
            <a:r>
              <a:rPr lang="en-US" dirty="0" smtClean="0"/>
              <a:t>/opinion/2013/11/15/a_transformative_moment_for_russian_it_31763.html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scn.sap.com/community/business-trends/blog/2015/01/05/it-and-emerging-technologies-in-russia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799E-FAD7-2045-9C20-1958C0FBDD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2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https://www.rosneft.ru/Development/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http://www.gazprom-neft.ru/annual-reports/2015/GPN_SR_2015_rus_web.pdf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5"/>
              </a:rPr>
              <a:t>http://www.kpmg.com/ru/ru/issuesandinsights/articlespublications/in-focus-corporate-governance-sustainbility/pages/default.aspx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799E-FAD7-2045-9C20-1958C0FBD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www.eriras.ru</a:t>
            </a:r>
            <a:r>
              <a:rPr lang="en-US" dirty="0" smtClean="0"/>
              <a:t>/</a:t>
            </a:r>
            <a:r>
              <a:rPr lang="en-US" dirty="0" err="1" smtClean="0"/>
              <a:t>eng</a:t>
            </a:r>
            <a:endParaRPr lang="en-US" dirty="0" smtClean="0"/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http://www.e-xecutive.ru/education</a:t>
            </a:r>
            <a:endParaRPr lang="ru-RU" dirty="0" smtClean="0"/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http://www.ey.com/Publication/vwLUAssets/EY-Article-MMR-6-trends-CCaSS-Kovalenko-July-2014-Rus/$FILE/EY-Article-MMR-6-trends-CCaSS-Kovalenko-July-2014-Rus.pdf</a:t>
            </a:r>
            <a:endParaRPr lang="en-US" dirty="0" smtClean="0"/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5"/>
              </a:rPr>
              <a:t>http://www.energystrategy.ru/press-c/source/oil_rus_Belog_Afan-11.11.pdf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799E-FAD7-2045-9C20-1958C0FBDD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0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  <a:hlinkClick r:id="rId3"/>
              </a:rPr>
              <a:t>http://www.atlas100.ru/catalog/</a:t>
            </a:r>
            <a:endParaRPr lang="en-US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799E-FAD7-2045-9C20-1958C0FBD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  <a:hlinkClick r:id="rId3"/>
              </a:rPr>
              <a:t>http://www.atlas100.ru/future/articles/rabota-budushchego-kakoy-ona-budet/</a:t>
            </a:r>
            <a:endParaRPr lang="en-US" dirty="0" smtClean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799E-FAD7-2045-9C20-1958C0FBDD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professionali.ru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www.e-xecutive.ru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www.e-xecutive.ru</a:t>
            </a:r>
            <a:r>
              <a:rPr lang="en-US" dirty="0" smtClean="0"/>
              <a:t>/education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www.e-xecutive.ru</a:t>
            </a:r>
            <a:r>
              <a:rPr lang="en-US" dirty="0" smtClean="0"/>
              <a:t>/career/</a:t>
            </a:r>
            <a:r>
              <a:rPr lang="en-US" dirty="0" err="1" smtClean="0"/>
              <a:t>labormarket</a:t>
            </a:r>
            <a:endParaRPr lang="ru-RU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www.e-xecutive.ru</a:t>
            </a:r>
            <a:r>
              <a:rPr lang="en-US" dirty="0" smtClean="0"/>
              <a:t>/jobs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799E-FAD7-2045-9C20-1958C0FBDD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  <a:hlinkClick r:id="rId3"/>
              </a:rPr>
              <a:t>https://career.hm.com/content/hmcareer/ru_ru/workingathm/what-can-you-do-here/corporate/sustainability.html</a:t>
            </a:r>
            <a:endParaRPr lang="en-US" dirty="0" smtClean="0">
              <a:latin typeface="+mn-lt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</a:rPr>
              <a:t>http://www2.hm.com/</a:t>
            </a:r>
            <a:r>
              <a:rPr lang="en-US" dirty="0" err="1" smtClean="0">
                <a:latin typeface="+mn-lt"/>
              </a:rPr>
              <a:t>ru_ru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index.html</a:t>
            </a:r>
            <a:endParaRPr lang="ru-RU" dirty="0" smtClean="0">
              <a:latin typeface="+mn-lt"/>
            </a:endParaRPr>
          </a:p>
          <a:p>
            <a:r>
              <a:rPr lang="en-US" dirty="0" smtClean="0"/>
              <a:t>www.sgs.ru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www.ecobureau.ru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www.rusal.ru</a:t>
            </a:r>
            <a:r>
              <a:rPr lang="en-US" dirty="0" smtClean="0"/>
              <a:t>/development/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www.rusal.ru</a:t>
            </a:r>
            <a:r>
              <a:rPr lang="en-US" dirty="0" smtClean="0"/>
              <a:t>/career/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www.sgs.ru</a:t>
            </a:r>
            <a:r>
              <a:rPr lang="en-US" dirty="0" smtClean="0"/>
              <a:t>/en/Our-Company/Corporate-Sustainability-Local/Sustainability-at-SGS-</a:t>
            </a:r>
            <a:r>
              <a:rPr lang="en-US" dirty="0" err="1" smtClean="0"/>
              <a:t>Local.aspx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www.sgs.ru</a:t>
            </a:r>
            <a:r>
              <a:rPr lang="en-US" dirty="0" smtClean="0"/>
              <a:t>/en/Our-Company/Careers/Careers-at-</a:t>
            </a:r>
            <a:r>
              <a:rPr lang="en-US" dirty="0" err="1" smtClean="0"/>
              <a:t>SGS.aspx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www.ecobureau.ru</a:t>
            </a:r>
            <a:r>
              <a:rPr lang="en-US" dirty="0" smtClean="0"/>
              <a:t>/about#rec2608309</a:t>
            </a:r>
          </a:p>
          <a:p>
            <a:r>
              <a:rPr lang="en-US" dirty="0" smtClean="0"/>
              <a:t>https://www.unilever.ru/sustainable-living/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www.unilever.ru</a:t>
            </a:r>
            <a:r>
              <a:rPr lang="en-US" dirty="0" smtClean="0"/>
              <a:t>/careers/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www.ecobureau.ru</a:t>
            </a:r>
            <a:r>
              <a:rPr lang="en-US" dirty="0" smtClean="0"/>
              <a:t>/about#rec2507163</a:t>
            </a:r>
            <a:endParaRPr lang="ru-RU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enel.ru</a:t>
            </a:r>
            <a:r>
              <a:rPr lang="en-US" dirty="0" smtClean="0"/>
              <a:t>/about/</a:t>
            </a:r>
            <a:r>
              <a:rPr lang="en-US" dirty="0" err="1" smtClean="0"/>
              <a:t>sustainable_development</a:t>
            </a:r>
            <a:r>
              <a:rPr lang="en-US" dirty="0" smtClean="0"/>
              <a:t>/</a:t>
            </a:r>
            <a:r>
              <a:rPr lang="en-US" dirty="0" err="1" smtClean="0"/>
              <a:t>profile_of_sustainable_development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www.enel.ru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enel.ru</a:t>
            </a:r>
            <a:r>
              <a:rPr lang="en-US" dirty="0" smtClean="0"/>
              <a:t>/career/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www.cargill.ru</a:t>
            </a:r>
            <a:r>
              <a:rPr lang="en-US" dirty="0" smtClean="0"/>
              <a:t>/</a:t>
            </a:r>
            <a:r>
              <a:rPr lang="en-US" dirty="0" err="1" smtClean="0"/>
              <a:t>ru</a:t>
            </a:r>
            <a:r>
              <a:rPr lang="en-US" dirty="0" smtClean="0"/>
              <a:t>/corporate-responsibility/</a:t>
            </a:r>
            <a:r>
              <a:rPr lang="en-US" dirty="0" err="1" smtClean="0"/>
              <a:t>index.jsp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www.cargill.ru</a:t>
            </a:r>
            <a:r>
              <a:rPr lang="en-US" dirty="0" smtClean="0"/>
              <a:t>/</a:t>
            </a:r>
            <a:r>
              <a:rPr lang="en-US" dirty="0" err="1" smtClean="0"/>
              <a:t>ru</a:t>
            </a:r>
            <a:r>
              <a:rPr lang="en-US" dirty="0" smtClean="0"/>
              <a:t>/careers/</a:t>
            </a:r>
            <a:r>
              <a:rPr lang="en-US" dirty="0" err="1" smtClean="0"/>
              <a:t>index.jsp</a:t>
            </a:r>
            <a:endParaRPr lang="ru-RU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www.tetrapak.com</a:t>
            </a:r>
            <a:r>
              <a:rPr lang="en-US" dirty="0" smtClean="0"/>
              <a:t>/</a:t>
            </a:r>
            <a:r>
              <a:rPr lang="en-US" dirty="0" err="1" smtClean="0"/>
              <a:t>ru</a:t>
            </a:r>
            <a:r>
              <a:rPr lang="en-US" dirty="0" smtClean="0"/>
              <a:t>/sustainability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www.tetrapak.com</a:t>
            </a:r>
            <a:r>
              <a:rPr lang="en-US" dirty="0" smtClean="0"/>
              <a:t>/</a:t>
            </a:r>
            <a:r>
              <a:rPr lang="en-US" dirty="0" err="1" smtClean="0"/>
              <a:t>ru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www.tetrapak.com</a:t>
            </a:r>
            <a:r>
              <a:rPr lang="en-US" dirty="0" smtClean="0"/>
              <a:t>/</a:t>
            </a:r>
            <a:r>
              <a:rPr lang="en-US" dirty="0" err="1" smtClean="0"/>
              <a:t>ru</a:t>
            </a:r>
            <a:r>
              <a:rPr lang="en-US" dirty="0" smtClean="0"/>
              <a:t>/about/jobs-traineeships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www.ey.com</a:t>
            </a:r>
            <a:r>
              <a:rPr lang="en-US" dirty="0" smtClean="0"/>
              <a:t>/Home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www.ey.com</a:t>
            </a:r>
            <a:r>
              <a:rPr lang="en-US" dirty="0" smtClean="0"/>
              <a:t>/RU/</a:t>
            </a:r>
            <a:r>
              <a:rPr lang="en-US" dirty="0" err="1" smtClean="0"/>
              <a:t>ru</a:t>
            </a:r>
            <a:r>
              <a:rPr lang="en-US" dirty="0" smtClean="0"/>
              <a:t>/Careers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www.ey.com</a:t>
            </a:r>
            <a:r>
              <a:rPr lang="en-US" dirty="0" smtClean="0"/>
              <a:t>/RU/en/Services/Specialty-Services/Climate-Change-and-Sustainability-Services</a:t>
            </a:r>
          </a:p>
          <a:p>
            <a:r>
              <a:rPr lang="en-US" dirty="0" smtClean="0"/>
              <a:t>http://www.3mrussia.ru/3M/</a:t>
            </a:r>
            <a:r>
              <a:rPr lang="en-US" dirty="0" err="1" smtClean="0"/>
              <a:t>ru_RU</a:t>
            </a:r>
            <a:r>
              <a:rPr lang="en-US" dirty="0" smtClean="0"/>
              <a:t>/sustainability-</a:t>
            </a:r>
            <a:r>
              <a:rPr lang="en-US" dirty="0" err="1" smtClean="0"/>
              <a:t>ru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http://solutions.3mrussia.ru/</a:t>
            </a:r>
            <a:r>
              <a:rPr lang="en-US" dirty="0" err="1" smtClean="0"/>
              <a:t>wps</a:t>
            </a:r>
            <a:r>
              <a:rPr lang="en-US" dirty="0" smtClean="0"/>
              <a:t>/portal/3M/</a:t>
            </a:r>
            <a:r>
              <a:rPr lang="en-US" dirty="0" err="1" smtClean="0"/>
              <a:t>ru_RU</a:t>
            </a:r>
            <a:r>
              <a:rPr lang="en-US" dirty="0" smtClean="0"/>
              <a:t>/3M-Careers-EMEA/Home/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799E-FAD7-2045-9C20-1958C0FBDD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43094"/>
            <a:ext cx="9144000" cy="6901094"/>
          </a:xfrm>
          <a:prstGeom prst="rect">
            <a:avLst/>
          </a:prstGeom>
          <a:solidFill>
            <a:srgbClr val="1152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78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80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8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32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3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33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43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00169"/>
            <a:ext cx="9144000" cy="1592580"/>
          </a:xfrm>
          <a:prstGeom prst="rect">
            <a:avLst/>
          </a:prstGeom>
          <a:solidFill>
            <a:srgbClr val="1152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12/15/2016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1"/>
        </a:buClr>
        <a:buSzPct val="80000"/>
        <a:buFont typeface="Wingdings 2"/>
        <a:buChar char=""/>
        <a:defRPr kumimoji="0"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"/>
        <a:buChar char=""/>
        <a:defRPr kumimoji="0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1"/>
        </a:buClr>
        <a:buFont typeface="Arial"/>
        <a:buChar char="▪"/>
        <a:defRPr kumimoji="0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bg1"/>
        </a:buClr>
        <a:buFont typeface="Arial"/>
        <a:buChar char="▪"/>
        <a:defRPr kumimoji="0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bg1"/>
        </a:buClr>
        <a:buFont typeface="Wingdings 3"/>
        <a:buChar char=""/>
        <a:defRPr kumimoji="0" lang="en-US" sz="2000" kern="1200" smtClean="0">
          <a:solidFill>
            <a:srgbClr val="FFFFFF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s100.ru/future/articles/rabota-budushchego-kakoy-ona-bud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-xecutive.ru" TargetMode="External"/><Relationship Id="rId7" Type="http://schemas.openxmlformats.org/officeDocument/2006/relationships/hyperlink" Target="http://www.professionali.r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-xecutive.ru/jobs" TargetMode="External"/><Relationship Id="rId5" Type="http://schemas.openxmlformats.org/officeDocument/2006/relationships/hyperlink" Target="http://www.e-xecutive.ru/career/labormarket" TargetMode="External"/><Relationship Id="rId4" Type="http://schemas.openxmlformats.org/officeDocument/2006/relationships/hyperlink" Target="http://www.e-xecutive.ru/educatio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rgill.ru/ru/careers/index.jsp" TargetMode="External"/><Relationship Id="rId13" Type="http://schemas.openxmlformats.org/officeDocument/2006/relationships/hyperlink" Target="http://www.rusal.ru/development/" TargetMode="External"/><Relationship Id="rId18" Type="http://schemas.openxmlformats.org/officeDocument/2006/relationships/hyperlink" Target="http://www2.hm.com/ru_ru/index.html" TargetMode="External"/><Relationship Id="rId26" Type="http://schemas.openxmlformats.org/officeDocument/2006/relationships/hyperlink" Target="http://www.ecobureau.ru" TargetMode="External"/><Relationship Id="rId3" Type="http://schemas.openxmlformats.org/officeDocument/2006/relationships/hyperlink" Target="http://www.enel.ru" TargetMode="External"/><Relationship Id="rId21" Type="http://schemas.openxmlformats.org/officeDocument/2006/relationships/hyperlink" Target="http://www.sgs.ru/en/Our-Company/Corporate-Sustainability-Local/Sustainability-at-SGS-Local.aspx" TargetMode="External"/><Relationship Id="rId7" Type="http://schemas.openxmlformats.org/officeDocument/2006/relationships/hyperlink" Target="http://www.cargill.ru/ru/corporate-responsibility/index.jsp" TargetMode="External"/><Relationship Id="rId12" Type="http://schemas.openxmlformats.org/officeDocument/2006/relationships/hyperlink" Target="http://www.rusal.ru" TargetMode="External"/><Relationship Id="rId17" Type="http://schemas.openxmlformats.org/officeDocument/2006/relationships/hyperlink" Target="http://solutions.3mrussia.ru/wps/portal/3M/ru_RU/3M-Careers-EMEA/Home/" TargetMode="External"/><Relationship Id="rId25" Type="http://schemas.openxmlformats.org/officeDocument/2006/relationships/hyperlink" Target="http://www.unilever.ru/careers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3mrussia.ru/3M/ru_RU/sustainability-ru/" TargetMode="External"/><Relationship Id="rId20" Type="http://schemas.openxmlformats.org/officeDocument/2006/relationships/hyperlink" Target="https://career.hm.com/content/hmcareer/ru_ru/workingathm/what-can-you-do-here/corporate/sustainability.html" TargetMode="External"/><Relationship Id="rId29" Type="http://schemas.openxmlformats.org/officeDocument/2006/relationships/hyperlink" Target="http://www.ey.com/hom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argill.ru" TargetMode="External"/><Relationship Id="rId11" Type="http://schemas.openxmlformats.org/officeDocument/2006/relationships/hyperlink" Target="http://www.tetrapak.com/ru/about/jobs-traineeships" TargetMode="External"/><Relationship Id="rId24" Type="http://schemas.openxmlformats.org/officeDocument/2006/relationships/hyperlink" Target="http://www.unilever.ru/sustainable-living/" TargetMode="External"/><Relationship Id="rId5" Type="http://schemas.openxmlformats.org/officeDocument/2006/relationships/hyperlink" Target="http://enel.ru/career/" TargetMode="External"/><Relationship Id="rId15" Type="http://schemas.openxmlformats.org/officeDocument/2006/relationships/hyperlink" Target="http://www.3mrussia.ru" TargetMode="External"/><Relationship Id="rId23" Type="http://schemas.openxmlformats.org/officeDocument/2006/relationships/hyperlink" Target="http://www.unilever.ru" TargetMode="External"/><Relationship Id="rId28" Type="http://schemas.openxmlformats.org/officeDocument/2006/relationships/hyperlink" Target="http://www.ecobureau.ru/about#rec2608309" TargetMode="External"/><Relationship Id="rId10" Type="http://schemas.openxmlformats.org/officeDocument/2006/relationships/hyperlink" Target="http://www.tetrapak.com/ru/sustainability" TargetMode="External"/><Relationship Id="rId19" Type="http://schemas.openxmlformats.org/officeDocument/2006/relationships/hyperlink" Target="http://www.sgs.ru" TargetMode="External"/><Relationship Id="rId31" Type="http://schemas.openxmlformats.org/officeDocument/2006/relationships/hyperlink" Target="http://www.ey.com/RU/ru/Careers" TargetMode="External"/><Relationship Id="rId4" Type="http://schemas.openxmlformats.org/officeDocument/2006/relationships/hyperlink" Target="http://enel.ru/about/sustainable_development/profile_of_sustainable_development/" TargetMode="External"/><Relationship Id="rId9" Type="http://schemas.openxmlformats.org/officeDocument/2006/relationships/hyperlink" Target="http://www.tetrapak.com/ru" TargetMode="External"/><Relationship Id="rId14" Type="http://schemas.openxmlformats.org/officeDocument/2006/relationships/hyperlink" Target="http://www.rusal.ru/career/" TargetMode="External"/><Relationship Id="rId22" Type="http://schemas.openxmlformats.org/officeDocument/2006/relationships/hyperlink" Target="http://www.sgs.ru/en/Our-Company/Careers/Careers-at-SGS.aspx" TargetMode="External"/><Relationship Id="rId27" Type="http://schemas.openxmlformats.org/officeDocument/2006/relationships/hyperlink" Target="http://www.ecobureau.ru/about#rec2507163" TargetMode="External"/><Relationship Id="rId30" Type="http://schemas.openxmlformats.org/officeDocument/2006/relationships/hyperlink" Target="http://www.ey.com/RU/en/Services/Specialty-Services/Climate-and-Sustainability-Servic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x.org" TargetMode="External"/><Relationship Id="rId2" Type="http://schemas.openxmlformats.org/officeDocument/2006/relationships/hyperlink" Target="http://www.coursera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snano.com" TargetMode="External"/><Relationship Id="rId3" Type="http://schemas.openxmlformats.org/officeDocument/2006/relationships/hyperlink" Target="http://www.risingpowers.net/medialibrary/docs/Russia%20Nanotechnology%20Country%20Profile.pdf" TargetMode="External"/><Relationship Id="rId7" Type="http://schemas.openxmlformats.org/officeDocument/2006/relationships/hyperlink" Target="http://www.edunano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rusnanonet.ru" TargetMode="External"/><Relationship Id="rId5" Type="http://schemas.openxmlformats.org/officeDocument/2006/relationships/hyperlink" Target="http://www.nanorf.ru" TargetMode="External"/><Relationship Id="rId4" Type="http://schemas.openxmlformats.org/officeDocument/2006/relationships/hyperlink" Target="http://www.nanonewsnet.ru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-pharm.com" TargetMode="External"/><Relationship Id="rId3" Type="http://schemas.openxmlformats.org/officeDocument/2006/relationships/hyperlink" Target="http://www.bio-economy.ru/upload/BIO2020%20(eng)%20-%20short.pdf" TargetMode="External"/><Relationship Id="rId7" Type="http://schemas.openxmlformats.org/officeDocument/2006/relationships/hyperlink" Target="http://www.biocad.r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pb.hh.ru/employer/389" TargetMode="External"/><Relationship Id="rId5" Type="http://schemas.openxmlformats.org/officeDocument/2006/relationships/hyperlink" Target="http://www.biotech2030.ru" TargetMode="External"/><Relationship Id="rId10" Type="http://schemas.openxmlformats.org/officeDocument/2006/relationships/hyperlink" Target="http://www.hsci.ru" TargetMode="External"/><Relationship Id="rId4" Type="http://schemas.openxmlformats.org/officeDocument/2006/relationships/hyperlink" Target="http://www.bio-economy.ru" TargetMode="External"/><Relationship Id="rId9" Type="http://schemas.openxmlformats.org/officeDocument/2006/relationships/hyperlink" Target="http://www.generium.r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n.sap.com/community/business-trends/blog/2015/01/05/it-and-emerging-technologies-in-russi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insvyaz.ru/e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neft.ru/develop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pmg.com/ru/ru/issuesandinsights/articlespublications/in-focus-corporate-governance-sustainbility/pages/default.aspx" TargetMode="External"/><Relationship Id="rId4" Type="http://schemas.openxmlformats.org/officeDocument/2006/relationships/hyperlink" Target="http://www.gazprom-neft.ru/annual-reports/2015/GPN_SR_2015_rus_web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iras.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-xecutive.ru/education" TargetMode="External"/><Relationship Id="rId5" Type="http://schemas.openxmlformats.org/officeDocument/2006/relationships/hyperlink" Target="http://www.ey.com/Publication/vwLUAssets/EY-Article-MMR-6-trends-CCaSS-Kovalenko-July-2014-Rus/$FILE/EY-Article-MMR-6-trends-CCaSS-Kovalenko-July-2014-Rus.pdf" TargetMode="External"/><Relationship Id="rId4" Type="http://schemas.openxmlformats.org/officeDocument/2006/relationships/hyperlink" Target="http://www.energystrategy.ru/press-c/source/oil_rus_Belog_Afan-11.11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las100.r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las100.ru/catalo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las100.r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las100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246880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/>
            </a:r>
            <a:br>
              <a:rPr lang="en-US" sz="4000" dirty="0" smtClean="0">
                <a:latin typeface="+mj-lt"/>
              </a:rPr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latin typeface="+mj-lt"/>
              </a:rPr>
              <a:t>Corporate Sustainability in Russia</a:t>
            </a:r>
            <a:endParaRPr lang="en-US" sz="4000" dirty="0">
              <a:latin typeface="+mj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859280"/>
          </a:xfrm>
        </p:spPr>
        <p:txBody>
          <a:bodyPr>
            <a:normAutofit fontScale="92500" lnSpcReduction="20000"/>
          </a:bodyPr>
          <a:lstStyle/>
          <a:p>
            <a:endParaRPr lang="en-US" sz="3200" i="1" dirty="0" smtClean="0"/>
          </a:p>
          <a:p>
            <a:endParaRPr lang="en-US" sz="3200" i="1" dirty="0"/>
          </a:p>
          <a:p>
            <a:pPr algn="ctr"/>
            <a:endParaRPr lang="en-US" sz="2800" i="1" dirty="0" smtClean="0"/>
          </a:p>
          <a:p>
            <a:pPr algn="ctr"/>
            <a:r>
              <a:rPr lang="en-US" sz="2800" i="1" dirty="0" smtClean="0"/>
              <a:t>Emerging Trends and Technologies</a:t>
            </a:r>
          </a:p>
          <a:p>
            <a:pPr algn="ctr"/>
            <a:r>
              <a:rPr lang="en-US" sz="2800" i="1" dirty="0" smtClean="0"/>
              <a:t>Career Development Resources and Opportunities</a:t>
            </a:r>
          </a:p>
          <a:p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9376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042"/>
          </a:xfrm>
        </p:spPr>
        <p:txBody>
          <a:bodyPr/>
          <a:lstStyle/>
          <a:p>
            <a:r>
              <a:rPr lang="ru-RU" sz="3600" dirty="0" smtClean="0"/>
              <a:t>Над чем работать </a:t>
            </a:r>
            <a:r>
              <a:rPr lang="en-US" sz="3600" dirty="0" smtClean="0"/>
              <a:t>-</a:t>
            </a:r>
            <a:r>
              <a:rPr lang="ru-RU" sz="3600" dirty="0" smtClean="0"/>
              <a:t> навыки будущего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52962"/>
            <a:ext cx="8229600" cy="4773201"/>
          </a:xfrm>
        </p:spPr>
        <p:txBody>
          <a:bodyPr>
            <a:normAutofit fontScale="70000" lnSpcReduction="20000"/>
          </a:bodyPr>
          <a:lstStyle/>
          <a:p>
            <a:endParaRPr lang="en-US" b="1" i="1" dirty="0" smtClean="0">
              <a:latin typeface="+mn-lt"/>
            </a:endParaRPr>
          </a:p>
          <a:p>
            <a:r>
              <a:rPr lang="ru-RU" b="1" i="1" dirty="0" smtClean="0">
                <a:latin typeface="+mn-lt"/>
              </a:rPr>
              <a:t>Экологическое </a:t>
            </a:r>
            <a:r>
              <a:rPr lang="ru-RU" b="1" i="1" dirty="0">
                <a:latin typeface="+mn-lt"/>
              </a:rPr>
              <a:t>мышление.</a:t>
            </a:r>
            <a:r>
              <a:rPr lang="ru-RU" b="1" dirty="0">
                <a:latin typeface="+mn-lt"/>
              </a:rPr>
              <a:t> </a:t>
            </a:r>
            <a:r>
              <a:rPr lang="ru-RU" dirty="0">
                <a:latin typeface="+mn-lt"/>
              </a:rPr>
              <a:t>Экологическая повестка становится все более актуальной. Поэтому работодатели выделяют эту составляющую системного мышления в отдельный пункт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b="1" i="1" dirty="0">
                <a:latin typeface="+mn-lt"/>
              </a:rPr>
              <a:t>Бережливое производство.</a:t>
            </a:r>
            <a:r>
              <a:rPr lang="ru-RU" b="1" dirty="0">
                <a:latin typeface="+mn-lt"/>
              </a:rPr>
              <a:t> </a:t>
            </a:r>
            <a:r>
              <a:rPr lang="ru-RU" dirty="0">
                <a:latin typeface="+mn-lt"/>
              </a:rPr>
              <a:t>Управление производственным процессом, основанное на постоянном стремлении к устранению всех возможных потерь, — традиционная ценность для бизнеса. Предполагается, что в будущем в процесс оптимизации будет вовлечен каждый сотрудник</a:t>
            </a:r>
            <a:r>
              <a:rPr lang="ru-RU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r>
              <a:rPr lang="ru-RU" b="1" i="1" dirty="0">
                <a:latin typeface="+mn-lt"/>
              </a:rPr>
              <a:t>Межотраслевые коммуникации.</a:t>
            </a:r>
            <a:r>
              <a:rPr lang="ru-RU" b="1" dirty="0">
                <a:latin typeface="+mn-lt"/>
              </a:rPr>
              <a:t> </a:t>
            </a:r>
            <a:r>
              <a:rPr lang="ru-RU" dirty="0">
                <a:latin typeface="+mn-lt"/>
              </a:rPr>
              <a:t>Сюда относится понимание технологий, процессов и рыночной ситуации в разных смежных и несмежных отраслях</a:t>
            </a:r>
            <a:r>
              <a:rPr lang="ru-RU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endParaRPr lang="ru-RU" dirty="0" smtClean="0">
              <a:latin typeface="+mn-lt"/>
            </a:endParaRPr>
          </a:p>
          <a:p>
            <a:pPr algn="ctr"/>
            <a:r>
              <a:rPr lang="en-US" dirty="0" smtClean="0">
                <a:latin typeface="+mn-lt"/>
                <a:hlinkClick r:id="rId3"/>
              </a:rPr>
              <a:t>Full list of 11 skills identified by Atlas of Emerging jobs 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7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Job </a:t>
            </a:r>
            <a:r>
              <a:rPr lang="en-US" sz="3200" dirty="0"/>
              <a:t>and career search ideas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for </a:t>
            </a:r>
            <a:r>
              <a:rPr lang="en-US" sz="3200" dirty="0"/>
              <a:t>sustainability careers in </a:t>
            </a:r>
            <a:r>
              <a:rPr lang="en-US" sz="3200" dirty="0" smtClean="0"/>
              <a:t>Russia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Getting started: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Connect to Managers Club </a:t>
            </a:r>
            <a:r>
              <a:rPr lang="en-US" dirty="0" smtClean="0">
                <a:hlinkClick r:id="rId3"/>
              </a:rPr>
              <a:t>E-xecutive.ru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/>
              <a:t>Learn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Follow </a:t>
            </a:r>
            <a:r>
              <a:rPr lang="ru-RU" sz="1800" dirty="0" smtClean="0">
                <a:latin typeface="+mn-lt"/>
                <a:hlinkClick r:id="rId4"/>
              </a:rPr>
              <a:t>Бизнес образование </a:t>
            </a:r>
            <a:r>
              <a:rPr lang="en-US" sz="1800" dirty="0" smtClean="0"/>
              <a:t>resources</a:t>
            </a:r>
          </a:p>
          <a:p>
            <a:pPr lvl="1"/>
            <a:r>
              <a:rPr lang="en-US" sz="1800" dirty="0" smtClean="0"/>
              <a:t>Get career advice </a:t>
            </a:r>
            <a:r>
              <a:rPr lang="en-US" sz="1800" dirty="0" smtClean="0">
                <a:sym typeface="Wingdings"/>
              </a:rPr>
              <a:t></a:t>
            </a:r>
            <a:r>
              <a:rPr lang="ru-RU" sz="1800" dirty="0" smtClean="0">
                <a:latin typeface="+mn-lt"/>
                <a:sym typeface="Wingdings"/>
                <a:hlinkClick r:id="rId5"/>
              </a:rPr>
              <a:t>Советы по карьере</a:t>
            </a:r>
            <a:endParaRPr lang="en-US" sz="1800" dirty="0">
              <a:latin typeface="+mn-lt"/>
            </a:endParaRPr>
          </a:p>
          <a:p>
            <a:pPr lvl="1"/>
            <a:r>
              <a:rPr lang="en-US" sz="1800" dirty="0" smtClean="0"/>
              <a:t>Register and job search </a:t>
            </a:r>
            <a:r>
              <a:rPr lang="en-US" sz="1800" dirty="0" smtClean="0">
                <a:sym typeface="Wingdings"/>
              </a:rPr>
              <a:t></a:t>
            </a:r>
            <a:r>
              <a:rPr lang="ru-RU" sz="1800" dirty="0" smtClean="0">
                <a:latin typeface="+mn-lt"/>
                <a:sym typeface="Wingdings"/>
                <a:hlinkClick r:id="rId6"/>
              </a:rPr>
              <a:t>Вакансии</a:t>
            </a:r>
            <a:endParaRPr lang="en-US" sz="1800" dirty="0" smtClean="0">
              <a:latin typeface="+mn-lt"/>
              <a:sym typeface="Wingdings"/>
            </a:endParaRPr>
          </a:p>
          <a:p>
            <a:pPr lvl="1"/>
            <a:endParaRPr lang="en-US" sz="1800" dirty="0">
              <a:sym typeface="Wingdings"/>
            </a:endParaRPr>
          </a:p>
          <a:p>
            <a:r>
              <a:rPr lang="en-US" dirty="0"/>
              <a:t>Connect to </a:t>
            </a:r>
            <a:r>
              <a:rPr lang="en-US" dirty="0" smtClean="0"/>
              <a:t>Business Network </a:t>
            </a:r>
            <a:r>
              <a:rPr lang="en-US" dirty="0" err="1" smtClean="0">
                <a:hlinkClick r:id="rId7"/>
              </a:rPr>
              <a:t>Professionali.ru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sz="1800" dirty="0" smtClean="0"/>
              <a:t>Network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Join a professional group </a:t>
            </a:r>
            <a:r>
              <a:rPr lang="ru-RU" sz="1800" dirty="0" smtClean="0"/>
              <a:t>(</a:t>
            </a:r>
            <a:r>
              <a:rPr lang="ru-RU" sz="1800" dirty="0" smtClean="0">
                <a:latin typeface="+mn-lt"/>
              </a:rPr>
              <a:t>Сообщества)</a:t>
            </a:r>
            <a:endParaRPr lang="en-US" sz="1800" dirty="0">
              <a:latin typeface="+mn-lt"/>
            </a:endParaRPr>
          </a:p>
          <a:p>
            <a:pPr lvl="1"/>
            <a:r>
              <a:rPr lang="en-US" sz="1800" dirty="0" smtClean="0"/>
              <a:t>Register </a:t>
            </a:r>
            <a:r>
              <a:rPr lang="en-US" sz="1800" dirty="0"/>
              <a:t>and job search </a:t>
            </a:r>
            <a:r>
              <a:rPr lang="en-US" sz="1800" dirty="0" smtClean="0">
                <a:sym typeface="Wingdings"/>
              </a:rPr>
              <a:t></a:t>
            </a:r>
            <a:r>
              <a:rPr lang="ru-RU" sz="1800" dirty="0" smtClean="0">
                <a:latin typeface="+mn-lt"/>
                <a:sym typeface="Wingdings"/>
                <a:hlinkClick r:id="rId7"/>
              </a:rPr>
              <a:t>Работа</a:t>
            </a:r>
            <a:endParaRPr lang="en-US" sz="1800" dirty="0">
              <a:latin typeface="+mn-lt"/>
              <a:sym typeface="Wingdings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8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057"/>
            <a:ext cx="8229600" cy="106304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C</a:t>
            </a:r>
            <a:r>
              <a:rPr lang="en-US" sz="2400" dirty="0" smtClean="0">
                <a:latin typeface="+mj-lt"/>
              </a:rPr>
              <a:t>urrent career opportunities in corporate sustainability and sustainability– A </a:t>
            </a:r>
            <a:r>
              <a:rPr lang="en-US" sz="2400" b="1" dirty="0" smtClean="0">
                <a:latin typeface="+mj-lt"/>
              </a:rPr>
              <a:t>Sample of Who is Hiring</a:t>
            </a:r>
            <a:endParaRPr lang="en-US" sz="24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0" y="1408186"/>
            <a:ext cx="4038600" cy="4717978"/>
          </a:xfrm>
        </p:spPr>
        <p:txBody>
          <a:bodyPr>
            <a:noAutofit/>
          </a:bodyPr>
          <a:lstStyle/>
          <a:p>
            <a:r>
              <a:rPr lang="en-US" sz="2200" dirty="0" err="1" smtClean="0">
                <a:latin typeface="+mn-lt"/>
                <a:hlinkClick r:id="rId3"/>
              </a:rPr>
              <a:t>Enel</a:t>
            </a:r>
            <a:r>
              <a:rPr lang="en-US" sz="2200" dirty="0" smtClean="0">
                <a:latin typeface="+mn-lt"/>
                <a:hlinkClick r:id="rId3"/>
              </a:rPr>
              <a:t> Russia</a:t>
            </a:r>
            <a:endParaRPr lang="en-US" sz="2200" dirty="0" smtClean="0">
              <a:latin typeface="+mn-lt"/>
            </a:endParaRPr>
          </a:p>
          <a:p>
            <a:pPr lvl="1"/>
            <a:r>
              <a:rPr lang="ru-RU" dirty="0" smtClean="0">
                <a:latin typeface="+mn-lt"/>
                <a:hlinkClick r:id="rId4"/>
              </a:rPr>
              <a:t>Устойчивое развитие</a:t>
            </a:r>
            <a:endParaRPr lang="ru-RU" dirty="0" smtClean="0">
              <a:latin typeface="+mn-lt"/>
            </a:endParaRPr>
          </a:p>
          <a:p>
            <a:pPr lvl="1"/>
            <a:r>
              <a:rPr lang="en-US" dirty="0" smtClean="0">
                <a:latin typeface="+mn-lt"/>
                <a:hlinkClick r:id="rId5"/>
              </a:rPr>
              <a:t>Careers</a:t>
            </a:r>
            <a:endParaRPr lang="en-US" dirty="0" smtClean="0">
              <a:latin typeface="+mn-lt"/>
            </a:endParaRPr>
          </a:p>
          <a:p>
            <a:r>
              <a:rPr lang="en-US" sz="2200" dirty="0" smtClean="0">
                <a:hlinkClick r:id="rId6"/>
              </a:rPr>
              <a:t>Cargill</a:t>
            </a:r>
            <a:endParaRPr lang="en-US" sz="2200" dirty="0"/>
          </a:p>
          <a:p>
            <a:pPr lvl="1"/>
            <a:r>
              <a:rPr lang="ru-RU" dirty="0" smtClean="0">
                <a:latin typeface="+mn-lt"/>
                <a:hlinkClick r:id="rId7"/>
              </a:rPr>
              <a:t>Корпоративная ответственность</a:t>
            </a:r>
            <a:endParaRPr lang="ru-RU" dirty="0">
              <a:latin typeface="+mn-lt"/>
            </a:endParaRPr>
          </a:p>
          <a:p>
            <a:pPr lvl="1"/>
            <a:r>
              <a:rPr lang="en-US" dirty="0" smtClean="0">
                <a:hlinkClick r:id="rId8"/>
              </a:rPr>
              <a:t>Careers</a:t>
            </a:r>
            <a:endParaRPr lang="ru-RU" dirty="0"/>
          </a:p>
          <a:p>
            <a:r>
              <a:rPr lang="en-US" sz="2200" dirty="0" smtClean="0">
                <a:hlinkClick r:id="rId9"/>
              </a:rPr>
              <a:t>Tetra Pak</a:t>
            </a:r>
            <a:endParaRPr lang="en-US" sz="2200" dirty="0"/>
          </a:p>
          <a:p>
            <a:pPr lvl="1"/>
            <a:r>
              <a:rPr lang="ru-RU" dirty="0" smtClean="0">
                <a:latin typeface="+mn-lt"/>
                <a:hlinkClick r:id="rId10"/>
              </a:rPr>
              <a:t>Устойчивое развитие</a:t>
            </a:r>
            <a:endParaRPr lang="ru-RU" dirty="0">
              <a:latin typeface="+mn-lt"/>
            </a:endParaRPr>
          </a:p>
          <a:p>
            <a:pPr lvl="1"/>
            <a:r>
              <a:rPr lang="en-US" dirty="0">
                <a:hlinkClick r:id="rId11"/>
              </a:rPr>
              <a:t>Careers</a:t>
            </a:r>
            <a:endParaRPr lang="en-US" dirty="0"/>
          </a:p>
          <a:p>
            <a:r>
              <a:rPr lang="ru-RU" sz="2200" dirty="0" err="1" smtClean="0">
                <a:latin typeface="+mn-lt"/>
                <a:hlinkClick r:id="rId12"/>
              </a:rPr>
              <a:t>Русал</a:t>
            </a:r>
            <a:endParaRPr lang="en-US" sz="2200" dirty="0">
              <a:latin typeface="+mn-lt"/>
            </a:endParaRPr>
          </a:p>
          <a:p>
            <a:pPr lvl="1"/>
            <a:r>
              <a:rPr lang="ru-RU" dirty="0">
                <a:latin typeface="+mn-lt"/>
                <a:hlinkClick r:id="rId13"/>
              </a:rPr>
              <a:t>Устойчивое развитие</a:t>
            </a:r>
            <a:endParaRPr lang="ru-RU" dirty="0">
              <a:latin typeface="+mn-lt"/>
            </a:endParaRPr>
          </a:p>
          <a:p>
            <a:pPr lvl="1"/>
            <a:r>
              <a:rPr lang="en-US" dirty="0" smtClean="0">
                <a:hlinkClick r:id="rId14"/>
              </a:rPr>
              <a:t>Careers</a:t>
            </a:r>
            <a:endParaRPr lang="ru-RU" dirty="0" smtClean="0"/>
          </a:p>
          <a:p>
            <a:r>
              <a:rPr lang="en-US" sz="2200" dirty="0" smtClean="0">
                <a:hlinkClick r:id="rId15"/>
              </a:rPr>
              <a:t>3M Russia</a:t>
            </a:r>
            <a:endParaRPr lang="en-US" sz="2200" dirty="0"/>
          </a:p>
          <a:p>
            <a:pPr lvl="1"/>
            <a:r>
              <a:rPr lang="ru-RU" dirty="0">
                <a:latin typeface="+mn-lt"/>
                <a:hlinkClick r:id="rId16"/>
              </a:rPr>
              <a:t>Устойчивое развитие</a:t>
            </a:r>
            <a:endParaRPr lang="ru-RU" dirty="0">
              <a:latin typeface="+mn-lt"/>
            </a:endParaRPr>
          </a:p>
          <a:p>
            <a:pPr lvl="1"/>
            <a:r>
              <a:rPr lang="en-US" dirty="0">
                <a:hlinkClick r:id="rId17"/>
              </a:rPr>
              <a:t>Careers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08186"/>
            <a:ext cx="4041648" cy="47182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hlinkClick r:id="rId18"/>
              </a:rPr>
              <a:t>H&amp;M</a:t>
            </a:r>
            <a:endParaRPr lang="en-US" dirty="0" smtClean="0">
              <a:solidFill>
                <a:schemeClr val="tx1"/>
              </a:solidFill>
              <a:latin typeface="+mn-lt"/>
              <a:hlinkClick r:id="rId19"/>
            </a:endParaRPr>
          </a:p>
          <a:p>
            <a:pPr lvl="1"/>
            <a:r>
              <a:rPr lang="ru-RU" sz="1700" dirty="0" smtClean="0">
                <a:latin typeface="+mn-lt"/>
                <a:hlinkClick r:id="rId20"/>
              </a:rPr>
              <a:t>Устойчиво</a:t>
            </a:r>
            <a:r>
              <a:rPr lang="en-US" sz="1700" dirty="0" smtClean="0">
                <a:latin typeface="+mn-lt"/>
                <a:hlinkClick r:id="rId20"/>
              </a:rPr>
              <a:t>e</a:t>
            </a:r>
            <a:r>
              <a:rPr lang="ru-RU" sz="1700" dirty="0" smtClean="0">
                <a:latin typeface="+mn-lt"/>
                <a:hlinkClick r:id="rId20"/>
              </a:rPr>
              <a:t> </a:t>
            </a:r>
            <a:r>
              <a:rPr lang="ru-RU" sz="1700" dirty="0">
                <a:latin typeface="+mn-lt"/>
                <a:hlinkClick r:id="rId20"/>
              </a:rPr>
              <a:t>р</a:t>
            </a:r>
            <a:r>
              <a:rPr lang="ru-RU" sz="1700" dirty="0" smtClean="0">
                <a:latin typeface="+mn-lt"/>
                <a:hlinkClick r:id="rId20"/>
              </a:rPr>
              <a:t>азвити</a:t>
            </a:r>
            <a:r>
              <a:rPr lang="en-US" sz="1700" dirty="0" smtClean="0">
                <a:latin typeface="+mn-lt"/>
                <a:hlinkClick r:id="rId20"/>
              </a:rPr>
              <a:t>e</a:t>
            </a:r>
            <a:endParaRPr lang="en-US" sz="1700" dirty="0" smtClean="0">
              <a:latin typeface="+mn-lt"/>
            </a:endParaRPr>
          </a:p>
          <a:p>
            <a:pPr lvl="1"/>
            <a:r>
              <a:rPr lang="en-US" sz="1700" dirty="0" smtClean="0">
                <a:latin typeface="+mn-lt"/>
                <a:hlinkClick r:id="rId20"/>
              </a:rPr>
              <a:t>Careers </a:t>
            </a:r>
            <a:endParaRPr lang="en-US" sz="1700" dirty="0" smtClean="0">
              <a:latin typeface="+mn-lt"/>
              <a:hlinkClick r:id="rId19"/>
            </a:endParaRPr>
          </a:p>
          <a:p>
            <a:r>
              <a:rPr lang="en-US" dirty="0" smtClean="0">
                <a:latin typeface="+mn-lt"/>
                <a:hlinkClick r:id="rId19"/>
              </a:rPr>
              <a:t>SGS</a:t>
            </a:r>
            <a:endParaRPr lang="en-US" dirty="0" smtClean="0">
              <a:latin typeface="+mn-lt"/>
            </a:endParaRPr>
          </a:p>
          <a:p>
            <a:pPr lvl="1"/>
            <a:r>
              <a:rPr lang="en-US" sz="1700" dirty="0" smtClean="0">
                <a:hlinkClick r:id="rId21"/>
              </a:rPr>
              <a:t>Corporate sustainability</a:t>
            </a:r>
            <a:endParaRPr lang="en-US" sz="1700" dirty="0" smtClean="0"/>
          </a:p>
          <a:p>
            <a:pPr lvl="1"/>
            <a:r>
              <a:rPr lang="en-US" sz="1700" dirty="0" smtClean="0">
                <a:latin typeface="+mn-lt"/>
                <a:hlinkClick r:id="rId22"/>
              </a:rPr>
              <a:t>Careers</a:t>
            </a:r>
            <a:r>
              <a:rPr lang="ru-RU" dirty="0">
                <a:latin typeface="+mn-lt"/>
              </a:rPr>
              <a:t>	</a:t>
            </a:r>
          </a:p>
          <a:p>
            <a:r>
              <a:rPr lang="en-US" dirty="0" smtClean="0">
                <a:latin typeface="+mn-lt"/>
                <a:hlinkClick r:id="rId23"/>
              </a:rPr>
              <a:t>Unilever</a:t>
            </a:r>
            <a:endParaRPr lang="en-US" dirty="0" smtClean="0">
              <a:latin typeface="+mn-lt"/>
            </a:endParaRPr>
          </a:p>
          <a:p>
            <a:pPr lvl="1"/>
            <a:r>
              <a:rPr lang="ru-RU" sz="1700" dirty="0" smtClean="0">
                <a:latin typeface="+mn-lt"/>
                <a:hlinkClick r:id="rId24"/>
              </a:rPr>
              <a:t>Устойчивое развитие</a:t>
            </a:r>
            <a:endParaRPr lang="en-US" sz="1700" dirty="0" smtClean="0">
              <a:latin typeface="+mn-lt"/>
            </a:endParaRPr>
          </a:p>
          <a:p>
            <a:pPr lvl="1"/>
            <a:r>
              <a:rPr lang="en-US" sz="1700" dirty="0" smtClean="0">
                <a:latin typeface="+mn-lt"/>
                <a:hlinkClick r:id="rId25"/>
              </a:rPr>
              <a:t>Careers</a:t>
            </a:r>
            <a:endParaRPr lang="en-US" sz="1700" dirty="0" smtClean="0">
              <a:latin typeface="+mn-lt"/>
              <a:hlinkClick r:id="rId26"/>
            </a:endParaRPr>
          </a:p>
          <a:p>
            <a:r>
              <a:rPr lang="ru-RU" dirty="0" smtClean="0">
                <a:latin typeface="+mn-lt"/>
                <a:hlinkClick r:id="rId26"/>
              </a:rPr>
              <a:t>ЭКОБЮРО</a:t>
            </a:r>
            <a:r>
              <a:rPr lang="en-US" dirty="0" smtClean="0">
                <a:latin typeface="+mn-lt"/>
                <a:hlinkClick r:id="rId26"/>
              </a:rPr>
              <a:t>Greens</a:t>
            </a:r>
            <a:endParaRPr lang="en-US" dirty="0" smtClean="0">
              <a:latin typeface="+mn-lt"/>
            </a:endParaRPr>
          </a:p>
          <a:p>
            <a:pPr lvl="1"/>
            <a:r>
              <a:rPr lang="ru-RU" sz="1700" dirty="0" smtClean="0">
                <a:latin typeface="+mn-lt"/>
                <a:hlinkClick r:id="rId27"/>
              </a:rPr>
              <a:t>Экологическая политика</a:t>
            </a:r>
            <a:endParaRPr lang="en-US" sz="1700" dirty="0" smtClean="0">
              <a:latin typeface="+mn-lt"/>
            </a:endParaRPr>
          </a:p>
          <a:p>
            <a:pPr lvl="1"/>
            <a:r>
              <a:rPr lang="en-US" sz="1700" dirty="0" smtClean="0">
                <a:latin typeface="+mn-lt"/>
                <a:hlinkClick r:id="rId28"/>
              </a:rPr>
              <a:t>Careers</a:t>
            </a:r>
            <a:endParaRPr lang="en-US" sz="1700" dirty="0" smtClean="0">
              <a:latin typeface="+mn-lt"/>
            </a:endParaRPr>
          </a:p>
          <a:p>
            <a:r>
              <a:rPr lang="en-US" dirty="0" smtClean="0">
                <a:hlinkClick r:id="rId29"/>
              </a:rPr>
              <a:t>Ernst &amp; Young </a:t>
            </a:r>
            <a:endParaRPr lang="en-US" dirty="0"/>
          </a:p>
          <a:p>
            <a:pPr lvl="1"/>
            <a:r>
              <a:rPr lang="en-US" sz="1700" dirty="0" smtClean="0">
                <a:hlinkClick r:id="rId30"/>
              </a:rPr>
              <a:t>Sustainability services</a:t>
            </a:r>
            <a:endParaRPr lang="en-US" sz="1700" dirty="0"/>
          </a:p>
          <a:p>
            <a:pPr lvl="1"/>
            <a:r>
              <a:rPr lang="en-US" sz="1700" dirty="0">
                <a:hlinkClick r:id="rId31"/>
              </a:rPr>
              <a:t>Careers</a:t>
            </a:r>
            <a:endParaRPr lang="en-US" sz="1700" dirty="0">
              <a:hlinkClick r:id="rId26"/>
            </a:endParaRPr>
          </a:p>
          <a:p>
            <a:pPr marL="457200" lvl="1" indent="0">
              <a:buNone/>
            </a:pP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448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905"/>
          </a:xfrm>
        </p:spPr>
        <p:txBody>
          <a:bodyPr/>
          <a:lstStyle/>
          <a:p>
            <a:r>
              <a:rPr lang="en-US" sz="2800" dirty="0" smtClean="0"/>
              <a:t>Key Takeaways: Corporate Sustainability Online Course</a:t>
            </a:r>
            <a:endParaRPr lang="en-US" sz="28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Knowledge about concepts within </a:t>
            </a:r>
            <a:r>
              <a:rPr lang="en-US" smtClean="0"/>
              <a:t>corporate sustainability </a:t>
            </a:r>
            <a:r>
              <a:rPr lang="en-US" dirty="0" smtClean="0"/>
              <a:t>and how they apply to Russia;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Tools to assess sustainable supply chain management;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Understanding of commonly </a:t>
            </a:r>
            <a:r>
              <a:rPr lang="en-US" dirty="0"/>
              <a:t>used international standards and their </a:t>
            </a:r>
            <a:r>
              <a:rPr lang="en-US" dirty="0" smtClean="0"/>
              <a:t>use;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Knowledge of </a:t>
            </a:r>
            <a:r>
              <a:rPr lang="en-US" dirty="0"/>
              <a:t>corporate sustainability </a:t>
            </a:r>
            <a:r>
              <a:rPr lang="en-US" dirty="0" smtClean="0"/>
              <a:t>reporting and frameworks;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Understanding </a:t>
            </a:r>
            <a:r>
              <a:rPr lang="en-US" dirty="0"/>
              <a:t>of concepts of GRI </a:t>
            </a:r>
            <a:r>
              <a:rPr lang="en-US" dirty="0" smtClean="0"/>
              <a:t>reporting, Integrated Reporting, and </a:t>
            </a:r>
            <a:r>
              <a:rPr lang="en-US" dirty="0"/>
              <a:t>GRI G4 </a:t>
            </a:r>
            <a:r>
              <a:rPr lang="en-US" dirty="0" smtClean="0"/>
              <a:t>Guidelines;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Knowledge of principles of ‘green companies’;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Principles of corporate governance, change management and </a:t>
            </a:r>
            <a:r>
              <a:rPr lang="en-US" dirty="0"/>
              <a:t>Environmental, Social, and Governance (ESG) </a:t>
            </a:r>
            <a:r>
              <a:rPr lang="en-US" dirty="0" smtClean="0"/>
              <a:t>factors;</a:t>
            </a:r>
          </a:p>
          <a:p>
            <a:pPr>
              <a:buFont typeface="Wingdings" charset="2"/>
              <a:buChar char="q"/>
            </a:pPr>
            <a:r>
              <a:rPr lang="en-US" dirty="0"/>
              <a:t>How a sustainability strategy is implemented into key organizational systems </a:t>
            </a:r>
            <a:r>
              <a:rPr lang="en-US" dirty="0" smtClean="0"/>
              <a:t>and principles of stakeholder management.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13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4459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Online Courses and Resources for Further Study</a:t>
            </a:r>
            <a:endParaRPr lang="en-US" sz="28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934"/>
            <a:ext cx="8229600" cy="5066705"/>
          </a:xfrm>
        </p:spPr>
        <p:txBody>
          <a:bodyPr>
            <a:normAutofit lnSpcReduction="10000"/>
          </a:bodyPr>
          <a:lstStyle/>
          <a:p>
            <a:endParaRPr lang="en-US" sz="1900" b="1" dirty="0" smtClean="0">
              <a:hlinkClick r:id="rId2"/>
            </a:endParaRPr>
          </a:p>
          <a:p>
            <a:r>
              <a:rPr lang="en-US" sz="1900" b="1" dirty="0" smtClean="0">
                <a:hlinkClick r:id="rId2"/>
              </a:rPr>
              <a:t>Coursera.org</a:t>
            </a:r>
            <a:endParaRPr lang="en-US" sz="1900" b="1" dirty="0" smtClean="0"/>
          </a:p>
          <a:p>
            <a:pPr lvl="1"/>
            <a:r>
              <a:rPr lang="en-US" sz="1900" dirty="0" smtClean="0"/>
              <a:t>Introduction to Sustainability</a:t>
            </a:r>
          </a:p>
          <a:p>
            <a:pPr lvl="2"/>
            <a:r>
              <a:rPr lang="en-US" sz="1900" dirty="0" smtClean="0"/>
              <a:t>Created by University of Illinois at Urbana-Champaign</a:t>
            </a:r>
          </a:p>
          <a:p>
            <a:pPr lvl="1"/>
            <a:r>
              <a:rPr lang="en-US" sz="1900" dirty="0" smtClean="0"/>
              <a:t>The Age of Sustainable Development</a:t>
            </a:r>
          </a:p>
          <a:p>
            <a:pPr lvl="2"/>
            <a:r>
              <a:rPr lang="en-US" sz="1900" dirty="0" smtClean="0"/>
              <a:t>Created by Columbia University</a:t>
            </a:r>
          </a:p>
          <a:p>
            <a:pPr lvl="1"/>
            <a:r>
              <a:rPr lang="en-US" sz="1900" dirty="0" smtClean="0"/>
              <a:t>Variety of courses on corporate strategy, leadership and strategic management and innovation</a:t>
            </a:r>
          </a:p>
          <a:p>
            <a:pPr lvl="1"/>
            <a:r>
              <a:rPr lang="en-US" sz="1900" dirty="0" smtClean="0"/>
              <a:t>Variety of courses offered in Russian</a:t>
            </a:r>
          </a:p>
          <a:p>
            <a:pPr lvl="1"/>
            <a:endParaRPr lang="en-US" sz="1900" dirty="0" smtClean="0"/>
          </a:p>
          <a:p>
            <a:r>
              <a:rPr lang="en-US" sz="1900" b="1" dirty="0" err="1" smtClean="0">
                <a:hlinkClick r:id="rId3"/>
              </a:rPr>
              <a:t>Edx.org</a:t>
            </a:r>
            <a:endParaRPr lang="en-US" sz="1900" b="1" dirty="0"/>
          </a:p>
          <a:p>
            <a:pPr lvl="1"/>
            <a:r>
              <a:rPr lang="en-US" sz="1900" dirty="0" smtClean="0"/>
              <a:t>Strategy and Sustainable Enterprise</a:t>
            </a:r>
            <a:endParaRPr lang="en-US" sz="1900" dirty="0"/>
          </a:p>
          <a:p>
            <a:pPr lvl="2"/>
            <a:r>
              <a:rPr lang="en-US" sz="1900" dirty="0"/>
              <a:t>Created by </a:t>
            </a:r>
            <a:r>
              <a:rPr lang="en-US" sz="1900" dirty="0" smtClean="0"/>
              <a:t>Indian Institute of Management</a:t>
            </a:r>
            <a:endParaRPr lang="en-US" sz="1900" dirty="0"/>
          </a:p>
          <a:p>
            <a:pPr lvl="1"/>
            <a:r>
              <a:rPr lang="en-US" sz="1900" dirty="0" smtClean="0"/>
              <a:t>Circular Economy: an Introduction</a:t>
            </a:r>
            <a:endParaRPr lang="en-US" sz="1900" dirty="0"/>
          </a:p>
          <a:p>
            <a:pPr lvl="2"/>
            <a:r>
              <a:rPr lang="en-US" sz="1900" dirty="0"/>
              <a:t>Created </a:t>
            </a:r>
            <a:r>
              <a:rPr lang="en-US" sz="1900" dirty="0" smtClean="0"/>
              <a:t>by Delft University of Technology</a:t>
            </a:r>
            <a:endParaRPr lang="en-US" sz="1900" dirty="0"/>
          </a:p>
          <a:p>
            <a:pPr lvl="1"/>
            <a:r>
              <a:rPr lang="en-US" sz="1900" dirty="0"/>
              <a:t>Variety of courses on </a:t>
            </a:r>
            <a:r>
              <a:rPr lang="en-US" sz="1900" dirty="0" smtClean="0"/>
              <a:t>strategic management and innovation</a:t>
            </a:r>
            <a:endParaRPr lang="en-US" sz="19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00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445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Emerging trends and technologies - </a:t>
            </a:r>
            <a:r>
              <a:rPr lang="en-US" sz="2800" b="1" dirty="0" smtClean="0">
                <a:latin typeface="+mj-lt"/>
              </a:rPr>
              <a:t>nanotechnology</a:t>
            </a:r>
            <a:endParaRPr lang="en-US" sz="2800" b="1" dirty="0">
              <a:latin typeface="+mj-lt"/>
            </a:endParaRPr>
          </a:p>
        </p:txBody>
      </p:sp>
      <p:sp useBgFill="1"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bg1"/>
                </a:solidFill>
              </a:rPr>
              <a:t>Additional resources:</a:t>
            </a:r>
          </a:p>
          <a:p>
            <a:pPr marL="0" indent="0">
              <a:buNone/>
            </a:pPr>
            <a:endParaRPr lang="en-US" sz="1200" i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Russia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nanotechnology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report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Nanonewsnet (NNN)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  <a:hlinkClick r:id="rId5"/>
              </a:rPr>
              <a:t>Российский Электронный Наножурнал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  <a:hlinkClick r:id="rId6"/>
              </a:rPr>
              <a:t>Российская Национальная Нанотехнологическая сеть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7"/>
              </a:rPr>
              <a:t>eNANO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uk-UA" sz="1900" dirty="0" smtClean="0">
                <a:solidFill>
                  <a:schemeClr val="bg1"/>
                </a:solidFill>
                <a:latin typeface="+mn-lt"/>
              </a:rPr>
              <a:t>У</a:t>
            </a:r>
            <a:r>
              <a:rPr lang="ru-RU" sz="1900" dirty="0" err="1" smtClean="0">
                <a:solidFill>
                  <a:schemeClr val="bg1"/>
                </a:solidFill>
                <a:latin typeface="+mn-lt"/>
              </a:rPr>
              <a:t>чебный</a:t>
            </a:r>
            <a:r>
              <a:rPr lang="ru-RU" sz="1900" dirty="0" smtClean="0">
                <a:solidFill>
                  <a:schemeClr val="bg1"/>
                </a:solidFill>
                <a:latin typeface="+mn-lt"/>
              </a:rPr>
              <a:t> портал </a:t>
            </a:r>
            <a:r>
              <a:rPr lang="ru-RU" sz="1900" dirty="0" err="1" smtClean="0">
                <a:solidFill>
                  <a:schemeClr val="bg1"/>
                </a:solidFill>
                <a:latin typeface="+mn-lt"/>
              </a:rPr>
              <a:t>Роснано</a:t>
            </a:r>
            <a:endParaRPr lang="en-US" sz="19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Trend</a:t>
            </a:r>
            <a:r>
              <a:rPr lang="en-US" dirty="0" smtClean="0"/>
              <a:t> – commercializing developments in nanotechnology;</a:t>
            </a:r>
          </a:p>
          <a:p>
            <a:r>
              <a:rPr lang="en-US" dirty="0" smtClean="0"/>
              <a:t>Support of the Russian government;</a:t>
            </a:r>
          </a:p>
          <a:p>
            <a:r>
              <a:rPr lang="en-US" dirty="0" smtClean="0">
                <a:solidFill>
                  <a:schemeClr val="bg1"/>
                </a:solidFill>
                <a:hlinkClick r:id="rId8"/>
              </a:rPr>
              <a:t>Rusnano Corporation </a:t>
            </a:r>
            <a:r>
              <a:rPr lang="en-US" dirty="0" smtClean="0">
                <a:solidFill>
                  <a:schemeClr val="bg1"/>
                </a:solidFill>
                <a:latin typeface="+mn-lt"/>
                <a:hlinkClick r:id="rId8"/>
              </a:rPr>
              <a:t>(</a:t>
            </a:r>
            <a:r>
              <a:rPr lang="ru-RU" dirty="0" smtClean="0">
                <a:solidFill>
                  <a:schemeClr val="bg1"/>
                </a:solidFill>
                <a:latin typeface="+mn-lt"/>
                <a:hlinkClick r:id="rId8"/>
              </a:rPr>
              <a:t>Роснано</a:t>
            </a:r>
            <a:r>
              <a:rPr lang="en-US" dirty="0" smtClean="0">
                <a:solidFill>
                  <a:schemeClr val="bg1"/>
                </a:solidFill>
                <a:latin typeface="+mn-lt"/>
                <a:hlinkClick r:id="rId8"/>
              </a:rPr>
              <a:t>)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dirty="0" err="1" smtClean="0"/>
              <a:t>Rusnano</a:t>
            </a:r>
            <a:r>
              <a:rPr lang="en-US" dirty="0" smtClean="0"/>
              <a:t> profits more than doubled 2014-2015;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than 250 various start-ups are implemented in the network of nanotechnology centers across </a:t>
            </a:r>
            <a:r>
              <a:rPr lang="en-US" dirty="0" smtClean="0"/>
              <a:t>Russia;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9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128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Emerging trends and technologies - </a:t>
            </a:r>
            <a:r>
              <a:rPr lang="en-US" sz="2400" b="1" dirty="0" smtClean="0">
                <a:latin typeface="+mj-lt"/>
              </a:rPr>
              <a:t>biotechnology</a:t>
            </a:r>
            <a:endParaRPr lang="en-US" sz="24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Additional resources:</a:t>
            </a:r>
          </a:p>
          <a:p>
            <a:pPr marL="0" indent="0">
              <a:buNone/>
            </a:pPr>
            <a:endParaRPr lang="en-US" sz="1300" i="1" dirty="0" smtClean="0"/>
          </a:p>
          <a:p>
            <a:r>
              <a:rPr lang="en-US" dirty="0" smtClean="0">
                <a:hlinkClick r:id="rId3"/>
              </a:rPr>
              <a:t>BIO2020</a:t>
            </a:r>
            <a:r>
              <a:rPr lang="en-US" dirty="0" smtClean="0"/>
              <a:t> - State Coordination Program </a:t>
            </a:r>
            <a:r>
              <a:rPr lang="en-US" dirty="0"/>
              <a:t>for Development of Biotechnology in the Russian Federation through </a:t>
            </a:r>
            <a:r>
              <a:rPr lang="en-US" dirty="0" smtClean="0"/>
              <a:t>2020</a:t>
            </a:r>
          </a:p>
          <a:p>
            <a:endParaRPr lang="en-US" dirty="0" smtClean="0"/>
          </a:p>
          <a:p>
            <a:r>
              <a:rPr lang="ru-RU" sz="2600" dirty="0" smtClean="0">
                <a:latin typeface="+mn-lt"/>
                <a:hlinkClick r:id="rId4"/>
              </a:rPr>
              <a:t>НКТ Биотехнологии</a:t>
            </a:r>
            <a:endParaRPr lang="ru-RU" sz="2600" dirty="0" smtClean="0">
              <a:latin typeface="+mn-lt"/>
            </a:endParaRPr>
          </a:p>
          <a:p>
            <a:endParaRPr lang="en-US" dirty="0" smtClean="0"/>
          </a:p>
          <a:p>
            <a:r>
              <a:rPr lang="ru-RU" dirty="0" smtClean="0">
                <a:latin typeface="+mn-lt"/>
                <a:hlinkClick r:id="rId5"/>
              </a:rPr>
              <a:t>БИОТЕХ2030</a:t>
            </a:r>
            <a:endParaRPr lang="ru-RU" dirty="0" smtClean="0">
              <a:latin typeface="+mn-lt"/>
            </a:endParaRP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>
                <a:hlinkClick r:id="rId6"/>
              </a:rPr>
              <a:t>Sample job vacancies with BIOCAD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773936"/>
            <a:ext cx="3714750" cy="4623816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Trend</a:t>
            </a:r>
            <a:r>
              <a:rPr lang="en-US" dirty="0" smtClean="0"/>
              <a:t> - biotechnology (along with IT and nanotechnology) – identified as key to economic modernization of Russia;</a:t>
            </a:r>
          </a:p>
          <a:p>
            <a:r>
              <a:rPr lang="en-US" dirty="0" smtClean="0"/>
              <a:t>Russia’s biotech sector – high untapped potential;</a:t>
            </a:r>
          </a:p>
          <a:p>
            <a:r>
              <a:rPr lang="en-US" dirty="0">
                <a:hlinkClick r:id="rId7"/>
              </a:rPr>
              <a:t>BIOCAD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R-Pharm</a:t>
            </a:r>
            <a:r>
              <a:rPr lang="en-US" dirty="0"/>
              <a:t>, </a:t>
            </a:r>
            <a:r>
              <a:rPr lang="en-US" dirty="0" err="1">
                <a:hlinkClick r:id="rId9"/>
              </a:rPr>
              <a:t>Generium</a:t>
            </a:r>
            <a:r>
              <a:rPr lang="en-US" dirty="0"/>
              <a:t>, and </a:t>
            </a:r>
            <a:r>
              <a:rPr lang="en-US" dirty="0">
                <a:hlinkClick r:id="rId10"/>
              </a:rPr>
              <a:t>Human Stem Cells Institute (HSCI) </a:t>
            </a:r>
            <a:r>
              <a:rPr lang="en-US" dirty="0"/>
              <a:t>are emerging as national biotechnology leaders.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6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Emerging trends and technologies </a:t>
            </a:r>
            <a:r>
              <a:rPr lang="en-US" sz="2400" dirty="0" smtClean="0">
                <a:latin typeface="+mj-lt"/>
              </a:rPr>
              <a:t>– </a:t>
            </a:r>
            <a:br>
              <a:rPr lang="en-US" sz="2400" dirty="0" smtClean="0">
                <a:latin typeface="+mj-lt"/>
              </a:rPr>
            </a:br>
            <a:r>
              <a:rPr lang="en-US" sz="2400" b="1" dirty="0" smtClean="0">
                <a:latin typeface="+mj-lt"/>
              </a:rPr>
              <a:t>information communication technology (ICT)</a:t>
            </a:r>
            <a:endParaRPr lang="en-US" sz="24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To learn more: </a:t>
            </a:r>
          </a:p>
          <a:p>
            <a:r>
              <a:rPr lang="en-US" dirty="0" smtClean="0">
                <a:hlinkClick r:id="rId3"/>
              </a:rPr>
              <a:t>IT and emerging technologies in Russia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4"/>
              </a:rPr>
              <a:t>Ministry of Telecom and Mass Communications of the Russian Federation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Trend</a:t>
            </a:r>
            <a:r>
              <a:rPr lang="en-US" dirty="0" smtClean="0"/>
              <a:t> - </a:t>
            </a:r>
            <a:r>
              <a:rPr lang="en-US" dirty="0"/>
              <a:t>Russia is a top emerging market for online media companies (in addition to China, India, Mexico) – says Ernst &amp; </a:t>
            </a:r>
            <a:r>
              <a:rPr lang="en-US" dirty="0" smtClean="0"/>
              <a:t>Young;</a:t>
            </a:r>
          </a:p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IT roadmap approved by the Russian government in July </a:t>
            </a:r>
            <a:r>
              <a:rPr lang="en-US" dirty="0" smtClean="0"/>
              <a:t>2013;</a:t>
            </a:r>
          </a:p>
          <a:p>
            <a:r>
              <a:rPr lang="en-US" dirty="0" smtClean="0"/>
              <a:t>Russia has a large consumer </a:t>
            </a:r>
            <a:r>
              <a:rPr lang="en-US" dirty="0"/>
              <a:t>marketplace of web users and </a:t>
            </a:r>
            <a:r>
              <a:rPr lang="en-US" dirty="0" smtClean="0"/>
              <a:t>designers;</a:t>
            </a:r>
          </a:p>
          <a:p>
            <a:r>
              <a:rPr lang="en-US" dirty="0"/>
              <a:t>P</a:t>
            </a:r>
            <a:r>
              <a:rPr lang="en-US" dirty="0" smtClean="0"/>
              <a:t>otential </a:t>
            </a:r>
            <a:r>
              <a:rPr lang="en-US" dirty="0"/>
              <a:t>to drive growth rates comparable to the expansion of the oil, gas and natural resources sectors a generation </a:t>
            </a:r>
            <a:r>
              <a:rPr lang="en-US" dirty="0" smtClean="0"/>
              <a:t>ago;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19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E</a:t>
            </a:r>
            <a:r>
              <a:rPr lang="en-US" sz="2800" dirty="0" smtClean="0">
                <a:latin typeface="+mj-lt"/>
              </a:rPr>
              <a:t>xamples and resources – </a:t>
            </a:r>
            <a:r>
              <a:rPr lang="en-US" sz="2800" b="1" dirty="0" smtClean="0">
                <a:latin typeface="+mj-lt"/>
              </a:rPr>
              <a:t>Russian context</a:t>
            </a:r>
            <a:endParaRPr lang="en-US" sz="28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>
                <a:hlinkClick r:id="rId3"/>
              </a:rPr>
              <a:t>Rosneft</a:t>
            </a:r>
            <a:r>
              <a:rPr lang="en-US" dirty="0" smtClean="0">
                <a:hlinkClick r:id="rId3"/>
              </a:rPr>
              <a:t> Corporate Sustainability Policy</a:t>
            </a:r>
            <a:endParaRPr lang="en-US" dirty="0" smtClean="0"/>
          </a:p>
          <a:p>
            <a:pPr lvl="2"/>
            <a:r>
              <a:rPr lang="en-US" dirty="0" smtClean="0"/>
              <a:t>Example of a developed and transparent well corporate sustainability policy in a Russian context 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>
                <a:hlinkClick r:id="rId4"/>
              </a:rPr>
              <a:t>Gazprom GRI reporting</a:t>
            </a:r>
            <a:endParaRPr lang="en-US" dirty="0" smtClean="0"/>
          </a:p>
          <a:p>
            <a:pPr lvl="2"/>
            <a:r>
              <a:rPr lang="en-US" dirty="0" smtClean="0"/>
              <a:t>Example of sustainable reporting by a Russian company and consideration of its application to corporate sustainability </a:t>
            </a:r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KPMG Newsletter on Corporate Sustainability issues</a:t>
            </a:r>
            <a:endParaRPr lang="en-US" dirty="0" smtClean="0"/>
          </a:p>
          <a:p>
            <a:pPr lvl="1"/>
            <a:r>
              <a:rPr lang="en-US" dirty="0" smtClean="0"/>
              <a:t>Series </a:t>
            </a:r>
            <a:r>
              <a:rPr lang="en-US" dirty="0"/>
              <a:t>of newsletters that can be downloaded (in Russian) that cover expensively a variety of topics within corporate sustainable development in the Russian context</a:t>
            </a:r>
          </a:p>
          <a:p>
            <a:pPr lvl="1"/>
            <a:r>
              <a:rPr lang="en-US" dirty="0"/>
              <a:t>Current, relevant, in Russian – students can sign up for future newsletters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54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9682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Examples and resources -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latin typeface="+mj-lt"/>
              </a:rPr>
              <a:t>Russian context</a:t>
            </a:r>
            <a:endParaRPr lang="en-US" sz="28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3"/>
              </a:rPr>
              <a:t>Russian Institute of Energy Strategy</a:t>
            </a:r>
            <a:endParaRPr lang="en-US" dirty="0" smtClean="0"/>
          </a:p>
          <a:p>
            <a:pPr lvl="1"/>
            <a:r>
              <a:rPr lang="en-US" sz="1800" dirty="0" smtClean="0"/>
              <a:t>Focus on Russia’s energy sector</a:t>
            </a:r>
          </a:p>
          <a:p>
            <a:pPr lvl="1"/>
            <a:r>
              <a:rPr lang="en-US" sz="1800" dirty="0" smtClean="0"/>
              <a:t>Applicable resources on variety of issues, such as corporate sustainability index in Russian:</a:t>
            </a:r>
            <a:r>
              <a:rPr lang="en-US" sz="1800" dirty="0"/>
              <a:t> </a:t>
            </a:r>
            <a:endParaRPr lang="ru-RU" sz="1800" dirty="0" smtClean="0"/>
          </a:p>
          <a:p>
            <a:pPr lvl="1"/>
            <a:r>
              <a:rPr lang="ru-RU" sz="2400" dirty="0" smtClean="0">
                <a:latin typeface="+mn-lt"/>
                <a:hlinkClick r:id="rId4"/>
              </a:rPr>
              <a:t>Зачем нужен индекс устойчивого развития?</a:t>
            </a:r>
            <a:endParaRPr lang="en-US" sz="24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>
                <a:hlinkClick r:id="rId5"/>
              </a:rPr>
              <a:t>Ernst &amp; Young Publication on Sustainable Development</a:t>
            </a:r>
            <a:r>
              <a:rPr lang="ru-RU" dirty="0" smtClean="0">
                <a:hlinkClick r:id="rId5"/>
              </a:rPr>
              <a:t> </a:t>
            </a:r>
            <a:r>
              <a:rPr lang="en-US" dirty="0" smtClean="0"/>
              <a:t>- </a:t>
            </a:r>
            <a:r>
              <a:rPr lang="ru-RU" dirty="0" smtClean="0">
                <a:latin typeface="+mn-lt"/>
              </a:rPr>
              <a:t>6 Тенденций Устойчивого Развития</a:t>
            </a:r>
            <a:endParaRPr lang="en-US" dirty="0" smtClean="0">
              <a:latin typeface="+mn-lt"/>
            </a:endParaRPr>
          </a:p>
          <a:p>
            <a:pPr lvl="1"/>
            <a:endParaRPr lang="en-US" dirty="0"/>
          </a:p>
          <a:p>
            <a:r>
              <a:rPr lang="en-US" dirty="0" smtClean="0"/>
              <a:t>Resources from Russia’s recruiting firms: </a:t>
            </a:r>
            <a:r>
              <a:rPr lang="ru-RU" dirty="0" smtClean="0">
                <a:latin typeface="+mn-lt"/>
                <a:hlinkClick r:id="rId6"/>
              </a:rPr>
              <a:t>Бизнес образование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739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430"/>
          </a:xfrm>
        </p:spPr>
        <p:txBody>
          <a:bodyPr/>
          <a:lstStyle/>
          <a:p>
            <a:r>
              <a:rPr lang="en-US" sz="3600" dirty="0" smtClean="0">
                <a:latin typeface="+mj-lt"/>
              </a:rPr>
              <a:t>Russia’s emerging job market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070"/>
            <a:ext cx="8229600" cy="54946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+mn-lt"/>
                <a:hlinkClick r:id="rId3"/>
              </a:rPr>
              <a:t>Atlas100.ru </a:t>
            </a:r>
            <a:r>
              <a:rPr lang="en-US" dirty="0" smtClean="0">
                <a:latin typeface="+mn-lt"/>
              </a:rPr>
              <a:t>– </a:t>
            </a:r>
            <a:r>
              <a:rPr lang="ru-RU" dirty="0" smtClean="0">
                <a:latin typeface="+mn-lt"/>
              </a:rPr>
              <a:t>Атлас новых профессий –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Atlas of emerging jobs</a:t>
            </a:r>
            <a:endParaRPr lang="en-US" b="1" dirty="0">
              <a:latin typeface="+mn-lt"/>
            </a:endParaRPr>
          </a:p>
          <a:p>
            <a:pPr lvl="1"/>
            <a:r>
              <a:rPr lang="ru-RU" sz="1900" dirty="0" smtClean="0">
                <a:latin typeface="+mn-lt"/>
              </a:rPr>
              <a:t>В </a:t>
            </a:r>
            <a:r>
              <a:rPr lang="ru-RU" sz="1900" dirty="0">
                <a:latin typeface="+mn-lt"/>
              </a:rPr>
              <a:t>мае 2012 года </a:t>
            </a:r>
            <a:r>
              <a:rPr lang="ru-RU" sz="1900" b="1" dirty="0">
                <a:latin typeface="+mn-lt"/>
              </a:rPr>
              <a:t>Московская школа управления «</a:t>
            </a:r>
            <a:r>
              <a:rPr lang="ru-RU" sz="1900" b="1" dirty="0" err="1">
                <a:latin typeface="+mn-lt"/>
              </a:rPr>
              <a:t>Сколково</a:t>
            </a:r>
            <a:r>
              <a:rPr lang="ru-RU" sz="1900" b="1" dirty="0">
                <a:latin typeface="+mn-lt"/>
              </a:rPr>
              <a:t>»</a:t>
            </a:r>
            <a:r>
              <a:rPr lang="ru-RU" sz="1900" dirty="0">
                <a:latin typeface="+mn-lt"/>
              </a:rPr>
              <a:t> и </a:t>
            </a:r>
            <a:r>
              <a:rPr lang="ru-RU" sz="1900" b="1" dirty="0">
                <a:latin typeface="+mn-lt"/>
              </a:rPr>
              <a:t>Агентство стратегических инициатив</a:t>
            </a:r>
            <a:r>
              <a:rPr lang="ru-RU" sz="1900" dirty="0">
                <a:latin typeface="+mn-lt"/>
              </a:rPr>
              <a:t> запустили масштабное исследование «Форсайт Компетенций 2030</a:t>
            </a:r>
            <a:r>
              <a:rPr lang="ru-RU" sz="1900" dirty="0" smtClean="0">
                <a:latin typeface="+mn-lt"/>
              </a:rPr>
              <a:t>»</a:t>
            </a:r>
            <a:endParaRPr lang="en-US" sz="1900" dirty="0" smtClean="0">
              <a:latin typeface="+mn-lt"/>
            </a:endParaRPr>
          </a:p>
          <a:p>
            <a:pPr marL="457200" lvl="1" indent="0">
              <a:buNone/>
            </a:pP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  <a:hlinkClick r:id="rId4"/>
              </a:rPr>
              <a:t>Atlas identified 25 industries </a:t>
            </a:r>
            <a:r>
              <a:rPr lang="en-US" dirty="0" smtClean="0">
                <a:latin typeface="+mn-lt"/>
              </a:rPr>
              <a:t>(in Russia) where personnel and career changes are expected by2020</a:t>
            </a:r>
          </a:p>
          <a:p>
            <a:pPr lvl="1"/>
            <a:r>
              <a:rPr lang="en-US" sz="1900" b="1" dirty="0" smtClean="0">
                <a:latin typeface="+mn-lt"/>
              </a:rPr>
              <a:t>Examples demonstrate demand for specialists with knowledge and skills in sustainable development</a:t>
            </a:r>
          </a:p>
          <a:p>
            <a:pPr marL="457200" lvl="1" indent="0">
              <a:buNone/>
            </a:pPr>
            <a:endParaRPr lang="ru-RU" dirty="0">
              <a:latin typeface="+mn-lt"/>
            </a:endParaRPr>
          </a:p>
          <a:p>
            <a:r>
              <a:rPr lang="en-US" dirty="0" smtClean="0">
                <a:latin typeface="+mn-lt"/>
                <a:hlinkClick r:id="rId4"/>
              </a:rPr>
              <a:t>Atlas identified 187 new professions </a:t>
            </a:r>
            <a:r>
              <a:rPr lang="en-US" dirty="0" smtClean="0">
                <a:latin typeface="+mn-lt"/>
              </a:rPr>
              <a:t>(in Russia) by industry that will emerge by 20</a:t>
            </a:r>
            <a:r>
              <a:rPr lang="ru-RU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0 and what skills </a:t>
            </a:r>
            <a:r>
              <a:rPr lang="en-US" dirty="0">
                <a:latin typeface="+mn-lt"/>
              </a:rPr>
              <a:t>are </a:t>
            </a:r>
            <a:r>
              <a:rPr lang="en-US" dirty="0" smtClean="0">
                <a:latin typeface="+mn-lt"/>
              </a:rPr>
              <a:t>necessary</a:t>
            </a:r>
          </a:p>
          <a:p>
            <a:endParaRPr lang="en-US" dirty="0" smtClean="0">
              <a:latin typeface="+mn-lt"/>
            </a:endParaRPr>
          </a:p>
          <a:p>
            <a:r>
              <a:rPr lang="ru-RU" dirty="0">
                <a:latin typeface="+mn-lt"/>
              </a:rPr>
              <a:t>Рост требований к </a:t>
            </a:r>
            <a:r>
              <a:rPr lang="ru-RU" dirty="0" err="1">
                <a:latin typeface="+mn-lt"/>
              </a:rPr>
              <a:t>экологичности</a:t>
            </a:r>
            <a:r>
              <a:rPr lang="ru-RU" dirty="0">
                <a:latin typeface="+mn-lt"/>
              </a:rPr>
              <a:t> </a:t>
            </a:r>
            <a:r>
              <a:rPr lang="en-US" dirty="0">
                <a:latin typeface="+mn-lt"/>
              </a:rPr>
              <a:t>(the growth in environmental awareness) and</a:t>
            </a:r>
            <a:r>
              <a:rPr lang="ru-RU" dirty="0">
                <a:latin typeface="+mn-lt"/>
              </a:rPr>
              <a:t> экологическое мышление </a:t>
            </a:r>
            <a:r>
              <a:rPr lang="en-US" dirty="0">
                <a:latin typeface="+mn-lt"/>
              </a:rPr>
              <a:t>(environmentally conscious thinking) </a:t>
            </a:r>
          </a:p>
          <a:p>
            <a:pPr lvl="1"/>
            <a:r>
              <a:rPr lang="en-US" sz="1900" b="1" dirty="0">
                <a:latin typeface="+mn-lt"/>
              </a:rPr>
              <a:t>identified as top skill and developing trend </a:t>
            </a:r>
          </a:p>
          <a:p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03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3488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Russia’s emerging job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200" dirty="0">
                <a:hlinkClick r:id="rId2"/>
              </a:rPr>
              <a:t>T</a:t>
            </a:r>
            <a:r>
              <a:rPr lang="en-US" sz="3200" dirty="0" smtClean="0">
                <a:hlinkClick r:id="rId2"/>
              </a:rPr>
              <a:t>rends for future jobs in Russia:</a:t>
            </a:r>
            <a:endParaRPr lang="en-US" sz="3200" dirty="0" smtClean="0"/>
          </a:p>
          <a:p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Globalization</a:t>
            </a:r>
          </a:p>
          <a:p>
            <a:pPr marL="457200" lvl="1" indent="0">
              <a:buNone/>
            </a:pP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Increasing competition in the economy</a:t>
            </a:r>
          </a:p>
          <a:p>
            <a:pPr marL="457200" lvl="1" indent="0">
              <a:buNone/>
            </a:pP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Enhanced client focus</a:t>
            </a:r>
          </a:p>
          <a:p>
            <a:pPr marL="457200" lvl="1" indent="0">
              <a:buNone/>
            </a:pP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Transition from job functions to project missions</a:t>
            </a:r>
          </a:p>
          <a:p>
            <a:pPr marL="457200" lvl="1" indent="0">
              <a:buNone/>
            </a:pP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Automation</a:t>
            </a:r>
          </a:p>
          <a:p>
            <a:pPr marL="457200" lvl="1" indent="0">
              <a:buNone/>
            </a:pP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Intensive use of programmatic devices</a:t>
            </a:r>
          </a:p>
          <a:p>
            <a:pPr marL="457200" lvl="1" indent="0">
              <a:buNone/>
            </a:pP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Growing complexity of management systems</a:t>
            </a:r>
          </a:p>
          <a:p>
            <a:pPr marL="457200" lvl="1" indent="0">
              <a:buNone/>
            </a:pP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Stricter environmental requirements</a:t>
            </a:r>
          </a:p>
          <a:p>
            <a:pPr lvl="1"/>
            <a:endParaRPr lang="en-US" dirty="0" smtClean="0"/>
          </a:p>
          <a:p>
            <a:pPr marL="457200" lvl="1" indent="0" algn="ctr">
              <a:buNone/>
            </a:pPr>
            <a:r>
              <a:rPr lang="en-US" sz="3200" dirty="0">
                <a:hlinkClick r:id="rId2"/>
              </a:rPr>
              <a:t>Atlas100.ru </a:t>
            </a:r>
            <a:endParaRPr lang="en-US" sz="32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07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3567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Russia’s emerging job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3568"/>
            <a:ext cx="8229600" cy="59744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400" dirty="0" smtClean="0">
              <a:hlinkClick r:id="rId2"/>
            </a:endParaRPr>
          </a:p>
          <a:p>
            <a:pPr marL="0" indent="0" algn="ctr">
              <a:buNone/>
            </a:pPr>
            <a:endParaRPr lang="en-US" sz="1400" dirty="0">
              <a:hlinkClick r:id="rId2"/>
            </a:endParaRPr>
          </a:p>
          <a:p>
            <a:pPr marL="0" indent="0" algn="ctr">
              <a:buNone/>
            </a:pPr>
            <a:endParaRPr lang="en-US" sz="1400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1400" dirty="0" smtClean="0">
                <a:hlinkClick r:id="rId2"/>
              </a:rPr>
              <a:t>Trends </a:t>
            </a:r>
            <a:r>
              <a:rPr lang="en-US" sz="1400" dirty="0">
                <a:hlinkClick r:id="rId2"/>
              </a:rPr>
              <a:t>for future </a:t>
            </a:r>
            <a:r>
              <a:rPr lang="en-US" sz="1400" dirty="0" smtClean="0">
                <a:hlinkClick r:id="rId2"/>
              </a:rPr>
              <a:t>job skills </a:t>
            </a:r>
            <a:r>
              <a:rPr lang="en-US" sz="1400" dirty="0">
                <a:hlinkClick r:id="rId2"/>
              </a:rPr>
              <a:t>in </a:t>
            </a:r>
            <a:r>
              <a:rPr lang="en-US" sz="1400" dirty="0" smtClean="0">
                <a:hlinkClick r:id="rId2"/>
              </a:rPr>
              <a:t>Russia: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Multilingual </a:t>
            </a:r>
            <a:r>
              <a:rPr lang="en-US" sz="1400" dirty="0"/>
              <a:t>and multicultural </a:t>
            </a:r>
            <a:r>
              <a:rPr lang="en-US" sz="1400" dirty="0" smtClean="0"/>
              <a:t>abilities;</a:t>
            </a:r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Cross</a:t>
            </a:r>
            <a:r>
              <a:rPr lang="en-US" sz="1400" dirty="0"/>
              <a:t>-industry communication skills (understanding of technologies, processes, and market conditions in different related and unrelated sectors</a:t>
            </a:r>
            <a:r>
              <a:rPr lang="en-US" sz="1400" dirty="0" smtClean="0"/>
              <a:t>)</a:t>
            </a:r>
            <a:r>
              <a:rPr lang="en-US" sz="1400" dirty="0"/>
              <a:t>;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Client </a:t>
            </a:r>
            <a:r>
              <a:rPr lang="en-US" sz="1400" dirty="0"/>
              <a:t>focus, ability to address customer </a:t>
            </a:r>
            <a:r>
              <a:rPr lang="en-US" sz="1400" dirty="0" smtClean="0"/>
              <a:t>requests;</a:t>
            </a:r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Ability </a:t>
            </a:r>
            <a:r>
              <a:rPr lang="en-US" sz="1400" dirty="0"/>
              <a:t>to manage projects and </a:t>
            </a:r>
            <a:r>
              <a:rPr lang="en-US" sz="1400" dirty="0" smtClean="0"/>
              <a:t>processes;</a:t>
            </a:r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Ability </a:t>
            </a:r>
            <a:r>
              <a:rPr lang="en-US" sz="1400" dirty="0"/>
              <a:t>to work under high uncertainty and quickly changing conditions </a:t>
            </a:r>
            <a:r>
              <a:rPr lang="en-US" sz="1400" dirty="0" smtClean="0"/>
              <a:t>(ability </a:t>
            </a:r>
            <a:r>
              <a:rPr lang="en-US" sz="1400" dirty="0"/>
              <a:t>to allocate resources and manage personal time spending</a:t>
            </a:r>
            <a:r>
              <a:rPr lang="en-US" sz="1400" dirty="0" smtClean="0"/>
              <a:t>)</a:t>
            </a:r>
            <a:r>
              <a:rPr lang="en-US" sz="1400" dirty="0"/>
              <a:t>;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Creative </a:t>
            </a:r>
            <a:r>
              <a:rPr lang="en-US" sz="1400" dirty="0"/>
              <a:t>abilities, developed aesthetic </a:t>
            </a:r>
            <a:r>
              <a:rPr lang="en-US" sz="1400" dirty="0" smtClean="0"/>
              <a:t>taste;</a:t>
            </a:r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Programming </a:t>
            </a:r>
            <a:r>
              <a:rPr lang="en-US" sz="1400" dirty="0"/>
              <a:t>IT solutions / Managing complex automated systems / Dealing with artificial </a:t>
            </a:r>
            <a:r>
              <a:rPr lang="en-US" sz="1400" dirty="0" smtClean="0"/>
              <a:t>intelligence;</a:t>
            </a:r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Ability </a:t>
            </a:r>
            <a:r>
              <a:rPr lang="en-US" sz="1400" dirty="0"/>
              <a:t>to work with teams, groups and </a:t>
            </a:r>
            <a:r>
              <a:rPr lang="en-US" sz="1400" dirty="0" smtClean="0"/>
              <a:t>individuals;</a:t>
            </a:r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Systems thinking;</a:t>
            </a:r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Lean </a:t>
            </a:r>
            <a:r>
              <a:rPr lang="en-US" sz="1400" dirty="0"/>
              <a:t>manufacturing, production process management based on permanent focus on removing all types of waste, which implies involving every employee in the business optimization process along with maximum client </a:t>
            </a:r>
            <a:r>
              <a:rPr lang="en-US" sz="1400" dirty="0" smtClean="0"/>
              <a:t>focus;</a:t>
            </a:r>
          </a:p>
          <a:p>
            <a:pPr marL="457200" lvl="1" indent="0">
              <a:buNone/>
            </a:pPr>
            <a:r>
              <a:rPr lang="en-US" sz="1400" dirty="0" smtClean="0">
                <a:sym typeface="Wingdings"/>
              </a:rPr>
              <a:t></a:t>
            </a:r>
            <a:r>
              <a:rPr lang="en-US" sz="1400" dirty="0" smtClean="0"/>
              <a:t>Environmentally </a:t>
            </a:r>
            <a:r>
              <a:rPr lang="en-US" sz="1400" dirty="0"/>
              <a:t>conscious thinking</a:t>
            </a:r>
            <a:r>
              <a:rPr lang="en-US" sz="1400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7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3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FFFF"/>
      </a:hlink>
      <a:folHlink>
        <a:srgbClr val="FFFF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1259</TotalTime>
  <Words>1276</Words>
  <Application>Microsoft Office PowerPoint</Application>
  <PresentationFormat>Экран (4:3)</PresentationFormat>
  <Paragraphs>249</Paragraphs>
  <Slides>14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Module</vt:lpstr>
      <vt:lpstr>  Corporate Sustainability in Russia</vt:lpstr>
      <vt:lpstr>Emerging trends and technologies - nanotechnology</vt:lpstr>
      <vt:lpstr>Emerging trends and technologies - biotechnology</vt:lpstr>
      <vt:lpstr>Emerging trends and technologies –  information communication technology (ICT)</vt:lpstr>
      <vt:lpstr>Examples and resources – Russian context</vt:lpstr>
      <vt:lpstr>Examples and resources - Russian context</vt:lpstr>
      <vt:lpstr>Russia’s emerging job market</vt:lpstr>
      <vt:lpstr>Russia’s emerging job market</vt:lpstr>
      <vt:lpstr>Russia’s emerging job market</vt:lpstr>
      <vt:lpstr>Над чем работать - навыки будущего</vt:lpstr>
      <vt:lpstr>Job and career search ideas  for sustainability careers in Russia</vt:lpstr>
      <vt:lpstr>Current career opportunities in corporate sustainability and sustainability– A Sample of Who is Hiring</vt:lpstr>
      <vt:lpstr>Key Takeaways: Corporate Sustainability Online Course</vt:lpstr>
      <vt:lpstr>Online Courses and Resources for Further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Development in Corporate Sustainability – Russian context</dc:title>
  <dc:creator>Mariya Chetyrkina</dc:creator>
  <cp:lastModifiedBy>Novikova Svetlana</cp:lastModifiedBy>
  <cp:revision>99</cp:revision>
  <cp:lastPrinted>2016-12-15T16:12:29Z</cp:lastPrinted>
  <dcterms:created xsi:type="dcterms:W3CDTF">2016-08-19T14:50:28Z</dcterms:created>
  <dcterms:modified xsi:type="dcterms:W3CDTF">2016-12-15T16:12:31Z</dcterms:modified>
</cp:coreProperties>
</file>