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События в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" y="228600"/>
            <a:ext cx="3576917" cy="40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Events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623" y="632012"/>
            <a:ext cx="934570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Немножко терминов</a:t>
            </a:r>
            <a:endParaRPr lang="ru-RU" sz="3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49623" y="1250576"/>
            <a:ext cx="93457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50132"/>
              </p:ext>
            </p:extLst>
          </p:nvPr>
        </p:nvGraphicFramePr>
        <p:xfrm>
          <a:off x="349623" y="2046564"/>
          <a:ext cx="11492608" cy="3754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480664">
                  <a:extLst>
                    <a:ext uri="{9D8B030D-6E8A-4147-A177-3AD203B41FA5}">
                      <a16:colId xmlns:a16="http://schemas.microsoft.com/office/drawing/2014/main" val="1943464138"/>
                    </a:ext>
                  </a:extLst>
                </a:gridCol>
                <a:gridCol w="9011944">
                  <a:extLst>
                    <a:ext uri="{9D8B030D-6E8A-4147-A177-3AD203B41FA5}">
                      <a16:colId xmlns:a16="http://schemas.microsoft.com/office/drawing/2014/main" val="208915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rgbClr val="FFFF00"/>
                          </a:solidFill>
                        </a:rPr>
                        <a:t>Тип события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Строка, определяющая тип действия, вызвавшего событие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56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rgbClr val="FFFF00"/>
                          </a:solidFill>
                        </a:rPr>
                        <a:t>Цель события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Объект, в котором возникло событие или с которым это событие связано. Например, событие </a:t>
                      </a:r>
                      <a:r>
                        <a:rPr lang="ru-RU" dirty="0" err="1" smtClean="0"/>
                        <a:t>load</a:t>
                      </a:r>
                      <a:r>
                        <a:rPr lang="ru-RU" dirty="0" smtClean="0"/>
                        <a:t> объекта </a:t>
                      </a:r>
                      <a:r>
                        <a:rPr lang="ru-RU" dirty="0" err="1" smtClean="0"/>
                        <a:t>Window</a:t>
                      </a:r>
                      <a:r>
                        <a:rPr lang="ru-RU" dirty="0" smtClean="0"/>
                        <a:t> или событие </a:t>
                      </a:r>
                      <a:r>
                        <a:rPr lang="ru-RU" dirty="0" err="1" smtClean="0"/>
                        <a:t>click</a:t>
                      </a:r>
                      <a:r>
                        <a:rPr lang="ru-RU" dirty="0" smtClean="0"/>
                        <a:t> элемента </a:t>
                      </a:r>
                      <a:r>
                        <a:rPr lang="ru-RU" dirty="0" err="1" smtClean="0"/>
                        <a:t>button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75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rgbClr val="FFFF00"/>
                          </a:solidFill>
                        </a:rPr>
                        <a:t>Обработчик события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Функция, которая обрабатывает, или откликается на событие. При</a:t>
                      </a:r>
                      <a:r>
                        <a:rPr lang="ru-RU" baseline="0" dirty="0" smtClean="0"/>
                        <a:t> подписке на событие, мы должны указать </a:t>
                      </a:r>
                      <a:r>
                        <a:rPr lang="ru-RU" dirty="0" smtClean="0"/>
                        <a:t>функции обработчиков событий, указав тип события и цель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60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rgbClr val="FFFF00"/>
                          </a:solidFill>
                        </a:rPr>
                        <a:t>Объект события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Объект, связанный с определенным событием и содержащий информацию об этом событии. Объекты событий передаются функции обработчика события в виде аргумента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1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rgbClr val="FFFF00"/>
                          </a:solidFill>
                        </a:rPr>
                        <a:t>Распространение события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Это процесс, в ходе которого браузер решает, в каких объектах следует вызвать обработчики событий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40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" y="228600"/>
            <a:ext cx="3576917" cy="40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Events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623" y="632012"/>
            <a:ext cx="934570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Типы событий</a:t>
            </a:r>
            <a:endParaRPr lang="ru-RU" sz="3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49623" y="1250576"/>
            <a:ext cx="93457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3541"/>
              </p:ext>
            </p:extLst>
          </p:nvPr>
        </p:nvGraphicFramePr>
        <p:xfrm>
          <a:off x="1190171" y="1764694"/>
          <a:ext cx="9782629" cy="3977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98869">
                  <a:extLst>
                    <a:ext uri="{9D8B030D-6E8A-4147-A177-3AD203B41FA5}">
                      <a16:colId xmlns:a16="http://schemas.microsoft.com/office/drawing/2014/main" val="2779046861"/>
                    </a:ext>
                  </a:extLst>
                </a:gridCol>
                <a:gridCol w="7683760">
                  <a:extLst>
                    <a:ext uri="{9D8B030D-6E8A-4147-A177-3AD203B41FA5}">
                      <a16:colId xmlns:a16="http://schemas.microsoft.com/office/drawing/2014/main" val="34707213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Mouse</a:t>
                      </a:r>
                      <a:r>
                        <a:rPr lang="en-US" baseline="0" dirty="0" smtClean="0"/>
                        <a:t> Events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05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mouseup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Кнопка мыши отпущена над элементом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27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mousedown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Кнопка мыши нажата над элементом.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14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mouseover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Мышь появилась над элементом.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73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mouseout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Мышь ушла с элемента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00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mousemove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Движение мыши над элементом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40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click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Вызывается при клике мышью на элементе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20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contextmenu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Вызывается при клике правой кнопкой мыши на элементе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60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dblclick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Вызывается при двойном клике по элементу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45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wheel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Генерируется над любым элементом при передвижении колеса мыши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96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9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" y="228600"/>
            <a:ext cx="3576917" cy="40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Events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623" y="632012"/>
            <a:ext cx="934570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Типы событий</a:t>
            </a:r>
            <a:endParaRPr lang="ru-RU" sz="3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49623" y="1250576"/>
            <a:ext cx="93457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47372"/>
              </p:ext>
            </p:extLst>
          </p:nvPr>
        </p:nvGraphicFramePr>
        <p:xfrm>
          <a:off x="1190171" y="1460542"/>
          <a:ext cx="9782629" cy="1752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98869">
                  <a:extLst>
                    <a:ext uri="{9D8B030D-6E8A-4147-A177-3AD203B41FA5}">
                      <a16:colId xmlns:a16="http://schemas.microsoft.com/office/drawing/2014/main" val="2779046861"/>
                    </a:ext>
                  </a:extLst>
                </a:gridCol>
                <a:gridCol w="7683760">
                  <a:extLst>
                    <a:ext uri="{9D8B030D-6E8A-4147-A177-3AD203B41FA5}">
                      <a16:colId xmlns:a16="http://schemas.microsoft.com/office/drawing/2014/main" val="34707213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Keyboard Events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05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keyup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происходит при отпускании клавиши на элементе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27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keydown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происходит при нажатии клавиши на элементе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14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keypress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возникает сразу после </a:t>
                      </a:r>
                      <a:r>
                        <a:rPr lang="ru-RU" dirty="0" err="1" smtClean="0">
                          <a:solidFill>
                            <a:srgbClr val="FFFF00"/>
                          </a:solidFill>
                        </a:rPr>
                        <a:t>keydown</a:t>
                      </a:r>
                      <a:r>
                        <a:rPr lang="ru-RU" dirty="0" smtClean="0"/>
                        <a:t>, если нажата символьная клавиша, т.е. нажатие приводит к появлению символа.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735746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97805"/>
              </p:ext>
            </p:extLst>
          </p:nvPr>
        </p:nvGraphicFramePr>
        <p:xfrm>
          <a:off x="1190171" y="4559983"/>
          <a:ext cx="9782629" cy="1752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98869">
                  <a:extLst>
                    <a:ext uri="{9D8B030D-6E8A-4147-A177-3AD203B41FA5}">
                      <a16:colId xmlns:a16="http://schemas.microsoft.com/office/drawing/2014/main" val="2779046861"/>
                    </a:ext>
                  </a:extLst>
                </a:gridCol>
                <a:gridCol w="7683760">
                  <a:extLst>
                    <a:ext uri="{9D8B030D-6E8A-4147-A177-3AD203B41FA5}">
                      <a16:colId xmlns:a16="http://schemas.microsoft.com/office/drawing/2014/main" val="34707213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Window Events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05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resize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происходит при отпускании клавиши на элементе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27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load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происходит при нажатии клавиши на элементе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14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scroll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возникает сразу после </a:t>
                      </a:r>
                      <a:r>
                        <a:rPr lang="ru-RU" dirty="0" err="1" smtClean="0">
                          <a:solidFill>
                            <a:srgbClr val="FFFF00"/>
                          </a:solidFill>
                        </a:rPr>
                        <a:t>keydown</a:t>
                      </a:r>
                      <a:r>
                        <a:rPr lang="ru-RU" dirty="0" smtClean="0"/>
                        <a:t>, если нажата символьная клавиша, т.е. нажатие приводит к появлению символа.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73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" y="228600"/>
            <a:ext cx="3576917" cy="40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Events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623" y="632012"/>
            <a:ext cx="934570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Типы событий</a:t>
            </a:r>
            <a:endParaRPr lang="ru-RU" sz="3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49623" y="1250576"/>
            <a:ext cx="93457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64114"/>
              </p:ext>
            </p:extLst>
          </p:nvPr>
        </p:nvGraphicFramePr>
        <p:xfrm>
          <a:off x="711200" y="1983056"/>
          <a:ext cx="10682515" cy="3876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91940">
                  <a:extLst>
                    <a:ext uri="{9D8B030D-6E8A-4147-A177-3AD203B41FA5}">
                      <a16:colId xmlns:a16="http://schemas.microsoft.com/office/drawing/2014/main" val="2779046861"/>
                    </a:ext>
                  </a:extLst>
                </a:gridCol>
                <a:gridCol w="8390575">
                  <a:extLst>
                    <a:ext uri="{9D8B030D-6E8A-4147-A177-3AD203B41FA5}">
                      <a16:colId xmlns:a16="http://schemas.microsoft.com/office/drawing/2014/main" val="34707213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Form Events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05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focus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 фокуса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элементом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27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blur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Потеря фокуса элементом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14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change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Происходит по окончании изменении значения элемента формы, когда это изменение зафиксировано.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240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input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Генерируется тут же при изменении значения </a:t>
                      </a:r>
                      <a:r>
                        <a:rPr lang="ru-RU" b="1" u="sng" dirty="0" smtClean="0"/>
                        <a:t>текстового элемента</a:t>
                      </a:r>
                      <a:endParaRPr lang="ru-RU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58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select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Генерируется при окончании выделения текста в текстовом поле формы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180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cut/copy/paste</a:t>
                      </a:r>
                      <a:endParaRPr lang="ru-RU" b="1" dirty="0" smtClean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Они происходят при вырезании/вставке/копировании значения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submit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Генерируется при отправке формы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8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reset</a:t>
                      </a:r>
                      <a:endParaRPr lang="ru-RU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Генерируется при очистке формы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65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7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" y="228600"/>
            <a:ext cx="3576917" cy="40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Events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623" y="632012"/>
            <a:ext cx="934570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Подписка на события</a:t>
            </a:r>
            <a:endParaRPr lang="ru-RU" sz="3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49623" y="1250576"/>
            <a:ext cx="93457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52483" y="1752016"/>
            <a:ext cx="6167291" cy="400110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&lt;div </a:t>
            </a:r>
            <a:r>
              <a:rPr lang="en-US" sz="2000" b="1" dirty="0" err="1" smtClean="0">
                <a:solidFill>
                  <a:srgbClr val="FFFF00"/>
                </a:solidFill>
              </a:rPr>
              <a:t>on</a:t>
            </a:r>
            <a:r>
              <a:rPr lang="en-US" sz="2000" b="1" dirty="0" err="1" smtClean="0">
                <a:solidFill>
                  <a:srgbClr val="FF0000"/>
                </a:solidFill>
              </a:rPr>
              <a:t>EventName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“ </a:t>
            </a:r>
            <a:r>
              <a:rPr lang="en-US" sz="2000" b="1" dirty="0" err="1" smtClean="0">
                <a:solidFill>
                  <a:srgbClr val="92D050"/>
                </a:solidFill>
              </a:rPr>
              <a:t>functionName</a:t>
            </a:r>
            <a:r>
              <a:rPr lang="en-US" sz="2000" b="1" dirty="0" smtClean="0">
                <a:solidFill>
                  <a:srgbClr val="92D050"/>
                </a:solidFill>
              </a:rPr>
              <a:t>() </a:t>
            </a:r>
            <a:r>
              <a:rPr lang="en-US" sz="2000" dirty="0" smtClean="0"/>
              <a:t>” &gt;&lt;/div&gt;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26540" y="3894586"/>
            <a:ext cx="4019179" cy="400110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err="1"/>
              <a:t>n</a:t>
            </a:r>
            <a:r>
              <a:rPr lang="en-US" sz="2000" dirty="0" err="1" smtClean="0"/>
              <a:t>ode.</a:t>
            </a:r>
            <a:r>
              <a:rPr lang="en-US" sz="2000" b="1" dirty="0" err="1" smtClean="0">
                <a:solidFill>
                  <a:srgbClr val="FFFF00"/>
                </a:solidFill>
              </a:rPr>
              <a:t>on</a:t>
            </a:r>
            <a:r>
              <a:rPr lang="en-US" sz="2000" b="1" dirty="0" err="1" smtClean="0">
                <a:solidFill>
                  <a:srgbClr val="FF0000"/>
                </a:solidFill>
              </a:rPr>
              <a:t>EventName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</a:t>
            </a:r>
            <a:r>
              <a:rPr lang="en-US" sz="2000" b="1" dirty="0" smtClean="0">
                <a:solidFill>
                  <a:srgbClr val="92D050"/>
                </a:solidFill>
              </a:rPr>
              <a:t>handler</a:t>
            </a:r>
            <a:r>
              <a:rPr lang="en-US" sz="2000" b="1" dirty="0" smtClean="0"/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34255" y="2341172"/>
            <a:ext cx="11492607" cy="677108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этом случае, имя </a:t>
            </a:r>
            <a:r>
              <a:rPr lang="ru-RU" dirty="0"/>
              <a:t>а</a:t>
            </a:r>
            <a:r>
              <a:rPr lang="ru-RU" dirty="0" smtClean="0"/>
              <a:t>трибута состоит из имени события</a:t>
            </a:r>
            <a:r>
              <a:rPr lang="en-US" dirty="0"/>
              <a:t> (</a:t>
            </a:r>
            <a:r>
              <a:rPr lang="en-US" b="1" dirty="0" err="1">
                <a:solidFill>
                  <a:srgbClr val="FF0000"/>
                </a:solidFill>
              </a:rPr>
              <a:t>EventName</a:t>
            </a:r>
            <a:r>
              <a:rPr lang="en-US" dirty="0"/>
              <a:t>)</a:t>
            </a:r>
            <a:r>
              <a:rPr lang="ru-RU" dirty="0" smtClean="0"/>
              <a:t> + приставка </a:t>
            </a:r>
            <a:r>
              <a:rPr lang="en-US" sz="2000" b="1" dirty="0" smtClean="0">
                <a:solidFill>
                  <a:srgbClr val="FFFF00"/>
                </a:solidFill>
              </a:rPr>
              <a:t>on</a:t>
            </a:r>
            <a:endParaRPr lang="ru-RU" sz="2000" b="1" dirty="0">
              <a:solidFill>
                <a:srgbClr val="FFFF00"/>
              </a:solidFill>
            </a:endParaRPr>
          </a:p>
          <a:p>
            <a:pPr algn="ctr"/>
            <a:r>
              <a:rPr lang="ru-RU" dirty="0" smtClean="0"/>
              <a:t>значением атрибута выступает функция-обработчик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92D050"/>
                </a:solidFill>
              </a:rPr>
              <a:t>functionName</a:t>
            </a:r>
            <a:r>
              <a:rPr lang="en-US" b="1" dirty="0" smtClean="0">
                <a:solidFill>
                  <a:srgbClr val="92D050"/>
                </a:solidFill>
              </a:rPr>
              <a:t>()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9623" y="4510218"/>
            <a:ext cx="11492607" cy="677108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этом случае, имя свойства состоит из имени события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EventName</a:t>
            </a:r>
            <a:r>
              <a:rPr lang="en-US" dirty="0" smtClean="0"/>
              <a:t>)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 smtClean="0"/>
              <a:t>приставка </a:t>
            </a:r>
            <a:r>
              <a:rPr lang="en-US" sz="2000" b="1" dirty="0" smtClean="0">
                <a:solidFill>
                  <a:srgbClr val="FFFF00"/>
                </a:solidFill>
              </a:rPr>
              <a:t>on</a:t>
            </a:r>
          </a:p>
          <a:p>
            <a:pPr algn="ctr"/>
            <a:r>
              <a:rPr lang="ru-RU" dirty="0" smtClean="0"/>
              <a:t>Значением выступает либо имя функции</a:t>
            </a:r>
            <a:r>
              <a:rPr lang="en-US" dirty="0" smtClean="0"/>
              <a:t>-</a:t>
            </a:r>
            <a:r>
              <a:rPr lang="ru-RU" dirty="0" smtClean="0"/>
              <a:t>обработчика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92D050"/>
                </a:solidFill>
              </a:rPr>
              <a:t>handler</a:t>
            </a:r>
            <a:r>
              <a:rPr lang="en-US" dirty="0" smtClean="0"/>
              <a:t>)</a:t>
            </a:r>
            <a:r>
              <a:rPr lang="ru-RU" dirty="0" smtClean="0"/>
              <a:t>, либо анонимная функция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36184" y="3490175"/>
            <a:ext cx="53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Подписка через свойство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816" y="1403753"/>
            <a:ext cx="53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Подписка через атрибут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34991" y="5563046"/>
            <a:ext cx="10553034" cy="108187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Фундаментальный недостаток описанных выше </a:t>
            </a:r>
            <a:endParaRPr lang="ru-RU" sz="2000" dirty="0" smtClean="0"/>
          </a:p>
          <a:p>
            <a:pPr algn="ctr"/>
            <a:r>
              <a:rPr lang="ru-RU" sz="2000" dirty="0" smtClean="0"/>
              <a:t>способов подписки на события </a:t>
            </a:r>
            <a:r>
              <a:rPr lang="ru-RU" sz="2000" dirty="0"/>
              <a:t>– невозможность повесить несколько обработчиков на одно событие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4991" y="5319154"/>
            <a:ext cx="782497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!</a:t>
            </a:r>
            <a:endParaRPr lang="ru-RU" sz="9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9200" y="5319154"/>
            <a:ext cx="782497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!</a:t>
            </a:r>
            <a:endParaRPr lang="ru-RU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6" grpId="0"/>
      <p:bldP spid="12" grpId="0"/>
      <p:bldP spid="13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" y="228600"/>
            <a:ext cx="3576917" cy="40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Events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623" y="632012"/>
            <a:ext cx="934570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Подписка на события</a:t>
            </a:r>
            <a:endParaRPr lang="ru-RU" sz="3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49623" y="1250576"/>
            <a:ext cx="93457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623" y="1671192"/>
            <a:ext cx="6515634" cy="707886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node.</a:t>
            </a:r>
            <a:r>
              <a:rPr lang="en-US" sz="2000" b="1" dirty="0" err="1" smtClean="0">
                <a:solidFill>
                  <a:srgbClr val="FFFF00"/>
                </a:solidFill>
              </a:rPr>
              <a:t>addEventListener</a:t>
            </a:r>
            <a:r>
              <a:rPr lang="en-US" sz="2000" b="1" dirty="0" smtClean="0">
                <a:solidFill>
                  <a:srgbClr val="FFFF00"/>
                </a:solidFill>
              </a:rPr>
              <a:t>(‘</a:t>
            </a:r>
            <a:r>
              <a:rPr lang="en-US" sz="2000" b="1" dirty="0" err="1" smtClean="0">
                <a:solidFill>
                  <a:srgbClr val="FF0000"/>
                </a:solidFill>
              </a:rPr>
              <a:t>eventName</a:t>
            </a:r>
            <a:r>
              <a:rPr lang="en-US" sz="2000" b="1" dirty="0" smtClean="0">
                <a:solidFill>
                  <a:srgbClr val="FFFF00"/>
                </a:solidFill>
              </a:rPr>
              <a:t>’,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</a:rPr>
              <a:t>handler</a:t>
            </a:r>
            <a:r>
              <a:rPr lang="en-US" sz="2000" b="1" dirty="0" smtClean="0">
                <a:solidFill>
                  <a:srgbClr val="FFFF00"/>
                </a:solidFill>
              </a:rPr>
              <a:t>)</a:t>
            </a:r>
            <a:r>
              <a:rPr lang="en-US" sz="2000" b="1" dirty="0" smtClean="0"/>
              <a:t>;</a:t>
            </a:r>
          </a:p>
          <a:p>
            <a:r>
              <a:rPr lang="en-US" sz="2000" dirty="0" err="1"/>
              <a:t>node.</a:t>
            </a:r>
            <a:r>
              <a:rPr lang="en-US" sz="2000" b="1" dirty="0" err="1">
                <a:solidFill>
                  <a:srgbClr val="FFFF00"/>
                </a:solidFill>
              </a:rPr>
              <a:t>removeEventListener</a:t>
            </a:r>
            <a:r>
              <a:rPr lang="en-US" sz="2000" b="1" dirty="0">
                <a:solidFill>
                  <a:srgbClr val="FFFF00"/>
                </a:solidFill>
              </a:rPr>
              <a:t>(‘</a:t>
            </a:r>
            <a:r>
              <a:rPr lang="en-US" sz="2000" b="1" dirty="0" err="1">
                <a:solidFill>
                  <a:srgbClr val="FF0000"/>
                </a:solidFill>
              </a:rPr>
              <a:t>eventName</a:t>
            </a:r>
            <a:r>
              <a:rPr lang="en-US" sz="2000" b="1" dirty="0">
                <a:solidFill>
                  <a:srgbClr val="FFFF00"/>
                </a:solidFill>
              </a:rPr>
              <a:t>’,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rgbClr val="92D050"/>
                </a:solidFill>
              </a:rPr>
              <a:t>handler</a:t>
            </a:r>
            <a:r>
              <a:rPr lang="en-US" sz="2000" b="1" dirty="0" smtClean="0">
                <a:solidFill>
                  <a:srgbClr val="FFFF00"/>
                </a:solidFill>
              </a:rPr>
              <a:t>)</a:t>
            </a:r>
            <a:r>
              <a:rPr lang="en-US" sz="2000" b="1" dirty="0" smtClean="0"/>
              <a:t>;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9623" y="2959608"/>
            <a:ext cx="11492607" cy="1477328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Методы </a:t>
            </a:r>
            <a:r>
              <a:rPr lang="ru-RU" dirty="0" err="1">
                <a:solidFill>
                  <a:srgbClr val="FFFF00"/>
                </a:solidFill>
              </a:rPr>
              <a:t>addEventListener</a:t>
            </a:r>
            <a:r>
              <a:rPr lang="ru-RU" dirty="0"/>
              <a:t> и </a:t>
            </a:r>
            <a:r>
              <a:rPr lang="ru-RU" dirty="0" err="1">
                <a:solidFill>
                  <a:srgbClr val="FFFF00"/>
                </a:solidFill>
              </a:rPr>
              <a:t>removeEventListener</a:t>
            </a:r>
            <a:r>
              <a:rPr lang="ru-RU" dirty="0"/>
              <a:t> являются современным способом назначить или удалить обработчик, и при этом позволяют использовать сколько угодно любых </a:t>
            </a:r>
            <a:r>
              <a:rPr lang="ru-RU" dirty="0" smtClean="0"/>
              <a:t>обработчиков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eventName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имя события, на которое подписываемся, в виде сроки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handler</a:t>
            </a:r>
            <a:r>
              <a:rPr lang="en-US" dirty="0" smtClean="0"/>
              <a:t> – </a:t>
            </a:r>
            <a:r>
              <a:rPr lang="ru-RU" dirty="0" smtClean="0"/>
              <a:t>либо имя функции</a:t>
            </a:r>
            <a:r>
              <a:rPr lang="en-US" dirty="0" smtClean="0"/>
              <a:t>-</a:t>
            </a:r>
            <a:r>
              <a:rPr lang="ru-RU" dirty="0" smtClean="0"/>
              <a:t>обработчика, либо анонимная функция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34991" y="5017466"/>
            <a:ext cx="10553034" cy="108187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Для удаления нужно передать </a:t>
            </a:r>
            <a:endParaRPr lang="en-US" sz="2000" dirty="0" smtClean="0"/>
          </a:p>
          <a:p>
            <a:pPr algn="ctr"/>
            <a:r>
              <a:rPr lang="ru-RU" sz="2000" dirty="0" smtClean="0"/>
              <a:t>именно </a:t>
            </a:r>
            <a:r>
              <a:rPr lang="ru-RU" sz="2000" dirty="0"/>
              <a:t>ту функцию-обработчик которая была назначена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991" y="4773574"/>
            <a:ext cx="782497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!</a:t>
            </a:r>
            <a:endParaRPr lang="ru-RU" sz="9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89200" y="4773574"/>
            <a:ext cx="782497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!</a:t>
            </a:r>
            <a:endParaRPr lang="ru-RU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" y="228600"/>
            <a:ext cx="3576917" cy="40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Events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623" y="632012"/>
            <a:ext cx="934570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Доступ к элементу</a:t>
            </a:r>
            <a:endParaRPr lang="ru-RU" sz="3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49623" y="1250576"/>
            <a:ext cx="93457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76934" y="1620199"/>
            <a:ext cx="10553034" cy="132576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Внутри </a:t>
            </a:r>
            <a:r>
              <a:rPr lang="ru-RU" sz="2000" u="sng" dirty="0" smtClean="0">
                <a:solidFill>
                  <a:srgbClr val="FFFF00"/>
                </a:solidFill>
              </a:rPr>
              <a:t>функц</a:t>
            </a:r>
            <a:r>
              <a:rPr lang="ru-RU" sz="2000" u="sng" dirty="0">
                <a:solidFill>
                  <a:srgbClr val="FFFF00"/>
                </a:solidFill>
              </a:rPr>
              <a:t>и</a:t>
            </a:r>
            <a:r>
              <a:rPr lang="ru-RU" sz="2000" u="sng" dirty="0" smtClean="0">
                <a:solidFill>
                  <a:srgbClr val="FFFF00"/>
                </a:solidFill>
              </a:rPr>
              <a:t>и</a:t>
            </a:r>
            <a:r>
              <a:rPr lang="en-US" sz="2000" u="sng" dirty="0" smtClean="0">
                <a:solidFill>
                  <a:srgbClr val="FFFF00"/>
                </a:solidFill>
              </a:rPr>
              <a:t>-</a:t>
            </a:r>
            <a:r>
              <a:rPr lang="ru-RU" sz="2000" u="sng" dirty="0" smtClean="0">
                <a:solidFill>
                  <a:srgbClr val="FFFF00"/>
                </a:solidFill>
              </a:rPr>
              <a:t>обработчика </a:t>
            </a:r>
            <a:r>
              <a:rPr lang="ru-RU" sz="2000" dirty="0" smtClean="0"/>
              <a:t>события</a:t>
            </a:r>
          </a:p>
          <a:p>
            <a:pPr algn="ctr"/>
            <a:r>
              <a:rPr lang="ru-RU" sz="2000" dirty="0" smtClean="0"/>
              <a:t> Вам всегда доступен </a:t>
            </a:r>
            <a:r>
              <a:rPr lang="ru-RU" sz="2000" b="1" u="sng" dirty="0" smtClean="0">
                <a:solidFill>
                  <a:srgbClr val="92D050"/>
                </a:solidFill>
              </a:rPr>
              <a:t>элемент</a:t>
            </a:r>
            <a:r>
              <a:rPr lang="ru-RU" sz="2000" dirty="0" smtClean="0"/>
              <a:t> на котором произошло событие</a:t>
            </a:r>
          </a:p>
          <a:p>
            <a:pPr algn="ctr"/>
            <a:r>
              <a:rPr lang="ru-RU" sz="2000" dirty="0" smtClean="0"/>
              <a:t> через </a:t>
            </a:r>
            <a:r>
              <a:rPr lang="en-US" sz="2800" b="1" dirty="0" smtClean="0">
                <a:solidFill>
                  <a:srgbClr val="FF0000"/>
                </a:solidFill>
              </a:rPr>
              <a:t>this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934" y="1498253"/>
            <a:ext cx="782497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!</a:t>
            </a:r>
            <a:endParaRPr lang="ru-RU" sz="9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31143" y="1498253"/>
            <a:ext cx="782497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!</a:t>
            </a:r>
            <a:endParaRPr lang="ru-RU" sz="9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623" y="3471325"/>
            <a:ext cx="7212320" cy="40011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&lt;div id=“</a:t>
            </a:r>
            <a:r>
              <a:rPr lang="en-US" sz="2000" dirty="0" err="1" smtClean="0"/>
              <a:t>my_elem</a:t>
            </a:r>
            <a:r>
              <a:rPr lang="en-US" sz="2000" dirty="0" smtClean="0"/>
              <a:t>” data-id=“3” class=“block”&gt;&lt;/div&gt;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49623" y="3130923"/>
            <a:ext cx="12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html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623" y="4526385"/>
            <a:ext cx="7212320" cy="1938992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err="1"/>
              <a:t>v</a:t>
            </a:r>
            <a:r>
              <a:rPr lang="en-US" sz="2000" dirty="0" err="1" smtClean="0"/>
              <a:t>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div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(‘</a:t>
            </a:r>
            <a:r>
              <a:rPr lang="en-US" sz="2000" dirty="0" err="1" smtClean="0"/>
              <a:t>my_elem</a:t>
            </a:r>
            <a:r>
              <a:rPr lang="en-US" sz="2000" dirty="0" smtClean="0"/>
              <a:t>’);</a:t>
            </a:r>
          </a:p>
          <a:p>
            <a:r>
              <a:rPr lang="en-US" sz="2000" dirty="0" err="1" smtClean="0">
                <a:solidFill>
                  <a:srgbClr val="FFFF00"/>
                </a:solidFill>
              </a:rPr>
              <a:t>div</a:t>
            </a:r>
            <a:r>
              <a:rPr lang="en-US" sz="2000" dirty="0" err="1" smtClean="0"/>
              <a:t>.addEventListener</a:t>
            </a:r>
            <a:r>
              <a:rPr lang="en-US" sz="2000" dirty="0" smtClean="0"/>
              <a:t>(‘</a:t>
            </a:r>
            <a:r>
              <a:rPr lang="en-US" sz="2000" b="1" dirty="0" smtClean="0">
                <a:solidFill>
                  <a:srgbClr val="92D050"/>
                </a:solidFill>
              </a:rPr>
              <a:t>click</a:t>
            </a:r>
            <a:r>
              <a:rPr lang="en-US" sz="2000" dirty="0" smtClean="0"/>
              <a:t>’, </a:t>
            </a:r>
            <a:r>
              <a:rPr lang="en-US" sz="2000" b="1" dirty="0" smtClean="0">
                <a:solidFill>
                  <a:schemeClr val="bg1"/>
                </a:solidFill>
              </a:rPr>
              <a:t>function(){</a:t>
            </a:r>
          </a:p>
          <a:p>
            <a:r>
              <a:rPr lang="en-US" sz="2000" dirty="0" smtClean="0"/>
              <a:t>	console.log(</a:t>
            </a:r>
            <a:r>
              <a:rPr lang="en-US" sz="2000" b="1" dirty="0" smtClean="0">
                <a:solidFill>
                  <a:srgbClr val="FFFF00"/>
                </a:solidFill>
              </a:rPr>
              <a:t>this</a:t>
            </a:r>
            <a:r>
              <a:rPr lang="en-US" sz="2000" dirty="0" smtClean="0"/>
              <a:t>.dataset.id);</a:t>
            </a:r>
          </a:p>
          <a:p>
            <a:r>
              <a:rPr lang="en-US" sz="2000" dirty="0"/>
              <a:t>	</a:t>
            </a:r>
            <a:r>
              <a:rPr lang="en-US" sz="2000" b="1" dirty="0" err="1" smtClean="0">
                <a:solidFill>
                  <a:srgbClr val="FFFF00"/>
                </a:solidFill>
              </a:rPr>
              <a:t>this</a:t>
            </a:r>
            <a:r>
              <a:rPr lang="en-US" sz="2000" dirty="0" err="1" smtClean="0"/>
              <a:t>.classList.add</a:t>
            </a:r>
            <a:r>
              <a:rPr lang="en-US" sz="2000" dirty="0" smtClean="0"/>
              <a:t>(‘text-red’);</a:t>
            </a:r>
          </a:p>
          <a:p>
            <a:r>
              <a:rPr lang="en-US" sz="2000" dirty="0"/>
              <a:t>	</a:t>
            </a:r>
            <a:r>
              <a:rPr lang="en-US" sz="2000" b="1" dirty="0" err="1" smtClean="0">
                <a:solidFill>
                  <a:srgbClr val="FFFF00"/>
                </a:solidFill>
              </a:rPr>
              <a:t>this</a:t>
            </a:r>
            <a:r>
              <a:rPr lang="en-US" sz="2000" dirty="0" err="1" smtClean="0"/>
              <a:t>.innerHTML</a:t>
            </a:r>
            <a:r>
              <a:rPr lang="en-US" sz="2000" dirty="0" smtClean="0"/>
              <a:t> = ‘Hello!’;</a:t>
            </a:r>
            <a:endParaRPr lang="en-US" sz="2000" dirty="0"/>
          </a:p>
          <a:p>
            <a:r>
              <a:rPr lang="en-US" sz="2000" b="1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>);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9622" y="4185983"/>
            <a:ext cx="146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JavaScript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3772" y="3979325"/>
            <a:ext cx="3570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Абсолютно не важно, каким образом вы подписываетесь на событие.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Всегда, для доступа к элементу, используйте </a:t>
            </a:r>
            <a:r>
              <a:rPr lang="en-US" dirty="0" smtClean="0"/>
              <a:t>this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8389258" y="3925634"/>
            <a:ext cx="14514" cy="18617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4" grpId="0"/>
      <p:bldP spid="18" grpId="0" animBg="1"/>
      <p:bldP spid="19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556</Words>
  <Application>Microsoft Office PowerPoint</Application>
  <PresentationFormat>Широкоэкранный</PresentationFormat>
  <Paragraphs>115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События в JS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События в JS</dc:title>
  <dc:creator>Cat Warrior</dc:creator>
  <cp:lastModifiedBy>Cat Warrior</cp:lastModifiedBy>
  <cp:revision>13</cp:revision>
  <dcterms:created xsi:type="dcterms:W3CDTF">2017-02-22T10:11:12Z</dcterms:created>
  <dcterms:modified xsi:type="dcterms:W3CDTF">2017-02-22T11:50:40Z</dcterms:modified>
</cp:coreProperties>
</file>