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2"/>
  </p:notesMasterIdLst>
  <p:handoutMasterIdLst>
    <p:handoutMasterId r:id="rId163"/>
  </p:handoutMasterIdLst>
  <p:sldIdLst>
    <p:sldId id="256" r:id="rId2"/>
    <p:sldId id="547" r:id="rId3"/>
    <p:sldId id="353" r:id="rId4"/>
    <p:sldId id="354" r:id="rId5"/>
    <p:sldId id="382" r:id="rId6"/>
    <p:sldId id="487" r:id="rId7"/>
    <p:sldId id="380" r:id="rId8"/>
    <p:sldId id="379" r:id="rId9"/>
    <p:sldId id="257" r:id="rId10"/>
    <p:sldId id="258" r:id="rId11"/>
    <p:sldId id="368" r:id="rId12"/>
    <p:sldId id="367" r:id="rId13"/>
    <p:sldId id="262" r:id="rId14"/>
    <p:sldId id="261" r:id="rId15"/>
    <p:sldId id="260" r:id="rId16"/>
    <p:sldId id="366" r:id="rId17"/>
    <p:sldId id="394" r:id="rId18"/>
    <p:sldId id="424" r:id="rId19"/>
    <p:sldId id="384" r:id="rId20"/>
    <p:sldId id="383" r:id="rId21"/>
    <p:sldId id="385" r:id="rId22"/>
    <p:sldId id="386" r:id="rId23"/>
    <p:sldId id="392" r:id="rId24"/>
    <p:sldId id="484" r:id="rId25"/>
    <p:sldId id="395" r:id="rId26"/>
    <p:sldId id="562" r:id="rId27"/>
    <p:sldId id="563" r:id="rId28"/>
    <p:sldId id="396" r:id="rId29"/>
    <p:sldId id="569" r:id="rId30"/>
    <p:sldId id="564" r:id="rId31"/>
    <p:sldId id="565" r:id="rId32"/>
    <p:sldId id="568" r:id="rId33"/>
    <p:sldId id="393" r:id="rId34"/>
    <p:sldId id="571" r:id="rId35"/>
    <p:sldId id="489" r:id="rId36"/>
    <p:sldId id="485" r:id="rId37"/>
    <p:sldId id="397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387" r:id="rId48"/>
    <p:sldId id="48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663" r:id="rId64"/>
    <p:sldId id="664" r:id="rId65"/>
    <p:sldId id="665" r:id="rId66"/>
    <p:sldId id="666" r:id="rId67"/>
    <p:sldId id="667" r:id="rId68"/>
    <p:sldId id="668" r:id="rId69"/>
    <p:sldId id="669" r:id="rId70"/>
    <p:sldId id="670" r:id="rId71"/>
    <p:sldId id="671" r:id="rId72"/>
    <p:sldId id="672" r:id="rId73"/>
    <p:sldId id="673" r:id="rId74"/>
    <p:sldId id="677" r:id="rId75"/>
    <p:sldId id="678" r:id="rId76"/>
    <p:sldId id="388" r:id="rId77"/>
    <p:sldId id="444" r:id="rId78"/>
    <p:sldId id="445" r:id="rId79"/>
    <p:sldId id="446" r:id="rId80"/>
    <p:sldId id="679" r:id="rId81"/>
    <p:sldId id="681" r:id="rId82"/>
    <p:sldId id="682" r:id="rId83"/>
    <p:sldId id="447" r:id="rId84"/>
    <p:sldId id="691" r:id="rId85"/>
    <p:sldId id="692" r:id="rId86"/>
    <p:sldId id="701" r:id="rId87"/>
    <p:sldId id="695" r:id="rId88"/>
    <p:sldId id="696" r:id="rId89"/>
    <p:sldId id="697" r:id="rId90"/>
    <p:sldId id="698" r:id="rId91"/>
    <p:sldId id="699" r:id="rId92"/>
    <p:sldId id="707" r:id="rId93"/>
    <p:sldId id="708" r:id="rId94"/>
    <p:sldId id="709" r:id="rId95"/>
    <p:sldId id="710" r:id="rId96"/>
    <p:sldId id="711" r:id="rId97"/>
    <p:sldId id="455" r:id="rId98"/>
    <p:sldId id="456" r:id="rId99"/>
    <p:sldId id="457" r:id="rId100"/>
    <p:sldId id="458" r:id="rId101"/>
    <p:sldId id="389" r:id="rId102"/>
    <p:sldId id="712" r:id="rId103"/>
    <p:sldId id="459" r:id="rId104"/>
    <p:sldId id="460" r:id="rId105"/>
    <p:sldId id="461" r:id="rId106"/>
    <p:sldId id="705" r:id="rId107"/>
    <p:sldId id="462" r:id="rId108"/>
    <p:sldId id="463" r:id="rId109"/>
    <p:sldId id="464" r:id="rId110"/>
    <p:sldId id="465" r:id="rId111"/>
    <p:sldId id="466" r:id="rId112"/>
    <p:sldId id="467" r:id="rId113"/>
    <p:sldId id="468" r:id="rId114"/>
    <p:sldId id="469" r:id="rId115"/>
    <p:sldId id="470" r:id="rId116"/>
    <p:sldId id="471" r:id="rId117"/>
    <p:sldId id="472" r:id="rId118"/>
    <p:sldId id="473" r:id="rId119"/>
    <p:sldId id="475" r:id="rId120"/>
    <p:sldId id="476" r:id="rId121"/>
    <p:sldId id="582" r:id="rId122"/>
    <p:sldId id="572" r:id="rId123"/>
    <p:sldId id="573" r:id="rId124"/>
    <p:sldId id="574" r:id="rId125"/>
    <p:sldId id="575" r:id="rId126"/>
    <p:sldId id="576" r:id="rId127"/>
    <p:sldId id="577" r:id="rId128"/>
    <p:sldId id="578" r:id="rId129"/>
    <p:sldId id="579" r:id="rId130"/>
    <p:sldId id="580" r:id="rId131"/>
    <p:sldId id="477" r:id="rId132"/>
    <p:sldId id="478" r:id="rId133"/>
    <p:sldId id="479" r:id="rId134"/>
    <p:sldId id="480" r:id="rId135"/>
    <p:sldId id="481" r:id="rId136"/>
    <p:sldId id="482" r:id="rId137"/>
    <p:sldId id="483" r:id="rId138"/>
    <p:sldId id="390" r:id="rId139"/>
    <p:sldId id="584" r:id="rId140"/>
    <p:sldId id="585" r:id="rId141"/>
    <p:sldId id="586" r:id="rId142"/>
    <p:sldId id="587" r:id="rId143"/>
    <p:sldId id="588" r:id="rId144"/>
    <p:sldId id="589" r:id="rId145"/>
    <p:sldId id="590" r:id="rId146"/>
    <p:sldId id="591" r:id="rId147"/>
    <p:sldId id="596" r:id="rId148"/>
    <p:sldId id="391" r:id="rId149"/>
    <p:sldId id="399" r:id="rId150"/>
    <p:sldId id="400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0" r:id="rId159"/>
    <p:sldId id="411" r:id="rId160"/>
    <p:sldId id="412" r:id="rId161"/>
  </p:sldIdLst>
  <p:sldSz cx="9144000" cy="6858000" type="screen4x3"/>
  <p:notesSz cx="6781800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E345-855F-4D98-A74A-CE24B2A5D8D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9A9043-F580-4E5C-A906-677C39CF0A59}">
      <dgm:prSet phldrT="[Текст]" custT="1"/>
      <dgm:spPr/>
      <dgm:t>
        <a:bodyPr/>
        <a:lstStyle/>
        <a:p>
          <a:r>
            <a:rPr lang="ru-RU" sz="1800" b="1" dirty="0" smtClean="0"/>
            <a:t>Выявление риска  </a:t>
          </a:r>
          <a:r>
            <a:rPr lang="ru-RU" sz="1500" dirty="0" smtClean="0"/>
            <a:t>(на этом этапе отвечаем на вопрос: какие риски могут повлиять на проект?  Даем им определение и описываем характеристики каждого из них)</a:t>
          </a:r>
          <a:endParaRPr lang="ru-RU" sz="1500" dirty="0"/>
        </a:p>
      </dgm:t>
    </dgm:pt>
    <dgm:pt modelId="{A4A872E0-D9E7-4F1B-8777-FF148E31979C}" type="parTrans" cxnId="{AE72F5CB-6E7A-4A4C-918E-B887C65B1CE6}">
      <dgm:prSet/>
      <dgm:spPr/>
      <dgm:t>
        <a:bodyPr/>
        <a:lstStyle/>
        <a:p>
          <a:endParaRPr lang="ru-RU"/>
        </a:p>
      </dgm:t>
    </dgm:pt>
    <dgm:pt modelId="{266DE5F6-5AB1-4D6F-9CD4-2ECFFC0A859D}" type="sibTrans" cxnId="{AE72F5CB-6E7A-4A4C-918E-B887C65B1CE6}">
      <dgm:prSet/>
      <dgm:spPr/>
      <dgm:t>
        <a:bodyPr/>
        <a:lstStyle/>
        <a:p>
          <a:endParaRPr lang="ru-RU"/>
        </a:p>
      </dgm:t>
    </dgm:pt>
    <dgm:pt modelId="{7524A259-0E6A-435E-A5DB-3A5B05F21E09}">
      <dgm:prSet phldrT="[Текст]" custT="1"/>
      <dgm:spPr/>
      <dgm:t>
        <a:bodyPr/>
        <a:lstStyle/>
        <a:p>
          <a:r>
            <a:rPr lang="ru-RU" sz="1800" b="1" dirty="0" smtClean="0"/>
            <a:t>Оценка влияния </a:t>
          </a:r>
          <a:r>
            <a:rPr lang="ru-RU" sz="1500" dirty="0" smtClean="0"/>
            <a:t>- оценка риска с точки зрения диапазона возможных результатов, касающихся проекта, и потенциального влияния каждого из них</a:t>
          </a:r>
          <a:endParaRPr lang="ru-RU" sz="1500" dirty="0"/>
        </a:p>
      </dgm:t>
    </dgm:pt>
    <dgm:pt modelId="{93A133E5-CBF1-4D59-892C-99753B351251}" type="parTrans" cxnId="{FBAD2793-FACC-4CEE-9B89-D3B3E97E5EF1}">
      <dgm:prSet/>
      <dgm:spPr/>
      <dgm:t>
        <a:bodyPr/>
        <a:lstStyle/>
        <a:p>
          <a:endParaRPr lang="ru-RU"/>
        </a:p>
      </dgm:t>
    </dgm:pt>
    <dgm:pt modelId="{8F1A3342-33F4-4AA2-A232-F6875778B977}" type="sibTrans" cxnId="{FBAD2793-FACC-4CEE-9B89-D3B3E97E5EF1}">
      <dgm:prSet/>
      <dgm:spPr/>
      <dgm:t>
        <a:bodyPr/>
        <a:lstStyle/>
        <a:p>
          <a:endParaRPr lang="ru-RU"/>
        </a:p>
      </dgm:t>
    </dgm:pt>
    <dgm:pt modelId="{AF7DDE4E-D2B9-4FCE-9880-B64900D3AD6E}">
      <dgm:prSet custT="1"/>
      <dgm:spPr/>
      <dgm:t>
        <a:bodyPr/>
        <a:lstStyle/>
        <a:p>
          <a:pPr marL="0">
            <a:lnSpc>
              <a:spcPct val="90000"/>
            </a:lnSpc>
            <a:spcAft>
              <a:spcPts val="630"/>
            </a:spcAft>
          </a:pPr>
          <a:r>
            <a:rPr lang="ru-RU" sz="1800" b="1" dirty="0" smtClean="0"/>
            <a:t>Планирование запасных вариантов</a:t>
          </a:r>
          <a:r>
            <a:rPr lang="ru-RU" sz="1800" dirty="0" smtClean="0"/>
            <a:t>- </a:t>
          </a:r>
          <a:r>
            <a:rPr lang="ru-RU" sz="1500" dirty="0" smtClean="0"/>
            <a:t>с целью снижения влияния наиболее вероятных рисков и обеспечение реализации этих планов при необходимости</a:t>
          </a:r>
          <a:endParaRPr lang="ru-RU" sz="4500" dirty="0"/>
        </a:p>
      </dgm:t>
    </dgm:pt>
    <dgm:pt modelId="{CE3FBDDB-3538-4226-8124-BB4110DEA165}" type="parTrans" cxnId="{4CCD4BD7-162A-4105-AF4A-324A0B6AE945}">
      <dgm:prSet/>
      <dgm:spPr/>
      <dgm:t>
        <a:bodyPr/>
        <a:lstStyle/>
        <a:p>
          <a:endParaRPr lang="ru-RU"/>
        </a:p>
      </dgm:t>
    </dgm:pt>
    <dgm:pt modelId="{0967B964-DCAB-4A33-AF8C-4C7B1B1B5332}" type="sibTrans" cxnId="{4CCD4BD7-162A-4105-AF4A-324A0B6AE945}">
      <dgm:prSet/>
      <dgm:spPr/>
      <dgm:t>
        <a:bodyPr/>
        <a:lstStyle/>
        <a:p>
          <a:endParaRPr lang="ru-RU"/>
        </a:p>
      </dgm:t>
    </dgm:pt>
    <dgm:pt modelId="{FA72D40A-EB9C-4552-A845-D2A3644243AF}">
      <dgm:prSet custT="1"/>
      <dgm:spPr/>
      <dgm:t>
        <a:bodyPr/>
        <a:lstStyle/>
        <a:p>
          <a:r>
            <a:rPr lang="ru-RU" sz="1800" b="1" dirty="0" smtClean="0"/>
            <a:t>Мониторинг рисков - </a:t>
          </a:r>
          <a:r>
            <a:rPr lang="ru-RU" sz="1600" dirty="0" smtClean="0"/>
            <a:t>риски всегда в поле зрения!  Разрабатываются планы для учета любых изменений типа или вероятности неблагоприятного влияния</a:t>
          </a:r>
          <a:endParaRPr lang="ru-RU" sz="1600" dirty="0"/>
        </a:p>
      </dgm:t>
    </dgm:pt>
    <dgm:pt modelId="{78D76B64-2150-4B0A-8C5A-A0C38DC0D761}" type="parTrans" cxnId="{37B84EAB-F1C0-4F9A-845E-554CC5163453}">
      <dgm:prSet/>
      <dgm:spPr/>
      <dgm:t>
        <a:bodyPr/>
        <a:lstStyle/>
        <a:p>
          <a:endParaRPr lang="ru-RU"/>
        </a:p>
      </dgm:t>
    </dgm:pt>
    <dgm:pt modelId="{73B396E9-5290-4FFF-B1AE-1D7165D9A5B0}" type="sibTrans" cxnId="{37B84EAB-F1C0-4F9A-845E-554CC5163453}">
      <dgm:prSet/>
      <dgm:spPr/>
      <dgm:t>
        <a:bodyPr/>
        <a:lstStyle/>
        <a:p>
          <a:endParaRPr lang="ru-RU"/>
        </a:p>
      </dgm:t>
    </dgm:pt>
    <dgm:pt modelId="{CD54CCCF-43B2-49C3-AB2D-FA5DA21DE3CF}" type="pres">
      <dgm:prSet presAssocID="{FECEE345-855F-4D98-A74A-CE24B2A5D8D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CB90345-933B-48EE-BA88-B740C3966943}" type="pres">
      <dgm:prSet presAssocID="{FECEE345-855F-4D98-A74A-CE24B2A5D8DE}" presName="dummyMaxCanvas" presStyleCnt="0">
        <dgm:presLayoutVars/>
      </dgm:prSet>
      <dgm:spPr/>
    </dgm:pt>
    <dgm:pt modelId="{A7835DC0-1675-4E72-B348-ADA03AF69EC5}" type="pres">
      <dgm:prSet presAssocID="{FECEE345-855F-4D98-A74A-CE24B2A5D8DE}" presName="FourNodes_1" presStyleLbl="node1" presStyleIdx="0" presStyleCnt="4" custLinFactY="-43939" custLinFactNeighborX="229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F7F9D5-7C58-4A97-87C7-17F2255FC187}" type="pres">
      <dgm:prSet presAssocID="{FECEE345-855F-4D98-A74A-CE24B2A5D8DE}" presName="FourNodes_2" presStyleLbl="node1" presStyleIdx="1" presStyleCnt="4" custLinFactNeighborX="-103" custLinFactNeighborY="6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F8F54-B1E1-43EA-B019-11A109F2F3C9}" type="pres">
      <dgm:prSet presAssocID="{FECEE345-855F-4D98-A74A-CE24B2A5D8DE}" presName="FourNodes_3" presStyleLbl="node1" presStyleIdx="2" presStyleCnt="4" custLinFactNeighborX="-1460" custLinFactNeighborY="-38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8CF99C-1850-46CD-B19A-CA0E268AB3FB}" type="pres">
      <dgm:prSet presAssocID="{FECEE345-855F-4D98-A74A-CE24B2A5D8D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F15EF-F58A-4B5E-8488-9EBDF1D58093}" type="pres">
      <dgm:prSet presAssocID="{FECEE345-855F-4D98-A74A-CE24B2A5D8D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0706C-DED4-4FA2-AAFC-0BD0EEB83875}" type="pres">
      <dgm:prSet presAssocID="{FECEE345-855F-4D98-A74A-CE24B2A5D8D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1A851B-7BD5-44CB-80BD-CF68D293B047}" type="pres">
      <dgm:prSet presAssocID="{FECEE345-855F-4D98-A74A-CE24B2A5D8D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18BD7E-AB3A-4266-8A8E-5FDC78DE2184}" type="pres">
      <dgm:prSet presAssocID="{FECEE345-855F-4D98-A74A-CE24B2A5D8D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DA7386-0D7E-4E82-8AA9-2E3993E16178}" type="pres">
      <dgm:prSet presAssocID="{FECEE345-855F-4D98-A74A-CE24B2A5D8D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C3C519-E527-4801-94E2-5DE1F8A0623C}" type="pres">
      <dgm:prSet presAssocID="{FECEE345-855F-4D98-A74A-CE24B2A5D8D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10E3E-EB7A-4EE1-963D-F4F88442104F}" type="pres">
      <dgm:prSet presAssocID="{FECEE345-855F-4D98-A74A-CE24B2A5D8D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AD2793-FACC-4CEE-9B89-D3B3E97E5EF1}" srcId="{FECEE345-855F-4D98-A74A-CE24B2A5D8DE}" destId="{7524A259-0E6A-435E-A5DB-3A5B05F21E09}" srcOrd="1" destOrd="0" parTransId="{93A133E5-CBF1-4D59-892C-99753B351251}" sibTransId="{8F1A3342-33F4-4AA2-A232-F6875778B977}"/>
    <dgm:cxn modelId="{E7829D09-71B3-41DC-A4C9-1A302851A7CC}" type="presOf" srcId="{FA72D40A-EB9C-4552-A845-D2A3644243AF}" destId="{DE8CF99C-1850-46CD-B19A-CA0E268AB3FB}" srcOrd="0" destOrd="0" presId="urn:microsoft.com/office/officeart/2005/8/layout/vProcess5"/>
    <dgm:cxn modelId="{9185AA6F-64BD-4F70-A5DF-F1879240ECD7}" type="presOf" srcId="{AF7DDE4E-D2B9-4FCE-9880-B64900D3AD6E}" destId="{7BC3C519-E527-4801-94E2-5DE1F8A0623C}" srcOrd="1" destOrd="0" presId="urn:microsoft.com/office/officeart/2005/8/layout/vProcess5"/>
    <dgm:cxn modelId="{F2829B5F-A6C4-4C91-B63F-E9479379AED9}" type="presOf" srcId="{BA9A9043-F580-4E5C-A906-677C39CF0A59}" destId="{A7835DC0-1675-4E72-B348-ADA03AF69EC5}" srcOrd="0" destOrd="0" presId="urn:microsoft.com/office/officeart/2005/8/layout/vProcess5"/>
    <dgm:cxn modelId="{37B84EAB-F1C0-4F9A-845E-554CC5163453}" srcId="{FECEE345-855F-4D98-A74A-CE24B2A5D8DE}" destId="{FA72D40A-EB9C-4552-A845-D2A3644243AF}" srcOrd="3" destOrd="0" parTransId="{78D76B64-2150-4B0A-8C5A-A0C38DC0D761}" sibTransId="{73B396E9-5290-4FFF-B1AE-1D7165D9A5B0}"/>
    <dgm:cxn modelId="{CAE88597-857C-4736-9028-42BD22D540FA}" type="presOf" srcId="{7524A259-0E6A-435E-A5DB-3A5B05F21E09}" destId="{10F7F9D5-7C58-4A97-87C7-17F2255FC187}" srcOrd="0" destOrd="0" presId="urn:microsoft.com/office/officeart/2005/8/layout/vProcess5"/>
    <dgm:cxn modelId="{4697B248-EC9A-46C0-B58D-2768B4A6AB4E}" type="presOf" srcId="{8F1A3342-33F4-4AA2-A232-F6875778B977}" destId="{7B80706C-DED4-4FA2-AAFC-0BD0EEB83875}" srcOrd="0" destOrd="0" presId="urn:microsoft.com/office/officeart/2005/8/layout/vProcess5"/>
    <dgm:cxn modelId="{4CCD4BD7-162A-4105-AF4A-324A0B6AE945}" srcId="{FECEE345-855F-4D98-A74A-CE24B2A5D8DE}" destId="{AF7DDE4E-D2B9-4FCE-9880-B64900D3AD6E}" srcOrd="2" destOrd="0" parTransId="{CE3FBDDB-3538-4226-8124-BB4110DEA165}" sibTransId="{0967B964-DCAB-4A33-AF8C-4C7B1B1B5332}"/>
    <dgm:cxn modelId="{0C5BA323-DF5F-409B-B541-87E1FDF588A2}" type="presOf" srcId="{FA72D40A-EB9C-4552-A845-D2A3644243AF}" destId="{5BB10E3E-EB7A-4EE1-963D-F4F88442104F}" srcOrd="1" destOrd="0" presId="urn:microsoft.com/office/officeart/2005/8/layout/vProcess5"/>
    <dgm:cxn modelId="{93B42B5C-D614-472B-9841-7BD790D5A991}" type="presOf" srcId="{7524A259-0E6A-435E-A5DB-3A5B05F21E09}" destId="{DBDA7386-0D7E-4E82-8AA9-2E3993E16178}" srcOrd="1" destOrd="0" presId="urn:microsoft.com/office/officeart/2005/8/layout/vProcess5"/>
    <dgm:cxn modelId="{AE72F5CB-6E7A-4A4C-918E-B887C65B1CE6}" srcId="{FECEE345-855F-4D98-A74A-CE24B2A5D8DE}" destId="{BA9A9043-F580-4E5C-A906-677C39CF0A59}" srcOrd="0" destOrd="0" parTransId="{A4A872E0-D9E7-4F1B-8777-FF148E31979C}" sibTransId="{266DE5F6-5AB1-4D6F-9CD4-2ECFFC0A859D}"/>
    <dgm:cxn modelId="{60C31001-F2B6-4C07-92C5-3154EB2B9357}" type="presOf" srcId="{FECEE345-855F-4D98-A74A-CE24B2A5D8DE}" destId="{CD54CCCF-43B2-49C3-AB2D-FA5DA21DE3CF}" srcOrd="0" destOrd="0" presId="urn:microsoft.com/office/officeart/2005/8/layout/vProcess5"/>
    <dgm:cxn modelId="{F8B88274-BDC5-4F26-8597-CF80FAAF3690}" type="presOf" srcId="{AF7DDE4E-D2B9-4FCE-9880-B64900D3AD6E}" destId="{9B9F8F54-B1E1-43EA-B019-11A109F2F3C9}" srcOrd="0" destOrd="0" presId="urn:microsoft.com/office/officeart/2005/8/layout/vProcess5"/>
    <dgm:cxn modelId="{C7781493-95E9-4FA1-9B29-D3B296B4D2AC}" type="presOf" srcId="{0967B964-DCAB-4A33-AF8C-4C7B1B1B5332}" destId="{391A851B-7BD5-44CB-80BD-CF68D293B047}" srcOrd="0" destOrd="0" presId="urn:microsoft.com/office/officeart/2005/8/layout/vProcess5"/>
    <dgm:cxn modelId="{70CD4674-DD1C-4ED8-B7F9-7E627FF7402F}" type="presOf" srcId="{266DE5F6-5AB1-4D6F-9CD4-2ECFFC0A859D}" destId="{43AF15EF-F58A-4B5E-8488-9EBDF1D58093}" srcOrd="0" destOrd="0" presId="urn:microsoft.com/office/officeart/2005/8/layout/vProcess5"/>
    <dgm:cxn modelId="{3D1FE374-FB5D-4F56-95D2-108977ACE9C8}" type="presOf" srcId="{BA9A9043-F580-4E5C-A906-677C39CF0A59}" destId="{0B18BD7E-AB3A-4266-8A8E-5FDC78DE2184}" srcOrd="1" destOrd="0" presId="urn:microsoft.com/office/officeart/2005/8/layout/vProcess5"/>
    <dgm:cxn modelId="{2D0C69A3-B61D-483F-9AB2-C6911936785C}" type="presParOf" srcId="{CD54CCCF-43B2-49C3-AB2D-FA5DA21DE3CF}" destId="{FCB90345-933B-48EE-BA88-B740C3966943}" srcOrd="0" destOrd="0" presId="urn:microsoft.com/office/officeart/2005/8/layout/vProcess5"/>
    <dgm:cxn modelId="{29EAD721-6033-436C-A4D9-ABCF8EB8DE04}" type="presParOf" srcId="{CD54CCCF-43B2-49C3-AB2D-FA5DA21DE3CF}" destId="{A7835DC0-1675-4E72-B348-ADA03AF69EC5}" srcOrd="1" destOrd="0" presId="urn:microsoft.com/office/officeart/2005/8/layout/vProcess5"/>
    <dgm:cxn modelId="{A66EEAE2-8992-4FAF-8E73-5CDC3D7C1B02}" type="presParOf" srcId="{CD54CCCF-43B2-49C3-AB2D-FA5DA21DE3CF}" destId="{10F7F9D5-7C58-4A97-87C7-17F2255FC187}" srcOrd="2" destOrd="0" presId="urn:microsoft.com/office/officeart/2005/8/layout/vProcess5"/>
    <dgm:cxn modelId="{00E1DEE3-FB08-4E95-98A8-B7CBEB9F71F1}" type="presParOf" srcId="{CD54CCCF-43B2-49C3-AB2D-FA5DA21DE3CF}" destId="{9B9F8F54-B1E1-43EA-B019-11A109F2F3C9}" srcOrd="3" destOrd="0" presId="urn:microsoft.com/office/officeart/2005/8/layout/vProcess5"/>
    <dgm:cxn modelId="{0B7E2856-26EA-4009-956D-0EBA57A9BE90}" type="presParOf" srcId="{CD54CCCF-43B2-49C3-AB2D-FA5DA21DE3CF}" destId="{DE8CF99C-1850-46CD-B19A-CA0E268AB3FB}" srcOrd="4" destOrd="0" presId="urn:microsoft.com/office/officeart/2005/8/layout/vProcess5"/>
    <dgm:cxn modelId="{A3A928FE-76AE-4949-9E24-91FBE10C16B9}" type="presParOf" srcId="{CD54CCCF-43B2-49C3-AB2D-FA5DA21DE3CF}" destId="{43AF15EF-F58A-4B5E-8488-9EBDF1D58093}" srcOrd="5" destOrd="0" presId="urn:microsoft.com/office/officeart/2005/8/layout/vProcess5"/>
    <dgm:cxn modelId="{5785A114-89FE-4D8B-A642-89E56B829B95}" type="presParOf" srcId="{CD54CCCF-43B2-49C3-AB2D-FA5DA21DE3CF}" destId="{7B80706C-DED4-4FA2-AAFC-0BD0EEB83875}" srcOrd="6" destOrd="0" presId="urn:microsoft.com/office/officeart/2005/8/layout/vProcess5"/>
    <dgm:cxn modelId="{953EFFB7-3B9E-44C7-8F98-C54D91363E25}" type="presParOf" srcId="{CD54CCCF-43B2-49C3-AB2D-FA5DA21DE3CF}" destId="{391A851B-7BD5-44CB-80BD-CF68D293B047}" srcOrd="7" destOrd="0" presId="urn:microsoft.com/office/officeart/2005/8/layout/vProcess5"/>
    <dgm:cxn modelId="{8341A4C5-289B-4E83-AE99-81E820F78C49}" type="presParOf" srcId="{CD54CCCF-43B2-49C3-AB2D-FA5DA21DE3CF}" destId="{0B18BD7E-AB3A-4266-8A8E-5FDC78DE2184}" srcOrd="8" destOrd="0" presId="urn:microsoft.com/office/officeart/2005/8/layout/vProcess5"/>
    <dgm:cxn modelId="{4F18CDBE-6324-41C4-9D2D-A262059BFAD1}" type="presParOf" srcId="{CD54CCCF-43B2-49C3-AB2D-FA5DA21DE3CF}" destId="{DBDA7386-0D7E-4E82-8AA9-2E3993E16178}" srcOrd="9" destOrd="0" presId="urn:microsoft.com/office/officeart/2005/8/layout/vProcess5"/>
    <dgm:cxn modelId="{88EC585C-6385-4076-B329-AFD9B246C3D4}" type="presParOf" srcId="{CD54CCCF-43B2-49C3-AB2D-FA5DA21DE3CF}" destId="{7BC3C519-E527-4801-94E2-5DE1F8A0623C}" srcOrd="10" destOrd="0" presId="urn:microsoft.com/office/officeart/2005/8/layout/vProcess5"/>
    <dgm:cxn modelId="{34257373-0E70-4B49-AB6F-7C85CD407475}" type="presParOf" srcId="{CD54CCCF-43B2-49C3-AB2D-FA5DA21DE3CF}" destId="{5BB10E3E-EB7A-4EE1-963D-F4F88442104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6522C-04D6-4A0C-AF57-8DD02E040B6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6B0327-76A2-4C50-9B51-E6096FD8639D}">
      <dgm:prSet phldrT="[Текст]"/>
      <dgm:spPr/>
      <dgm:t>
        <a:bodyPr/>
        <a:lstStyle/>
        <a:p>
          <a:r>
            <a:rPr lang="ru-RU" dirty="0" smtClean="0"/>
            <a:t>Материальные</a:t>
          </a:r>
          <a:endParaRPr lang="ru-RU" dirty="0"/>
        </a:p>
      </dgm:t>
    </dgm:pt>
    <dgm:pt modelId="{CE2156B3-5FF9-48D2-A3EA-0623F634B713}" type="parTrans" cxnId="{40BBFB6C-FDE8-49B1-B683-55A86EFFA088}">
      <dgm:prSet/>
      <dgm:spPr/>
      <dgm:t>
        <a:bodyPr/>
        <a:lstStyle/>
        <a:p>
          <a:endParaRPr lang="ru-RU"/>
        </a:p>
      </dgm:t>
    </dgm:pt>
    <dgm:pt modelId="{A3AC5A54-DF28-4726-BB74-DBE1B8F952AC}" type="sibTrans" cxnId="{40BBFB6C-FDE8-49B1-B683-55A86EFFA088}">
      <dgm:prSet/>
      <dgm:spPr/>
      <dgm:t>
        <a:bodyPr/>
        <a:lstStyle/>
        <a:p>
          <a:endParaRPr lang="ru-RU"/>
        </a:p>
      </dgm:t>
    </dgm:pt>
    <dgm:pt modelId="{77D3D32D-CDD7-492D-87F2-79CA69902E80}">
      <dgm:prSet phldrT="[Текст]"/>
      <dgm:spPr/>
      <dgm:t>
        <a:bodyPr/>
        <a:lstStyle/>
        <a:p>
          <a:r>
            <a:rPr lang="ru-RU" dirty="0" smtClean="0"/>
            <a:t>Возможность утраты или повреждения информации, оборудования или зданий вследствие несчастного случая, стихийного бедствия</a:t>
          </a:r>
          <a:endParaRPr lang="ru-RU" dirty="0"/>
        </a:p>
      </dgm:t>
    </dgm:pt>
    <dgm:pt modelId="{32043526-A912-466B-A76D-20D2CFC33183}" type="parTrans" cxnId="{A551F55F-8DAB-4EC4-A3A0-2228B0BFFF4B}">
      <dgm:prSet/>
      <dgm:spPr/>
      <dgm:t>
        <a:bodyPr/>
        <a:lstStyle/>
        <a:p>
          <a:endParaRPr lang="ru-RU"/>
        </a:p>
      </dgm:t>
    </dgm:pt>
    <dgm:pt modelId="{9C7F3A0C-2A28-427B-A6A2-2AA11218E121}" type="sibTrans" cxnId="{A551F55F-8DAB-4EC4-A3A0-2228B0BFFF4B}">
      <dgm:prSet/>
      <dgm:spPr/>
      <dgm:t>
        <a:bodyPr/>
        <a:lstStyle/>
        <a:p>
          <a:endParaRPr lang="ru-RU"/>
        </a:p>
      </dgm:t>
    </dgm:pt>
    <dgm:pt modelId="{964E3302-4964-445E-A4A2-BA1AD966F020}">
      <dgm:prSet phldrT="[Текст]"/>
      <dgm:spPr/>
      <dgm:t>
        <a:bodyPr/>
        <a:lstStyle/>
        <a:p>
          <a:r>
            <a:rPr lang="ru-RU" dirty="0" smtClean="0"/>
            <a:t>Технические</a:t>
          </a:r>
          <a:endParaRPr lang="ru-RU" dirty="0"/>
        </a:p>
      </dgm:t>
    </dgm:pt>
    <dgm:pt modelId="{9B4FEBED-28EB-4567-A267-EB7B722894CC}" type="parTrans" cxnId="{1FBEC8A1-5AA2-4042-B8D5-0160E63BB7CB}">
      <dgm:prSet/>
      <dgm:spPr/>
      <dgm:t>
        <a:bodyPr/>
        <a:lstStyle/>
        <a:p>
          <a:endParaRPr lang="ru-RU"/>
        </a:p>
      </dgm:t>
    </dgm:pt>
    <dgm:pt modelId="{09ABBBBC-D9B8-4CF3-A3A7-AF9BD1860ADD}" type="sibTrans" cxnId="{1FBEC8A1-5AA2-4042-B8D5-0160E63BB7CB}">
      <dgm:prSet/>
      <dgm:spPr/>
      <dgm:t>
        <a:bodyPr/>
        <a:lstStyle/>
        <a:p>
          <a:endParaRPr lang="ru-RU"/>
        </a:p>
      </dgm:t>
    </dgm:pt>
    <dgm:pt modelId="{E86C12C8-74C7-4DFC-AC80-21853EE679F1}">
      <dgm:prSet phldrT="[Текст]"/>
      <dgm:spPr/>
      <dgm:t>
        <a:bodyPr/>
        <a:lstStyle/>
        <a:p>
          <a:r>
            <a:rPr lang="ru-RU" dirty="0" smtClean="0"/>
            <a:t>Системы не работают или работают недостаточно хорошо для получения  ожидаемых результатов</a:t>
          </a:r>
          <a:endParaRPr lang="ru-RU" dirty="0"/>
        </a:p>
      </dgm:t>
    </dgm:pt>
    <dgm:pt modelId="{1DB44258-368C-42B5-856F-97E99EA57475}" type="parTrans" cxnId="{6DB23458-C1A8-4102-B4E6-A0D0F40A0D8C}">
      <dgm:prSet/>
      <dgm:spPr/>
      <dgm:t>
        <a:bodyPr/>
        <a:lstStyle/>
        <a:p>
          <a:endParaRPr lang="ru-RU"/>
        </a:p>
      </dgm:t>
    </dgm:pt>
    <dgm:pt modelId="{22A8F7B5-D3E0-45D2-9403-2D8B04BBB39B}" type="sibTrans" cxnId="{6DB23458-C1A8-4102-B4E6-A0D0F40A0D8C}">
      <dgm:prSet/>
      <dgm:spPr/>
      <dgm:t>
        <a:bodyPr/>
        <a:lstStyle/>
        <a:p>
          <a:endParaRPr lang="ru-RU"/>
        </a:p>
      </dgm:t>
    </dgm:pt>
    <dgm:pt modelId="{0134E2D4-DD08-4CB6-9B5B-16D2DBCD3FBD}">
      <dgm:prSet phldrT="[Текст]"/>
      <dgm:spPr/>
      <dgm:t>
        <a:bodyPr/>
        <a:lstStyle/>
        <a:p>
          <a:r>
            <a:rPr lang="ru-RU" dirty="0" smtClean="0"/>
            <a:t>Кадровые</a:t>
          </a:r>
          <a:endParaRPr lang="ru-RU" dirty="0"/>
        </a:p>
      </dgm:t>
    </dgm:pt>
    <dgm:pt modelId="{5583666B-7583-46AE-B78A-49B80CB79748}" type="parTrans" cxnId="{983CB358-DA5F-4585-8282-E40EA90AB00F}">
      <dgm:prSet/>
      <dgm:spPr/>
      <dgm:t>
        <a:bodyPr/>
        <a:lstStyle/>
        <a:p>
          <a:endParaRPr lang="ru-RU"/>
        </a:p>
      </dgm:t>
    </dgm:pt>
    <dgm:pt modelId="{50B0DCEC-0446-4228-8A83-5089E94EE9DB}" type="sibTrans" cxnId="{983CB358-DA5F-4585-8282-E40EA90AB00F}">
      <dgm:prSet/>
      <dgm:spPr/>
      <dgm:t>
        <a:bodyPr/>
        <a:lstStyle/>
        <a:p>
          <a:endParaRPr lang="ru-RU"/>
        </a:p>
      </dgm:t>
    </dgm:pt>
    <dgm:pt modelId="{329B1C47-20C7-40D6-A0E2-D4A3CE978F0D}">
      <dgm:prSet phldrT="[Текст]"/>
      <dgm:spPr/>
      <dgm:t>
        <a:bodyPr/>
        <a:lstStyle/>
        <a:p>
          <a:r>
            <a:rPr lang="ru-RU" dirty="0" smtClean="0"/>
            <a:t>Социально – политические</a:t>
          </a:r>
          <a:endParaRPr lang="ru-RU" dirty="0"/>
        </a:p>
      </dgm:t>
    </dgm:pt>
    <dgm:pt modelId="{FDE11C84-B7CE-4A65-B34C-B87BEB7BB9EE}" type="parTrans" cxnId="{536D354F-61D8-49C9-B6A0-B8EE1A7433A0}">
      <dgm:prSet/>
      <dgm:spPr/>
      <dgm:t>
        <a:bodyPr/>
        <a:lstStyle/>
        <a:p>
          <a:endParaRPr lang="ru-RU"/>
        </a:p>
      </dgm:t>
    </dgm:pt>
    <dgm:pt modelId="{BF62C83C-4D98-4577-92A5-1119DCBA6A30}" type="sibTrans" cxnId="{536D354F-61D8-49C9-B6A0-B8EE1A7433A0}">
      <dgm:prSet/>
      <dgm:spPr/>
      <dgm:t>
        <a:bodyPr/>
        <a:lstStyle/>
        <a:p>
          <a:endParaRPr lang="ru-RU"/>
        </a:p>
      </dgm:t>
    </dgm:pt>
    <dgm:pt modelId="{233F9EF0-75F1-4C61-BA8C-230163549A1E}">
      <dgm:prSet phldrT="[Текст]"/>
      <dgm:spPr/>
      <dgm:t>
        <a:bodyPr/>
        <a:lstStyle/>
        <a:p>
          <a:r>
            <a:rPr lang="ru-RU" dirty="0" smtClean="0"/>
            <a:t>Правовые</a:t>
          </a:r>
          <a:endParaRPr lang="ru-RU" dirty="0"/>
        </a:p>
      </dgm:t>
    </dgm:pt>
    <dgm:pt modelId="{9000FE8C-8995-41C1-A2F6-A61214389DDD}" type="parTrans" cxnId="{0131FA50-FCB7-45B7-AA1C-93B387128B43}">
      <dgm:prSet/>
      <dgm:spPr/>
      <dgm:t>
        <a:bodyPr/>
        <a:lstStyle/>
        <a:p>
          <a:endParaRPr lang="ru-RU"/>
        </a:p>
      </dgm:t>
    </dgm:pt>
    <dgm:pt modelId="{BAEDAF3E-21FA-4DD7-BE64-F0FA16490F3D}" type="sibTrans" cxnId="{0131FA50-FCB7-45B7-AA1C-93B387128B43}">
      <dgm:prSet/>
      <dgm:spPr/>
      <dgm:t>
        <a:bodyPr/>
        <a:lstStyle/>
        <a:p>
          <a:endParaRPr lang="ru-RU"/>
        </a:p>
      </dgm:t>
    </dgm:pt>
    <dgm:pt modelId="{288B2800-4C6A-4240-BB7D-1AB5DFE63F3F}">
      <dgm:prSet/>
      <dgm:spPr/>
      <dgm:t>
        <a:bodyPr/>
        <a:lstStyle/>
        <a:p>
          <a:r>
            <a:rPr lang="ru-RU" dirty="0" smtClean="0"/>
            <a:t>Ключевые работники не могут участвовать   в проекте (в силу различных причин)</a:t>
          </a:r>
          <a:endParaRPr lang="ru-RU" dirty="0"/>
        </a:p>
      </dgm:t>
    </dgm:pt>
    <dgm:pt modelId="{52C9C016-9D67-4A84-9BD4-BB0F76D298A4}" type="parTrans" cxnId="{0E54FA0F-B0C6-47F1-BA85-6F098A93B033}">
      <dgm:prSet/>
      <dgm:spPr/>
      <dgm:t>
        <a:bodyPr/>
        <a:lstStyle/>
        <a:p>
          <a:endParaRPr lang="uk-UA"/>
        </a:p>
      </dgm:t>
    </dgm:pt>
    <dgm:pt modelId="{C4AEE63A-AE9C-4F72-8FC4-FAF3D9474745}" type="sibTrans" cxnId="{0E54FA0F-B0C6-47F1-BA85-6F098A93B033}">
      <dgm:prSet/>
      <dgm:spPr/>
      <dgm:t>
        <a:bodyPr/>
        <a:lstStyle/>
        <a:p>
          <a:endParaRPr lang="uk-UA"/>
        </a:p>
      </dgm:t>
    </dgm:pt>
    <dgm:pt modelId="{91056EFB-FD61-4544-B951-1F2FAF10D6BF}">
      <dgm:prSet/>
      <dgm:spPr/>
      <dgm:t>
        <a:bodyPr/>
        <a:lstStyle/>
        <a:p>
          <a:r>
            <a:rPr lang="ru-RU" dirty="0" smtClean="0"/>
            <a:t>Проект лишается поддержки (например на уровне правительства или высшего руководства)</a:t>
          </a:r>
          <a:endParaRPr lang="ru-RU" dirty="0"/>
        </a:p>
      </dgm:t>
    </dgm:pt>
    <dgm:pt modelId="{D1DD3145-9C88-4872-95CD-37F59FB6AFF0}" type="parTrans" cxnId="{61DEA244-1DD8-41E0-AC9D-46119E26DCD1}">
      <dgm:prSet/>
      <dgm:spPr/>
      <dgm:t>
        <a:bodyPr/>
        <a:lstStyle/>
        <a:p>
          <a:endParaRPr lang="uk-UA"/>
        </a:p>
      </dgm:t>
    </dgm:pt>
    <dgm:pt modelId="{6DCF1266-F006-4FD3-87D6-5E5943A54503}" type="sibTrans" cxnId="{61DEA244-1DD8-41E0-AC9D-46119E26DCD1}">
      <dgm:prSet/>
      <dgm:spPr/>
      <dgm:t>
        <a:bodyPr/>
        <a:lstStyle/>
        <a:p>
          <a:endParaRPr lang="uk-UA"/>
        </a:p>
      </dgm:t>
    </dgm:pt>
    <dgm:pt modelId="{37A5F58F-7641-4F82-8621-D765D0286AB0}">
      <dgm:prSet/>
      <dgm:spPr/>
      <dgm:t>
        <a:bodyPr/>
        <a:lstStyle/>
        <a:p>
          <a:r>
            <a:rPr lang="ru-RU" dirty="0" smtClean="0"/>
            <a:t>Угроза того, что некоторые аспекты проекта могут рассматриваться как незаконные</a:t>
          </a:r>
          <a:endParaRPr lang="ru-RU" dirty="0"/>
        </a:p>
      </dgm:t>
    </dgm:pt>
    <dgm:pt modelId="{A4B99C64-A3A1-46E6-A67F-1F4F8BF919D9}" type="parTrans" cxnId="{F83817B7-9E30-46EF-AE7E-37E38B2819F8}">
      <dgm:prSet/>
      <dgm:spPr/>
      <dgm:t>
        <a:bodyPr/>
        <a:lstStyle/>
        <a:p>
          <a:endParaRPr lang="uk-UA"/>
        </a:p>
      </dgm:t>
    </dgm:pt>
    <dgm:pt modelId="{79F7442A-7B09-431F-AAC7-DD10D4C81F12}" type="sibTrans" cxnId="{F83817B7-9E30-46EF-AE7E-37E38B2819F8}">
      <dgm:prSet/>
      <dgm:spPr/>
      <dgm:t>
        <a:bodyPr/>
        <a:lstStyle/>
        <a:p>
          <a:endParaRPr lang="uk-UA"/>
        </a:p>
      </dgm:t>
    </dgm:pt>
    <dgm:pt modelId="{640D18A5-9B00-4FEB-9AD9-E5681AE9C3A0}" type="pres">
      <dgm:prSet presAssocID="{7956522C-04D6-4A0C-AF57-8DD02E040B6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C595F4A-081B-4016-9548-89A963FCE3CB}" type="pres">
      <dgm:prSet presAssocID="{6B6B0327-76A2-4C50-9B51-E6096FD8639D}" presName="linNode" presStyleCnt="0"/>
      <dgm:spPr/>
    </dgm:pt>
    <dgm:pt modelId="{F022B924-E2F2-4F41-B5CC-8C4CE203C4CF}" type="pres">
      <dgm:prSet presAssocID="{6B6B0327-76A2-4C50-9B51-E6096FD8639D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DC4E43-EEC7-42B3-BF36-93C11D747ADE}" type="pres">
      <dgm:prSet presAssocID="{6B6B0327-76A2-4C50-9B51-E6096FD8639D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CB07FE-475A-4681-AB4E-DED97C49303F}" type="pres">
      <dgm:prSet presAssocID="{A3AC5A54-DF28-4726-BB74-DBE1B8F952AC}" presName="spacing" presStyleCnt="0"/>
      <dgm:spPr/>
    </dgm:pt>
    <dgm:pt modelId="{D4F86DAF-C4DF-4779-AC2C-55971E7C0AE5}" type="pres">
      <dgm:prSet presAssocID="{964E3302-4964-445E-A4A2-BA1AD966F020}" presName="linNode" presStyleCnt="0"/>
      <dgm:spPr/>
    </dgm:pt>
    <dgm:pt modelId="{ABF2A375-AC83-46E1-AF85-36C7D8C3D5C9}" type="pres">
      <dgm:prSet presAssocID="{964E3302-4964-445E-A4A2-BA1AD966F020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A7CFCC-9FD2-4678-B9F7-B821E96D172D}" type="pres">
      <dgm:prSet presAssocID="{964E3302-4964-445E-A4A2-BA1AD966F020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F43659-C60F-4BB3-88F7-04EEA33568B3}" type="pres">
      <dgm:prSet presAssocID="{09ABBBBC-D9B8-4CF3-A3A7-AF9BD1860ADD}" presName="spacing" presStyleCnt="0"/>
      <dgm:spPr/>
    </dgm:pt>
    <dgm:pt modelId="{982A0F61-DD1E-486B-B087-E26E4C1536A7}" type="pres">
      <dgm:prSet presAssocID="{0134E2D4-DD08-4CB6-9B5B-16D2DBCD3FBD}" presName="linNode" presStyleCnt="0"/>
      <dgm:spPr/>
    </dgm:pt>
    <dgm:pt modelId="{E91FCF5C-0806-43A1-9B41-17753282D8B7}" type="pres">
      <dgm:prSet presAssocID="{0134E2D4-DD08-4CB6-9B5B-16D2DBCD3FBD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72F211-60D1-4E3A-96B4-2EE185BDE417}" type="pres">
      <dgm:prSet presAssocID="{0134E2D4-DD08-4CB6-9B5B-16D2DBCD3FBD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9974-DE17-4E8A-8D8B-8CA55A6EEBC9}" type="pres">
      <dgm:prSet presAssocID="{50B0DCEC-0446-4228-8A83-5089E94EE9DB}" presName="spacing" presStyleCnt="0"/>
      <dgm:spPr/>
    </dgm:pt>
    <dgm:pt modelId="{21C05639-B3C0-4313-9BAC-04269B9FBEBD}" type="pres">
      <dgm:prSet presAssocID="{329B1C47-20C7-40D6-A0E2-D4A3CE978F0D}" presName="linNode" presStyleCnt="0"/>
      <dgm:spPr/>
    </dgm:pt>
    <dgm:pt modelId="{B0E0935D-EA84-43EC-AA04-84FD0F9BEF9A}" type="pres">
      <dgm:prSet presAssocID="{329B1C47-20C7-40D6-A0E2-D4A3CE978F0D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B9E78-8526-486A-8F18-87B476714233}" type="pres">
      <dgm:prSet presAssocID="{329B1C47-20C7-40D6-A0E2-D4A3CE978F0D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366FBB-C2B6-4560-86CB-06BAFB721C7C}" type="pres">
      <dgm:prSet presAssocID="{BF62C83C-4D98-4577-92A5-1119DCBA6A30}" presName="spacing" presStyleCnt="0"/>
      <dgm:spPr/>
    </dgm:pt>
    <dgm:pt modelId="{8DA19159-9FE2-43D2-9B7F-CE63D4490E88}" type="pres">
      <dgm:prSet presAssocID="{233F9EF0-75F1-4C61-BA8C-230163549A1E}" presName="linNode" presStyleCnt="0"/>
      <dgm:spPr/>
    </dgm:pt>
    <dgm:pt modelId="{CCFD6B8B-DB81-4E97-8A2F-24DE491E5CB0}" type="pres">
      <dgm:prSet presAssocID="{233F9EF0-75F1-4C61-BA8C-230163549A1E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C258-A16B-47BC-A351-20303EF97231}" type="pres">
      <dgm:prSet presAssocID="{233F9EF0-75F1-4C61-BA8C-230163549A1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3A9C9F-8245-40D3-B80F-851F5F1CB3D7}" type="presOf" srcId="{6B6B0327-76A2-4C50-9B51-E6096FD8639D}" destId="{F022B924-E2F2-4F41-B5CC-8C4CE203C4CF}" srcOrd="0" destOrd="0" presId="urn:microsoft.com/office/officeart/2005/8/layout/vList6"/>
    <dgm:cxn modelId="{1FBEC8A1-5AA2-4042-B8D5-0160E63BB7CB}" srcId="{7956522C-04D6-4A0C-AF57-8DD02E040B60}" destId="{964E3302-4964-445E-A4A2-BA1AD966F020}" srcOrd="1" destOrd="0" parTransId="{9B4FEBED-28EB-4567-A267-EB7B722894CC}" sibTransId="{09ABBBBC-D9B8-4CF3-A3A7-AF9BD1860ADD}"/>
    <dgm:cxn modelId="{FA14E718-4183-4434-B67F-D6DB328A62D8}" type="presOf" srcId="{288B2800-4C6A-4240-BB7D-1AB5DFE63F3F}" destId="{A972F211-60D1-4E3A-96B4-2EE185BDE417}" srcOrd="0" destOrd="0" presId="urn:microsoft.com/office/officeart/2005/8/layout/vList6"/>
    <dgm:cxn modelId="{0D8BD061-B074-4778-A809-9F3CB93B01B8}" type="presOf" srcId="{77D3D32D-CDD7-492D-87F2-79CA69902E80}" destId="{8EDC4E43-EEC7-42B3-BF36-93C11D747ADE}" srcOrd="0" destOrd="0" presId="urn:microsoft.com/office/officeart/2005/8/layout/vList6"/>
    <dgm:cxn modelId="{C324580D-4289-461C-83BF-6CF2E6F2CB0B}" type="presOf" srcId="{91056EFB-FD61-4544-B951-1F2FAF10D6BF}" destId="{92FB9E78-8526-486A-8F18-87B476714233}" srcOrd="0" destOrd="0" presId="urn:microsoft.com/office/officeart/2005/8/layout/vList6"/>
    <dgm:cxn modelId="{7907DCA7-212B-4341-93B7-0DBE6E0DBD08}" type="presOf" srcId="{0134E2D4-DD08-4CB6-9B5B-16D2DBCD3FBD}" destId="{E91FCF5C-0806-43A1-9B41-17753282D8B7}" srcOrd="0" destOrd="0" presId="urn:microsoft.com/office/officeart/2005/8/layout/vList6"/>
    <dgm:cxn modelId="{0131FA50-FCB7-45B7-AA1C-93B387128B43}" srcId="{7956522C-04D6-4A0C-AF57-8DD02E040B60}" destId="{233F9EF0-75F1-4C61-BA8C-230163549A1E}" srcOrd="4" destOrd="0" parTransId="{9000FE8C-8995-41C1-A2F6-A61214389DDD}" sibTransId="{BAEDAF3E-21FA-4DD7-BE64-F0FA16490F3D}"/>
    <dgm:cxn modelId="{491D12D7-FAB2-49F2-BB57-E29CE7D5809F}" type="presOf" srcId="{E86C12C8-74C7-4DFC-AC80-21853EE679F1}" destId="{A2A7CFCC-9FD2-4678-B9F7-B821E96D172D}" srcOrd="0" destOrd="0" presId="urn:microsoft.com/office/officeart/2005/8/layout/vList6"/>
    <dgm:cxn modelId="{983CB358-DA5F-4585-8282-E40EA90AB00F}" srcId="{7956522C-04D6-4A0C-AF57-8DD02E040B60}" destId="{0134E2D4-DD08-4CB6-9B5B-16D2DBCD3FBD}" srcOrd="2" destOrd="0" parTransId="{5583666B-7583-46AE-B78A-49B80CB79748}" sibTransId="{50B0DCEC-0446-4228-8A83-5089E94EE9DB}"/>
    <dgm:cxn modelId="{536D354F-61D8-49C9-B6A0-B8EE1A7433A0}" srcId="{7956522C-04D6-4A0C-AF57-8DD02E040B60}" destId="{329B1C47-20C7-40D6-A0E2-D4A3CE978F0D}" srcOrd="3" destOrd="0" parTransId="{FDE11C84-B7CE-4A65-B34C-B87BEB7BB9EE}" sibTransId="{BF62C83C-4D98-4577-92A5-1119DCBA6A30}"/>
    <dgm:cxn modelId="{A551F55F-8DAB-4EC4-A3A0-2228B0BFFF4B}" srcId="{6B6B0327-76A2-4C50-9B51-E6096FD8639D}" destId="{77D3D32D-CDD7-492D-87F2-79CA69902E80}" srcOrd="0" destOrd="0" parTransId="{32043526-A912-466B-A76D-20D2CFC33183}" sibTransId="{9C7F3A0C-2A28-427B-A6A2-2AA11218E121}"/>
    <dgm:cxn modelId="{69046847-C2D8-4A14-9604-E605D2F10B54}" type="presOf" srcId="{37A5F58F-7641-4F82-8621-D765D0286AB0}" destId="{3567C258-A16B-47BC-A351-20303EF97231}" srcOrd="0" destOrd="0" presId="urn:microsoft.com/office/officeart/2005/8/layout/vList6"/>
    <dgm:cxn modelId="{CAF0E2BF-9B4B-405B-BF9A-36EF56090DCB}" type="presOf" srcId="{329B1C47-20C7-40D6-A0E2-D4A3CE978F0D}" destId="{B0E0935D-EA84-43EC-AA04-84FD0F9BEF9A}" srcOrd="0" destOrd="0" presId="urn:microsoft.com/office/officeart/2005/8/layout/vList6"/>
    <dgm:cxn modelId="{6DB23458-C1A8-4102-B4E6-A0D0F40A0D8C}" srcId="{964E3302-4964-445E-A4A2-BA1AD966F020}" destId="{E86C12C8-74C7-4DFC-AC80-21853EE679F1}" srcOrd="0" destOrd="0" parTransId="{1DB44258-368C-42B5-856F-97E99EA57475}" sibTransId="{22A8F7B5-D3E0-45D2-9403-2D8B04BBB39B}"/>
    <dgm:cxn modelId="{64BE977E-6B9D-4E87-ABCD-67336802AFCB}" type="presOf" srcId="{964E3302-4964-445E-A4A2-BA1AD966F020}" destId="{ABF2A375-AC83-46E1-AF85-36C7D8C3D5C9}" srcOrd="0" destOrd="0" presId="urn:microsoft.com/office/officeart/2005/8/layout/vList6"/>
    <dgm:cxn modelId="{0E54FA0F-B0C6-47F1-BA85-6F098A93B033}" srcId="{0134E2D4-DD08-4CB6-9B5B-16D2DBCD3FBD}" destId="{288B2800-4C6A-4240-BB7D-1AB5DFE63F3F}" srcOrd="0" destOrd="0" parTransId="{52C9C016-9D67-4A84-9BD4-BB0F76D298A4}" sibTransId="{C4AEE63A-AE9C-4F72-8FC4-FAF3D9474745}"/>
    <dgm:cxn modelId="{C7E4EF6C-3CA2-4BA0-A5F0-934325DC42D8}" type="presOf" srcId="{7956522C-04D6-4A0C-AF57-8DD02E040B60}" destId="{640D18A5-9B00-4FEB-9AD9-E5681AE9C3A0}" srcOrd="0" destOrd="0" presId="urn:microsoft.com/office/officeart/2005/8/layout/vList6"/>
    <dgm:cxn modelId="{61DEA244-1DD8-41E0-AC9D-46119E26DCD1}" srcId="{329B1C47-20C7-40D6-A0E2-D4A3CE978F0D}" destId="{91056EFB-FD61-4544-B951-1F2FAF10D6BF}" srcOrd="0" destOrd="0" parTransId="{D1DD3145-9C88-4872-95CD-37F59FB6AFF0}" sibTransId="{6DCF1266-F006-4FD3-87D6-5E5943A54503}"/>
    <dgm:cxn modelId="{40BBFB6C-FDE8-49B1-B683-55A86EFFA088}" srcId="{7956522C-04D6-4A0C-AF57-8DD02E040B60}" destId="{6B6B0327-76A2-4C50-9B51-E6096FD8639D}" srcOrd="0" destOrd="0" parTransId="{CE2156B3-5FF9-48D2-A3EA-0623F634B713}" sibTransId="{A3AC5A54-DF28-4726-BB74-DBE1B8F952AC}"/>
    <dgm:cxn modelId="{2B3B9F76-5B88-4D0E-A3F4-CC408B0DCB0F}" type="presOf" srcId="{233F9EF0-75F1-4C61-BA8C-230163549A1E}" destId="{CCFD6B8B-DB81-4E97-8A2F-24DE491E5CB0}" srcOrd="0" destOrd="0" presId="urn:microsoft.com/office/officeart/2005/8/layout/vList6"/>
    <dgm:cxn modelId="{F83817B7-9E30-46EF-AE7E-37E38B2819F8}" srcId="{233F9EF0-75F1-4C61-BA8C-230163549A1E}" destId="{37A5F58F-7641-4F82-8621-D765D0286AB0}" srcOrd="0" destOrd="0" parTransId="{A4B99C64-A3A1-46E6-A67F-1F4F8BF919D9}" sibTransId="{79F7442A-7B09-431F-AAC7-DD10D4C81F12}"/>
    <dgm:cxn modelId="{5F699A2A-99CA-45E5-A77E-B74FB3AA38FC}" type="presParOf" srcId="{640D18A5-9B00-4FEB-9AD9-E5681AE9C3A0}" destId="{7C595F4A-081B-4016-9548-89A963FCE3CB}" srcOrd="0" destOrd="0" presId="urn:microsoft.com/office/officeart/2005/8/layout/vList6"/>
    <dgm:cxn modelId="{6C28B9FD-139A-4492-8520-52018E08192C}" type="presParOf" srcId="{7C595F4A-081B-4016-9548-89A963FCE3CB}" destId="{F022B924-E2F2-4F41-B5CC-8C4CE203C4CF}" srcOrd="0" destOrd="0" presId="urn:microsoft.com/office/officeart/2005/8/layout/vList6"/>
    <dgm:cxn modelId="{DC2BFEC6-7183-47E4-BD72-C140BA1A172F}" type="presParOf" srcId="{7C595F4A-081B-4016-9548-89A963FCE3CB}" destId="{8EDC4E43-EEC7-42B3-BF36-93C11D747ADE}" srcOrd="1" destOrd="0" presId="urn:microsoft.com/office/officeart/2005/8/layout/vList6"/>
    <dgm:cxn modelId="{9A7D279B-F85F-4DFB-BD8B-7AB0DBC77BCC}" type="presParOf" srcId="{640D18A5-9B00-4FEB-9AD9-E5681AE9C3A0}" destId="{0CCB07FE-475A-4681-AB4E-DED97C49303F}" srcOrd="1" destOrd="0" presId="urn:microsoft.com/office/officeart/2005/8/layout/vList6"/>
    <dgm:cxn modelId="{7BDC1905-1E99-4E12-A9DB-D0B3CDE9C9B9}" type="presParOf" srcId="{640D18A5-9B00-4FEB-9AD9-E5681AE9C3A0}" destId="{D4F86DAF-C4DF-4779-AC2C-55971E7C0AE5}" srcOrd="2" destOrd="0" presId="urn:microsoft.com/office/officeart/2005/8/layout/vList6"/>
    <dgm:cxn modelId="{0C7D8C50-F27F-4D43-BBFB-C82F12DC3D86}" type="presParOf" srcId="{D4F86DAF-C4DF-4779-AC2C-55971E7C0AE5}" destId="{ABF2A375-AC83-46E1-AF85-36C7D8C3D5C9}" srcOrd="0" destOrd="0" presId="urn:microsoft.com/office/officeart/2005/8/layout/vList6"/>
    <dgm:cxn modelId="{031B8EE3-B5D0-4BCF-83CE-8FF5913791A6}" type="presParOf" srcId="{D4F86DAF-C4DF-4779-AC2C-55971E7C0AE5}" destId="{A2A7CFCC-9FD2-4678-B9F7-B821E96D172D}" srcOrd="1" destOrd="0" presId="urn:microsoft.com/office/officeart/2005/8/layout/vList6"/>
    <dgm:cxn modelId="{88E2C410-EA91-4AB9-94F4-07AB2CCDE556}" type="presParOf" srcId="{640D18A5-9B00-4FEB-9AD9-E5681AE9C3A0}" destId="{45F43659-C60F-4BB3-88F7-04EEA33568B3}" srcOrd="3" destOrd="0" presId="urn:microsoft.com/office/officeart/2005/8/layout/vList6"/>
    <dgm:cxn modelId="{D8369919-A830-4A5A-B241-C85AA47FE149}" type="presParOf" srcId="{640D18A5-9B00-4FEB-9AD9-E5681AE9C3A0}" destId="{982A0F61-DD1E-486B-B087-E26E4C1536A7}" srcOrd="4" destOrd="0" presId="urn:microsoft.com/office/officeart/2005/8/layout/vList6"/>
    <dgm:cxn modelId="{5647F2A9-E548-4039-9374-B61757D70327}" type="presParOf" srcId="{982A0F61-DD1E-486B-B087-E26E4C1536A7}" destId="{E91FCF5C-0806-43A1-9B41-17753282D8B7}" srcOrd="0" destOrd="0" presId="urn:microsoft.com/office/officeart/2005/8/layout/vList6"/>
    <dgm:cxn modelId="{0131FBCF-8C7D-4906-BAD6-048AB35F9C64}" type="presParOf" srcId="{982A0F61-DD1E-486B-B087-E26E4C1536A7}" destId="{A972F211-60D1-4E3A-96B4-2EE185BDE417}" srcOrd="1" destOrd="0" presId="urn:microsoft.com/office/officeart/2005/8/layout/vList6"/>
    <dgm:cxn modelId="{A63E50CE-782E-40EA-9AD1-451089210428}" type="presParOf" srcId="{640D18A5-9B00-4FEB-9AD9-E5681AE9C3A0}" destId="{44F39974-DE17-4E8A-8D8B-8CA55A6EEBC9}" srcOrd="5" destOrd="0" presId="urn:microsoft.com/office/officeart/2005/8/layout/vList6"/>
    <dgm:cxn modelId="{5EA3D635-D675-4B2E-BFB9-623BE09D9386}" type="presParOf" srcId="{640D18A5-9B00-4FEB-9AD9-E5681AE9C3A0}" destId="{21C05639-B3C0-4313-9BAC-04269B9FBEBD}" srcOrd="6" destOrd="0" presId="urn:microsoft.com/office/officeart/2005/8/layout/vList6"/>
    <dgm:cxn modelId="{5BDE6C45-8A86-4CF7-A7E2-FD10C491CD2C}" type="presParOf" srcId="{21C05639-B3C0-4313-9BAC-04269B9FBEBD}" destId="{B0E0935D-EA84-43EC-AA04-84FD0F9BEF9A}" srcOrd="0" destOrd="0" presId="urn:microsoft.com/office/officeart/2005/8/layout/vList6"/>
    <dgm:cxn modelId="{EA2E1707-B9C7-4364-8611-B88BCD8D3A3F}" type="presParOf" srcId="{21C05639-B3C0-4313-9BAC-04269B9FBEBD}" destId="{92FB9E78-8526-486A-8F18-87B476714233}" srcOrd="1" destOrd="0" presId="urn:microsoft.com/office/officeart/2005/8/layout/vList6"/>
    <dgm:cxn modelId="{1DA888CD-6ACC-4625-A1AB-7A66ED13A111}" type="presParOf" srcId="{640D18A5-9B00-4FEB-9AD9-E5681AE9C3A0}" destId="{82366FBB-C2B6-4560-86CB-06BAFB721C7C}" srcOrd="7" destOrd="0" presId="urn:microsoft.com/office/officeart/2005/8/layout/vList6"/>
    <dgm:cxn modelId="{F5E78D30-1E4E-48B0-9B2B-CC3E5D89926F}" type="presParOf" srcId="{640D18A5-9B00-4FEB-9AD9-E5681AE9C3A0}" destId="{8DA19159-9FE2-43D2-9B7F-CE63D4490E88}" srcOrd="8" destOrd="0" presId="urn:microsoft.com/office/officeart/2005/8/layout/vList6"/>
    <dgm:cxn modelId="{DC27A2E3-61DF-4016-B04F-7537407F97FA}" type="presParOf" srcId="{8DA19159-9FE2-43D2-9B7F-CE63D4490E88}" destId="{CCFD6B8B-DB81-4E97-8A2F-24DE491E5CB0}" srcOrd="0" destOrd="0" presId="urn:microsoft.com/office/officeart/2005/8/layout/vList6"/>
    <dgm:cxn modelId="{E2597779-7A70-48D1-8605-A6D8EDBE89D8}" type="presParOf" srcId="{8DA19159-9FE2-43D2-9B7F-CE63D4490E88}" destId="{3567C258-A16B-47BC-A351-20303EF9723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B462CE-5A93-47DE-A2D3-F951AD6586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C7C995-666B-4F4C-A9AE-B7889F2BA2F6}">
      <dgm:prSet phldrT="[Текст]"/>
      <dgm:spPr/>
      <dgm:t>
        <a:bodyPr/>
        <a:lstStyle/>
        <a:p>
          <a:r>
            <a:rPr lang="ru-RU" dirty="0" smtClean="0"/>
            <a:t>Внешние</a:t>
          </a:r>
          <a:endParaRPr lang="ru-RU" dirty="0"/>
        </a:p>
      </dgm:t>
    </dgm:pt>
    <dgm:pt modelId="{F9DD6DE6-DB7B-49F7-AE17-31CB43AA7A32}" type="parTrans" cxnId="{CCEE7FD0-C8B1-4903-ADA9-EB6F1B9FBE1E}">
      <dgm:prSet/>
      <dgm:spPr/>
      <dgm:t>
        <a:bodyPr/>
        <a:lstStyle/>
        <a:p>
          <a:endParaRPr lang="ru-RU"/>
        </a:p>
      </dgm:t>
    </dgm:pt>
    <dgm:pt modelId="{4E3EDE63-B0B2-483E-8775-A3484718928C}" type="sibTrans" cxnId="{CCEE7FD0-C8B1-4903-ADA9-EB6F1B9FBE1E}">
      <dgm:prSet/>
      <dgm:spPr/>
      <dgm:t>
        <a:bodyPr/>
        <a:lstStyle/>
        <a:p>
          <a:endParaRPr lang="ru-RU"/>
        </a:p>
      </dgm:t>
    </dgm:pt>
    <dgm:pt modelId="{ED84D1DA-8B31-46CC-8054-006BD427B7D7}">
      <dgm:prSet phldrT="[Текст]"/>
      <dgm:spPr/>
      <dgm:t>
        <a:bodyPr/>
        <a:lstStyle/>
        <a:p>
          <a:r>
            <a:rPr lang="ru-RU" dirty="0" smtClean="0"/>
            <a:t>политические</a:t>
          </a:r>
          <a:endParaRPr lang="ru-RU" dirty="0"/>
        </a:p>
      </dgm:t>
    </dgm:pt>
    <dgm:pt modelId="{AA2D5E28-7A25-4CCE-869D-7A93FFE5C00E}" type="parTrans" cxnId="{11371C47-338C-4025-ACFF-28262D5892F0}">
      <dgm:prSet/>
      <dgm:spPr/>
      <dgm:t>
        <a:bodyPr/>
        <a:lstStyle/>
        <a:p>
          <a:endParaRPr lang="ru-RU"/>
        </a:p>
      </dgm:t>
    </dgm:pt>
    <dgm:pt modelId="{BB29D38B-3234-461F-981F-C5AEEE2BC21B}" type="sibTrans" cxnId="{11371C47-338C-4025-ACFF-28262D5892F0}">
      <dgm:prSet/>
      <dgm:spPr/>
      <dgm:t>
        <a:bodyPr/>
        <a:lstStyle/>
        <a:p>
          <a:endParaRPr lang="ru-RU"/>
        </a:p>
      </dgm:t>
    </dgm:pt>
    <dgm:pt modelId="{1DA5D8C7-646D-48C8-80ED-4C3D59004B57}">
      <dgm:prSet phldrT="[Текст]"/>
      <dgm:spPr/>
      <dgm:t>
        <a:bodyPr/>
        <a:lstStyle/>
        <a:p>
          <a:r>
            <a:rPr lang="ru-RU" dirty="0" smtClean="0"/>
            <a:t>Внутренние</a:t>
          </a:r>
          <a:endParaRPr lang="ru-RU" dirty="0"/>
        </a:p>
      </dgm:t>
    </dgm:pt>
    <dgm:pt modelId="{1F7EA534-5369-4FC2-ABC0-35E4474CC66A}" type="parTrans" cxnId="{ED23431A-3021-4024-87AB-2E860F10CF39}">
      <dgm:prSet/>
      <dgm:spPr/>
      <dgm:t>
        <a:bodyPr/>
        <a:lstStyle/>
        <a:p>
          <a:endParaRPr lang="ru-RU"/>
        </a:p>
      </dgm:t>
    </dgm:pt>
    <dgm:pt modelId="{7BCED91A-AD65-42AE-AE8C-B16D24413C76}" type="sibTrans" cxnId="{ED23431A-3021-4024-87AB-2E860F10CF39}">
      <dgm:prSet/>
      <dgm:spPr/>
      <dgm:t>
        <a:bodyPr/>
        <a:lstStyle/>
        <a:p>
          <a:endParaRPr lang="ru-RU"/>
        </a:p>
      </dgm:t>
    </dgm:pt>
    <dgm:pt modelId="{8612DD97-3E6E-4703-ABD5-5948654809A8}">
      <dgm:prSet phldrT="[Текст]"/>
      <dgm:spPr/>
      <dgm:t>
        <a:bodyPr/>
        <a:lstStyle/>
        <a:p>
          <a:r>
            <a:rPr lang="ru-RU" dirty="0" smtClean="0"/>
            <a:t>техническое оснащение</a:t>
          </a:r>
          <a:endParaRPr lang="ru-RU" dirty="0"/>
        </a:p>
      </dgm:t>
    </dgm:pt>
    <dgm:pt modelId="{E63378AA-BAED-4CE0-B132-7B49178331F6}" type="parTrans" cxnId="{AFCEDA16-FF14-49D2-AD7A-C737790CBDBF}">
      <dgm:prSet/>
      <dgm:spPr/>
      <dgm:t>
        <a:bodyPr/>
        <a:lstStyle/>
        <a:p>
          <a:endParaRPr lang="ru-RU"/>
        </a:p>
      </dgm:t>
    </dgm:pt>
    <dgm:pt modelId="{43EFEF87-453E-4646-A59B-BA487DA15E9D}" type="sibTrans" cxnId="{AFCEDA16-FF14-49D2-AD7A-C737790CBDBF}">
      <dgm:prSet/>
      <dgm:spPr/>
      <dgm:t>
        <a:bodyPr/>
        <a:lstStyle/>
        <a:p>
          <a:endParaRPr lang="ru-RU"/>
        </a:p>
      </dgm:t>
    </dgm:pt>
    <dgm:pt modelId="{81671812-DDDF-490E-98A3-4608A8C05916}">
      <dgm:prSet phldrT="[Текст]"/>
      <dgm:spPr/>
      <dgm:t>
        <a:bodyPr/>
        <a:lstStyle/>
        <a:p>
          <a:r>
            <a:rPr lang="ru-RU" dirty="0" smtClean="0"/>
            <a:t>научно-технические</a:t>
          </a:r>
          <a:endParaRPr lang="ru-RU" dirty="0"/>
        </a:p>
      </dgm:t>
    </dgm:pt>
    <dgm:pt modelId="{DA41D6CC-0353-46F5-9EF4-B7344D04940D}" type="parTrans" cxnId="{2C8025D0-BD27-4A34-B14C-5C4ABF132A12}">
      <dgm:prSet/>
      <dgm:spPr/>
      <dgm:t>
        <a:bodyPr/>
        <a:lstStyle/>
        <a:p>
          <a:endParaRPr lang="ru-RU"/>
        </a:p>
      </dgm:t>
    </dgm:pt>
    <dgm:pt modelId="{64548B18-A115-4503-9526-2C185E564C18}" type="sibTrans" cxnId="{2C8025D0-BD27-4A34-B14C-5C4ABF132A12}">
      <dgm:prSet/>
      <dgm:spPr/>
      <dgm:t>
        <a:bodyPr/>
        <a:lstStyle/>
        <a:p>
          <a:endParaRPr lang="ru-RU"/>
        </a:p>
      </dgm:t>
    </dgm:pt>
    <dgm:pt modelId="{516A4771-DF7D-443C-8CA2-0643661E5587}">
      <dgm:prSet phldrT="[Текст]"/>
      <dgm:spPr/>
      <dgm:t>
        <a:bodyPr/>
        <a:lstStyle/>
        <a:p>
          <a:r>
            <a:rPr lang="ru-RU" dirty="0" smtClean="0"/>
            <a:t> социально-экономические</a:t>
          </a:r>
          <a:endParaRPr lang="ru-RU" dirty="0"/>
        </a:p>
      </dgm:t>
    </dgm:pt>
    <dgm:pt modelId="{F8DBDA4F-7B6B-4567-BC7E-1CF0E6EC6037}" type="parTrans" cxnId="{36817380-54C5-459B-906D-3AE935B9EF8D}">
      <dgm:prSet/>
      <dgm:spPr/>
      <dgm:t>
        <a:bodyPr/>
        <a:lstStyle/>
        <a:p>
          <a:endParaRPr lang="ru-RU"/>
        </a:p>
      </dgm:t>
    </dgm:pt>
    <dgm:pt modelId="{353B3215-DD51-4A11-AD3A-D07EC10EC0B7}" type="sibTrans" cxnId="{36817380-54C5-459B-906D-3AE935B9EF8D}">
      <dgm:prSet/>
      <dgm:spPr/>
      <dgm:t>
        <a:bodyPr/>
        <a:lstStyle/>
        <a:p>
          <a:endParaRPr lang="ru-RU"/>
        </a:p>
      </dgm:t>
    </dgm:pt>
    <dgm:pt modelId="{E641090F-E1C0-488C-9390-0DB1C2521209}">
      <dgm:prSet phldrT="[Текст]"/>
      <dgm:spPr/>
      <dgm:t>
        <a:bodyPr/>
        <a:lstStyle/>
        <a:p>
          <a:r>
            <a:rPr lang="ru-RU" dirty="0" smtClean="0"/>
            <a:t> экологические факторы</a:t>
          </a:r>
          <a:endParaRPr lang="ru-RU" dirty="0"/>
        </a:p>
      </dgm:t>
    </dgm:pt>
    <dgm:pt modelId="{520349B2-3A9C-467E-962E-9F6F3DF59594}" type="parTrans" cxnId="{328DE6D7-CF9B-4433-9561-1749A97345FE}">
      <dgm:prSet/>
      <dgm:spPr/>
      <dgm:t>
        <a:bodyPr/>
        <a:lstStyle/>
        <a:p>
          <a:endParaRPr lang="ru-RU"/>
        </a:p>
      </dgm:t>
    </dgm:pt>
    <dgm:pt modelId="{1758E1CE-A96A-41D9-986B-860A3A52B896}" type="sibTrans" cxnId="{328DE6D7-CF9B-4433-9561-1749A97345FE}">
      <dgm:prSet/>
      <dgm:spPr/>
      <dgm:t>
        <a:bodyPr/>
        <a:lstStyle/>
        <a:p>
          <a:endParaRPr lang="ru-RU"/>
        </a:p>
      </dgm:t>
    </dgm:pt>
    <dgm:pt modelId="{77528550-2C9A-4FEC-9007-EE30517A4ABC}">
      <dgm:prSet phldrT="[Текст]"/>
      <dgm:spPr/>
      <dgm:t>
        <a:bodyPr/>
        <a:lstStyle/>
        <a:p>
          <a:r>
            <a:rPr lang="ru-RU" dirty="0" smtClean="0"/>
            <a:t>уровень подготовки персонала </a:t>
          </a:r>
          <a:endParaRPr lang="ru-RU" dirty="0"/>
        </a:p>
      </dgm:t>
    </dgm:pt>
    <dgm:pt modelId="{F5A5D1B4-71FE-41F7-AB37-39CBE3BED090}" type="parTrans" cxnId="{42D3EDA1-4A7B-4EA7-9CD7-37671085537D}">
      <dgm:prSet/>
      <dgm:spPr/>
      <dgm:t>
        <a:bodyPr/>
        <a:lstStyle/>
        <a:p>
          <a:endParaRPr lang="ru-RU"/>
        </a:p>
      </dgm:t>
    </dgm:pt>
    <dgm:pt modelId="{B14604C2-D456-405F-8040-4BA2BCE3302E}" type="sibTrans" cxnId="{42D3EDA1-4A7B-4EA7-9CD7-37671085537D}">
      <dgm:prSet/>
      <dgm:spPr/>
      <dgm:t>
        <a:bodyPr/>
        <a:lstStyle/>
        <a:p>
          <a:endParaRPr lang="ru-RU"/>
        </a:p>
      </dgm:t>
    </dgm:pt>
    <dgm:pt modelId="{988DE468-6335-481E-9F56-B3023BAD5C14}">
      <dgm:prSet phldrT="[Текст]"/>
      <dgm:spPr/>
      <dgm:t>
        <a:bodyPr/>
        <a:lstStyle/>
        <a:p>
          <a:r>
            <a:rPr lang="ru-RU" dirty="0" smtClean="0"/>
            <a:t>финансовая устойчивость организации</a:t>
          </a:r>
          <a:endParaRPr lang="ru-RU" dirty="0"/>
        </a:p>
      </dgm:t>
    </dgm:pt>
    <dgm:pt modelId="{30C3E789-1F80-42E6-857A-5C4990D3B9AF}" type="parTrans" cxnId="{57747AC5-D7C1-4BD5-A70F-853F5D95527F}">
      <dgm:prSet/>
      <dgm:spPr/>
      <dgm:t>
        <a:bodyPr/>
        <a:lstStyle/>
        <a:p>
          <a:endParaRPr lang="ru-RU"/>
        </a:p>
      </dgm:t>
    </dgm:pt>
    <dgm:pt modelId="{4B277667-AD1F-4C62-BFC0-66E5A044BCA5}" type="sibTrans" cxnId="{57747AC5-D7C1-4BD5-A70F-853F5D95527F}">
      <dgm:prSet/>
      <dgm:spPr/>
      <dgm:t>
        <a:bodyPr/>
        <a:lstStyle/>
        <a:p>
          <a:endParaRPr lang="ru-RU"/>
        </a:p>
      </dgm:t>
    </dgm:pt>
    <dgm:pt modelId="{2434B735-3B0D-4721-9939-4266FDDC2483}">
      <dgm:prSet phldrT="[Текст]"/>
      <dgm:spPr/>
      <dgm:t>
        <a:bodyPr/>
        <a:lstStyle/>
        <a:p>
          <a:r>
            <a:rPr lang="ru-RU" dirty="0" smtClean="0"/>
            <a:t>нормативно - законодательные</a:t>
          </a:r>
          <a:endParaRPr lang="ru-RU" dirty="0"/>
        </a:p>
      </dgm:t>
    </dgm:pt>
    <dgm:pt modelId="{0F103E6D-2B29-48B3-ABF1-7275C711BCF6}" type="parTrans" cxnId="{FDD04BFC-4A8E-4D3A-8FCA-C0A46A5901C7}">
      <dgm:prSet/>
      <dgm:spPr/>
    </dgm:pt>
    <dgm:pt modelId="{34BDC158-DAF3-4780-A97A-E2272E46DB43}" type="sibTrans" cxnId="{FDD04BFC-4A8E-4D3A-8FCA-C0A46A5901C7}">
      <dgm:prSet/>
      <dgm:spPr/>
    </dgm:pt>
    <dgm:pt modelId="{2380CF5C-3D3E-4A37-893C-F18250F6826F}">
      <dgm:prSet phldrT="[Текст]"/>
      <dgm:spPr/>
      <dgm:t>
        <a:bodyPr/>
        <a:lstStyle/>
        <a:p>
          <a:r>
            <a:rPr lang="ru-RU" dirty="0" smtClean="0"/>
            <a:t>отсутствие регламентов</a:t>
          </a:r>
          <a:endParaRPr lang="ru-RU" dirty="0"/>
        </a:p>
      </dgm:t>
    </dgm:pt>
    <dgm:pt modelId="{D9AD9E0A-E78F-4FE1-9E8F-E838F908DC9C}" type="sibTrans" cxnId="{7C515DED-88B2-48C9-AB1E-FE0501611900}">
      <dgm:prSet/>
      <dgm:spPr/>
    </dgm:pt>
    <dgm:pt modelId="{CFEEB0B4-EDB6-4887-A2A7-EB63EA55B57F}" type="parTrans" cxnId="{7C515DED-88B2-48C9-AB1E-FE0501611900}">
      <dgm:prSet/>
      <dgm:spPr/>
    </dgm:pt>
    <dgm:pt modelId="{ED0D7E89-A097-4730-A56E-3E0E777E87B3}" type="pres">
      <dgm:prSet presAssocID="{49B462CE-5A93-47DE-A2D3-F951AD6586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A50551F-DD93-4371-A034-B02B34BADA92}" type="pres">
      <dgm:prSet presAssocID="{32C7C995-666B-4F4C-A9AE-B7889F2BA2F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047557-8E4F-48F8-B547-F1587B98E330}" type="pres">
      <dgm:prSet presAssocID="{32C7C995-666B-4F4C-A9AE-B7889F2BA2F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225605-D1A1-4450-A355-ED39B309810F}" type="pres">
      <dgm:prSet presAssocID="{1DA5D8C7-646D-48C8-80ED-4C3D59004B5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D8E4A0-452F-4B69-8020-3F47A79EAEFE}" type="pres">
      <dgm:prSet presAssocID="{1DA5D8C7-646D-48C8-80ED-4C3D59004B5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F4E1FFA-BA5D-46C0-A726-74666EBF0DC2}" type="presOf" srcId="{1DA5D8C7-646D-48C8-80ED-4C3D59004B57}" destId="{BF225605-D1A1-4450-A355-ED39B309810F}" srcOrd="0" destOrd="0" presId="urn:microsoft.com/office/officeart/2005/8/layout/vList2"/>
    <dgm:cxn modelId="{42D3EDA1-4A7B-4EA7-9CD7-37671085537D}" srcId="{1DA5D8C7-646D-48C8-80ED-4C3D59004B57}" destId="{77528550-2C9A-4FEC-9007-EE30517A4ABC}" srcOrd="1" destOrd="0" parTransId="{F5A5D1B4-71FE-41F7-AB37-39CBE3BED090}" sibTransId="{B14604C2-D456-405F-8040-4BA2BCE3302E}"/>
    <dgm:cxn modelId="{50C6C040-0DC5-4690-88F2-BE112A04FF07}" type="presOf" srcId="{988DE468-6335-481E-9F56-B3023BAD5C14}" destId="{98D8E4A0-452F-4B69-8020-3F47A79EAEFE}" srcOrd="0" destOrd="3" presId="urn:microsoft.com/office/officeart/2005/8/layout/vList2"/>
    <dgm:cxn modelId="{CCEE7FD0-C8B1-4903-ADA9-EB6F1B9FBE1E}" srcId="{49B462CE-5A93-47DE-A2D3-F951AD65861F}" destId="{32C7C995-666B-4F4C-A9AE-B7889F2BA2F6}" srcOrd="0" destOrd="0" parTransId="{F9DD6DE6-DB7B-49F7-AE17-31CB43AA7A32}" sibTransId="{4E3EDE63-B0B2-483E-8775-A3484718928C}"/>
    <dgm:cxn modelId="{328DE6D7-CF9B-4433-9561-1749A97345FE}" srcId="{32C7C995-666B-4F4C-A9AE-B7889F2BA2F6}" destId="{E641090F-E1C0-488C-9390-0DB1C2521209}" srcOrd="4" destOrd="0" parTransId="{520349B2-3A9C-467E-962E-9F6F3DF59594}" sibTransId="{1758E1CE-A96A-41D9-986B-860A3A52B896}"/>
    <dgm:cxn modelId="{A3EF099C-FD18-4880-98BD-9C45B0CCA40C}" type="presOf" srcId="{E641090F-E1C0-488C-9390-0DB1C2521209}" destId="{8B047557-8E4F-48F8-B547-F1587B98E330}" srcOrd="0" destOrd="4" presId="urn:microsoft.com/office/officeart/2005/8/layout/vList2"/>
    <dgm:cxn modelId="{11371C47-338C-4025-ACFF-28262D5892F0}" srcId="{32C7C995-666B-4F4C-A9AE-B7889F2BA2F6}" destId="{ED84D1DA-8B31-46CC-8054-006BD427B7D7}" srcOrd="0" destOrd="0" parTransId="{AA2D5E28-7A25-4CCE-869D-7A93FFE5C00E}" sibTransId="{BB29D38B-3234-461F-981F-C5AEEE2BC21B}"/>
    <dgm:cxn modelId="{E517FA3E-D3FB-48AE-93AB-90C7498EF848}" type="presOf" srcId="{49B462CE-5A93-47DE-A2D3-F951AD65861F}" destId="{ED0D7E89-A097-4730-A56E-3E0E777E87B3}" srcOrd="0" destOrd="0" presId="urn:microsoft.com/office/officeart/2005/8/layout/vList2"/>
    <dgm:cxn modelId="{633B6382-A851-4221-989B-7E9A747976D9}" type="presOf" srcId="{516A4771-DF7D-443C-8CA2-0643661E5587}" destId="{8B047557-8E4F-48F8-B547-F1587B98E330}" srcOrd="0" destOrd="2" presId="urn:microsoft.com/office/officeart/2005/8/layout/vList2"/>
    <dgm:cxn modelId="{10546361-D85A-450D-BDA0-BBA565D3B738}" type="presOf" srcId="{ED84D1DA-8B31-46CC-8054-006BD427B7D7}" destId="{8B047557-8E4F-48F8-B547-F1587B98E330}" srcOrd="0" destOrd="0" presId="urn:microsoft.com/office/officeart/2005/8/layout/vList2"/>
    <dgm:cxn modelId="{57747AC5-D7C1-4BD5-A70F-853F5D95527F}" srcId="{1DA5D8C7-646D-48C8-80ED-4C3D59004B57}" destId="{988DE468-6335-481E-9F56-B3023BAD5C14}" srcOrd="3" destOrd="0" parTransId="{30C3E789-1F80-42E6-857A-5C4990D3B9AF}" sibTransId="{4B277667-AD1F-4C62-BFC0-66E5A044BCA5}"/>
    <dgm:cxn modelId="{36817380-54C5-459B-906D-3AE935B9EF8D}" srcId="{32C7C995-666B-4F4C-A9AE-B7889F2BA2F6}" destId="{516A4771-DF7D-443C-8CA2-0643661E5587}" srcOrd="2" destOrd="0" parTransId="{F8DBDA4F-7B6B-4567-BC7E-1CF0E6EC6037}" sibTransId="{353B3215-DD51-4A11-AD3A-D07EC10EC0B7}"/>
    <dgm:cxn modelId="{ED23431A-3021-4024-87AB-2E860F10CF39}" srcId="{49B462CE-5A93-47DE-A2D3-F951AD65861F}" destId="{1DA5D8C7-646D-48C8-80ED-4C3D59004B57}" srcOrd="1" destOrd="0" parTransId="{1F7EA534-5369-4FC2-ABC0-35E4474CC66A}" sibTransId="{7BCED91A-AD65-42AE-AE8C-B16D24413C76}"/>
    <dgm:cxn modelId="{FDD04BFC-4A8E-4D3A-8FCA-C0A46A5901C7}" srcId="{32C7C995-666B-4F4C-A9AE-B7889F2BA2F6}" destId="{2434B735-3B0D-4721-9939-4266FDDC2483}" srcOrd="3" destOrd="0" parTransId="{0F103E6D-2B29-48B3-ABF1-7275C711BCF6}" sibTransId="{34BDC158-DAF3-4780-A97A-E2272E46DB43}"/>
    <dgm:cxn modelId="{7C515DED-88B2-48C9-AB1E-FE0501611900}" srcId="{1DA5D8C7-646D-48C8-80ED-4C3D59004B57}" destId="{2380CF5C-3D3E-4A37-893C-F18250F6826F}" srcOrd="2" destOrd="0" parTransId="{CFEEB0B4-EDB6-4887-A2A7-EB63EA55B57F}" sibTransId="{D9AD9E0A-E78F-4FE1-9E8F-E838F908DC9C}"/>
    <dgm:cxn modelId="{29C03177-530C-478C-B564-62E5C2BB5E74}" type="presOf" srcId="{8612DD97-3E6E-4703-ABD5-5948654809A8}" destId="{98D8E4A0-452F-4B69-8020-3F47A79EAEFE}" srcOrd="0" destOrd="0" presId="urn:microsoft.com/office/officeart/2005/8/layout/vList2"/>
    <dgm:cxn modelId="{507135F0-FA20-43C0-AE7E-19FFF89E7D0E}" type="presOf" srcId="{81671812-DDDF-490E-98A3-4608A8C05916}" destId="{8B047557-8E4F-48F8-B547-F1587B98E330}" srcOrd="0" destOrd="1" presId="urn:microsoft.com/office/officeart/2005/8/layout/vList2"/>
    <dgm:cxn modelId="{2104BE93-7ADE-4250-B6D4-B0F68A98FC3D}" type="presOf" srcId="{2434B735-3B0D-4721-9939-4266FDDC2483}" destId="{8B047557-8E4F-48F8-B547-F1587B98E330}" srcOrd="0" destOrd="3" presId="urn:microsoft.com/office/officeart/2005/8/layout/vList2"/>
    <dgm:cxn modelId="{104723A4-9D9C-457E-8F2A-A6A3BFA5B9B6}" type="presOf" srcId="{2380CF5C-3D3E-4A37-893C-F18250F6826F}" destId="{98D8E4A0-452F-4B69-8020-3F47A79EAEFE}" srcOrd="0" destOrd="2" presId="urn:microsoft.com/office/officeart/2005/8/layout/vList2"/>
    <dgm:cxn modelId="{2C8025D0-BD27-4A34-B14C-5C4ABF132A12}" srcId="{32C7C995-666B-4F4C-A9AE-B7889F2BA2F6}" destId="{81671812-DDDF-490E-98A3-4608A8C05916}" srcOrd="1" destOrd="0" parTransId="{DA41D6CC-0353-46F5-9EF4-B7344D04940D}" sibTransId="{64548B18-A115-4503-9526-2C185E564C18}"/>
    <dgm:cxn modelId="{380F8025-BCE8-4ED1-B051-C1980D56CAFC}" type="presOf" srcId="{77528550-2C9A-4FEC-9007-EE30517A4ABC}" destId="{98D8E4A0-452F-4B69-8020-3F47A79EAEFE}" srcOrd="0" destOrd="1" presId="urn:microsoft.com/office/officeart/2005/8/layout/vList2"/>
    <dgm:cxn modelId="{4C2C9E38-9880-43B1-B052-2E5072E2E3A7}" type="presOf" srcId="{32C7C995-666B-4F4C-A9AE-B7889F2BA2F6}" destId="{3A50551F-DD93-4371-A034-B02B34BADA92}" srcOrd="0" destOrd="0" presId="urn:microsoft.com/office/officeart/2005/8/layout/vList2"/>
    <dgm:cxn modelId="{AFCEDA16-FF14-49D2-AD7A-C737790CBDBF}" srcId="{1DA5D8C7-646D-48C8-80ED-4C3D59004B57}" destId="{8612DD97-3E6E-4703-ABD5-5948654809A8}" srcOrd="0" destOrd="0" parTransId="{E63378AA-BAED-4CE0-B132-7B49178331F6}" sibTransId="{43EFEF87-453E-4646-A59B-BA487DA15E9D}"/>
    <dgm:cxn modelId="{E75508E7-FFC5-468E-948F-A2D17EF617C1}" type="presParOf" srcId="{ED0D7E89-A097-4730-A56E-3E0E777E87B3}" destId="{3A50551F-DD93-4371-A034-B02B34BADA92}" srcOrd="0" destOrd="0" presId="urn:microsoft.com/office/officeart/2005/8/layout/vList2"/>
    <dgm:cxn modelId="{4D869149-445A-46FD-8195-F0FCD5466512}" type="presParOf" srcId="{ED0D7E89-A097-4730-A56E-3E0E777E87B3}" destId="{8B047557-8E4F-48F8-B547-F1587B98E330}" srcOrd="1" destOrd="0" presId="urn:microsoft.com/office/officeart/2005/8/layout/vList2"/>
    <dgm:cxn modelId="{F617491E-302D-4683-BBDE-82F984875825}" type="presParOf" srcId="{ED0D7E89-A097-4730-A56E-3E0E777E87B3}" destId="{BF225605-D1A1-4450-A355-ED39B309810F}" srcOrd="2" destOrd="0" presId="urn:microsoft.com/office/officeart/2005/8/layout/vList2"/>
    <dgm:cxn modelId="{BEE9F3CB-13F4-4AFF-AB4C-4238FEC45DB9}" type="presParOf" srcId="{ED0D7E89-A097-4730-A56E-3E0E777E87B3}" destId="{98D8E4A0-452F-4B69-8020-3F47A79EAE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CEE345-855F-4D98-A74A-CE24B2A5D8DE}" type="doc">
      <dgm:prSet loTypeId="urn:microsoft.com/office/officeart/2005/8/layout/cycle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24A259-0E6A-435E-A5DB-3A5B05F21E09}">
      <dgm:prSet phldrT="[Текст]" custT="1"/>
      <dgm:spPr/>
      <dgm:t>
        <a:bodyPr/>
        <a:lstStyle/>
        <a:p>
          <a:r>
            <a:rPr lang="ru-RU" sz="2000" dirty="0" smtClean="0"/>
            <a:t>Защита от риска</a:t>
          </a:r>
          <a:endParaRPr lang="ru-RU" sz="2000" dirty="0"/>
        </a:p>
      </dgm:t>
    </dgm:pt>
    <dgm:pt modelId="{93A133E5-CBF1-4D59-892C-99753B351251}" type="parTrans" cxnId="{FBAD2793-FACC-4CEE-9B89-D3B3E97E5EF1}">
      <dgm:prSet/>
      <dgm:spPr/>
      <dgm:t>
        <a:bodyPr/>
        <a:lstStyle/>
        <a:p>
          <a:endParaRPr lang="ru-RU"/>
        </a:p>
      </dgm:t>
    </dgm:pt>
    <dgm:pt modelId="{8F1A3342-33F4-4AA2-A232-F6875778B977}" type="sibTrans" cxnId="{FBAD2793-FACC-4CEE-9B89-D3B3E97E5EF1}">
      <dgm:prSet/>
      <dgm:spPr/>
      <dgm:t>
        <a:bodyPr/>
        <a:lstStyle/>
        <a:p>
          <a:endParaRPr lang="ru-RU"/>
        </a:p>
      </dgm:t>
    </dgm:pt>
    <dgm:pt modelId="{AF7DDE4E-D2B9-4FCE-9880-B64900D3AD6E}">
      <dgm:prSet custT="1"/>
      <dgm:spPr/>
      <dgm:t>
        <a:bodyPr/>
        <a:lstStyle/>
        <a:p>
          <a:pPr marL="0">
            <a:lnSpc>
              <a:spcPct val="90000"/>
            </a:lnSpc>
            <a:spcAft>
              <a:spcPts val="630"/>
            </a:spcAft>
          </a:pPr>
          <a:r>
            <a:rPr lang="ru-RU" sz="2000" dirty="0" smtClean="0"/>
            <a:t>Перемещение риска</a:t>
          </a:r>
          <a:endParaRPr lang="ru-RU" sz="2000" dirty="0"/>
        </a:p>
      </dgm:t>
    </dgm:pt>
    <dgm:pt modelId="{CE3FBDDB-3538-4226-8124-BB4110DEA165}" type="parTrans" cxnId="{4CCD4BD7-162A-4105-AF4A-324A0B6AE945}">
      <dgm:prSet/>
      <dgm:spPr/>
      <dgm:t>
        <a:bodyPr/>
        <a:lstStyle/>
        <a:p>
          <a:endParaRPr lang="ru-RU"/>
        </a:p>
      </dgm:t>
    </dgm:pt>
    <dgm:pt modelId="{0967B964-DCAB-4A33-AF8C-4C7B1B1B5332}" type="sibTrans" cxnId="{4CCD4BD7-162A-4105-AF4A-324A0B6AE945}">
      <dgm:prSet/>
      <dgm:spPr/>
      <dgm:t>
        <a:bodyPr/>
        <a:lstStyle/>
        <a:p>
          <a:endParaRPr lang="ru-RU"/>
        </a:p>
      </dgm:t>
    </dgm:pt>
    <dgm:pt modelId="{FA72D40A-EB9C-4552-A845-D2A3644243AF}">
      <dgm:prSet custT="1"/>
      <dgm:spPr/>
      <dgm:t>
        <a:bodyPr/>
        <a:lstStyle/>
        <a:p>
          <a:r>
            <a:rPr lang="ru-RU" sz="2000" dirty="0" smtClean="0"/>
            <a:t>Управление риском</a:t>
          </a:r>
          <a:endParaRPr lang="ru-RU" sz="2000" dirty="0"/>
        </a:p>
      </dgm:t>
    </dgm:pt>
    <dgm:pt modelId="{78D76B64-2150-4B0A-8C5A-A0C38DC0D761}" type="parTrans" cxnId="{37B84EAB-F1C0-4F9A-845E-554CC5163453}">
      <dgm:prSet/>
      <dgm:spPr/>
      <dgm:t>
        <a:bodyPr/>
        <a:lstStyle/>
        <a:p>
          <a:endParaRPr lang="ru-RU"/>
        </a:p>
      </dgm:t>
    </dgm:pt>
    <dgm:pt modelId="{73B396E9-5290-4FFF-B1AE-1D7165D9A5B0}" type="sibTrans" cxnId="{37B84EAB-F1C0-4F9A-845E-554CC5163453}">
      <dgm:prSet/>
      <dgm:spPr/>
      <dgm:t>
        <a:bodyPr/>
        <a:lstStyle/>
        <a:p>
          <a:endParaRPr lang="ru-RU"/>
        </a:p>
      </dgm:t>
    </dgm:pt>
    <dgm:pt modelId="{03F20BA1-36BD-4345-B626-484969680DD8}">
      <dgm:prSet custT="1"/>
      <dgm:spPr/>
      <dgm:t>
        <a:bodyPr/>
        <a:lstStyle/>
        <a:p>
          <a:r>
            <a:rPr lang="ru-RU" sz="2000" dirty="0" smtClean="0"/>
            <a:t>Снижение риска</a:t>
          </a:r>
          <a:endParaRPr lang="ru-RU" sz="2000" dirty="0"/>
        </a:p>
      </dgm:t>
    </dgm:pt>
    <dgm:pt modelId="{FF31485E-D8C4-4F98-BB20-B785AAF9FC24}" type="parTrans" cxnId="{0590E82A-F3D9-48FD-AF54-6A6A6005CCB4}">
      <dgm:prSet/>
      <dgm:spPr/>
      <dgm:t>
        <a:bodyPr/>
        <a:lstStyle/>
        <a:p>
          <a:endParaRPr lang="ru-RU"/>
        </a:p>
      </dgm:t>
    </dgm:pt>
    <dgm:pt modelId="{451045F9-27CA-46DD-963D-5F7D1F4E9381}" type="sibTrans" cxnId="{0590E82A-F3D9-48FD-AF54-6A6A6005CCB4}">
      <dgm:prSet/>
      <dgm:spPr/>
      <dgm:t>
        <a:bodyPr/>
        <a:lstStyle/>
        <a:p>
          <a:endParaRPr lang="ru-RU"/>
        </a:p>
      </dgm:t>
    </dgm:pt>
    <dgm:pt modelId="{BA9A9043-F580-4E5C-A906-677C39CF0A59}">
      <dgm:prSet phldrT="[Текст]" custT="1"/>
      <dgm:spPr/>
      <dgm:t>
        <a:bodyPr/>
        <a:lstStyle/>
        <a:p>
          <a:r>
            <a:rPr lang="ru-RU" sz="2000" dirty="0" smtClean="0"/>
            <a:t>Избежание риска</a:t>
          </a:r>
          <a:endParaRPr lang="ru-RU" sz="2000" dirty="0"/>
        </a:p>
      </dgm:t>
    </dgm:pt>
    <dgm:pt modelId="{266DE5F6-5AB1-4D6F-9CD4-2ECFFC0A859D}" type="sibTrans" cxnId="{AE72F5CB-6E7A-4A4C-918E-B887C65B1CE6}">
      <dgm:prSet/>
      <dgm:spPr/>
      <dgm:t>
        <a:bodyPr/>
        <a:lstStyle/>
        <a:p>
          <a:endParaRPr lang="ru-RU"/>
        </a:p>
      </dgm:t>
    </dgm:pt>
    <dgm:pt modelId="{A4A872E0-D9E7-4F1B-8777-FF148E31979C}" type="parTrans" cxnId="{AE72F5CB-6E7A-4A4C-918E-B887C65B1CE6}">
      <dgm:prSet/>
      <dgm:spPr/>
      <dgm:t>
        <a:bodyPr/>
        <a:lstStyle/>
        <a:p>
          <a:endParaRPr lang="ru-RU"/>
        </a:p>
      </dgm:t>
    </dgm:pt>
    <dgm:pt modelId="{694F3C27-D2F7-4DEC-8EEF-87C662C3D3EB}" type="pres">
      <dgm:prSet presAssocID="{FECEE345-855F-4D98-A74A-CE24B2A5D8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4650715-387C-4FC3-B59B-E68B62D1BE39}" type="pres">
      <dgm:prSet presAssocID="{BA9A9043-F580-4E5C-A906-677C39CF0A59}" presName="node" presStyleLbl="node1" presStyleIdx="0" presStyleCnt="5" custScaleX="125770" custScaleY="131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35F3C7-6E34-4A80-B529-7F6F946F46A3}" type="pres">
      <dgm:prSet presAssocID="{BA9A9043-F580-4E5C-A906-677C39CF0A59}" presName="spNode" presStyleCnt="0"/>
      <dgm:spPr/>
      <dgm:t>
        <a:bodyPr/>
        <a:lstStyle/>
        <a:p>
          <a:endParaRPr lang="ru-RU"/>
        </a:p>
      </dgm:t>
    </dgm:pt>
    <dgm:pt modelId="{0DCA2340-B679-4009-8EDB-42731F93FE6B}" type="pres">
      <dgm:prSet presAssocID="{266DE5F6-5AB1-4D6F-9CD4-2ECFFC0A859D}" presName="sibTrans" presStyleLbl="sibTrans1D1" presStyleIdx="0" presStyleCnt="5"/>
      <dgm:spPr/>
      <dgm:t>
        <a:bodyPr/>
        <a:lstStyle/>
        <a:p>
          <a:endParaRPr lang="ru-RU"/>
        </a:p>
      </dgm:t>
    </dgm:pt>
    <dgm:pt modelId="{206C27A2-BEEB-4547-A582-7D77AD4798C0}" type="pres">
      <dgm:prSet presAssocID="{7524A259-0E6A-435E-A5DB-3A5B05F21E09}" presName="node" presStyleLbl="node1" presStyleIdx="1" presStyleCnt="5" custScaleX="125770" custScaleY="131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0DAB56-C836-4F3D-B447-2B77F517AFCF}" type="pres">
      <dgm:prSet presAssocID="{7524A259-0E6A-435E-A5DB-3A5B05F21E09}" presName="spNode" presStyleCnt="0"/>
      <dgm:spPr/>
      <dgm:t>
        <a:bodyPr/>
        <a:lstStyle/>
        <a:p>
          <a:endParaRPr lang="ru-RU"/>
        </a:p>
      </dgm:t>
    </dgm:pt>
    <dgm:pt modelId="{720B3F7A-27F3-4829-ABA4-80E1B6246494}" type="pres">
      <dgm:prSet presAssocID="{8F1A3342-33F4-4AA2-A232-F6875778B977}" presName="sibTrans" presStyleLbl="sibTrans1D1" presStyleIdx="1" presStyleCnt="5"/>
      <dgm:spPr/>
      <dgm:t>
        <a:bodyPr/>
        <a:lstStyle/>
        <a:p>
          <a:endParaRPr lang="ru-RU"/>
        </a:p>
      </dgm:t>
    </dgm:pt>
    <dgm:pt modelId="{3A2E2BBE-0B8B-47F8-99EF-D7F07541DDAA}" type="pres">
      <dgm:prSet presAssocID="{AF7DDE4E-D2B9-4FCE-9880-B64900D3AD6E}" presName="node" presStyleLbl="node1" presStyleIdx="2" presStyleCnt="5" custScaleX="125770" custScaleY="131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8C72C0-197D-42F3-9A4B-925AF719CDB3}" type="pres">
      <dgm:prSet presAssocID="{AF7DDE4E-D2B9-4FCE-9880-B64900D3AD6E}" presName="spNode" presStyleCnt="0"/>
      <dgm:spPr/>
      <dgm:t>
        <a:bodyPr/>
        <a:lstStyle/>
        <a:p>
          <a:endParaRPr lang="ru-RU"/>
        </a:p>
      </dgm:t>
    </dgm:pt>
    <dgm:pt modelId="{7409CE39-5245-463C-952C-D0B0FD09260C}" type="pres">
      <dgm:prSet presAssocID="{0967B964-DCAB-4A33-AF8C-4C7B1B1B5332}" presName="sibTrans" presStyleLbl="sibTrans1D1" presStyleIdx="2" presStyleCnt="5"/>
      <dgm:spPr/>
      <dgm:t>
        <a:bodyPr/>
        <a:lstStyle/>
        <a:p>
          <a:endParaRPr lang="ru-RU"/>
        </a:p>
      </dgm:t>
    </dgm:pt>
    <dgm:pt modelId="{50ECB624-A604-46E0-A2CB-0708662F13D3}" type="pres">
      <dgm:prSet presAssocID="{FA72D40A-EB9C-4552-A845-D2A3644243AF}" presName="node" presStyleLbl="node1" presStyleIdx="3" presStyleCnt="5" custScaleX="125770" custScaleY="131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322909-5444-4C2E-8F5D-5031BC333389}" type="pres">
      <dgm:prSet presAssocID="{FA72D40A-EB9C-4552-A845-D2A3644243AF}" presName="spNode" presStyleCnt="0"/>
      <dgm:spPr/>
      <dgm:t>
        <a:bodyPr/>
        <a:lstStyle/>
        <a:p>
          <a:endParaRPr lang="ru-RU"/>
        </a:p>
      </dgm:t>
    </dgm:pt>
    <dgm:pt modelId="{EE037A9B-F077-4C69-A16E-538C50E092B1}" type="pres">
      <dgm:prSet presAssocID="{73B396E9-5290-4FFF-B1AE-1D7165D9A5B0}" presName="sibTrans" presStyleLbl="sibTrans1D1" presStyleIdx="3" presStyleCnt="5"/>
      <dgm:spPr/>
      <dgm:t>
        <a:bodyPr/>
        <a:lstStyle/>
        <a:p>
          <a:endParaRPr lang="ru-RU"/>
        </a:p>
      </dgm:t>
    </dgm:pt>
    <dgm:pt modelId="{B289771C-1385-47CE-910C-5CCE3EFD7849}" type="pres">
      <dgm:prSet presAssocID="{03F20BA1-36BD-4345-B626-484969680DD8}" presName="node" presStyleLbl="node1" presStyleIdx="4" presStyleCnt="5" custScaleX="125770" custScaleY="131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DEE674-1C6A-4877-944B-9FDC9E69FB98}" type="pres">
      <dgm:prSet presAssocID="{03F20BA1-36BD-4345-B626-484969680DD8}" presName="spNode" presStyleCnt="0"/>
      <dgm:spPr/>
      <dgm:t>
        <a:bodyPr/>
        <a:lstStyle/>
        <a:p>
          <a:endParaRPr lang="ru-RU"/>
        </a:p>
      </dgm:t>
    </dgm:pt>
    <dgm:pt modelId="{A16FEDFD-E862-4C18-A5E1-6C0B9835189F}" type="pres">
      <dgm:prSet presAssocID="{451045F9-27CA-46DD-963D-5F7D1F4E9381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FBAD2793-FACC-4CEE-9B89-D3B3E97E5EF1}" srcId="{FECEE345-855F-4D98-A74A-CE24B2A5D8DE}" destId="{7524A259-0E6A-435E-A5DB-3A5B05F21E09}" srcOrd="1" destOrd="0" parTransId="{93A133E5-CBF1-4D59-892C-99753B351251}" sibTransId="{8F1A3342-33F4-4AA2-A232-F6875778B977}"/>
    <dgm:cxn modelId="{340566AB-D62B-43FA-985D-99FE134AEA75}" type="presOf" srcId="{03F20BA1-36BD-4345-B626-484969680DD8}" destId="{B289771C-1385-47CE-910C-5CCE3EFD7849}" srcOrd="0" destOrd="0" presId="urn:microsoft.com/office/officeart/2005/8/layout/cycle6"/>
    <dgm:cxn modelId="{1EC6970B-6BFB-44ED-91E6-0B20B0BD4B9B}" type="presOf" srcId="{FECEE345-855F-4D98-A74A-CE24B2A5D8DE}" destId="{694F3C27-D2F7-4DEC-8EEF-87C662C3D3EB}" srcOrd="0" destOrd="0" presId="urn:microsoft.com/office/officeart/2005/8/layout/cycle6"/>
    <dgm:cxn modelId="{BB7E4089-4310-46DA-90D6-20BDF796C2AA}" type="presOf" srcId="{AF7DDE4E-D2B9-4FCE-9880-B64900D3AD6E}" destId="{3A2E2BBE-0B8B-47F8-99EF-D7F07541DDAA}" srcOrd="0" destOrd="0" presId="urn:microsoft.com/office/officeart/2005/8/layout/cycle6"/>
    <dgm:cxn modelId="{37B84EAB-F1C0-4F9A-845E-554CC5163453}" srcId="{FECEE345-855F-4D98-A74A-CE24B2A5D8DE}" destId="{FA72D40A-EB9C-4552-A845-D2A3644243AF}" srcOrd="3" destOrd="0" parTransId="{78D76B64-2150-4B0A-8C5A-A0C38DC0D761}" sibTransId="{73B396E9-5290-4FFF-B1AE-1D7165D9A5B0}"/>
    <dgm:cxn modelId="{63798D2D-6303-48C2-987D-82159FBB548B}" type="presOf" srcId="{8F1A3342-33F4-4AA2-A232-F6875778B977}" destId="{720B3F7A-27F3-4829-ABA4-80E1B6246494}" srcOrd="0" destOrd="0" presId="urn:microsoft.com/office/officeart/2005/8/layout/cycle6"/>
    <dgm:cxn modelId="{301265E5-3D6D-458B-90C1-FCAB8D772F54}" type="presOf" srcId="{266DE5F6-5AB1-4D6F-9CD4-2ECFFC0A859D}" destId="{0DCA2340-B679-4009-8EDB-42731F93FE6B}" srcOrd="0" destOrd="0" presId="urn:microsoft.com/office/officeart/2005/8/layout/cycle6"/>
    <dgm:cxn modelId="{C48EEFCC-3C4D-4DCB-99C0-893F82EA7C24}" type="presOf" srcId="{73B396E9-5290-4FFF-B1AE-1D7165D9A5B0}" destId="{EE037A9B-F077-4C69-A16E-538C50E092B1}" srcOrd="0" destOrd="0" presId="urn:microsoft.com/office/officeart/2005/8/layout/cycle6"/>
    <dgm:cxn modelId="{4CCD4BD7-162A-4105-AF4A-324A0B6AE945}" srcId="{FECEE345-855F-4D98-A74A-CE24B2A5D8DE}" destId="{AF7DDE4E-D2B9-4FCE-9880-B64900D3AD6E}" srcOrd="2" destOrd="0" parTransId="{CE3FBDDB-3538-4226-8124-BB4110DEA165}" sibTransId="{0967B964-DCAB-4A33-AF8C-4C7B1B1B5332}"/>
    <dgm:cxn modelId="{638E1092-4F9E-43D4-89B6-3CD1E71D5E9B}" type="presOf" srcId="{FA72D40A-EB9C-4552-A845-D2A3644243AF}" destId="{50ECB624-A604-46E0-A2CB-0708662F13D3}" srcOrd="0" destOrd="0" presId="urn:microsoft.com/office/officeart/2005/8/layout/cycle6"/>
    <dgm:cxn modelId="{85EA8DAF-6C45-4994-A595-1805B742CF98}" type="presOf" srcId="{0967B964-DCAB-4A33-AF8C-4C7B1B1B5332}" destId="{7409CE39-5245-463C-952C-D0B0FD09260C}" srcOrd="0" destOrd="0" presId="urn:microsoft.com/office/officeart/2005/8/layout/cycle6"/>
    <dgm:cxn modelId="{AE72F5CB-6E7A-4A4C-918E-B887C65B1CE6}" srcId="{FECEE345-855F-4D98-A74A-CE24B2A5D8DE}" destId="{BA9A9043-F580-4E5C-A906-677C39CF0A59}" srcOrd="0" destOrd="0" parTransId="{A4A872E0-D9E7-4F1B-8777-FF148E31979C}" sibTransId="{266DE5F6-5AB1-4D6F-9CD4-2ECFFC0A859D}"/>
    <dgm:cxn modelId="{BE22141E-F762-42DA-8115-A806663D22B4}" type="presOf" srcId="{BA9A9043-F580-4E5C-A906-677C39CF0A59}" destId="{24650715-387C-4FC3-B59B-E68B62D1BE39}" srcOrd="0" destOrd="0" presId="urn:microsoft.com/office/officeart/2005/8/layout/cycle6"/>
    <dgm:cxn modelId="{D1636327-64F4-404A-A493-4C8DD4997487}" type="presOf" srcId="{451045F9-27CA-46DD-963D-5F7D1F4E9381}" destId="{A16FEDFD-E862-4C18-A5E1-6C0B9835189F}" srcOrd="0" destOrd="0" presId="urn:microsoft.com/office/officeart/2005/8/layout/cycle6"/>
    <dgm:cxn modelId="{0590E82A-F3D9-48FD-AF54-6A6A6005CCB4}" srcId="{FECEE345-855F-4D98-A74A-CE24B2A5D8DE}" destId="{03F20BA1-36BD-4345-B626-484969680DD8}" srcOrd="4" destOrd="0" parTransId="{FF31485E-D8C4-4F98-BB20-B785AAF9FC24}" sibTransId="{451045F9-27CA-46DD-963D-5F7D1F4E9381}"/>
    <dgm:cxn modelId="{C74BA79D-226B-4959-99D8-1278772F1895}" type="presOf" srcId="{7524A259-0E6A-435E-A5DB-3A5B05F21E09}" destId="{206C27A2-BEEB-4547-A582-7D77AD4798C0}" srcOrd="0" destOrd="0" presId="urn:microsoft.com/office/officeart/2005/8/layout/cycle6"/>
    <dgm:cxn modelId="{3755D149-5A09-4B3F-AA07-4AB76E22E966}" type="presParOf" srcId="{694F3C27-D2F7-4DEC-8EEF-87C662C3D3EB}" destId="{24650715-387C-4FC3-B59B-E68B62D1BE39}" srcOrd="0" destOrd="0" presId="urn:microsoft.com/office/officeart/2005/8/layout/cycle6"/>
    <dgm:cxn modelId="{45B1D8EC-7D86-4772-9B07-659D0C69E5B9}" type="presParOf" srcId="{694F3C27-D2F7-4DEC-8EEF-87C662C3D3EB}" destId="{5B35F3C7-6E34-4A80-B529-7F6F946F46A3}" srcOrd="1" destOrd="0" presId="urn:microsoft.com/office/officeart/2005/8/layout/cycle6"/>
    <dgm:cxn modelId="{C732F790-FFDF-4A19-8ABD-D1B37D27DE8E}" type="presParOf" srcId="{694F3C27-D2F7-4DEC-8EEF-87C662C3D3EB}" destId="{0DCA2340-B679-4009-8EDB-42731F93FE6B}" srcOrd="2" destOrd="0" presId="urn:microsoft.com/office/officeart/2005/8/layout/cycle6"/>
    <dgm:cxn modelId="{554FE30C-33F1-493E-801A-049FCDD3DCEB}" type="presParOf" srcId="{694F3C27-D2F7-4DEC-8EEF-87C662C3D3EB}" destId="{206C27A2-BEEB-4547-A582-7D77AD4798C0}" srcOrd="3" destOrd="0" presId="urn:microsoft.com/office/officeart/2005/8/layout/cycle6"/>
    <dgm:cxn modelId="{EBFF16B0-0D69-451F-B896-68DC095453F9}" type="presParOf" srcId="{694F3C27-D2F7-4DEC-8EEF-87C662C3D3EB}" destId="{2E0DAB56-C836-4F3D-B447-2B77F517AFCF}" srcOrd="4" destOrd="0" presId="urn:microsoft.com/office/officeart/2005/8/layout/cycle6"/>
    <dgm:cxn modelId="{8AF0167D-221F-4EEC-83F0-955916BA9F51}" type="presParOf" srcId="{694F3C27-D2F7-4DEC-8EEF-87C662C3D3EB}" destId="{720B3F7A-27F3-4829-ABA4-80E1B6246494}" srcOrd="5" destOrd="0" presId="urn:microsoft.com/office/officeart/2005/8/layout/cycle6"/>
    <dgm:cxn modelId="{93C48814-CDD1-40F2-8D5E-B5134964AD2B}" type="presParOf" srcId="{694F3C27-D2F7-4DEC-8EEF-87C662C3D3EB}" destId="{3A2E2BBE-0B8B-47F8-99EF-D7F07541DDAA}" srcOrd="6" destOrd="0" presId="urn:microsoft.com/office/officeart/2005/8/layout/cycle6"/>
    <dgm:cxn modelId="{10267B67-B5CE-4ABE-AC78-0D904146A8D1}" type="presParOf" srcId="{694F3C27-D2F7-4DEC-8EEF-87C662C3D3EB}" destId="{C68C72C0-197D-42F3-9A4B-925AF719CDB3}" srcOrd="7" destOrd="0" presId="urn:microsoft.com/office/officeart/2005/8/layout/cycle6"/>
    <dgm:cxn modelId="{659A0501-62C5-4819-BF77-0E1FB0B73213}" type="presParOf" srcId="{694F3C27-D2F7-4DEC-8EEF-87C662C3D3EB}" destId="{7409CE39-5245-463C-952C-D0B0FD09260C}" srcOrd="8" destOrd="0" presId="urn:microsoft.com/office/officeart/2005/8/layout/cycle6"/>
    <dgm:cxn modelId="{91ABA5E8-24B7-4428-8A28-C26DF925B830}" type="presParOf" srcId="{694F3C27-D2F7-4DEC-8EEF-87C662C3D3EB}" destId="{50ECB624-A604-46E0-A2CB-0708662F13D3}" srcOrd="9" destOrd="0" presId="urn:microsoft.com/office/officeart/2005/8/layout/cycle6"/>
    <dgm:cxn modelId="{7F025C9A-E9EA-42E2-AF78-E2E2630BECBA}" type="presParOf" srcId="{694F3C27-D2F7-4DEC-8EEF-87C662C3D3EB}" destId="{07322909-5444-4C2E-8F5D-5031BC333389}" srcOrd="10" destOrd="0" presId="urn:microsoft.com/office/officeart/2005/8/layout/cycle6"/>
    <dgm:cxn modelId="{EE40D687-3FE2-4CAB-8994-4FE85D7F1B9E}" type="presParOf" srcId="{694F3C27-D2F7-4DEC-8EEF-87C662C3D3EB}" destId="{EE037A9B-F077-4C69-A16E-538C50E092B1}" srcOrd="11" destOrd="0" presId="urn:microsoft.com/office/officeart/2005/8/layout/cycle6"/>
    <dgm:cxn modelId="{7A97B962-DD5A-4F3F-A437-19CFB21DA252}" type="presParOf" srcId="{694F3C27-D2F7-4DEC-8EEF-87C662C3D3EB}" destId="{B289771C-1385-47CE-910C-5CCE3EFD7849}" srcOrd="12" destOrd="0" presId="urn:microsoft.com/office/officeart/2005/8/layout/cycle6"/>
    <dgm:cxn modelId="{668730EB-3F14-42B4-8080-27382A3C36DA}" type="presParOf" srcId="{694F3C27-D2F7-4DEC-8EEF-87C662C3D3EB}" destId="{62DEE674-1C6A-4877-944B-9FDC9E69FB98}" srcOrd="13" destOrd="0" presId="urn:microsoft.com/office/officeart/2005/8/layout/cycle6"/>
    <dgm:cxn modelId="{A8C1B800-CB02-405C-979C-EBBE733A0102}" type="presParOf" srcId="{694F3C27-D2F7-4DEC-8EEF-87C662C3D3EB}" destId="{A16FEDFD-E862-4C18-A5E1-6C0B9835189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35DC0-1675-4E72-B348-ADA03AF69EC5}">
      <dsp:nvSpPr>
        <dsp:cNvPr id="0" name=""/>
        <dsp:cNvSpPr/>
      </dsp:nvSpPr>
      <dsp:spPr>
        <a:xfrm>
          <a:off x="14239" y="0"/>
          <a:ext cx="621792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Выявление риска  </a:t>
          </a:r>
          <a:r>
            <a:rPr lang="ru-RU" sz="1500" kern="1200" dirty="0" smtClean="0"/>
            <a:t>(на этом этапе отвечаем на вопрос: какие риски могут повлиять на проект?  Даем им определение и описываем характеристики каждого из них)</a:t>
          </a:r>
          <a:endParaRPr lang="ru-RU" sz="1500" kern="1200" dirty="0"/>
        </a:p>
      </dsp:txBody>
      <dsp:txXfrm>
        <a:off x="43699" y="29460"/>
        <a:ext cx="5047546" cy="946920"/>
      </dsp:txXfrm>
    </dsp:sp>
    <dsp:sp modelId="{10F7F9D5-7C58-4A97-87C7-17F2255FC187}">
      <dsp:nvSpPr>
        <dsp:cNvPr id="0" name=""/>
        <dsp:cNvSpPr/>
      </dsp:nvSpPr>
      <dsp:spPr>
        <a:xfrm>
          <a:off x="514346" y="1195378"/>
          <a:ext cx="621792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Оценка влияния </a:t>
          </a:r>
          <a:r>
            <a:rPr lang="ru-RU" sz="1500" kern="1200" dirty="0" smtClean="0"/>
            <a:t>- оценка риска с точки зрения диапазона возможных результатов, касающихся проекта, и потенциального влияния каждого из них</a:t>
          </a:r>
          <a:endParaRPr lang="ru-RU" sz="1500" kern="1200" dirty="0"/>
        </a:p>
      </dsp:txBody>
      <dsp:txXfrm>
        <a:off x="543806" y="1224838"/>
        <a:ext cx="4984453" cy="946919"/>
      </dsp:txXfrm>
    </dsp:sp>
    <dsp:sp modelId="{9B9F8F54-B1E1-43EA-B019-11A109F2F3C9}">
      <dsp:nvSpPr>
        <dsp:cNvPr id="0" name=""/>
        <dsp:cNvSpPr/>
      </dsp:nvSpPr>
      <dsp:spPr>
        <a:xfrm>
          <a:off x="942947" y="2338393"/>
          <a:ext cx="621792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ts val="630"/>
            </a:spcAft>
          </a:pPr>
          <a:r>
            <a:rPr lang="ru-RU" sz="1800" b="1" kern="1200" dirty="0" smtClean="0"/>
            <a:t>Планирование запасных вариантов</a:t>
          </a:r>
          <a:r>
            <a:rPr lang="ru-RU" sz="1800" kern="1200" dirty="0" smtClean="0"/>
            <a:t>- </a:t>
          </a:r>
          <a:r>
            <a:rPr lang="ru-RU" sz="1500" kern="1200" dirty="0" smtClean="0"/>
            <a:t>с целью снижения влияния наиболее вероятных рисков и обеспечение реализации этих планов при необходимости</a:t>
          </a:r>
          <a:endParaRPr lang="ru-RU" sz="4500" kern="1200" dirty="0"/>
        </a:p>
      </dsp:txBody>
      <dsp:txXfrm>
        <a:off x="972407" y="2367853"/>
        <a:ext cx="4992225" cy="946919"/>
      </dsp:txXfrm>
    </dsp:sp>
    <dsp:sp modelId="{DE8CF99C-1850-46CD-B19A-CA0E268AB3FB}">
      <dsp:nvSpPr>
        <dsp:cNvPr id="0" name=""/>
        <dsp:cNvSpPr/>
      </dsp:nvSpPr>
      <dsp:spPr>
        <a:xfrm>
          <a:off x="1554479" y="3566160"/>
          <a:ext cx="621792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Мониторинг рисков - </a:t>
          </a:r>
          <a:r>
            <a:rPr lang="ru-RU" sz="1600" kern="1200" dirty="0" smtClean="0"/>
            <a:t>риски всегда в поле зрения!  Разрабатываются планы для учета любых изменений типа или вероятности неблагоприятного влияния</a:t>
          </a:r>
          <a:endParaRPr lang="ru-RU" sz="1600" kern="1200" dirty="0"/>
        </a:p>
      </dsp:txBody>
      <dsp:txXfrm>
        <a:off x="1583939" y="3595620"/>
        <a:ext cx="4984453" cy="946919"/>
      </dsp:txXfrm>
    </dsp:sp>
    <dsp:sp modelId="{43AF15EF-F58A-4B5E-8488-9EBDF1D58093}">
      <dsp:nvSpPr>
        <dsp:cNvPr id="0" name=""/>
        <dsp:cNvSpPr/>
      </dsp:nvSpPr>
      <dsp:spPr>
        <a:xfrm>
          <a:off x="5564124" y="770381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/>
        </a:p>
      </dsp:txBody>
      <dsp:txXfrm>
        <a:off x="5711228" y="770381"/>
        <a:ext cx="359588" cy="491981"/>
      </dsp:txXfrm>
    </dsp:sp>
    <dsp:sp modelId="{7B80706C-DED4-4FA2-AAFC-0BD0EEB83875}">
      <dsp:nvSpPr>
        <dsp:cNvPr id="0" name=""/>
        <dsp:cNvSpPr/>
      </dsp:nvSpPr>
      <dsp:spPr>
        <a:xfrm>
          <a:off x="6084874" y="1959101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/>
        </a:p>
      </dsp:txBody>
      <dsp:txXfrm>
        <a:off x="6231978" y="1959101"/>
        <a:ext cx="359588" cy="491981"/>
      </dsp:txXfrm>
    </dsp:sp>
    <dsp:sp modelId="{391A851B-7BD5-44CB-80BD-CF68D293B047}">
      <dsp:nvSpPr>
        <dsp:cNvPr id="0" name=""/>
        <dsp:cNvSpPr/>
      </dsp:nvSpPr>
      <dsp:spPr>
        <a:xfrm>
          <a:off x="6597853" y="3147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/>
        </a:p>
      </dsp:txBody>
      <dsp:txXfrm>
        <a:off x="6744957" y="3147822"/>
        <a:ext cx="359588" cy="49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C4E43-EEC7-42B3-BF36-93C11D747ADE}">
      <dsp:nvSpPr>
        <dsp:cNvPr id="0" name=""/>
        <dsp:cNvSpPr/>
      </dsp:nvSpPr>
      <dsp:spPr>
        <a:xfrm>
          <a:off x="3108959" y="1562"/>
          <a:ext cx="466344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Возможность утраты или повреждения информации, оборудования или зданий вследствие несчастного случая, стихийного бедствия</a:t>
          </a:r>
          <a:endParaRPr lang="ru-RU" sz="1400" kern="1200" dirty="0"/>
        </a:p>
      </dsp:txBody>
      <dsp:txXfrm>
        <a:off x="3108959" y="107323"/>
        <a:ext cx="4346157" cy="634565"/>
      </dsp:txXfrm>
    </dsp:sp>
    <dsp:sp modelId="{F022B924-E2F2-4F41-B5CC-8C4CE203C4CF}">
      <dsp:nvSpPr>
        <dsp:cNvPr id="0" name=""/>
        <dsp:cNvSpPr/>
      </dsp:nvSpPr>
      <dsp:spPr>
        <a:xfrm>
          <a:off x="0" y="1562"/>
          <a:ext cx="3108960" cy="84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Материальные</a:t>
          </a:r>
          <a:endParaRPr lang="ru-RU" sz="2400" kern="1200" dirty="0"/>
        </a:p>
      </dsp:txBody>
      <dsp:txXfrm>
        <a:off x="41303" y="42865"/>
        <a:ext cx="3026354" cy="763481"/>
      </dsp:txXfrm>
    </dsp:sp>
    <dsp:sp modelId="{A2A7CFCC-9FD2-4678-B9F7-B821E96D172D}">
      <dsp:nvSpPr>
        <dsp:cNvPr id="0" name=""/>
        <dsp:cNvSpPr/>
      </dsp:nvSpPr>
      <dsp:spPr>
        <a:xfrm>
          <a:off x="3108959" y="932259"/>
          <a:ext cx="466344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Системы не работают или работают недостаточно хорошо для получения  ожидаемых результатов</a:t>
          </a:r>
          <a:endParaRPr lang="ru-RU" sz="1400" kern="1200" dirty="0"/>
        </a:p>
      </dsp:txBody>
      <dsp:txXfrm>
        <a:off x="3108959" y="1038020"/>
        <a:ext cx="4346157" cy="634565"/>
      </dsp:txXfrm>
    </dsp:sp>
    <dsp:sp modelId="{ABF2A375-AC83-46E1-AF85-36C7D8C3D5C9}">
      <dsp:nvSpPr>
        <dsp:cNvPr id="0" name=""/>
        <dsp:cNvSpPr/>
      </dsp:nvSpPr>
      <dsp:spPr>
        <a:xfrm>
          <a:off x="0" y="932259"/>
          <a:ext cx="3108960" cy="84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Технические</a:t>
          </a:r>
          <a:endParaRPr lang="ru-RU" sz="2400" kern="1200" dirty="0"/>
        </a:p>
      </dsp:txBody>
      <dsp:txXfrm>
        <a:off x="41303" y="973562"/>
        <a:ext cx="3026354" cy="763481"/>
      </dsp:txXfrm>
    </dsp:sp>
    <dsp:sp modelId="{A972F211-60D1-4E3A-96B4-2EE185BDE417}">
      <dsp:nvSpPr>
        <dsp:cNvPr id="0" name=""/>
        <dsp:cNvSpPr/>
      </dsp:nvSpPr>
      <dsp:spPr>
        <a:xfrm>
          <a:off x="3108959" y="1862956"/>
          <a:ext cx="466344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Ключевые работники не могут участвовать   в проекте (в силу различных причин)</a:t>
          </a:r>
          <a:endParaRPr lang="ru-RU" sz="1400" kern="1200" dirty="0"/>
        </a:p>
      </dsp:txBody>
      <dsp:txXfrm>
        <a:off x="3108959" y="1968717"/>
        <a:ext cx="4346157" cy="634565"/>
      </dsp:txXfrm>
    </dsp:sp>
    <dsp:sp modelId="{E91FCF5C-0806-43A1-9B41-17753282D8B7}">
      <dsp:nvSpPr>
        <dsp:cNvPr id="0" name=""/>
        <dsp:cNvSpPr/>
      </dsp:nvSpPr>
      <dsp:spPr>
        <a:xfrm>
          <a:off x="0" y="1862956"/>
          <a:ext cx="3108960" cy="84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Кадровые</a:t>
          </a:r>
          <a:endParaRPr lang="ru-RU" sz="2400" kern="1200" dirty="0"/>
        </a:p>
      </dsp:txBody>
      <dsp:txXfrm>
        <a:off x="41303" y="1904259"/>
        <a:ext cx="3026354" cy="763481"/>
      </dsp:txXfrm>
    </dsp:sp>
    <dsp:sp modelId="{92FB9E78-8526-486A-8F18-87B476714233}">
      <dsp:nvSpPr>
        <dsp:cNvPr id="0" name=""/>
        <dsp:cNvSpPr/>
      </dsp:nvSpPr>
      <dsp:spPr>
        <a:xfrm>
          <a:off x="3108959" y="2793652"/>
          <a:ext cx="466344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Проект лишается поддержки (например на уровне правительства или высшего руководства)</a:t>
          </a:r>
          <a:endParaRPr lang="ru-RU" sz="1400" kern="1200" dirty="0"/>
        </a:p>
      </dsp:txBody>
      <dsp:txXfrm>
        <a:off x="3108959" y="2899413"/>
        <a:ext cx="4346157" cy="634565"/>
      </dsp:txXfrm>
    </dsp:sp>
    <dsp:sp modelId="{B0E0935D-EA84-43EC-AA04-84FD0F9BEF9A}">
      <dsp:nvSpPr>
        <dsp:cNvPr id="0" name=""/>
        <dsp:cNvSpPr/>
      </dsp:nvSpPr>
      <dsp:spPr>
        <a:xfrm>
          <a:off x="0" y="2793652"/>
          <a:ext cx="3108960" cy="84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Социально – политические</a:t>
          </a:r>
          <a:endParaRPr lang="ru-RU" sz="2400" kern="1200" dirty="0"/>
        </a:p>
      </dsp:txBody>
      <dsp:txXfrm>
        <a:off x="41303" y="2834955"/>
        <a:ext cx="3026354" cy="763481"/>
      </dsp:txXfrm>
    </dsp:sp>
    <dsp:sp modelId="{3567C258-A16B-47BC-A351-20303EF97231}">
      <dsp:nvSpPr>
        <dsp:cNvPr id="0" name=""/>
        <dsp:cNvSpPr/>
      </dsp:nvSpPr>
      <dsp:spPr>
        <a:xfrm>
          <a:off x="3108959" y="3724349"/>
          <a:ext cx="466344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Угроза того, что некоторые аспекты проекта могут рассматриваться как незаконные</a:t>
          </a:r>
          <a:endParaRPr lang="ru-RU" sz="1400" kern="1200" dirty="0"/>
        </a:p>
      </dsp:txBody>
      <dsp:txXfrm>
        <a:off x="3108959" y="3830110"/>
        <a:ext cx="4346157" cy="634565"/>
      </dsp:txXfrm>
    </dsp:sp>
    <dsp:sp modelId="{CCFD6B8B-DB81-4E97-8A2F-24DE491E5CB0}">
      <dsp:nvSpPr>
        <dsp:cNvPr id="0" name=""/>
        <dsp:cNvSpPr/>
      </dsp:nvSpPr>
      <dsp:spPr>
        <a:xfrm>
          <a:off x="0" y="3724349"/>
          <a:ext cx="3108960" cy="84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Правовые</a:t>
          </a:r>
          <a:endParaRPr lang="ru-RU" sz="2400" kern="1200" dirty="0"/>
        </a:p>
      </dsp:txBody>
      <dsp:txXfrm>
        <a:off x="41303" y="3765652"/>
        <a:ext cx="3026354" cy="763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0551F-DD93-4371-A034-B02B34BADA92}">
      <dsp:nvSpPr>
        <dsp:cNvPr id="0" name=""/>
        <dsp:cNvSpPr/>
      </dsp:nvSpPr>
      <dsp:spPr>
        <a:xfrm>
          <a:off x="0" y="89280"/>
          <a:ext cx="7772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Внешние</a:t>
          </a:r>
          <a:endParaRPr lang="ru-RU" sz="2700" kern="1200" dirty="0"/>
        </a:p>
      </dsp:txBody>
      <dsp:txXfrm>
        <a:off x="30842" y="120122"/>
        <a:ext cx="7710716" cy="570116"/>
      </dsp:txXfrm>
    </dsp:sp>
    <dsp:sp modelId="{8B047557-8E4F-48F8-B547-F1587B98E330}">
      <dsp:nvSpPr>
        <dsp:cNvPr id="0" name=""/>
        <dsp:cNvSpPr/>
      </dsp:nvSpPr>
      <dsp:spPr>
        <a:xfrm>
          <a:off x="0" y="721080"/>
          <a:ext cx="7772400" cy="173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политические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научно-технические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 социально-экономические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нормативно - законодательные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 экологические факторы</a:t>
          </a:r>
          <a:endParaRPr lang="ru-RU" sz="2100" kern="1200" dirty="0"/>
        </a:p>
      </dsp:txBody>
      <dsp:txXfrm>
        <a:off x="0" y="721080"/>
        <a:ext cx="7772400" cy="1732589"/>
      </dsp:txXfrm>
    </dsp:sp>
    <dsp:sp modelId="{BF225605-D1A1-4450-A355-ED39B309810F}">
      <dsp:nvSpPr>
        <dsp:cNvPr id="0" name=""/>
        <dsp:cNvSpPr/>
      </dsp:nvSpPr>
      <dsp:spPr>
        <a:xfrm>
          <a:off x="0" y="2453669"/>
          <a:ext cx="7772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Внутренние</a:t>
          </a:r>
          <a:endParaRPr lang="ru-RU" sz="2700" kern="1200" dirty="0"/>
        </a:p>
      </dsp:txBody>
      <dsp:txXfrm>
        <a:off x="30842" y="2484511"/>
        <a:ext cx="7710716" cy="570116"/>
      </dsp:txXfrm>
    </dsp:sp>
    <dsp:sp modelId="{98D8E4A0-452F-4B69-8020-3F47A79EAEFE}">
      <dsp:nvSpPr>
        <dsp:cNvPr id="0" name=""/>
        <dsp:cNvSpPr/>
      </dsp:nvSpPr>
      <dsp:spPr>
        <a:xfrm>
          <a:off x="0" y="3085469"/>
          <a:ext cx="7772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техническое оснащение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уровень подготовки персонала 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отсутствие регламентов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финансовая устойчивость организации</a:t>
          </a:r>
          <a:endParaRPr lang="ru-RU" sz="2100" kern="1200" dirty="0"/>
        </a:p>
      </dsp:txBody>
      <dsp:txXfrm>
        <a:off x="0" y="3085469"/>
        <a:ext cx="7772400" cy="1397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0715-387C-4FC3-B59B-E68B62D1BE39}">
      <dsp:nvSpPr>
        <dsp:cNvPr id="0" name=""/>
        <dsp:cNvSpPr/>
      </dsp:nvSpPr>
      <dsp:spPr>
        <a:xfrm>
          <a:off x="2941122" y="-120324"/>
          <a:ext cx="1890155" cy="1283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Избежание риска</a:t>
          </a:r>
          <a:endParaRPr lang="ru-RU" sz="2000" kern="1200" dirty="0"/>
        </a:p>
      </dsp:txBody>
      <dsp:txXfrm>
        <a:off x="3003786" y="-57660"/>
        <a:ext cx="1764827" cy="1158358"/>
      </dsp:txXfrm>
    </dsp:sp>
    <dsp:sp modelId="{0DCA2340-B679-4009-8EDB-42731F93FE6B}">
      <dsp:nvSpPr>
        <dsp:cNvPr id="0" name=""/>
        <dsp:cNvSpPr/>
      </dsp:nvSpPr>
      <dsp:spPr>
        <a:xfrm>
          <a:off x="1935437" y="521518"/>
          <a:ext cx="3901525" cy="3901525"/>
        </a:xfrm>
        <a:custGeom>
          <a:avLst/>
          <a:gdLst/>
          <a:ahLst/>
          <a:cxnLst/>
          <a:rect l="0" t="0" r="0" b="0"/>
          <a:pathLst>
            <a:path>
              <a:moveTo>
                <a:pt x="2902164" y="247732"/>
              </a:moveTo>
              <a:arcTo wR="1950762" hR="1950762" stAng="17951400" swAng="12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C27A2-BEEB-4547-A582-7D77AD4798C0}">
      <dsp:nvSpPr>
        <dsp:cNvPr id="0" name=""/>
        <dsp:cNvSpPr/>
      </dsp:nvSpPr>
      <dsp:spPr>
        <a:xfrm>
          <a:off x="4796408" y="1227619"/>
          <a:ext cx="1890155" cy="1283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Защита от риска</a:t>
          </a:r>
          <a:endParaRPr lang="ru-RU" sz="2000" kern="1200" dirty="0"/>
        </a:p>
      </dsp:txBody>
      <dsp:txXfrm>
        <a:off x="4859072" y="1290283"/>
        <a:ext cx="1764827" cy="1158358"/>
      </dsp:txXfrm>
    </dsp:sp>
    <dsp:sp modelId="{720B3F7A-27F3-4829-ABA4-80E1B6246494}">
      <dsp:nvSpPr>
        <dsp:cNvPr id="0" name=""/>
        <dsp:cNvSpPr/>
      </dsp:nvSpPr>
      <dsp:spPr>
        <a:xfrm>
          <a:off x="1935437" y="521518"/>
          <a:ext cx="3901525" cy="3901525"/>
        </a:xfrm>
        <a:custGeom>
          <a:avLst/>
          <a:gdLst/>
          <a:ahLst/>
          <a:cxnLst/>
          <a:rect l="0" t="0" r="0" b="0"/>
          <a:pathLst>
            <a:path>
              <a:moveTo>
                <a:pt x="3900927" y="1999071"/>
              </a:moveTo>
              <a:arcTo wR="1950762" hR="1950762" stAng="85140" swAng="16196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2BBE-0B8B-47F8-99EF-D7F07541DDAA}">
      <dsp:nvSpPr>
        <dsp:cNvPr id="0" name=""/>
        <dsp:cNvSpPr/>
      </dsp:nvSpPr>
      <dsp:spPr>
        <a:xfrm>
          <a:off x="4087752" y="3408638"/>
          <a:ext cx="1890155" cy="1283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630"/>
            </a:spcAft>
          </a:pPr>
          <a:r>
            <a:rPr lang="ru-RU" sz="2000" kern="1200" dirty="0" smtClean="0"/>
            <a:t>Перемещение риска</a:t>
          </a:r>
          <a:endParaRPr lang="ru-RU" sz="2000" kern="1200" dirty="0"/>
        </a:p>
      </dsp:txBody>
      <dsp:txXfrm>
        <a:off x="4150416" y="3471302"/>
        <a:ext cx="1764827" cy="1158358"/>
      </dsp:txXfrm>
    </dsp:sp>
    <dsp:sp modelId="{7409CE39-5245-463C-952C-D0B0FD09260C}">
      <dsp:nvSpPr>
        <dsp:cNvPr id="0" name=""/>
        <dsp:cNvSpPr/>
      </dsp:nvSpPr>
      <dsp:spPr>
        <a:xfrm>
          <a:off x="1935437" y="521518"/>
          <a:ext cx="3901525" cy="3901525"/>
        </a:xfrm>
        <a:custGeom>
          <a:avLst/>
          <a:gdLst/>
          <a:ahLst/>
          <a:cxnLst/>
          <a:rect l="0" t="0" r="0" b="0"/>
          <a:pathLst>
            <a:path>
              <a:moveTo>
                <a:pt x="2148305" y="3891498"/>
              </a:moveTo>
              <a:arcTo wR="1950762" hR="1950762" stAng="5051282" swAng="69743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CB624-A604-46E0-A2CB-0708662F13D3}">
      <dsp:nvSpPr>
        <dsp:cNvPr id="0" name=""/>
        <dsp:cNvSpPr/>
      </dsp:nvSpPr>
      <dsp:spPr>
        <a:xfrm>
          <a:off x="1794492" y="3408638"/>
          <a:ext cx="1890155" cy="1283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Управление риском</a:t>
          </a:r>
          <a:endParaRPr lang="ru-RU" sz="2000" kern="1200" dirty="0"/>
        </a:p>
      </dsp:txBody>
      <dsp:txXfrm>
        <a:off x="1857156" y="3471302"/>
        <a:ext cx="1764827" cy="1158358"/>
      </dsp:txXfrm>
    </dsp:sp>
    <dsp:sp modelId="{EE037A9B-F077-4C69-A16E-538C50E092B1}">
      <dsp:nvSpPr>
        <dsp:cNvPr id="0" name=""/>
        <dsp:cNvSpPr/>
      </dsp:nvSpPr>
      <dsp:spPr>
        <a:xfrm>
          <a:off x="1935437" y="521518"/>
          <a:ext cx="3901525" cy="3901525"/>
        </a:xfrm>
        <a:custGeom>
          <a:avLst/>
          <a:gdLst/>
          <a:ahLst/>
          <a:cxnLst/>
          <a:rect l="0" t="0" r="0" b="0"/>
          <a:pathLst>
            <a:path>
              <a:moveTo>
                <a:pt x="234977" y="2878963"/>
              </a:moveTo>
              <a:arcTo wR="1950762" hR="1950762" stAng="9095258" swAng="16196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9771C-1385-47CE-910C-5CCE3EFD7849}">
      <dsp:nvSpPr>
        <dsp:cNvPr id="0" name=""/>
        <dsp:cNvSpPr/>
      </dsp:nvSpPr>
      <dsp:spPr>
        <a:xfrm>
          <a:off x="1085836" y="1227619"/>
          <a:ext cx="1890155" cy="1283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Снижение риска</a:t>
          </a:r>
          <a:endParaRPr lang="ru-RU" sz="2000" kern="1200" dirty="0"/>
        </a:p>
      </dsp:txBody>
      <dsp:txXfrm>
        <a:off x="1148500" y="1290283"/>
        <a:ext cx="1764827" cy="1158358"/>
      </dsp:txXfrm>
    </dsp:sp>
    <dsp:sp modelId="{A16FEDFD-E862-4C18-A5E1-6C0B9835189F}">
      <dsp:nvSpPr>
        <dsp:cNvPr id="0" name=""/>
        <dsp:cNvSpPr/>
      </dsp:nvSpPr>
      <dsp:spPr>
        <a:xfrm>
          <a:off x="1935437" y="521518"/>
          <a:ext cx="3901525" cy="3901525"/>
        </a:xfrm>
        <a:custGeom>
          <a:avLst/>
          <a:gdLst/>
          <a:ahLst/>
          <a:cxnLst/>
          <a:rect l="0" t="0" r="0" b="0"/>
          <a:pathLst>
            <a:path>
              <a:moveTo>
                <a:pt x="453294" y="700537"/>
              </a:moveTo>
              <a:arcTo wR="1950762" hR="1950762" stAng="13191495" swAng="12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2E53-D927-42F3-B2B8-0853480187EC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8BA1-AD5D-4FB4-9516-E73FB79433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98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C5D9-520E-4472-A2A5-AB58DD4B1BDB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187A3-2B34-461B-8FBA-5EB354E952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0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uk-UA" smtClean="0">
              <a:cs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E6B6BCD-CD89-4455-80F5-1918AFFF7887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uk-UA" smtClean="0">
              <a:cs typeface="Arial" pitchFamily="34" charset="0"/>
            </a:endParaRPr>
          </a:p>
        </p:txBody>
      </p:sp>
      <p:sp>
        <p:nvSpPr>
          <p:cNvPr id="1280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4066EE2-1876-417C-8C9B-E48AF6907052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814E26A-8108-4E14-B45D-1FC78F43EF34}" type="slidenum">
              <a:rPr kumimoji="0" lang="ru-RU" sz="1200"/>
              <a:pPr/>
              <a:t>18</a:t>
            </a:fld>
            <a:endParaRPr kumimoji="0" lang="ru-RU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88A3AA5-54B5-4426-860C-69A429A15DDE}" type="slidenum">
              <a:rPr kumimoji="0" lang="ru-RU" sz="1200"/>
              <a:pPr/>
              <a:t>39</a:t>
            </a:fld>
            <a:endParaRPr kumimoji="0" lang="ru-RU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18C113B-2DEA-4F90-A025-C3AF03CF72AA}" type="slidenum">
              <a:rPr kumimoji="0" lang="ru-RU" sz="1200"/>
              <a:pPr/>
              <a:t>43</a:t>
            </a:fld>
            <a:endParaRPr kumimoji="0" lang="ru-RU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mtClean="0">
                <a:cs typeface="Arial" pitchFamily="34" charset="0"/>
              </a:rPr>
              <a:t>Различие стилей и ролей приводит к конфликтной ситуации.</a:t>
            </a:r>
          </a:p>
        </p:txBody>
      </p:sp>
      <p:sp>
        <p:nvSpPr>
          <p:cNvPr id="747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7872737-AFEA-4A35-9D33-FE9FEA74D526}" type="slidenum">
              <a:rPr kumimoji="0" lang="ru-RU" sz="1200">
                <a:solidFill>
                  <a:srgbClr val="000000"/>
                </a:solidFill>
              </a:rPr>
              <a:pPr/>
              <a:t>82</a:t>
            </a:fld>
            <a:endParaRPr kumimoji="0" lang="ru-RU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uk-U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16304-93C2-4280-AE2C-AD0AF4AF1AC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0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5C492B8-256B-42E3-8CC7-AF913B597125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8809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EEB4F84B-CB06-47E2-B971-68ADB50342FC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316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uk-UA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t"/>
          <a:lstStyle>
            <a:lvl1pPr>
              <a:defRPr/>
            </a:lvl1pPr>
          </a:lstStyle>
          <a:p>
            <a:fld id="{18EB47CA-821D-4125-8984-6F78D15EFD8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66191A-9E57-487C-9538-05BFEE50E0DF}" type="datetimeFigureOut">
              <a:rPr lang="uk-UA" smtClean="0"/>
              <a:t>23.03.2016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60D6E8B-A8F9-4D45-A202-6DFE523354B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hyperlink" Target="http://work-blog.com/wp-content/uploads/%D0%BA%D0%BE%D0%BD%D1%84%D0%BB%D0%B8%D0%BA%D1%82%D0%BD%D0%B0%D1%8F-%D1%81%D0%B8%D1%82%D1%83%D0%B0%D1%86%D0%B8%D1%8F.jpg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9.png"/><Relationship Id="rId4" Type="http://schemas.openxmlformats.org/officeDocument/2006/relationships/oleObject" Target="../embeddings/_____Microsoft_Excel_97-20031.xls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vetlananovikova\Documents\&#1058;&#1100;&#1102;&#1090;&#1086;&#1088;&#1089;&#1082;&#1072;&#1103;%20&#1076;&#1077;&#1103;&#1090;&#1077;&#1083;&#1100;&#1085;&#1086;&#1089;&#1090;&#1100;\BZR%20716%20_&#1054;&#1089;&#1077;&#1085;&#1100;%2013\&#1058;&#1100;&#1102;&#1090;&#1086;&#1088;&#1080;&#1072;&#1083;&#1099;\&#1058;&#1068;&#1102;&#1090;&#1086;&#1088;&#1080;&#1072;&#1083;%207_&#1054;&#1087;&#1077;&#1088;&#1072;&#1094;&#1080;&#1080;%201\&#1052;&#1072;&#1090;&#1077;&#1088;&#1080;&#1072;&#1083;&#1099;%20&#1058;&#1100;&#1102;&#1090;&#1086;&#1088;&#1072;\Macintosh%20HD:Users:svetlananovikova:Documents:&#1058;&#1100;&#1102;&#1090;&#1086;&#1088;&#1089;&#1082;&#1072;&#1103;%20&#1076;&#1077;&#1103;&#1090;&#1077;&#1083;&#1100;&#1085;&#1086;&#1089;&#1090;&#1100;:BZR700:&#1056;&#1040;&#1047;&#1044;&#1040;&#1058;&#1050;&#1040;%20-%20SADT.doc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8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://www.baumsoluciones.com/wp-content/uploads/2011/06/img-baum_targets.jpg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Практикум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проектами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093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Новикова С.В.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7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Большинство проектов имеют общие характеристики: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638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906488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kumimoji="0" lang="ru-RU" dirty="0" smtClean="0">
                <a:cs typeface="Arial" pitchFamily="34" charset="0"/>
              </a:rPr>
              <a:t>Они являются целевыми, т.е. вся деятельность направлена на достижение определенных результатов или выходов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Они имеют четкое начало и конец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У них есть определенные ограничения, которые лимитируют и определяют процесс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Достигнутые результаты могут быть измерены </a:t>
            </a:r>
            <a:br>
              <a:rPr kumimoji="0" lang="ru-RU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с помощью согласованных показателей</a:t>
            </a: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  <a:p>
            <a:pPr algn="r" eaLnBrk="1" hangingPunct="1">
              <a:buFont typeface="SymbolPS" charset="0"/>
              <a:buNone/>
            </a:pPr>
            <a:r>
              <a:rPr kumimoji="0" lang="ru-RU" dirty="0" smtClean="0">
                <a:cs typeface="Arial" pitchFamily="34" charset="0"/>
              </a:rPr>
              <a:t>(</a:t>
            </a:r>
            <a:r>
              <a:rPr kumimoji="0" lang="ru-RU" dirty="0" err="1" smtClean="0">
                <a:cs typeface="Arial" pitchFamily="34" charset="0"/>
              </a:rPr>
              <a:t>Мейлор</a:t>
            </a:r>
            <a:r>
              <a:rPr kumimoji="0" lang="ru-RU" dirty="0" smtClean="0">
                <a:cs typeface="Arial" pitchFamily="34" charset="0"/>
              </a:rPr>
              <a:t> (</a:t>
            </a:r>
            <a:r>
              <a:rPr kumimoji="0" lang="ru-RU" dirty="0" err="1" smtClean="0">
                <a:cs typeface="Arial" pitchFamily="34" charset="0"/>
              </a:rPr>
              <a:t>Maylor</a:t>
            </a:r>
            <a:r>
              <a:rPr kumimoji="0" lang="ru-RU" dirty="0" smtClean="0">
                <a:cs typeface="Arial" pitchFamily="34" charset="0"/>
              </a:rPr>
              <a:t>), 1996)</a:t>
            </a: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Ожидания </a:t>
            </a:r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Заказчика от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менеджера проекта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553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553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458200" cy="4114800"/>
          </a:xfrm>
        </p:spPr>
        <p:txBody>
          <a:bodyPr/>
          <a:lstStyle/>
          <a:p>
            <a:pPr marL="457200" indent="-457200" eaLnBrk="1" hangingPunct="1">
              <a:spcBef>
                <a:spcPct val="100000"/>
              </a:spcBef>
            </a:pPr>
            <a:r>
              <a:rPr kumimoji="0" lang="ru-RU" dirty="0" smtClean="0">
                <a:cs typeface="Arial" pitchFamily="34" charset="0"/>
              </a:rPr>
              <a:t>Честность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dirty="0" smtClean="0">
                <a:cs typeface="Arial" pitchFamily="34" charset="0"/>
              </a:rPr>
              <a:t>Сотрудничество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dirty="0" smtClean="0">
                <a:cs typeface="Arial" pitchFamily="34" charset="0"/>
              </a:rPr>
              <a:t>Общение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dirty="0" smtClean="0">
                <a:cs typeface="Arial" pitchFamily="34" charset="0"/>
              </a:rPr>
              <a:t>Предоставление клиенту наилучшего варианта рабочего графика, бюджета и товара или услуги</a:t>
            </a:r>
          </a:p>
        </p:txBody>
      </p:sp>
    </p:spTree>
    <p:extLst>
      <p:ext uri="{BB962C8B-B14F-4D97-AF65-F5344CB8AC3E}">
        <p14:creationId xmlns:p14="http://schemas.microsoft.com/office/powerpoint/2010/main" val="18516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2896"/>
          </a:xfrm>
        </p:spPr>
        <p:txBody>
          <a:bodyPr>
            <a:normAutofit/>
          </a:bodyPr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 Управление затратами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Контроль сроков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Совещания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Корректировка планов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9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Запуск проекта 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2946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94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23528" y="1447800"/>
            <a:ext cx="8359080" cy="4114800"/>
          </a:xfrm>
        </p:spPr>
        <p:txBody>
          <a:bodyPr/>
          <a:lstStyle/>
          <a:p>
            <a:pPr eaLnBrk="1" hangingPunct="1">
              <a:buFont typeface="SymbolPS" charset="0"/>
              <a:buNone/>
            </a:pPr>
            <a:r>
              <a:rPr kumimoji="0" lang="ru-RU" dirty="0" smtClean="0">
                <a:cs typeface="Arial" pitchFamily="34" charset="0"/>
              </a:rPr>
              <a:t>В тот день Вам предстоит: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представить членов команды и описать их роли;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разъяснить выгоды от проекта и ожидаемые конечные результаты;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изложить план проекта;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установить основные правила общения;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ответить на вопросы.</a:t>
            </a: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35896" y="5445224"/>
            <a:ext cx="51845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Формализуйте знаковые элементы развития проекта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8808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Определение обязанностей членов команды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758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758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24888" cy="4137248"/>
          </a:xfrm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SymbolPS" charset="0"/>
              <a:buNone/>
            </a:pPr>
            <a:r>
              <a:rPr kumimoji="0" lang="ru-RU" sz="2400" b="1" dirty="0" smtClean="0">
                <a:cs typeface="Arial" pitchFamily="34" charset="0"/>
              </a:rPr>
              <a:t>Каждый член команды должен иметь четкие линии 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SymbolPS" charset="0"/>
              <a:buNone/>
            </a:pPr>
            <a:r>
              <a:rPr kumimoji="0" lang="ru-RU" sz="2400" b="1" dirty="0" smtClean="0">
                <a:cs typeface="Arial" pitchFamily="34" charset="0"/>
              </a:rPr>
              <a:t>подотчетности, определяющие:</a:t>
            </a:r>
          </a:p>
          <a:p>
            <a:pPr marL="381000" indent="-381000"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роль в общем плане</a:t>
            </a:r>
          </a:p>
          <a:p>
            <a:pPr marL="381000" indent="-381000"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полномочия действовать в интересах проекта</a:t>
            </a:r>
          </a:p>
          <a:p>
            <a:pPr marL="381000" indent="-381000"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чувство приверженности</a:t>
            </a:r>
          </a:p>
          <a:p>
            <a:pPr marL="381000" indent="-381000"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понимание Ваших ожиданий</a:t>
            </a:r>
          </a:p>
          <a:p>
            <a:pPr marL="381000" indent="-381000"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обязанность отчитываться перед Вами о достигнутом прогрессе</a:t>
            </a:r>
          </a:p>
          <a:p>
            <a:pPr marL="381000" indent="-381000" eaLnBrk="1" hangingPunct="1"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marL="381000" indent="-381000" eaLnBrk="1" hangingPunct="1">
              <a:spcAft>
                <a:spcPct val="9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marL="381000" indent="-381000" eaLnBrk="1" hangingPunct="1"/>
            <a:endParaRPr kumimoji="0" lang="ru-RU" sz="2400" dirty="0" smtClean="0">
              <a:cs typeface="Arial" pitchFamily="34" charset="0"/>
            </a:endParaRPr>
          </a:p>
          <a:p>
            <a:pPr marL="381000" indent="-381000" eaLnBrk="1" hangingPunct="1"/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Полезные советы при реализации проектов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861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8612" name="TextBox 7"/>
          <p:cNvSpPr txBox="1">
            <a:spLocks noChangeArrowheads="1"/>
          </p:cNvSpPr>
          <p:nvPr/>
        </p:nvSpPr>
        <p:spPr bwMode="auto">
          <a:xfrm>
            <a:off x="357188" y="1500188"/>
            <a:ext cx="82867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Сообщите план проекта всем участникам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Убедитесь, что они полностью понимают цели проекта их роль в его реализации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Установите «вехи», т.е. даты завершения ключевых этапов и получения соответствующих конечных результатов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Покажите взаимозависимость задач и согласуйте форму предоставления информации между членами команды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Делайте постоянный мониторинг процесса, выявляйте риски (разрывы), разработайте резервный план по их минимизации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Будьте уверены, что члены команды достаточно мотивированы для реализации проекта</a:t>
            </a:r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/>
              <a:t>Проверьте наличие всех необходимых ресурсов и источники их поступления для избежания недофинансирования проекта</a:t>
            </a:r>
          </a:p>
          <a:p>
            <a:pPr>
              <a:buFont typeface="Times New Roman" pitchFamily="18" charset="0"/>
              <a:buAutoNum type="arabicPeriod"/>
            </a:pPr>
            <a:endParaRPr kumimoji="0" lang="uk-UA" sz="2000"/>
          </a:p>
        </p:txBody>
      </p:sp>
    </p:spTree>
    <p:extLst>
      <p:ext uri="{BB962C8B-B14F-4D97-AF65-F5344CB8AC3E}">
        <p14:creationId xmlns:p14="http://schemas.microsoft.com/office/powerpoint/2010/main" val="28646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Мониторинг как элемент контроля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963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963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515672" cy="37338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SymbolPS" charset="0"/>
              <a:buNone/>
            </a:pPr>
            <a:r>
              <a:rPr kumimoji="0" lang="ru-RU" b="1" dirty="0" smtClean="0">
                <a:cs typeface="Arial" pitchFamily="34" charset="0"/>
              </a:rPr>
              <a:t>Контроль включает в себя: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dirty="0" smtClean="0">
                <a:cs typeface="Arial" pitchFamily="34" charset="0"/>
              </a:rPr>
              <a:t>представление отчетов о прогрессе в реализации проекта в сравнении с планом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dirty="0" smtClean="0">
                <a:cs typeface="Arial" pitchFamily="34" charset="0"/>
              </a:rPr>
              <a:t>анализ причин обнаруженных отклонений от плана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dirty="0" smtClean="0">
                <a:cs typeface="Arial" pitchFamily="34" charset="0"/>
              </a:rPr>
              <a:t>принятие мер для устранения отклонений</a:t>
            </a:r>
          </a:p>
          <a:p>
            <a:pPr eaLnBrk="1" hangingPunct="1">
              <a:spcAft>
                <a:spcPct val="30000"/>
              </a:spcAft>
            </a:pPr>
            <a:endParaRPr kumimoji="0" lang="ru-RU" dirty="0" smtClean="0">
              <a:cs typeface="Arial" pitchFamily="34" charset="0"/>
            </a:endParaRPr>
          </a:p>
          <a:p>
            <a:pPr eaLnBrk="1" hangingPunct="1">
              <a:spcAft>
                <a:spcPct val="90000"/>
              </a:spcAft>
            </a:pPr>
            <a:endParaRPr kumimoji="0" lang="ru-RU" dirty="0" smtClean="0">
              <a:cs typeface="Arial" pitchFamily="34" charset="0"/>
            </a:endParaRP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05" y="1641893"/>
            <a:ext cx="8906265" cy="3097911"/>
          </a:xfr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96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Этапы процесса контроля (</a:t>
            </a:r>
            <a:r>
              <a:rPr lang="en-US" sz="3200" b="1" dirty="0">
                <a:solidFill>
                  <a:srgbClr val="333399"/>
                </a:solidFill>
                <a:latin typeface="Arial" charset="0"/>
              </a:rPr>
              <a:t>Daft</a:t>
            </a:r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,</a:t>
            </a:r>
            <a:r>
              <a:rPr lang="en-US" sz="3200" b="1" dirty="0">
                <a:solidFill>
                  <a:srgbClr val="333399"/>
                </a:solidFill>
                <a:latin typeface="Arial" charset="0"/>
              </a:rPr>
              <a:t> 1994)</a:t>
            </a:r>
            <a:endParaRPr lang="ru-RU" sz="3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Элементы контроля над проектом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065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3733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Стандарты, содержащиеся в плане проекта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Сбор информации в процессе мониторинга, преимущественно от членов команды проекта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Механизм сравнения прогресса в реализации проекта </a:t>
            </a:r>
            <a:br>
              <a:rPr kumimoji="0" lang="ru-RU" sz="2000" smtClean="0">
                <a:cs typeface="Arial" pitchFamily="34" charset="0"/>
              </a:rPr>
            </a:br>
            <a:r>
              <a:rPr kumimoji="0" lang="ru-RU" sz="2000" smtClean="0">
                <a:cs typeface="Arial" pitchFamily="34" charset="0"/>
              </a:rPr>
              <a:t>с планом для выявления отклонений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Процесс выявления причин проблем и выработка решений проблем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 Завоевание поддержки предлагаемых изменений плана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000" smtClean="0">
                <a:cs typeface="Arial" pitchFamily="34" charset="0"/>
              </a:rPr>
              <a:t>Осуществление корректирующих действий для приведения деятельности в соответствие с исходным или скорректированным планом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kumimoji="0" lang="ru-RU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ct val="90000"/>
              </a:spcAft>
            </a:pPr>
            <a:endParaRPr kumimoji="0" lang="ru-RU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0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Элементы контроля над проектом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168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1683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7772400" cy="3563938"/>
          </a:xfrm>
          <a:noFill/>
        </p:spPr>
      </p:pic>
    </p:spTree>
    <p:extLst>
      <p:ext uri="{BB962C8B-B14F-4D97-AF65-F5344CB8AC3E}">
        <p14:creationId xmlns:p14="http://schemas.microsoft.com/office/powerpoint/2010/main" val="3368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Простые методики контроля: </a:t>
            </a:r>
          </a:p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Сбор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информации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270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270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443664" cy="411480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sz="2400" b="1" dirty="0" smtClean="0">
                <a:cs typeface="Arial" pitchFamily="34" charset="0"/>
              </a:rPr>
              <a:t>На макроуровне</a:t>
            </a:r>
            <a:r>
              <a:rPr kumimoji="0" lang="ru-RU" sz="2400" dirty="0" smtClean="0">
                <a:cs typeface="Arial" pitchFamily="34" charset="0"/>
              </a:rPr>
              <a:t>, к которому относятся сведения об общих бизнес-целях проекта, сроках, бюджете и стандартах качества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z="2400" b="1" dirty="0" smtClean="0">
                <a:cs typeface="Arial" pitchFamily="34" charset="0"/>
              </a:rPr>
              <a:t>На микроуровне</a:t>
            </a:r>
            <a:r>
              <a:rPr kumimoji="0" lang="ru-RU" sz="2400" dirty="0" smtClean="0">
                <a:cs typeface="Arial" pitchFamily="34" charset="0"/>
              </a:rPr>
              <a:t>, к которому относятся сведения о выполнении индивидуальных задач (о дате начала выполнения каждой задачи, прогрессе </a:t>
            </a:r>
            <a:br>
              <a:rPr kumimoji="0" lang="ru-RU" sz="2400" dirty="0" smtClean="0">
                <a:cs typeface="Arial" pitchFamily="34" charset="0"/>
              </a:rPr>
            </a:br>
            <a:r>
              <a:rPr kumimoji="0" lang="ru-RU" sz="2400" dirty="0" smtClean="0">
                <a:cs typeface="Arial" pitchFamily="34" charset="0"/>
              </a:rPr>
              <a:t>в выполнении задачи и завершении выполнения задачи в соответствии с планом)</a:t>
            </a: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2987675" y="2205038"/>
            <a:ext cx="3167063" cy="5842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>
                <a:latin typeface="Calibri" pitchFamily="34" charset="0"/>
              </a:rPr>
              <a:t>Время 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9750" y="4221163"/>
            <a:ext cx="3167063" cy="5842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>
                <a:latin typeface="Franklin Gothic Medium" pitchFamily="34" charset="0"/>
              </a:rPr>
              <a:t>Бюджет</a:t>
            </a:r>
            <a:r>
              <a:rPr lang="ru-RU" sz="2800" b="1">
                <a:latin typeface="Franklin Gothic Medium" pitchFamily="34" charset="0"/>
              </a:rPr>
              <a:t> 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364163" y="4221163"/>
            <a:ext cx="3095625" cy="5842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>
                <a:latin typeface="Franklin Gothic Medium" pitchFamily="34" charset="0"/>
              </a:rPr>
              <a:t>Качество</a:t>
            </a:r>
            <a:r>
              <a:rPr lang="ru-RU" sz="3200">
                <a:latin typeface="Calibri" pitchFamily="34" charset="0"/>
              </a:rPr>
              <a:t>  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 flipV="1">
            <a:off x="3708400" y="4581525"/>
            <a:ext cx="1655763" cy="71438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 flipV="1">
            <a:off x="2124075" y="2781300"/>
            <a:ext cx="2663825" cy="14398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4787900" y="2781300"/>
            <a:ext cx="2232025" cy="14398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16817" y="0"/>
            <a:ext cx="6875463" cy="9080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</a:rPr>
              <a:t>Три измерения проекта     </a:t>
            </a:r>
          </a:p>
        </p:txBody>
      </p:sp>
      <p:pic>
        <p:nvPicPr>
          <p:cNvPr id="11275" name="Picture 6" descr="http://hophop.com.ua/images/1159_20110314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6" b="6668"/>
          <a:stretch>
            <a:fillRect/>
          </a:stretch>
        </p:blipFill>
        <p:spPr bwMode="auto">
          <a:xfrm>
            <a:off x="395288" y="5084763"/>
            <a:ext cx="208915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8" descr="http://islandentmagazine.files.wordpress.com/2011/07/fotolia_6855149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2465387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0" descr="http://thedailystandup.com/wp-content/uploads/2008/11/istock_000006452277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6" t="9332" r="24956" b="17868"/>
          <a:stretch>
            <a:fillRect/>
          </a:stretch>
        </p:blipFill>
        <p:spPr bwMode="auto">
          <a:xfrm>
            <a:off x="4067175" y="3200400"/>
            <a:ext cx="11525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2" descr="http://industrial-design.co.il/wp-content/uploads/2010/03/design-conce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r="26628" b="26044"/>
          <a:stretch>
            <a:fillRect/>
          </a:stretch>
        </p:blipFill>
        <p:spPr bwMode="auto">
          <a:xfrm>
            <a:off x="6948488" y="2060575"/>
            <a:ext cx="1944687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Простые методики контроля:</a:t>
            </a:r>
          </a:p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Отчеты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о состоянии проекта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373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373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153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400" b="1" dirty="0" smtClean="0">
                <a:cs typeface="Arial" pitchFamily="34" charset="0"/>
              </a:rPr>
              <a:t>Вы должны получить от членов команды </a:t>
            </a: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400" b="1" dirty="0" smtClean="0">
                <a:cs typeface="Arial" pitchFamily="34" charset="0"/>
              </a:rPr>
              <a:t>проекта следующую информацию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Выполнение делегированных задач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Завершение ключевых этапов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Любые отставания от графиков выполнения работ и их причины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Любые проблемы, требующие незамедлительного решения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Любые трудности, ожидаемые в ближайшем будущем</a:t>
            </a: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Простые методики контроля:</a:t>
            </a:r>
          </a:p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Стандартный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шаблон отчета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4754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475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106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Название проекта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Краткое описание ключевого этапа, освещаемого в отчете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Имя работника, ответственного за этот ключевой этап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Дата отчета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Действительный прогресс в достижении «вех» проекта </a:t>
            </a:r>
            <a:br>
              <a:rPr kumimoji="0" lang="ru-RU" sz="2400" dirty="0" smtClean="0">
                <a:cs typeface="Arial" pitchFamily="34" charset="0"/>
              </a:rPr>
            </a:br>
            <a:r>
              <a:rPr kumimoji="0" lang="ru-RU" sz="2400" dirty="0" smtClean="0">
                <a:cs typeface="Arial" pitchFamily="34" charset="0"/>
              </a:rPr>
              <a:t>в сравнении с запланированным прогрессом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Резюме о прогрессе на рассматриваемом ключевом этапе, включая объяснения всех случаев отставания и описания принятых корректирующих мер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Проблемы или спорные вопросы, ожидающие решения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dirty="0" smtClean="0">
                <a:cs typeface="Arial" pitchFamily="34" charset="0"/>
              </a:rPr>
              <a:t>Вехи, которые должны быть достигнуты </a:t>
            </a:r>
            <a:br>
              <a:rPr kumimoji="0" lang="ru-RU" sz="2400" dirty="0" smtClean="0">
                <a:cs typeface="Arial" pitchFamily="34" charset="0"/>
              </a:rPr>
            </a:br>
            <a:r>
              <a:rPr kumimoji="0" lang="ru-RU" sz="2400" dirty="0" smtClean="0">
                <a:cs typeface="Arial" pitchFamily="34" charset="0"/>
              </a:rPr>
              <a:t>в следующем отчетном периоде, и дата следующего отчета</a:t>
            </a: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Основные вопросы заинтересованных </a:t>
            </a:r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сторон для контроля статус проекта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5778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577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-228600" y="1546448"/>
            <a:ext cx="9372600" cy="4114800"/>
          </a:xfrm>
        </p:spPr>
        <p:txBody>
          <a:bodyPr>
            <a:normAutofit/>
          </a:bodyPr>
          <a:lstStyle/>
          <a:p>
            <a:pPr lvl="2" eaLnBrk="1" hangingPunct="1">
              <a:spcBef>
                <a:spcPct val="9000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kumimoji="0" lang="ru-RU" sz="2400" dirty="0" smtClean="0">
                <a:latin typeface="Arial" pitchFamily="34" charset="0"/>
              </a:rPr>
              <a:t>Соблюдается ли график реализации проекта?</a:t>
            </a:r>
          </a:p>
          <a:p>
            <a:pPr lvl="2" eaLnBrk="1" hangingPunct="1">
              <a:spcBef>
                <a:spcPct val="9000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kumimoji="0" lang="ru-RU" sz="2400" dirty="0" smtClean="0">
                <a:latin typeface="Arial" pitchFamily="34" charset="0"/>
              </a:rPr>
              <a:t>Реализуется ли проект в рамках выделенного бюджета?</a:t>
            </a:r>
          </a:p>
          <a:p>
            <a:pPr lvl="2" eaLnBrk="1" hangingPunct="1">
              <a:spcBef>
                <a:spcPct val="9000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kumimoji="0" lang="ru-RU" sz="2400" dirty="0" smtClean="0">
                <a:latin typeface="Arial" pitchFamily="34" charset="0"/>
              </a:rPr>
              <a:t>Достигнуты ли все намеченные вехи?</a:t>
            </a:r>
          </a:p>
          <a:p>
            <a:pPr lvl="2" eaLnBrk="1" hangingPunct="1">
              <a:spcBef>
                <a:spcPct val="9000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kumimoji="0" lang="ru-RU" sz="2400" dirty="0" smtClean="0">
                <a:latin typeface="Arial" pitchFamily="34" charset="0"/>
              </a:rPr>
              <a:t>Какие меры приняты для устранения отставания, если таковое допущено?</a:t>
            </a:r>
          </a:p>
          <a:p>
            <a:pPr eaLnBrk="1" hangingPunct="1">
              <a:spcBef>
                <a:spcPct val="90000"/>
              </a:spcBef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График сообщений по проекту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680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680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51520" y="1402432"/>
            <a:ext cx="8610600" cy="4114800"/>
          </a:xfrm>
        </p:spPr>
        <p:txBody>
          <a:bodyPr/>
          <a:lstStyle/>
          <a:p>
            <a:pPr eaLnBrk="1" hangingPunct="1">
              <a:spcBef>
                <a:spcPct val="90000"/>
              </a:spcBef>
              <a:buFont typeface="SymbolPS" charset="0"/>
              <a:buNone/>
            </a:pPr>
            <a:r>
              <a:rPr kumimoji="0" lang="ru-RU" sz="2600" b="1" dirty="0" smtClean="0">
                <a:cs typeface="Arial" pitchFamily="34" charset="0"/>
              </a:rPr>
              <a:t>Вы должны спросить себя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Кто нуждается в информации?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О чем должна быть эта информация?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Как часто она должна предоставляться?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Какими способами она должна предоставляться?</a:t>
            </a:r>
          </a:p>
          <a:p>
            <a:pPr eaLnBrk="1" hangingPunct="1">
              <a:spcBef>
                <a:spcPct val="90000"/>
              </a:spcBef>
            </a:pPr>
            <a:endParaRPr kumimoji="0" lang="ru-RU" sz="2600" dirty="0" smtClean="0">
              <a:cs typeface="Arial" pitchFamily="34" charset="0"/>
            </a:endParaRPr>
          </a:p>
          <a:p>
            <a:pPr eaLnBrk="1" hangingPunct="1"/>
            <a:endParaRPr kumimoji="0" lang="ru-RU" sz="2600" dirty="0" smtClean="0">
              <a:cs typeface="Arial" pitchFamily="34" charset="0"/>
            </a:endParaRPr>
          </a:p>
          <a:p>
            <a:pPr eaLnBrk="1" hangingPunct="1">
              <a:buFont typeface="SymbolPS" charset="0"/>
              <a:buNone/>
            </a:pPr>
            <a:endParaRPr kumimoji="0" lang="ru-RU" sz="2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График сообщений по проекту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7826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782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512" y="1295400"/>
            <a:ext cx="8812088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None/>
            </a:pPr>
            <a:r>
              <a:rPr kumimoji="0" lang="ru-RU" sz="2400" b="1" dirty="0" smtClean="0">
                <a:cs typeface="Arial" pitchFamily="34" charset="0"/>
              </a:rPr>
              <a:t>Эффективное общение – типы совещаний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400" dirty="0" smtClean="0">
                <a:cs typeface="Arial" pitchFamily="34" charset="0"/>
              </a:rPr>
              <a:t>Формальные протоколируемые совещания, график проведения которых может определяться вышестоящими инстанциями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400" dirty="0" smtClean="0">
                <a:cs typeface="Arial" pitchFamily="34" charset="0"/>
              </a:rPr>
              <a:t>Совещания с покровителем проекта (возможно, «один </a:t>
            </a:r>
            <a:br>
              <a:rPr kumimoji="0" lang="ru-RU" sz="2400" dirty="0" smtClean="0">
                <a:cs typeface="Arial" pitchFamily="34" charset="0"/>
              </a:rPr>
            </a:br>
            <a:r>
              <a:rPr kumimoji="0" lang="ru-RU" sz="2400" dirty="0" smtClean="0">
                <a:cs typeface="Arial" pitchFamily="34" charset="0"/>
              </a:rPr>
              <a:t>на один»)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400" dirty="0" smtClean="0">
                <a:cs typeface="Arial" pitchFamily="34" charset="0"/>
              </a:rPr>
              <a:t>Рабочие совещания с командой проекта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400" dirty="0" smtClean="0">
                <a:cs typeface="Arial" pitchFamily="34" charset="0"/>
              </a:rPr>
              <a:t>Индивидуальные совещания с членами команды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400" dirty="0" smtClean="0">
                <a:cs typeface="Arial" pitchFamily="34" charset="0"/>
              </a:rPr>
              <a:t>Специальные совещания для решения возникших проблем</a:t>
            </a: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Поддержание баланса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885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610600" cy="41148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z="2600" b="1" smtClean="0">
                <a:cs typeface="Arial" pitchFamily="34" charset="0"/>
              </a:rPr>
              <a:t>Мониторинг связан с достижением баланса трех </a:t>
            </a:r>
          </a:p>
          <a:p>
            <a:pPr marL="457200" indent="-457200"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z="2600" b="1" smtClean="0">
                <a:cs typeface="Arial" pitchFamily="34" charset="0"/>
              </a:rPr>
              <a:t>основных измерений проекта:</a:t>
            </a:r>
          </a:p>
          <a:p>
            <a:pPr marL="457200" indent="-457200" eaLnBrk="1" hangingPunct="1">
              <a:spcBef>
                <a:spcPct val="90000"/>
              </a:spcBef>
            </a:pPr>
            <a:r>
              <a:rPr kumimoji="0" lang="ru-RU" sz="2600" smtClean="0">
                <a:cs typeface="Arial" pitchFamily="34" charset="0"/>
              </a:rPr>
              <a:t>затраты – выделенные ресурсы</a:t>
            </a:r>
          </a:p>
          <a:p>
            <a:pPr marL="457200" indent="-457200" eaLnBrk="1" hangingPunct="1">
              <a:spcBef>
                <a:spcPct val="90000"/>
              </a:spcBef>
            </a:pPr>
            <a:r>
              <a:rPr kumimoji="0" lang="ru-RU" sz="2600" smtClean="0">
                <a:cs typeface="Arial" pitchFamily="34" charset="0"/>
              </a:rPr>
              <a:t>время – график выполнения работ</a:t>
            </a:r>
          </a:p>
          <a:p>
            <a:pPr marL="457200" indent="-457200" eaLnBrk="1" hangingPunct="1">
              <a:spcBef>
                <a:spcPct val="90000"/>
              </a:spcBef>
            </a:pPr>
            <a:r>
              <a:rPr kumimoji="0" lang="ru-RU" sz="2600" smtClean="0">
                <a:cs typeface="Arial" pitchFamily="34" charset="0"/>
              </a:rPr>
              <a:t>качество – соответствие характеристик конечных результатов потребностям заказчиков проекта</a:t>
            </a:r>
          </a:p>
          <a:p>
            <a:pPr marL="457200" indent="-457200" eaLnBrk="1" hangingPunct="1">
              <a:spcBef>
                <a:spcPct val="90000"/>
              </a:spcBef>
            </a:pPr>
            <a:endParaRPr kumimoji="0" lang="ru-RU" sz="2600" smtClean="0">
              <a:cs typeface="Arial" pitchFamily="34" charset="0"/>
            </a:endParaRPr>
          </a:p>
          <a:p>
            <a:pPr marL="457200" indent="-457200" eaLnBrk="1" hangingPunct="1"/>
            <a:endParaRPr kumimoji="0" lang="ru-RU" sz="2600" smtClean="0">
              <a:cs typeface="Arial" pitchFamily="34" charset="0"/>
            </a:endParaRPr>
          </a:p>
          <a:p>
            <a:pPr marL="457200" indent="-457200" eaLnBrk="1" hangingPunct="1">
              <a:buFont typeface="SymbolPS" charset="0"/>
              <a:buNone/>
            </a:pPr>
            <a:endParaRPr kumimoji="0" lang="ru-RU" sz="26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Поддержание баланса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987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610600" cy="4114800"/>
          </a:xfrm>
        </p:spPr>
        <p:txBody>
          <a:bodyPr/>
          <a:lstStyle/>
          <a:p>
            <a:pPr eaLnBrk="1" hangingPunct="1">
              <a:spcBef>
                <a:spcPct val="90000"/>
              </a:spcBef>
              <a:buFont typeface="SymbolPS" charset="0"/>
              <a:buNone/>
            </a:pPr>
            <a:r>
              <a:rPr kumimoji="0" lang="ru-RU" sz="2600" dirty="0" smtClean="0">
                <a:cs typeface="Arial" pitchFamily="34" charset="0"/>
              </a:rPr>
              <a:t>Необходимы системы для мониторинга: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времени, затрачиваемого на выполнение задач </a:t>
            </a:r>
            <a:br>
              <a:rPr kumimoji="0" lang="ru-RU" sz="2600" dirty="0" smtClean="0">
                <a:cs typeface="Arial" pitchFamily="34" charset="0"/>
              </a:rPr>
            </a:br>
            <a:r>
              <a:rPr kumimoji="0" lang="ru-RU" sz="2600" dirty="0" smtClean="0">
                <a:cs typeface="Arial" pitchFamily="34" charset="0"/>
              </a:rPr>
              <a:t>по проекту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использования ресурсов (людей, материалов </a:t>
            </a:r>
            <a:br>
              <a:rPr kumimoji="0" lang="ru-RU" sz="2600" dirty="0" smtClean="0">
                <a:cs typeface="Arial" pitchFamily="34" charset="0"/>
              </a:rPr>
            </a:br>
            <a:r>
              <a:rPr kumimoji="0" lang="ru-RU" sz="2600" dirty="0" smtClean="0">
                <a:cs typeface="Arial" pitchFamily="34" charset="0"/>
              </a:rPr>
              <a:t>и оборудования)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600" dirty="0" smtClean="0">
                <a:cs typeface="Arial" pitchFamily="34" charset="0"/>
              </a:rPr>
              <a:t>соответствия результатов стандартам качества</a:t>
            </a:r>
          </a:p>
          <a:p>
            <a:pPr eaLnBrk="1" hangingPunct="1">
              <a:spcBef>
                <a:spcPct val="90000"/>
              </a:spcBef>
            </a:pPr>
            <a:endParaRPr kumimoji="0" lang="ru-RU" sz="2600" dirty="0" smtClean="0">
              <a:cs typeface="Arial" pitchFamily="34" charset="0"/>
            </a:endParaRPr>
          </a:p>
          <a:p>
            <a:pPr eaLnBrk="1" hangingPunct="1">
              <a:spcBef>
                <a:spcPct val="90000"/>
              </a:spcBef>
            </a:pPr>
            <a:endParaRPr kumimoji="0" lang="ru-RU" sz="2600" dirty="0" smtClean="0">
              <a:cs typeface="Arial" pitchFamily="34" charset="0"/>
            </a:endParaRPr>
          </a:p>
          <a:p>
            <a:pPr eaLnBrk="1" hangingPunct="1"/>
            <a:endParaRPr kumimoji="0" lang="ru-RU" sz="2600" dirty="0" smtClean="0">
              <a:cs typeface="Arial" pitchFamily="34" charset="0"/>
            </a:endParaRPr>
          </a:p>
          <a:p>
            <a:pPr eaLnBrk="1" hangingPunct="1">
              <a:buFont typeface="SymbolPS" charset="0"/>
              <a:buNone/>
            </a:pPr>
            <a:endParaRPr kumimoji="0" lang="ru-RU" sz="2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Способы поддержания баланса 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089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512" y="1196752"/>
            <a:ext cx="8610600" cy="4114800"/>
          </a:xfrm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Отказаться от строгого соблюдения очередности ключевых этапов, если отсутствует такая необходимость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Сэкономить время и ресурсы, аннулировав или сократив резервы на непредвиденные обстоятельства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Пересмотреть взаимосвязи между действиями в логической схеме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Сократить непроизводительные затраты времени для ускорения выполнения заданий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Минимизировать дублирование работ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Договориться о продлении сроков выполнения работ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Привлечь дополнительные ресурсы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Пересмотреть показатели качества выполнения работ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90000"/>
              </a:spcBef>
            </a:pPr>
            <a:endParaRPr kumimoji="0" lang="ru-RU" sz="2400" dirty="0" smtClean="0">
              <a:cs typeface="Arial" pitchFamily="34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marL="381000" indent="-381000"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Отслеживание прогресса 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192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1923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458200" cy="3267075"/>
          </a:xfrm>
          <a:noFill/>
        </p:spPr>
      </p:pic>
    </p:spTree>
    <p:extLst>
      <p:ext uri="{BB962C8B-B14F-4D97-AF65-F5344CB8AC3E}">
        <p14:creationId xmlns:p14="http://schemas.microsoft.com/office/powerpoint/2010/main" val="4417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Управление конфликтами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397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buFont typeface="SymbolPS" charset="0"/>
              <a:buNone/>
            </a:pPr>
            <a:r>
              <a:rPr kumimoji="0" lang="ru-RU" smtClean="0">
                <a:cs typeface="Arial" pitchFamily="34" charset="0"/>
              </a:rPr>
              <a:t>Сопротивление изменениями может быть вызвано :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конфликтом интересов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слабой терпимостью к изменениям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различиями в оценках необходимости изменений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отсутствием понимания или недостатком доверия</a:t>
            </a:r>
          </a:p>
          <a:p>
            <a:pPr algn="r" eaLnBrk="1" hangingPunct="1">
              <a:spcBef>
                <a:spcPct val="50000"/>
              </a:spcBef>
              <a:buFont typeface="SymbolPS" charset="0"/>
              <a:buNone/>
            </a:pPr>
            <a:endParaRPr kumimoji="0" lang="ru-RU" sz="2000" smtClean="0">
              <a:cs typeface="Arial" pitchFamily="34" charset="0"/>
            </a:endParaRPr>
          </a:p>
          <a:p>
            <a:pPr algn="r" eaLnBrk="1" hangingPunct="1">
              <a:spcBef>
                <a:spcPct val="50000"/>
              </a:spcBef>
              <a:buFont typeface="SymbolPS" charset="0"/>
              <a:buNone/>
            </a:pPr>
            <a:r>
              <a:rPr kumimoji="0" lang="ru-RU" sz="2000" smtClean="0">
                <a:cs typeface="Arial" pitchFamily="34" charset="0"/>
              </a:rPr>
              <a:t>(Шлезингер и Коттер (Schlesinger and Kotter), 1992)</a:t>
            </a:r>
            <a:r>
              <a:rPr kumimoji="0" lang="ru-RU" smtClean="0">
                <a:cs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0" y="2982913"/>
            <a:ext cx="882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uk-UA">
              <a:latin typeface="Comic Sans MS" pitchFamily="66" charset="0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51842" y="1363252"/>
            <a:ext cx="8712646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ts val="600"/>
              </a:spcAft>
              <a:buFontTx/>
              <a:buBlip>
                <a:blip r:embed="rId3"/>
              </a:buBlip>
            </a:pPr>
            <a:r>
              <a:rPr lang="ru-RU" sz="2400" dirty="0">
                <a:solidFill>
                  <a:srgbClr val="000000"/>
                </a:solidFill>
                <a:latin typeface="Franklin Gothic Medium" pitchFamily="34" charset="0"/>
              </a:rPr>
              <a:t>  </a:t>
            </a:r>
            <a:r>
              <a:rPr lang="ru-RU" sz="2800" b="1" dirty="0">
                <a:solidFill>
                  <a:srgbClr val="C00000"/>
                </a:solidFill>
                <a:latin typeface="Franklin Gothic Medium" pitchFamily="34" charset="0"/>
              </a:rPr>
              <a:t>Управление проектами  </a:t>
            </a:r>
            <a:r>
              <a:rPr lang="ru-RU" sz="2400" dirty="0">
                <a:solidFill>
                  <a:srgbClr val="000000"/>
                </a:solidFill>
                <a:latin typeface="Franklin Gothic Medium" pitchFamily="34" charset="0"/>
              </a:rPr>
              <a:t>- это и</a:t>
            </a:r>
            <a:r>
              <a:rPr lang="ru-RU" sz="2400" dirty="0">
                <a:latin typeface="Franklin Gothic Medium" pitchFamily="34" charset="0"/>
              </a:rPr>
              <a:t>скусство руководства человеческими и материальными ресурсами и их координации на протяжении всего срока проекта, осуществляемым при помощи современных методов управления для достижения заданных целей, которые выражены в показателях масштаба, затрат, времени, качества и степени удовлетворения участников. </a:t>
            </a:r>
          </a:p>
          <a:p>
            <a:pPr lvl="2" eaLnBrk="1" hangingPunct="1">
              <a:lnSpc>
                <a:spcPct val="105000"/>
              </a:lnSpc>
              <a:spcAft>
                <a:spcPts val="600"/>
              </a:spcAft>
            </a:pPr>
            <a:r>
              <a:rPr lang="ru-RU" sz="2400" i="1" dirty="0">
                <a:solidFill>
                  <a:srgbClr val="0070C0"/>
                </a:solidFill>
                <a:latin typeface="Franklin Gothic Medium" pitchFamily="34" charset="0"/>
              </a:rPr>
              <a:t>(PMI </a:t>
            </a:r>
            <a:r>
              <a:rPr lang="ru-RU" sz="2400" i="1" dirty="0" err="1">
                <a:solidFill>
                  <a:srgbClr val="0070C0"/>
                </a:solidFill>
                <a:latin typeface="Franklin Gothic Medium" pitchFamily="34" charset="0"/>
              </a:rPr>
              <a:t>Standards</a:t>
            </a:r>
            <a:r>
              <a:rPr lang="ru-RU" sz="2400" i="1" dirty="0">
                <a:solidFill>
                  <a:srgbClr val="0070C0"/>
                </a:solidFill>
                <a:latin typeface="Franklin Gothic Medium" pitchFamily="34" charset="0"/>
              </a:rPr>
              <a:t> </a:t>
            </a:r>
            <a:r>
              <a:rPr lang="ru-RU" sz="2400" i="1" dirty="0" err="1">
                <a:solidFill>
                  <a:srgbClr val="0070C0"/>
                </a:solidFill>
                <a:latin typeface="Franklin Gothic Medium" pitchFamily="34" charset="0"/>
              </a:rPr>
              <a:t>Committee</a:t>
            </a:r>
            <a:r>
              <a:rPr lang="ru-RU" sz="2400" i="1" dirty="0">
                <a:solidFill>
                  <a:srgbClr val="0070C0"/>
                </a:solidFill>
                <a:latin typeface="Franklin Gothic Medium" pitchFamily="34" charset="0"/>
              </a:rPr>
              <a:t>, 1987)</a:t>
            </a:r>
            <a:endParaRPr lang="ru-RU" sz="240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6817" y="144686"/>
            <a:ext cx="6875463" cy="9080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Управление проектами     </a:t>
            </a:r>
          </a:p>
        </p:txBody>
      </p:sp>
      <p:pic>
        <p:nvPicPr>
          <p:cNvPr id="10247" name="Picture 2" descr="http://www.imaginegrafix.com/wp-content/uploads/2012/01/HeadPack-920x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0" r="14925" b="4167"/>
          <a:stretch>
            <a:fillRect/>
          </a:stretch>
        </p:blipFill>
        <p:spPr bwMode="auto">
          <a:xfrm>
            <a:off x="5292080" y="4725144"/>
            <a:ext cx="37195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Управление конфликтами (2)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4994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499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515672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z="2000" dirty="0" smtClean="0">
                <a:cs typeface="Arial" pitchFamily="34" charset="0"/>
              </a:rPr>
              <a:t>Посредством успешного общения во время реализации </a:t>
            </a:r>
          </a:p>
          <a:p>
            <a:pPr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z="2000" dirty="0" smtClean="0">
                <a:cs typeface="Arial" pitchFamily="34" charset="0"/>
              </a:rPr>
              <a:t>проекта можно добиться того, чтобы: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000" dirty="0" smtClean="0">
                <a:cs typeface="Arial" pitchFamily="34" charset="0"/>
              </a:rPr>
              <a:t>члены команды проекта адекватно реагировали на изменения и наилучшим образом использовали свои способности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000" dirty="0" smtClean="0">
                <a:cs typeface="Arial" pitchFamily="34" charset="0"/>
              </a:rPr>
              <a:t>Вы получали информацию, необходимую для осуществления мониторинга и контроля за выполнением задач проекта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000" dirty="0" smtClean="0">
                <a:cs typeface="Arial" pitchFamily="34" charset="0"/>
              </a:rPr>
              <a:t> заинтересованные стороны позитивно реагировали на достигнутый прогресс и оставались приверженными успеху проекта</a:t>
            </a:r>
          </a:p>
          <a:p>
            <a:pPr eaLnBrk="1" hangingPunct="1">
              <a:spcBef>
                <a:spcPct val="50000"/>
              </a:spcBef>
            </a:pPr>
            <a:endParaRPr kumimoji="0" lang="ru-RU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конфликтами</a:t>
            </a:r>
            <a:endParaRPr lang="uk-UA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59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  <a:cs typeface="Arial" pitchFamily="34" charset="0"/>
              </a:rPr>
              <a:t>КОНФЛИКТ</a:t>
            </a:r>
            <a:r>
              <a:rPr lang="ru-RU" sz="2800" dirty="0" smtClean="0">
                <a:solidFill>
                  <a:schemeClr val="tx1"/>
                </a:solidFill>
                <a:cs typeface="Arial" pitchFamily="34" charset="0"/>
              </a:rPr>
              <a:t> (</a:t>
            </a:r>
            <a:r>
              <a:rPr lang="ru-RU" sz="2800" i="1" dirty="0" smtClean="0">
                <a:solidFill>
                  <a:schemeClr val="tx1"/>
                </a:solidFill>
                <a:cs typeface="Arial" pitchFamily="34" charset="0"/>
              </a:rPr>
              <a:t>от лат. </a:t>
            </a:r>
            <a:r>
              <a:rPr lang="ru-RU" sz="2800" i="1" dirty="0" err="1" smtClean="0">
                <a:solidFill>
                  <a:schemeClr val="tx1"/>
                </a:solidFill>
                <a:cs typeface="Arial" pitchFamily="34" charset="0"/>
              </a:rPr>
              <a:t>conflictus</a:t>
            </a:r>
            <a:r>
              <a:rPr lang="ru-RU" sz="28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itchFamily="34" charset="0"/>
              </a:rPr>
              <a:t>— столкновение), столкновение, серьезное разногласие, спор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539552" y="5164832"/>
            <a:ext cx="7772400" cy="1693168"/>
          </a:xfrm>
        </p:spPr>
        <p:txBody>
          <a:bodyPr/>
          <a:lstStyle/>
          <a:p>
            <a:r>
              <a:rPr lang="ru-RU" sz="2000" i="1" dirty="0" smtClean="0">
                <a:solidFill>
                  <a:schemeClr val="tx1"/>
                </a:solidFill>
                <a:cs typeface="Arial" pitchFamily="34" charset="0"/>
              </a:rPr>
              <a:t>Конфликт</a:t>
            </a:r>
            <a:r>
              <a:rPr lang="ru-RU" sz="2000" dirty="0" smtClean="0">
                <a:solidFill>
                  <a:schemeClr val="tx1"/>
                </a:solidFill>
                <a:cs typeface="Arial" pitchFamily="34" charset="0"/>
              </a:rPr>
              <a:t> – это отсутствие согласия между двумя и более сторонами, которые могут быть конкретными лицами или группами лиц. Каждая сторона делает все, чтобы была принята её точка зрения или цель, и мешает другой стороне делать то же самое </a:t>
            </a:r>
          </a:p>
        </p:txBody>
      </p:sp>
      <p:pic>
        <p:nvPicPr>
          <p:cNvPr id="100354" name="Picture 5" descr="Картинка 84 из 125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57338"/>
            <a:ext cx="544671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720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pPr algn="l"/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Структурные элементы конфликта</a:t>
            </a:r>
          </a:p>
        </p:txBody>
      </p:sp>
      <p:grpSp>
        <p:nvGrpSpPr>
          <p:cNvPr id="101378" name="Группа 2"/>
          <p:cNvGrpSpPr>
            <a:grpSpLocks/>
          </p:cNvGrpSpPr>
          <p:nvPr/>
        </p:nvGrpSpPr>
        <p:grpSpPr bwMode="auto">
          <a:xfrm>
            <a:off x="395288" y="1916113"/>
            <a:ext cx="8208962" cy="3600450"/>
            <a:chOff x="839800" y="3383753"/>
            <a:chExt cx="7618923" cy="2880320"/>
          </a:xfrm>
        </p:grpSpPr>
        <p:sp>
          <p:nvSpPr>
            <p:cNvPr id="22" name="Полилиния 21"/>
            <p:cNvSpPr/>
            <p:nvPr/>
          </p:nvSpPr>
          <p:spPr>
            <a:xfrm>
              <a:off x="839800" y="3668229"/>
              <a:ext cx="1066738" cy="2407887"/>
            </a:xfrm>
            <a:custGeom>
              <a:avLst/>
              <a:gdLst>
                <a:gd name="connsiteX0" fmla="*/ 0 w 1066196"/>
                <a:gd name="connsiteY0" fmla="*/ 963133 h 1926265"/>
                <a:gd name="connsiteX1" fmla="*/ 533098 w 1066196"/>
                <a:gd name="connsiteY1" fmla="*/ 0 h 1926265"/>
                <a:gd name="connsiteX2" fmla="*/ 1066196 w 1066196"/>
                <a:gd name="connsiteY2" fmla="*/ 963133 h 1926265"/>
                <a:gd name="connsiteX3" fmla="*/ 533098 w 1066196"/>
                <a:gd name="connsiteY3" fmla="*/ 1926266 h 1926265"/>
                <a:gd name="connsiteX4" fmla="*/ 0 w 1066196"/>
                <a:gd name="connsiteY4" fmla="*/ 963133 h 19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196" h="1926265">
                  <a:moveTo>
                    <a:pt x="0" y="963133"/>
                  </a:moveTo>
                  <a:cubicBezTo>
                    <a:pt x="0" y="431209"/>
                    <a:pt x="238676" y="0"/>
                    <a:pt x="533098" y="0"/>
                  </a:cubicBezTo>
                  <a:cubicBezTo>
                    <a:pt x="827520" y="0"/>
                    <a:pt x="1066196" y="431209"/>
                    <a:pt x="1066196" y="963133"/>
                  </a:cubicBezTo>
                  <a:cubicBezTo>
                    <a:pt x="1066196" y="1495057"/>
                    <a:pt x="827520" y="1926266"/>
                    <a:pt x="533098" y="1926266"/>
                  </a:cubicBezTo>
                  <a:cubicBezTo>
                    <a:pt x="238676" y="1926266"/>
                    <a:pt x="0" y="1495057"/>
                    <a:pt x="0" y="96313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8691" tIns="364645" rIns="238691" bIns="364645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6500" dirty="0"/>
                <a:t>X</a:t>
              </a:r>
              <a:endParaRPr lang="ru-RU" sz="65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7680771" y="4483558"/>
              <a:ext cx="618826" cy="772149"/>
            </a:xfrm>
            <a:custGeom>
              <a:avLst/>
              <a:gdLst>
                <a:gd name="connsiteX0" fmla="*/ 81968 w 618394"/>
                <a:gd name="connsiteY0" fmla="*/ 236474 h 618394"/>
                <a:gd name="connsiteX1" fmla="*/ 236474 w 618394"/>
                <a:gd name="connsiteY1" fmla="*/ 236474 h 618394"/>
                <a:gd name="connsiteX2" fmla="*/ 236474 w 618394"/>
                <a:gd name="connsiteY2" fmla="*/ 81968 h 618394"/>
                <a:gd name="connsiteX3" fmla="*/ 381920 w 618394"/>
                <a:gd name="connsiteY3" fmla="*/ 81968 h 618394"/>
                <a:gd name="connsiteX4" fmla="*/ 381920 w 618394"/>
                <a:gd name="connsiteY4" fmla="*/ 236474 h 618394"/>
                <a:gd name="connsiteX5" fmla="*/ 536426 w 618394"/>
                <a:gd name="connsiteY5" fmla="*/ 236474 h 618394"/>
                <a:gd name="connsiteX6" fmla="*/ 536426 w 618394"/>
                <a:gd name="connsiteY6" fmla="*/ 381920 h 618394"/>
                <a:gd name="connsiteX7" fmla="*/ 381920 w 618394"/>
                <a:gd name="connsiteY7" fmla="*/ 381920 h 618394"/>
                <a:gd name="connsiteX8" fmla="*/ 381920 w 618394"/>
                <a:gd name="connsiteY8" fmla="*/ 536426 h 618394"/>
                <a:gd name="connsiteX9" fmla="*/ 236474 w 618394"/>
                <a:gd name="connsiteY9" fmla="*/ 536426 h 618394"/>
                <a:gd name="connsiteX10" fmla="*/ 236474 w 618394"/>
                <a:gd name="connsiteY10" fmla="*/ 381920 h 618394"/>
                <a:gd name="connsiteX11" fmla="*/ 81968 w 618394"/>
                <a:gd name="connsiteY11" fmla="*/ 381920 h 618394"/>
                <a:gd name="connsiteX12" fmla="*/ 81968 w 618394"/>
                <a:gd name="connsiteY12" fmla="*/ 236474 h 61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8394" h="618394">
                  <a:moveTo>
                    <a:pt x="81968" y="236474"/>
                  </a:moveTo>
                  <a:lnTo>
                    <a:pt x="236474" y="236474"/>
                  </a:lnTo>
                  <a:lnTo>
                    <a:pt x="236474" y="81968"/>
                  </a:lnTo>
                  <a:lnTo>
                    <a:pt x="381920" y="81968"/>
                  </a:lnTo>
                  <a:lnTo>
                    <a:pt x="381920" y="236474"/>
                  </a:lnTo>
                  <a:lnTo>
                    <a:pt x="536426" y="236474"/>
                  </a:lnTo>
                  <a:lnTo>
                    <a:pt x="536426" y="381920"/>
                  </a:lnTo>
                  <a:lnTo>
                    <a:pt x="381920" y="381920"/>
                  </a:lnTo>
                  <a:lnTo>
                    <a:pt x="381920" y="536426"/>
                  </a:lnTo>
                  <a:lnTo>
                    <a:pt x="236474" y="536426"/>
                  </a:lnTo>
                  <a:lnTo>
                    <a:pt x="236474" y="381920"/>
                  </a:lnTo>
                  <a:lnTo>
                    <a:pt x="81968" y="381920"/>
                  </a:lnTo>
                  <a:lnTo>
                    <a:pt x="81968" y="2364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1968" tIns="236474" rIns="81968" bIns="236474" spcCol="1270" anchor="ctr"/>
            <a:lstStyle/>
            <a:p>
              <a:pPr algn="ctr" defTabSz="4445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00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7391985" y="3600920"/>
              <a:ext cx="1066738" cy="2360898"/>
            </a:xfrm>
            <a:custGeom>
              <a:avLst/>
              <a:gdLst>
                <a:gd name="connsiteX0" fmla="*/ 0 w 1066196"/>
                <a:gd name="connsiteY0" fmla="*/ 944282 h 1888564"/>
                <a:gd name="connsiteX1" fmla="*/ 533098 w 1066196"/>
                <a:gd name="connsiteY1" fmla="*/ 0 h 1888564"/>
                <a:gd name="connsiteX2" fmla="*/ 1066196 w 1066196"/>
                <a:gd name="connsiteY2" fmla="*/ 944282 h 1888564"/>
                <a:gd name="connsiteX3" fmla="*/ 533098 w 1066196"/>
                <a:gd name="connsiteY3" fmla="*/ 1888564 h 1888564"/>
                <a:gd name="connsiteX4" fmla="*/ 0 w 1066196"/>
                <a:gd name="connsiteY4" fmla="*/ 944282 h 18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196" h="1888564">
                  <a:moveTo>
                    <a:pt x="0" y="944282"/>
                  </a:moveTo>
                  <a:cubicBezTo>
                    <a:pt x="0" y="422769"/>
                    <a:pt x="238676" y="0"/>
                    <a:pt x="533098" y="0"/>
                  </a:cubicBezTo>
                  <a:cubicBezTo>
                    <a:pt x="827520" y="0"/>
                    <a:pt x="1066196" y="422769"/>
                    <a:pt x="1066196" y="944282"/>
                  </a:cubicBezTo>
                  <a:cubicBezTo>
                    <a:pt x="1066196" y="1465795"/>
                    <a:pt x="827520" y="1888564"/>
                    <a:pt x="533098" y="1888564"/>
                  </a:cubicBezTo>
                  <a:cubicBezTo>
                    <a:pt x="238676" y="1888564"/>
                    <a:pt x="0" y="1465795"/>
                    <a:pt x="0" y="944282"/>
                  </a:cubicBez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8691" tIns="359124" rIns="238691" bIns="35912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6500" dirty="0"/>
                <a:t>Y</a:t>
              </a:r>
              <a:endParaRPr lang="ru-RU" sz="6500" dirty="0"/>
            </a:p>
          </p:txBody>
        </p:sp>
        <p:sp>
          <p:nvSpPr>
            <p:cNvPr id="25" name="Полилиния 24"/>
            <p:cNvSpPr/>
            <p:nvPr/>
          </p:nvSpPr>
          <p:spPr>
            <a:xfrm rot="21111507">
              <a:off x="4328798" y="4473398"/>
              <a:ext cx="602618" cy="367025"/>
            </a:xfrm>
            <a:custGeom>
              <a:avLst/>
              <a:gdLst>
                <a:gd name="connsiteX0" fmla="*/ 0 w 603204"/>
                <a:gd name="connsiteY0" fmla="*/ 58916 h 294581"/>
                <a:gd name="connsiteX1" fmla="*/ 455914 w 603204"/>
                <a:gd name="connsiteY1" fmla="*/ 58916 h 294581"/>
                <a:gd name="connsiteX2" fmla="*/ 455914 w 603204"/>
                <a:gd name="connsiteY2" fmla="*/ 0 h 294581"/>
                <a:gd name="connsiteX3" fmla="*/ 603204 w 603204"/>
                <a:gd name="connsiteY3" fmla="*/ 147291 h 294581"/>
                <a:gd name="connsiteX4" fmla="*/ 455914 w 603204"/>
                <a:gd name="connsiteY4" fmla="*/ 294581 h 294581"/>
                <a:gd name="connsiteX5" fmla="*/ 455914 w 603204"/>
                <a:gd name="connsiteY5" fmla="*/ 235665 h 294581"/>
                <a:gd name="connsiteX6" fmla="*/ 0 w 603204"/>
                <a:gd name="connsiteY6" fmla="*/ 235665 h 294581"/>
                <a:gd name="connsiteX7" fmla="*/ 0 w 603204"/>
                <a:gd name="connsiteY7" fmla="*/ 58916 h 29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204" h="294581">
                  <a:moveTo>
                    <a:pt x="603204" y="235665"/>
                  </a:moveTo>
                  <a:lnTo>
                    <a:pt x="147290" y="235665"/>
                  </a:lnTo>
                  <a:lnTo>
                    <a:pt x="147290" y="294581"/>
                  </a:lnTo>
                  <a:lnTo>
                    <a:pt x="0" y="147290"/>
                  </a:lnTo>
                  <a:lnTo>
                    <a:pt x="147290" y="0"/>
                  </a:lnTo>
                  <a:lnTo>
                    <a:pt x="147290" y="58916"/>
                  </a:lnTo>
                  <a:lnTo>
                    <a:pt x="603204" y="58916"/>
                  </a:lnTo>
                  <a:lnTo>
                    <a:pt x="603204" y="23566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8374" tIns="58916" rIns="-1" bIns="58916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20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434447" y="3383753"/>
              <a:ext cx="2422261" cy="2880320"/>
            </a:xfrm>
            <a:custGeom>
              <a:avLst/>
              <a:gdLst>
                <a:gd name="connsiteX0" fmla="*/ 0 w 2332091"/>
                <a:gd name="connsiteY0" fmla="*/ 1076166 h 2152331"/>
                <a:gd name="connsiteX1" fmla="*/ 1166046 w 2332091"/>
                <a:gd name="connsiteY1" fmla="*/ 0 h 2152331"/>
                <a:gd name="connsiteX2" fmla="*/ 2332092 w 2332091"/>
                <a:gd name="connsiteY2" fmla="*/ 1076166 h 2152331"/>
                <a:gd name="connsiteX3" fmla="*/ 1166046 w 2332091"/>
                <a:gd name="connsiteY3" fmla="*/ 2152332 h 2152331"/>
                <a:gd name="connsiteX4" fmla="*/ 0 w 2332091"/>
                <a:gd name="connsiteY4" fmla="*/ 1076166 h 215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2091" h="2152331">
                  <a:moveTo>
                    <a:pt x="0" y="1076166"/>
                  </a:moveTo>
                  <a:cubicBezTo>
                    <a:pt x="0" y="481816"/>
                    <a:pt x="522057" y="0"/>
                    <a:pt x="1166046" y="0"/>
                  </a:cubicBezTo>
                  <a:cubicBezTo>
                    <a:pt x="1810035" y="0"/>
                    <a:pt x="2332092" y="481816"/>
                    <a:pt x="2332092" y="1076166"/>
                  </a:cubicBezTo>
                  <a:cubicBezTo>
                    <a:pt x="2332092" y="1670516"/>
                    <a:pt x="1810035" y="2152332"/>
                    <a:pt x="1166046" y="2152332"/>
                  </a:cubicBezTo>
                  <a:cubicBezTo>
                    <a:pt x="522057" y="2152332"/>
                    <a:pt x="0" y="1670516"/>
                    <a:pt x="0" y="1076166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64387" tIns="338062" rIns="364387" bIns="338062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sz="2400">
                  <a:solidFill>
                    <a:srgbClr val="FFFFFF"/>
                  </a:solidFill>
                  <a:cs typeface="Arial" pitchFamily="34" charset="0"/>
                </a:rPr>
                <a:t>Зона разногласий</a:t>
              </a:r>
            </a:p>
          </p:txBody>
        </p:sp>
        <p:grpSp>
          <p:nvGrpSpPr>
            <p:cNvPr id="101385" name="Группа 7"/>
            <p:cNvGrpSpPr>
              <a:grpSpLocks/>
            </p:cNvGrpSpPr>
            <p:nvPr/>
          </p:nvGrpSpPr>
          <p:grpSpPr bwMode="auto">
            <a:xfrm rot="10800000">
              <a:off x="5933285" y="4513606"/>
              <a:ext cx="470907" cy="550872"/>
              <a:chOff x="2085454" y="1756563"/>
              <a:chExt cx="470907" cy="550872"/>
            </a:xfrm>
          </p:grpSpPr>
          <p:sp>
            <p:nvSpPr>
              <p:cNvPr id="9" name="Стрелка вправо 8"/>
              <p:cNvSpPr/>
              <p:nvPr/>
            </p:nvSpPr>
            <p:spPr>
              <a:xfrm>
                <a:off x="2084835" y="1757102"/>
                <a:ext cx="471486" cy="549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Стрелка вправо 4"/>
              <p:cNvSpPr/>
              <p:nvPr/>
            </p:nvSpPr>
            <p:spPr>
              <a:xfrm>
                <a:off x="2093675" y="1871401"/>
                <a:ext cx="330040" cy="3289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  <p:grpSp>
          <p:nvGrpSpPr>
            <p:cNvPr id="101386" name="Группа 10"/>
            <p:cNvGrpSpPr>
              <a:grpSpLocks/>
            </p:cNvGrpSpPr>
            <p:nvPr/>
          </p:nvGrpSpPr>
          <p:grpSpPr bwMode="auto">
            <a:xfrm>
              <a:off x="2876218" y="4513606"/>
              <a:ext cx="470907" cy="550872"/>
              <a:chOff x="2085454" y="1756563"/>
              <a:chExt cx="470907" cy="550872"/>
            </a:xfrm>
          </p:grpSpPr>
          <p:sp>
            <p:nvSpPr>
              <p:cNvPr id="12" name="Стрелка вправо 11"/>
              <p:cNvSpPr/>
              <p:nvPr/>
            </p:nvSpPr>
            <p:spPr>
              <a:xfrm>
                <a:off x="2085267" y="1756994"/>
                <a:ext cx="471486" cy="549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Стрелка вправо 4"/>
              <p:cNvSpPr/>
              <p:nvPr/>
            </p:nvSpPr>
            <p:spPr>
              <a:xfrm>
                <a:off x="2085267" y="1867482"/>
                <a:ext cx="330040" cy="3289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  <p:sp>
          <p:nvSpPr>
            <p:cNvPr id="15" name="Овал 14"/>
            <p:cNvSpPr/>
            <p:nvPr/>
          </p:nvSpPr>
          <p:spPr>
            <a:xfrm>
              <a:off x="2114286" y="5517323"/>
              <a:ext cx="576098" cy="576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CCFFCC"/>
                  </a:solidFill>
                  <a:cs typeface="Arial" pitchFamily="34" charset="0"/>
                </a:rPr>
                <a:t>Д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2114286" y="3456142"/>
              <a:ext cx="576098" cy="57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CCFFCC"/>
                  </a:solidFill>
                  <a:cs typeface="Arial" pitchFamily="34" charset="0"/>
                </a:rPr>
                <a:t>П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2123126" y="4488638"/>
              <a:ext cx="576098" cy="57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CCFFCC"/>
                  </a:solidFill>
                  <a:cs typeface="Arial" pitchFamily="34" charset="0"/>
                </a:rPr>
                <a:t>М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6587512" y="5517323"/>
              <a:ext cx="576098" cy="57657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FFFF00"/>
                  </a:solidFill>
                  <a:cs typeface="Arial" pitchFamily="34" charset="0"/>
                </a:rPr>
                <a:t>Д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6549204" y="4436568"/>
              <a:ext cx="576098" cy="57657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FFFF00"/>
                  </a:solidFill>
                  <a:cs typeface="Arial" pitchFamily="34" charset="0"/>
                </a:rPr>
                <a:t>М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531523" y="3456142"/>
              <a:ext cx="576098" cy="57530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>
                  <a:solidFill>
                    <a:srgbClr val="FFFF00"/>
                  </a:solidFill>
                  <a:cs typeface="Arial" pitchFamily="34" charset="0"/>
                </a:rPr>
                <a:t>П</a:t>
              </a:r>
            </a:p>
          </p:txBody>
        </p:sp>
        <p:grpSp>
          <p:nvGrpSpPr>
            <p:cNvPr id="101393" name="Группа 26"/>
            <p:cNvGrpSpPr>
              <a:grpSpLocks/>
            </p:cNvGrpSpPr>
            <p:nvPr/>
          </p:nvGrpSpPr>
          <p:grpSpPr bwMode="auto">
            <a:xfrm rot="1782864">
              <a:off x="2908341" y="3742413"/>
              <a:ext cx="470907" cy="550872"/>
              <a:chOff x="2085454" y="1756563"/>
              <a:chExt cx="470907" cy="550872"/>
            </a:xfrm>
          </p:grpSpPr>
          <p:sp>
            <p:nvSpPr>
              <p:cNvPr id="28" name="Стрелка вправо 27"/>
              <p:cNvSpPr/>
              <p:nvPr/>
            </p:nvSpPr>
            <p:spPr>
              <a:xfrm>
                <a:off x="2084926" y="1754732"/>
                <a:ext cx="471486" cy="55244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Стрелка вправо 4"/>
              <p:cNvSpPr/>
              <p:nvPr/>
            </p:nvSpPr>
            <p:spPr>
              <a:xfrm>
                <a:off x="2084741" y="1866374"/>
                <a:ext cx="330040" cy="3301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  <p:grpSp>
          <p:nvGrpSpPr>
            <p:cNvPr id="101394" name="Группа 29"/>
            <p:cNvGrpSpPr>
              <a:grpSpLocks/>
            </p:cNvGrpSpPr>
            <p:nvPr/>
          </p:nvGrpSpPr>
          <p:grpSpPr bwMode="auto">
            <a:xfrm rot="-1712025">
              <a:off x="2970399" y="5244435"/>
              <a:ext cx="470907" cy="550872"/>
              <a:chOff x="2085454" y="1756563"/>
              <a:chExt cx="470907" cy="550872"/>
            </a:xfrm>
          </p:grpSpPr>
          <p:sp>
            <p:nvSpPr>
              <p:cNvPr id="31" name="Стрелка вправо 30"/>
              <p:cNvSpPr/>
              <p:nvPr/>
            </p:nvSpPr>
            <p:spPr>
              <a:xfrm>
                <a:off x="2085362" y="1756496"/>
                <a:ext cx="471486" cy="5511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Стрелка вправо 4"/>
              <p:cNvSpPr/>
              <p:nvPr/>
            </p:nvSpPr>
            <p:spPr>
              <a:xfrm>
                <a:off x="2084940" y="1865445"/>
                <a:ext cx="330040" cy="3301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  <p:grpSp>
          <p:nvGrpSpPr>
            <p:cNvPr id="101395" name="Группа 32"/>
            <p:cNvGrpSpPr>
              <a:grpSpLocks/>
            </p:cNvGrpSpPr>
            <p:nvPr/>
          </p:nvGrpSpPr>
          <p:grpSpPr bwMode="auto">
            <a:xfrm rot="8491217">
              <a:off x="5910007" y="3730743"/>
              <a:ext cx="470907" cy="550872"/>
              <a:chOff x="2085454" y="1756563"/>
              <a:chExt cx="470907" cy="550872"/>
            </a:xfrm>
          </p:grpSpPr>
          <p:sp>
            <p:nvSpPr>
              <p:cNvPr id="34" name="Стрелка вправо 33"/>
              <p:cNvSpPr/>
              <p:nvPr/>
            </p:nvSpPr>
            <p:spPr>
              <a:xfrm>
                <a:off x="2085041" y="1756502"/>
                <a:ext cx="471486" cy="5511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Стрелка вправо 4"/>
              <p:cNvSpPr/>
              <p:nvPr/>
            </p:nvSpPr>
            <p:spPr>
              <a:xfrm>
                <a:off x="2084155" y="1879140"/>
                <a:ext cx="332987" cy="3314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  <p:grpSp>
          <p:nvGrpSpPr>
            <p:cNvPr id="101396" name="Группа 35"/>
            <p:cNvGrpSpPr>
              <a:grpSpLocks/>
            </p:cNvGrpSpPr>
            <p:nvPr/>
          </p:nvGrpSpPr>
          <p:grpSpPr bwMode="auto">
            <a:xfrm rot="-8416164">
              <a:off x="5979005" y="5244435"/>
              <a:ext cx="470907" cy="550872"/>
              <a:chOff x="2085454" y="1756563"/>
              <a:chExt cx="470907" cy="550872"/>
            </a:xfrm>
          </p:grpSpPr>
          <p:sp>
            <p:nvSpPr>
              <p:cNvPr id="37" name="Стрелка вправо 36"/>
              <p:cNvSpPr/>
              <p:nvPr/>
            </p:nvSpPr>
            <p:spPr>
              <a:xfrm>
                <a:off x="2084952" y="1756576"/>
                <a:ext cx="471486" cy="5511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Стрелка вправо 4"/>
              <p:cNvSpPr/>
              <p:nvPr/>
            </p:nvSpPr>
            <p:spPr>
              <a:xfrm>
                <a:off x="2086629" y="1866987"/>
                <a:ext cx="330040" cy="3301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ru-RU" sz="2300"/>
              </a:p>
            </p:txBody>
          </p:sp>
        </p:grpSp>
      </p:grpSp>
      <p:sp>
        <p:nvSpPr>
          <p:cNvPr id="101379" name="TextBox 2"/>
          <p:cNvSpPr txBox="1">
            <a:spLocks noChangeArrowheads="1"/>
          </p:cNvSpPr>
          <p:nvPr/>
        </p:nvSpPr>
        <p:spPr bwMode="auto">
          <a:xfrm>
            <a:off x="250825" y="6300788"/>
            <a:ext cx="6697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0" lang="ru-RU" sz="1800"/>
              <a:t>П – предмет; М – мотивы; Д – действия  </a:t>
            </a:r>
          </a:p>
        </p:txBody>
      </p:sp>
    </p:spTree>
    <p:extLst>
      <p:ext uri="{BB962C8B-B14F-4D97-AF65-F5344CB8AC3E}">
        <p14:creationId xmlns:p14="http://schemas.microsoft.com/office/powerpoint/2010/main" val="2202687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1438"/>
            <a:ext cx="810101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250825" y="188913"/>
            <a:ext cx="8208963" cy="863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bIns="91440" anchor="ctr" anchorCtr="0">
            <a:normAutofit/>
          </a:bodyPr>
          <a:lstStyle>
            <a:lvl1pPr>
              <a:spcBef>
                <a:spcPct val="0"/>
              </a:spcBef>
              <a:buNone/>
              <a:defRPr kumimoji="0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Процессная Модель Конфликта</a:t>
            </a:r>
          </a:p>
        </p:txBody>
      </p:sp>
    </p:spTree>
    <p:extLst>
      <p:ext uri="{BB962C8B-B14F-4D97-AF65-F5344CB8AC3E}">
        <p14:creationId xmlns:p14="http://schemas.microsoft.com/office/powerpoint/2010/main" val="28956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47688"/>
            <a:ext cx="66929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07950" y="115888"/>
            <a:ext cx="6335713" cy="1081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bIns="91440" anchor="ctr" anchorCtr="0">
            <a:normAutofit/>
          </a:bodyPr>
          <a:lstStyle>
            <a:defPPr>
              <a:defRPr lang="uk-UA"/>
            </a:defPPr>
            <a:lvl1pPr>
              <a:spcBef>
                <a:spcPct val="0"/>
              </a:spcBef>
              <a:buNone/>
              <a:defRPr kumimoji="0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Этапы развития конфликта</a:t>
            </a:r>
          </a:p>
        </p:txBody>
      </p:sp>
    </p:spTree>
    <p:extLst>
      <p:ext uri="{BB962C8B-B14F-4D97-AF65-F5344CB8AC3E}">
        <p14:creationId xmlns:p14="http://schemas.microsoft.com/office/powerpoint/2010/main" val="1076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4506" y="116632"/>
            <a:ext cx="5761038" cy="990600"/>
          </a:xfrm>
          <a:noFill/>
          <a:ln>
            <a:noFill/>
          </a:ln>
        </p:spPr>
        <p:txBody>
          <a:bodyPr bIns="91440" anchor="ctr" anchorCtr="0">
            <a:normAutofit/>
          </a:bodyPr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rPr>
              <a:t>Формула конфликта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79450" y="2060575"/>
            <a:ext cx="2643188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BDD0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>
                <a:solidFill>
                  <a:srgbClr val="0000FF"/>
                </a:solidFill>
                <a:latin typeface="Arial Black" pitchFamily="34" charset="0"/>
              </a:rPr>
              <a:t>Конфликтная </a:t>
            </a:r>
          </a:p>
          <a:p>
            <a:pPr algn="ctr"/>
            <a:r>
              <a:rPr kumimoji="0" lang="ru-RU">
                <a:solidFill>
                  <a:srgbClr val="0000FF"/>
                </a:solidFill>
                <a:latin typeface="Arial Black" pitchFamily="34" charset="0"/>
              </a:rPr>
              <a:t>ситуация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924300" y="2084388"/>
            <a:ext cx="1868488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BDD0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>
                <a:solidFill>
                  <a:srgbClr val="0000FF"/>
                </a:solidFill>
                <a:latin typeface="Arial Black" pitchFamily="34" charset="0"/>
              </a:rPr>
              <a:t>Инцидент</a:t>
            </a:r>
          </a:p>
          <a:p>
            <a:pPr algn="ctr"/>
            <a:endParaRPr kumimoji="0" lang="ru-RU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588125" y="2084388"/>
            <a:ext cx="1930400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BDD0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>
                <a:solidFill>
                  <a:srgbClr val="0000FF"/>
                </a:solidFill>
                <a:latin typeface="Arial Black" pitchFamily="34" charset="0"/>
              </a:rPr>
              <a:t>Конфликт</a:t>
            </a:r>
          </a:p>
          <a:p>
            <a:pPr algn="ctr"/>
            <a:endParaRPr kumimoji="0" lang="ru-RU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3419475" y="2300288"/>
            <a:ext cx="41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dirty="0">
                <a:solidFill>
                  <a:srgbClr val="000000"/>
                </a:solidFill>
                <a:latin typeface="Arial Black" charset="0"/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6011863" y="2300288"/>
            <a:ext cx="487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800" dirty="0">
                <a:solidFill>
                  <a:srgbClr val="000000"/>
                </a:solidFill>
                <a:latin typeface="Arial Black" charset="0"/>
                <a:ea typeface="Arial" charset="0"/>
                <a:cs typeface="Arial" charset="0"/>
              </a:rPr>
              <a:t>=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258888" y="3308350"/>
            <a:ext cx="6686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0" lang="ru-RU">
                <a:solidFill>
                  <a:srgbClr val="000000"/>
                </a:solidFill>
                <a:latin typeface="Arial Black" pitchFamily="34" charset="0"/>
              </a:rPr>
              <a:t>Разрешить конфликт – это значит:</a:t>
            </a:r>
          </a:p>
          <a:p>
            <a:pPr>
              <a:buClr>
                <a:schemeClr val="hlink"/>
              </a:buClr>
              <a:buFontTx/>
              <a:buAutoNum type="arabicParenR"/>
            </a:pPr>
            <a:r>
              <a:rPr kumimoji="0" lang="ru-RU">
                <a:solidFill>
                  <a:srgbClr val="FFFF99"/>
                </a:solidFill>
                <a:latin typeface="Arial Black" pitchFamily="34" charset="0"/>
              </a:rPr>
              <a:t> </a:t>
            </a:r>
            <a:r>
              <a:rPr kumimoji="0" lang="ru-RU">
                <a:solidFill>
                  <a:schemeClr val="hlink"/>
                </a:solidFill>
                <a:latin typeface="Arial Black" pitchFamily="34" charset="0"/>
              </a:rPr>
              <a:t>устранить конфликтную ситуацию</a:t>
            </a:r>
          </a:p>
          <a:p>
            <a:pPr>
              <a:buClr>
                <a:schemeClr val="hlink"/>
              </a:buClr>
              <a:buFontTx/>
              <a:buAutoNum type="arabicParenR"/>
            </a:pPr>
            <a:r>
              <a:rPr kumimoji="0" lang="ru-RU">
                <a:solidFill>
                  <a:schemeClr val="hlink"/>
                </a:solidFill>
                <a:latin typeface="Arial Black" pitchFamily="34" charset="0"/>
              </a:rPr>
              <a:t> исчерпать инцидент</a:t>
            </a:r>
          </a:p>
        </p:txBody>
      </p:sp>
    </p:spTree>
    <p:extLst>
      <p:ext uri="{BB962C8B-B14F-4D97-AF65-F5344CB8AC3E}">
        <p14:creationId xmlns:p14="http://schemas.microsoft.com/office/powerpoint/2010/main" val="33019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4906962" cy="936625"/>
          </a:xfrm>
          <a:noFill/>
          <a:ln>
            <a:noFill/>
          </a:ln>
        </p:spPr>
        <p:txBody>
          <a:bodyPr bIns="91440" anchor="ctr" anchorCtr="0">
            <a:normAutofit/>
          </a:bodyPr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rPr>
              <a:t>Причины конфликта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>
                <a:cs typeface="Arial" pitchFamily="34" charset="0"/>
              </a:rPr>
              <a:t>РАСПРЕДЕЛЕНИЕ РЕСУРСОВ </a:t>
            </a:r>
          </a:p>
          <a:p>
            <a:r>
              <a:rPr lang="ru-RU" b="1" smtClean="0">
                <a:cs typeface="Arial" pitchFamily="34" charset="0"/>
              </a:rPr>
              <a:t>ВЗАИМОЗАВИСИМОСТЬ ЗАДАЧ </a:t>
            </a:r>
          </a:p>
          <a:p>
            <a:r>
              <a:rPr lang="ru-RU" b="1" smtClean="0">
                <a:cs typeface="Arial" pitchFamily="34" charset="0"/>
              </a:rPr>
              <a:t>РАЗЛИЧИЯ В ЦЕЛЯХ </a:t>
            </a:r>
          </a:p>
          <a:p>
            <a:r>
              <a:rPr lang="ru-RU" b="1" smtClean="0">
                <a:cs typeface="Arial" pitchFamily="34" charset="0"/>
              </a:rPr>
              <a:t>РАЗЛИЧИЯ В МАНЕРЕ ПОВЕДЕНИЯ И ЖИЗНЕННОМ ОПЫТЕ </a:t>
            </a:r>
          </a:p>
          <a:p>
            <a:r>
              <a:rPr lang="ru-RU" b="1" smtClean="0">
                <a:cs typeface="Arial" pitchFamily="34" charset="0"/>
              </a:rPr>
              <a:t>НЕУДОВЛЕТВОРИТЕЛЬНЫЕ КОММУНИКАЦИИ </a:t>
            </a:r>
          </a:p>
          <a:p>
            <a:endParaRPr lang="ru-RU" b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6840538" cy="1008063"/>
          </a:xfrm>
          <a:noFill/>
          <a:ln>
            <a:noFill/>
          </a:ln>
        </p:spPr>
        <p:txBody>
          <a:bodyPr bIns="91440" anchor="ctr" anchorCtr="0">
            <a:normAutofit/>
          </a:bodyPr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rPr>
              <a:t>Классификация конфликтов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r>
              <a:rPr lang="ru-RU" b="1" dirty="0" err="1" smtClean="0">
                <a:cs typeface="Arial" pitchFamily="34" charset="0"/>
              </a:rPr>
              <a:t>Внутриличностные</a:t>
            </a:r>
            <a:r>
              <a:rPr lang="ru-RU" b="1" dirty="0" smtClean="0">
                <a:cs typeface="Arial" pitchFamily="34" charset="0"/>
              </a:rPr>
              <a:t> конфликты</a:t>
            </a:r>
            <a:r>
              <a:rPr lang="ru-RU" dirty="0" smtClean="0"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endParaRPr lang="ru-RU" dirty="0" smtClean="0"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r>
              <a:rPr lang="ru-RU" b="1" dirty="0" smtClean="0">
                <a:cs typeface="Arial" pitchFamily="34" charset="0"/>
              </a:rPr>
              <a:t>Межличностные конфликты</a:t>
            </a:r>
            <a:r>
              <a:rPr lang="ru-RU" dirty="0" smtClean="0"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endParaRPr lang="ru-RU" dirty="0" smtClean="0"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r>
              <a:rPr lang="ru-RU" b="1" dirty="0" smtClean="0">
                <a:cs typeface="Arial" pitchFamily="34" charset="0"/>
              </a:rPr>
              <a:t>Конфликт между личностью и группой</a:t>
            </a:r>
            <a:r>
              <a:rPr lang="ru-RU" dirty="0" smtClean="0"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endParaRPr lang="ru-RU" dirty="0" smtClean="0"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q"/>
            </a:pPr>
            <a:r>
              <a:rPr lang="ru-RU" b="1" dirty="0" smtClean="0">
                <a:cs typeface="Arial" pitchFamily="34" charset="0"/>
              </a:rPr>
              <a:t>Межгрупповые конфликты</a:t>
            </a:r>
            <a:r>
              <a:rPr lang="ru-RU" dirty="0" smtClean="0"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9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0" descr="d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500438"/>
            <a:ext cx="29527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840" y="202853"/>
            <a:ext cx="8229600" cy="777875"/>
          </a:xfrm>
          <a:noFill/>
          <a:ln>
            <a:noFill/>
          </a:ln>
        </p:spPr>
        <p:txBody>
          <a:bodyPr bIns="91440" anchor="ctr" anchorCtr="0">
            <a:normAutofit/>
          </a:bodyPr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rPr>
              <a:t>Теория продуктивного конфликта</a:t>
            </a:r>
          </a:p>
        </p:txBody>
      </p:sp>
      <p:graphicFrame>
        <p:nvGraphicFramePr>
          <p:cNvPr id="107523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625" y="2000250"/>
          <a:ext cx="8372475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Диаграмма" r:id="rId4" imgW="8376630" imgH="4359018" progId="Excel.Chart.8">
                  <p:embed/>
                </p:oleObj>
              </mc:Choice>
              <mc:Fallback>
                <p:oleObj name="Диаграмма" r:id="rId4" imgW="8376630" imgH="4359018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00250"/>
                        <a:ext cx="8372475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Box 4"/>
          <p:cNvSpPr txBox="1">
            <a:spLocks noChangeArrowheads="1"/>
          </p:cNvSpPr>
          <p:nvPr/>
        </p:nvSpPr>
        <p:spPr bwMode="auto">
          <a:xfrm>
            <a:off x="7072313" y="6357938"/>
            <a:ext cx="1679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0" lang="en-US" sz="1200" i="1">
                <a:latin typeface="Verdana" pitchFamily="34" charset="0"/>
              </a:rPr>
              <a:t>Van de Vliert, 1996</a:t>
            </a:r>
            <a:endParaRPr kumimoji="0" lang="ru-RU" sz="1200" i="1">
              <a:latin typeface="Verdana" pitchFamily="34" charset="0"/>
            </a:endParaRPr>
          </a:p>
        </p:txBody>
      </p:sp>
      <p:sp>
        <p:nvSpPr>
          <p:cNvPr id="107525" name="TextBox 5"/>
          <p:cNvSpPr txBox="1">
            <a:spLocks noChangeArrowheads="1"/>
          </p:cNvSpPr>
          <p:nvPr/>
        </p:nvSpPr>
        <p:spPr bwMode="auto">
          <a:xfrm>
            <a:off x="785813" y="1214438"/>
            <a:ext cx="7961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 sz="1800">
                <a:solidFill>
                  <a:srgbClr val="7030A0"/>
                </a:solidFill>
                <a:latin typeface="Verdana" pitchFamily="34" charset="0"/>
              </a:rPr>
              <a:t>Если в конфликте отмечается умеренный уровень напряжения, </a:t>
            </a:r>
            <a:br>
              <a:rPr kumimoji="0" lang="ru-RU" sz="1800">
                <a:solidFill>
                  <a:srgbClr val="7030A0"/>
                </a:solidFill>
                <a:latin typeface="Verdana" pitchFamily="34" charset="0"/>
              </a:rPr>
            </a:br>
            <a:r>
              <a:rPr kumimoji="0" lang="ru-RU" sz="1800">
                <a:solidFill>
                  <a:srgbClr val="7030A0"/>
                </a:solidFill>
                <a:latin typeface="Verdana" pitchFamily="34" charset="0"/>
              </a:rPr>
              <a:t>такая ситуация лучше, чем бесконфликтная</a:t>
            </a:r>
          </a:p>
        </p:txBody>
      </p:sp>
    </p:spTree>
    <p:extLst>
      <p:ext uri="{BB962C8B-B14F-4D97-AF65-F5344CB8AC3E}">
        <p14:creationId xmlns:p14="http://schemas.microsoft.com/office/powerpoint/2010/main" val="405294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Критические факторы успеха проекта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048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Ясно поставленные цели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Четкое планирование и контроль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Высокая квалификация менеджера проекта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Хорошая административная поддержка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Достаточное количество времени и ресурсов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Выполнение своих обязательств всеми участниками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Широкое привлечение потребителей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Хорошие коммуникации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Хорошая организация и структура проекта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30000"/>
              </a:spcBef>
              <a:buFont typeface="SymbolPS" charset="0"/>
              <a:buAutoNum type="arabicPeriod"/>
            </a:pPr>
            <a:r>
              <a:rPr kumimoji="0" lang="ru-RU" sz="2000" dirty="0" smtClean="0">
                <a:cs typeface="Arial" pitchFamily="34" charset="0"/>
              </a:rPr>
              <a:t>Возможность прекратить реализацию проекта</a:t>
            </a:r>
            <a:endParaRPr kumimoji="0" lang="en-US" sz="2000" dirty="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None/>
            </a:pPr>
            <a:r>
              <a:rPr kumimoji="0" lang="ru-RU" sz="2000" dirty="0" smtClean="0">
                <a:cs typeface="Arial" pitchFamily="34" charset="0"/>
              </a:rPr>
              <a:t>(</a:t>
            </a:r>
            <a:r>
              <a:rPr kumimoji="0" lang="en-US" sz="2000" dirty="0" err="1" smtClean="0">
                <a:cs typeface="Arial" pitchFamily="34" charset="0"/>
              </a:rPr>
              <a:t>Elbeik</a:t>
            </a:r>
            <a:r>
              <a:rPr kumimoji="0" lang="en-US" sz="2000" dirty="0" smtClean="0">
                <a:cs typeface="Arial" pitchFamily="34" charset="0"/>
              </a:rPr>
              <a:t> &amp; Thomas), 1998)</a:t>
            </a:r>
            <a:endParaRPr kumimoji="0" lang="ru-RU" sz="2000" dirty="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endParaRPr kumimoji="0" lang="ru-RU" sz="2000" dirty="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AutoNum type="arabicPeriod"/>
            </a:pPr>
            <a:endParaRPr kumimoji="0" lang="ru-RU" sz="2000" dirty="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kumimoji="0" lang="ru-RU" sz="2000" dirty="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7"/>
          <p:cNvSpPr>
            <a:spLocks noGrp="1" noChangeArrowheads="1"/>
          </p:cNvSpPr>
          <p:nvPr>
            <p:ph type="title"/>
          </p:nvPr>
        </p:nvSpPr>
        <p:spPr>
          <a:xfrm>
            <a:off x="1047750" y="1001713"/>
            <a:ext cx="7772400" cy="842962"/>
          </a:xfrm>
        </p:spPr>
        <p:txBody>
          <a:bodyPr/>
          <a:lstStyle/>
          <a:p>
            <a:r>
              <a:rPr lang="ru-RU" sz="2800" b="1" smtClean="0">
                <a:cs typeface="Arial" pitchFamily="34" charset="0"/>
              </a:rPr>
              <a:t>Концепция   Томаса–Килменна</a:t>
            </a:r>
          </a:p>
        </p:txBody>
      </p:sp>
      <p:grpSp>
        <p:nvGrpSpPr>
          <p:cNvPr id="108546" name="Группа 1"/>
          <p:cNvGrpSpPr>
            <a:grpSpLocks/>
          </p:cNvGrpSpPr>
          <p:nvPr/>
        </p:nvGrpSpPr>
        <p:grpSpPr bwMode="auto">
          <a:xfrm>
            <a:off x="342900" y="1916113"/>
            <a:ext cx="8458200" cy="4535487"/>
            <a:chOff x="342825" y="1915815"/>
            <a:chExt cx="8458539" cy="4536082"/>
          </a:xfrm>
        </p:grpSpPr>
        <p:pic>
          <p:nvPicPr>
            <p:cNvPr id="108548" name="Picture 95" descr="4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" y="1915815"/>
              <a:ext cx="8458539" cy="4536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49" name="Oval 96"/>
            <p:cNvSpPr>
              <a:spLocks noChangeArrowheads="1"/>
            </p:cNvSpPr>
            <p:nvPr/>
          </p:nvSpPr>
          <p:spPr bwMode="auto">
            <a:xfrm>
              <a:off x="649288" y="4005064"/>
              <a:ext cx="1619250" cy="9350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Степень</a:t>
              </a:r>
            </a:p>
            <a:p>
              <a:pPr algn="ctr"/>
              <a:r>
                <a:rPr lang="ru-RU" sz="1400"/>
                <a:t>настойчивости</a:t>
              </a:r>
            </a:p>
          </p:txBody>
        </p:sp>
        <p:sp>
          <p:nvSpPr>
            <p:cNvPr id="108550" name="Oval 99"/>
            <p:cNvSpPr>
              <a:spLocks noChangeArrowheads="1"/>
            </p:cNvSpPr>
            <p:nvPr/>
          </p:nvSpPr>
          <p:spPr bwMode="auto">
            <a:xfrm>
              <a:off x="503238" y="5373216"/>
              <a:ext cx="1943100" cy="9350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Степень</a:t>
              </a:r>
            </a:p>
            <a:p>
              <a:pPr algn="ctr"/>
              <a:r>
                <a:rPr lang="ru-RU" sz="1400"/>
                <a:t>готовности</a:t>
              </a:r>
              <a:br>
                <a:rPr lang="ru-RU" sz="1400"/>
              </a:br>
              <a:r>
                <a:rPr lang="ru-RU" sz="1400"/>
                <a:t>идти навстречу</a:t>
              </a:r>
            </a:p>
          </p:txBody>
        </p:sp>
        <p:sp>
          <p:nvSpPr>
            <p:cNvPr id="108551" name="Line 100"/>
            <p:cNvSpPr>
              <a:spLocks noChangeShapeType="1"/>
            </p:cNvSpPr>
            <p:nvPr/>
          </p:nvSpPr>
          <p:spPr bwMode="auto">
            <a:xfrm flipV="1">
              <a:off x="2268537" y="4002451"/>
              <a:ext cx="287337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8552" name="Line 101"/>
            <p:cNvSpPr>
              <a:spLocks noChangeShapeType="1"/>
            </p:cNvSpPr>
            <p:nvPr/>
          </p:nvSpPr>
          <p:spPr bwMode="auto">
            <a:xfrm flipV="1">
              <a:off x="2446338" y="5869142"/>
              <a:ext cx="575965" cy="108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353" y="116632"/>
            <a:ext cx="7993063" cy="863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bIns="91440" anchor="ctr" anchorCtr="0">
            <a:normAutofit/>
          </a:bodyPr>
          <a:lstStyle>
            <a:lvl1pPr>
              <a:spcBef>
                <a:spcPct val="0"/>
              </a:spcBef>
              <a:buNone/>
              <a:defRPr kumimoji="0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Стратегии поведения в конфликте </a:t>
            </a:r>
          </a:p>
        </p:txBody>
      </p:sp>
    </p:spTree>
    <p:extLst>
      <p:ext uri="{BB962C8B-B14F-4D97-AF65-F5344CB8AC3E}">
        <p14:creationId xmlns:p14="http://schemas.microsoft.com/office/powerpoint/2010/main" val="22829117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Мониторинг рисков проекта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6018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601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None/>
            </a:pPr>
            <a:r>
              <a:rPr kumimoji="0" lang="ru-RU" sz="2000" smtClean="0">
                <a:cs typeface="Arial" pitchFamily="34" charset="0"/>
              </a:rPr>
              <a:t>Вы должны обратить особое внимание на: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 задачи, входящие в ключевые этапы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задачи, выполняемые несколькими людьми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ключевые этапы или задачи, для выполнения которых требуется много времени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связи между последовательными ключевыми этапами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задачи, которые выполняются Вашими подчиненными впервые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задачи, для выполнения которых необходимо использовать новые или малознакомые технологии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ru-RU" sz="2000" smtClean="0">
                <a:cs typeface="Arial" pitchFamily="34" charset="0"/>
              </a:rPr>
              <a:t>ключевые этапы, на которых не допускается отставание </a:t>
            </a:r>
            <a:br>
              <a:rPr kumimoji="0" lang="ru-RU" sz="2000" smtClean="0">
                <a:cs typeface="Arial" pitchFamily="34" charset="0"/>
              </a:rPr>
            </a:br>
            <a:r>
              <a:rPr kumimoji="0" lang="ru-RU" sz="2000" smtClean="0">
                <a:cs typeface="Arial" pitchFamily="34" charset="0"/>
              </a:rPr>
              <a:t>от графика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kumimoji="0" lang="ru-RU" sz="20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Мониторинг рисков проекта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704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704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mtClean="0">
                <a:cs typeface="Arial" pitchFamily="34" charset="0"/>
              </a:rPr>
              <a:t>Когда риск становится реальностью, Вы должны </a:t>
            </a:r>
          </a:p>
          <a:p>
            <a:pPr eaLnBrk="1" hangingPunct="1">
              <a:spcBef>
                <a:spcPct val="0"/>
              </a:spcBef>
              <a:buFont typeface="SymbolPS" charset="0"/>
              <a:buNone/>
            </a:pPr>
            <a:r>
              <a:rPr kumimoji="0" lang="ru-RU" smtClean="0">
                <a:cs typeface="Arial" pitchFamily="34" charset="0"/>
              </a:rPr>
              <a:t>оценить :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его влияние на затраты и используемые ресурсы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возможные последствия отсутствия реакции на проблему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аспекты проекта, подверженные наибольшей опасности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mtClean="0">
                <a:cs typeface="Arial" pitchFamily="34" charset="0"/>
              </a:rPr>
              <a:t>степень серьезности проблемы</a:t>
            </a:r>
          </a:p>
          <a:p>
            <a:pPr eaLnBrk="1" hangingPunct="1">
              <a:spcBef>
                <a:spcPct val="50000"/>
              </a:spcBef>
            </a:pPr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Решение проблем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8066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8067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057400"/>
            <a:ext cx="8686800" cy="2578100"/>
          </a:xfrm>
          <a:noFill/>
        </p:spPr>
      </p:pic>
    </p:spTree>
    <p:extLst>
      <p:ext uri="{BB962C8B-B14F-4D97-AF65-F5344CB8AC3E}">
        <p14:creationId xmlns:p14="http://schemas.microsoft.com/office/powerpoint/2010/main" val="28847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Определение проблемы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89090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909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67464" cy="48699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Что</a:t>
            </a:r>
            <a:r>
              <a:rPr kumimoji="0" lang="ru-RU" sz="2400" dirty="0" smtClean="0">
                <a:cs typeface="Arial" pitchFamily="34" charset="0"/>
              </a:rPr>
              <a:t>? – Можно ли разделить проблему на более простые составляющие? 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Почему</a:t>
            </a:r>
            <a:r>
              <a:rPr kumimoji="0" lang="ru-RU" sz="2400" dirty="0" smtClean="0">
                <a:cs typeface="Arial" pitchFamily="34" charset="0"/>
              </a:rPr>
              <a:t>? – Почему проблема возникла именно сейчас? Почему она не проявляла себя прежде?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Когда</a:t>
            </a:r>
            <a:r>
              <a:rPr kumimoji="0" lang="ru-RU" sz="2400" dirty="0" smtClean="0">
                <a:cs typeface="Arial" pitchFamily="34" charset="0"/>
              </a:rPr>
              <a:t>? – Это повторяющаяся или единичная проблема? 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Как</a:t>
            </a:r>
            <a:r>
              <a:rPr kumimoji="0" lang="ru-RU" sz="2400" dirty="0" smtClean="0">
                <a:cs typeface="Arial" pitchFamily="34" charset="0"/>
              </a:rPr>
              <a:t>? – Что привлекло Ваше внимание к этой проблеме? Как Вы справлялись с подобными проблемами прежде?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Где</a:t>
            </a:r>
            <a:r>
              <a:rPr kumimoji="0" lang="ru-RU" sz="2400" dirty="0" smtClean="0">
                <a:cs typeface="Arial" pitchFamily="34" charset="0"/>
              </a:rPr>
              <a:t>? – Насколько существенно место возникновения проблемы? Может ли эта проблема возникать в других местах?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sz="2400" b="1" dirty="0" smtClean="0">
                <a:cs typeface="Arial" pitchFamily="34" charset="0"/>
              </a:rPr>
              <a:t>Кто</a:t>
            </a:r>
            <a:r>
              <a:rPr kumimoji="0" lang="ru-RU" sz="2400" dirty="0" smtClean="0">
                <a:cs typeface="Arial" pitchFamily="34" charset="0"/>
              </a:rPr>
              <a:t>? – Кто те люди, с которыми необходимо проконсультироваться о проблеме и которые выиграют  от ее решения?</a:t>
            </a: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Выявление возможных причин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0114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90115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258664"/>
            <a:ext cx="7992888" cy="4546600"/>
          </a:xfrm>
          <a:noFill/>
        </p:spPr>
      </p:pic>
    </p:spTree>
    <p:extLst>
      <p:ext uri="{BB962C8B-B14F-4D97-AF65-F5344CB8AC3E}">
        <p14:creationId xmlns:p14="http://schemas.microsoft.com/office/powerpoint/2010/main" val="27650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Выявление возможных причин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1138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113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7772400" cy="4114800"/>
          </a:xfrm>
        </p:spPr>
        <p:txBody>
          <a:bodyPr/>
          <a:lstStyle/>
          <a:p>
            <a:pPr eaLnBrk="1" hangingPunct="1"/>
            <a:r>
              <a:rPr kumimoji="0" lang="ru-RU" sz="2000" dirty="0" smtClean="0">
                <a:cs typeface="Arial" pitchFamily="34" charset="0"/>
              </a:rPr>
              <a:t>Начните с написания названия проблемы в прямоугольнике у правого края доски</a:t>
            </a:r>
          </a:p>
          <a:p>
            <a:pPr eaLnBrk="1" hangingPunct="1"/>
            <a:r>
              <a:rPr kumimoji="0" lang="ru-RU" sz="2000" dirty="0" smtClean="0">
                <a:cs typeface="Arial" pitchFamily="34" charset="0"/>
              </a:rPr>
              <a:t>Затем Вы рисуете спинной хребет и несколько ребер</a:t>
            </a:r>
          </a:p>
          <a:p>
            <a:pPr eaLnBrk="1" hangingPunct="1"/>
            <a:r>
              <a:rPr kumimoji="0" lang="ru-RU" sz="2000" dirty="0" smtClean="0">
                <a:cs typeface="Arial" pitchFamily="34" charset="0"/>
              </a:rPr>
              <a:t>Обозначьте каждое ребро, например</a:t>
            </a:r>
          </a:p>
          <a:p>
            <a:pPr lvl="1" eaLnBrk="1" hangingPunct="1">
              <a:buFont typeface="SymbolPS" charset="0"/>
              <a:buChar char="-"/>
            </a:pPr>
            <a:r>
              <a:rPr kumimoji="0" lang="ru-RU" sz="2000" dirty="0" smtClean="0">
                <a:latin typeface="Arial" pitchFamily="34" charset="0"/>
              </a:rPr>
              <a:t>персонал</a:t>
            </a:r>
          </a:p>
          <a:p>
            <a:pPr lvl="1" eaLnBrk="1" hangingPunct="1">
              <a:buFont typeface="SymbolPS" charset="0"/>
              <a:buChar char="-"/>
            </a:pPr>
            <a:r>
              <a:rPr kumimoji="0" lang="ru-RU" sz="2000" dirty="0" smtClean="0">
                <a:latin typeface="Arial" pitchFamily="34" charset="0"/>
              </a:rPr>
              <a:t>процессы, процедуры или методы</a:t>
            </a:r>
          </a:p>
          <a:p>
            <a:pPr lvl="1" eaLnBrk="1" hangingPunct="1">
              <a:buFont typeface="SymbolPS" charset="0"/>
              <a:buChar char="-"/>
            </a:pPr>
            <a:r>
              <a:rPr kumimoji="0" lang="ru-RU" sz="2000" dirty="0" smtClean="0">
                <a:latin typeface="Arial" pitchFamily="34" charset="0"/>
              </a:rPr>
              <a:t>материалы</a:t>
            </a:r>
          </a:p>
          <a:p>
            <a:pPr lvl="1" eaLnBrk="1" hangingPunct="1">
              <a:buFont typeface="SymbolPS" charset="0"/>
              <a:buChar char="-"/>
            </a:pPr>
            <a:r>
              <a:rPr kumimoji="0" lang="ru-RU" sz="2000" dirty="0" smtClean="0">
                <a:latin typeface="Arial" pitchFamily="34" charset="0"/>
              </a:rPr>
              <a:t>оборудование</a:t>
            </a:r>
          </a:p>
          <a:p>
            <a:pPr eaLnBrk="1" hangingPunct="1"/>
            <a:r>
              <a:rPr kumimoji="0" lang="ru-RU" sz="2000" dirty="0" smtClean="0">
                <a:cs typeface="Arial" pitchFamily="34" charset="0"/>
              </a:rPr>
              <a:t>Каждую основную причину разделите на более частные причины</a:t>
            </a:r>
          </a:p>
          <a:p>
            <a:pPr eaLnBrk="1" hangingPunct="1"/>
            <a:endParaRPr kumimoji="0" lang="ru-RU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Выявление возможных причин: использование гистограмм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2162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92163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196752"/>
            <a:ext cx="7124700" cy="4114800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323528" y="5445224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При наличии неоднозначного ответа по выявлению проблемы используйте цифровые методы оценивания угрозы появления проблемы на один из утвержденных показателей проекта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021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2896"/>
          </a:xfrm>
        </p:spPr>
        <p:txBody>
          <a:bodyPr>
            <a:normAutofit/>
          </a:bodyPr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 smtClean="0">
                <a:latin typeface="Arial Narrow" pitchFamily="34" charset="0"/>
              </a:rPr>
              <a:t> Совещания</a:t>
            </a:r>
            <a:endParaRPr lang="ru-RU" sz="2800" dirty="0">
              <a:latin typeface="Arial Narrow" pitchFamily="34" charset="0"/>
            </a:endParaRP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</a:rPr>
              <a:t>Коммуникационные методики</a:t>
            </a:r>
          </a:p>
          <a:p>
            <a:pPr eaLnBrk="0" hangingPunct="0">
              <a:spcBef>
                <a:spcPts val="200"/>
              </a:spcBef>
            </a:pPr>
            <a:endParaRPr lang="ru-RU" sz="2800" dirty="0">
              <a:latin typeface="Arial Narrow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Коммуникации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91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7651" name="Rectangle 15"/>
          <p:cNvSpPr>
            <a:spLocks noChangeArrowheads="1"/>
          </p:cNvSpPr>
          <p:nvPr/>
        </p:nvSpPr>
        <p:spPr bwMode="auto">
          <a:xfrm>
            <a:off x="251520" y="0"/>
            <a:ext cx="8892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 dirty="0">
                <a:solidFill>
                  <a:srgbClr val="333399"/>
                </a:solidFill>
                <a:latin typeface="Arial" charset="0"/>
              </a:rPr>
              <a:t>Информация и Информационный </a:t>
            </a:r>
            <a:r>
              <a:rPr lang="ru-RU" sz="2800" b="1" dirty="0" smtClean="0">
                <a:solidFill>
                  <a:srgbClr val="333399"/>
                </a:solidFill>
                <a:latin typeface="Arial" charset="0"/>
              </a:rPr>
              <a:t>менеджмент</a:t>
            </a:r>
            <a:endParaRPr lang="ru-RU" sz="28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7653" name="TextBox 7"/>
          <p:cNvSpPr txBox="1">
            <a:spLocks noChangeArrowheads="1"/>
          </p:cNvSpPr>
          <p:nvPr/>
        </p:nvSpPr>
        <p:spPr bwMode="auto">
          <a:xfrm>
            <a:off x="357188" y="1731963"/>
            <a:ext cx="84296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dirty="0"/>
              <a:t>Информация – это </a:t>
            </a:r>
            <a:r>
              <a:rPr lang="ru-RU" dirty="0" smtClean="0"/>
              <a:t>данные, </a:t>
            </a:r>
            <a:r>
              <a:rPr lang="ru-RU" dirty="0"/>
              <a:t>организованные определенным образом, позволяющим  извлечь из них смысл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r>
              <a:rPr lang="ru-RU" dirty="0"/>
              <a:t>Информационный менеджмент – это сознательный процесс, посредством которого информация добывается и используется для принятия решений на всех уровнях организации</a:t>
            </a:r>
          </a:p>
          <a:p>
            <a:pPr algn="r" eaLnBrk="1" hangingPunct="1"/>
            <a:r>
              <a:rPr lang="ru-RU" sz="1600" dirty="0"/>
              <a:t>(</a:t>
            </a:r>
            <a:r>
              <a:rPr lang="en-GB" sz="1600" dirty="0" err="1"/>
              <a:t>Kerslake</a:t>
            </a:r>
            <a:r>
              <a:rPr lang="en-GB" sz="1600" dirty="0"/>
              <a:t> and Moultrie, 1998)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4145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Общие недостатки в проектах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945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В команде были сомнения по поводу целей проекта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Команда не была уверена в том, что должно быть сделано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К концу проекта цели были достигнуты только частично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Работы выполнялись позже намеченных в графике сроков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Запланированный бюджет был превышен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endParaRPr kumimoji="0" lang="ru-RU" sz="2000" dirty="0" smtClean="0"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None/>
            </a:pPr>
            <a:r>
              <a:rPr kumimoji="0" lang="ru-RU" sz="2000" dirty="0" smtClean="0">
                <a:cs typeface="Arial" pitchFamily="34" charset="0"/>
              </a:rPr>
              <a:t>(</a:t>
            </a:r>
            <a:r>
              <a:rPr kumimoji="0" lang="en-US" sz="2000" dirty="0" err="1" smtClean="0">
                <a:cs typeface="Arial" pitchFamily="34" charset="0"/>
              </a:rPr>
              <a:t>Elbeik</a:t>
            </a:r>
            <a:r>
              <a:rPr kumimoji="0" lang="en-US" sz="2000" dirty="0" smtClean="0">
                <a:cs typeface="Arial" pitchFamily="34" charset="0"/>
              </a:rPr>
              <a:t> &amp; Thomas), 1998)</a:t>
            </a:r>
            <a:endParaRPr kumimoji="0" lang="ru-RU" sz="20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4313" y="-152400"/>
            <a:ext cx="809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 dirty="0">
                <a:solidFill>
                  <a:srgbClr val="333399"/>
                </a:solidFill>
                <a:latin typeface="Arial" charset="0"/>
              </a:rPr>
              <a:t>Источники информации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7924800" cy="3214687"/>
          </a:xfrm>
        </p:spPr>
        <p:txBody>
          <a:bodyPr/>
          <a:lstStyle/>
          <a:p>
            <a:r>
              <a:rPr lang="ru-RU" sz="2000" smtClean="0">
                <a:latin typeface="Arial" charset="0"/>
              </a:rPr>
              <a:t>Сведения о потребителях и поставщиках</a:t>
            </a:r>
          </a:p>
          <a:p>
            <a:r>
              <a:rPr lang="ru-RU" sz="2000" smtClean="0">
                <a:latin typeface="Arial" charset="0"/>
              </a:rPr>
              <a:t>Протокол совещания комитета</a:t>
            </a:r>
          </a:p>
          <a:p>
            <a:r>
              <a:rPr lang="ru-RU" sz="2000" smtClean="0">
                <a:latin typeface="Arial" charset="0"/>
              </a:rPr>
              <a:t>Отчет о ходе выполнения задания</a:t>
            </a:r>
          </a:p>
          <a:p>
            <a:r>
              <a:rPr lang="ru-RU" sz="2000" smtClean="0">
                <a:latin typeface="Arial" charset="0"/>
              </a:rPr>
              <a:t>Журнал табельного учета</a:t>
            </a:r>
          </a:p>
          <a:p>
            <a:r>
              <a:rPr lang="ru-RU" sz="2000" smtClean="0">
                <a:latin typeface="Arial" charset="0"/>
              </a:rPr>
              <a:t>Журнал регистрации жалоб покупателей</a:t>
            </a:r>
          </a:p>
          <a:p>
            <a:r>
              <a:rPr lang="ru-RU" sz="2000" smtClean="0">
                <a:latin typeface="Arial" charset="0"/>
              </a:rPr>
              <a:t>Телефонное сообщение об отсутствии работника по болезни</a:t>
            </a:r>
          </a:p>
          <a:p>
            <a:r>
              <a:rPr lang="ru-RU" sz="2000" smtClean="0">
                <a:latin typeface="Arial" charset="0"/>
              </a:rPr>
              <a:t>Протокол собрания команды</a:t>
            </a:r>
          </a:p>
          <a:p>
            <a:r>
              <a:rPr lang="ru-RU" sz="2000" smtClean="0">
                <a:latin typeface="Arial" charset="0"/>
              </a:rPr>
              <a:t>Бюджет подразделения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67525"/>
              </p:ext>
            </p:extLst>
          </p:nvPr>
        </p:nvGraphicFramePr>
        <p:xfrm>
          <a:off x="214313" y="1372964"/>
          <a:ext cx="8715376" cy="443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13"/>
                <a:gridCol w="5072063"/>
              </a:tblGrid>
              <a:tr h="44323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Сведения о потребителях и поставщиках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Протокол совещания комитета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Отчет о ходе выполнения задания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Журнал табельного учета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Журнал регистрации жалоб покупателей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Телефонное сообщение об отсутствии работника по болезни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Протокол собрания команды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Бюджет подразделения</a:t>
                      </a:r>
                    </a:p>
                    <a:p>
                      <a:endParaRPr lang="uk-UA" sz="16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Маркетинговые характеристики потенциальных потребителей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Объемы складских запасов, выводимые на экран монитора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Сообщение электронной почты </a:t>
                      </a:r>
                      <a:br>
                        <a:rPr lang="ru-RU" sz="1600" dirty="0" smtClean="0">
                          <a:latin typeface="Arial" charset="0"/>
                        </a:rPr>
                      </a:br>
                      <a:r>
                        <a:rPr lang="ru-RU" sz="1600" dirty="0" smtClean="0">
                          <a:latin typeface="Arial" charset="0"/>
                        </a:rPr>
                        <a:t>о повестке дня совещания подразделения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Факсимильное сообщение из штаб-квартиры об изменениях </a:t>
                      </a:r>
                      <a:br>
                        <a:rPr lang="ru-RU" sz="1600" dirty="0" smtClean="0">
                          <a:latin typeface="Arial" charset="0"/>
                        </a:rPr>
                      </a:br>
                      <a:r>
                        <a:rPr lang="ru-RU" sz="1600" dirty="0" smtClean="0">
                          <a:latin typeface="Arial" charset="0"/>
                        </a:rPr>
                        <a:t>в трудовом законодательстве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Отчет консультанта о моральном климате в организации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Интернетовский адрес поставщика услуг связи </a:t>
                      </a:r>
                      <a:br>
                        <a:rPr lang="ru-RU" sz="1600" dirty="0" smtClean="0">
                          <a:latin typeface="Arial" charset="0"/>
                        </a:rPr>
                      </a:br>
                      <a:r>
                        <a:rPr lang="ru-RU" sz="1600" dirty="0" smtClean="0">
                          <a:latin typeface="Arial" charset="0"/>
                        </a:rPr>
                        <a:t>в диалоговом режиме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600" dirty="0" smtClean="0">
                          <a:latin typeface="Arial" charset="0"/>
                        </a:rPr>
                        <a:t>Деловой дневник</a:t>
                      </a:r>
                    </a:p>
                    <a:p>
                      <a:endParaRPr lang="uk-UA" sz="1600" dirty="0"/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1027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390449" y="1556792"/>
            <a:ext cx="4212530" cy="4176464"/>
          </a:xfrm>
        </p:spPr>
        <p:txBody>
          <a:bodyPr>
            <a:noAutofit/>
          </a:bodyPr>
          <a:lstStyle/>
          <a:p>
            <a:pPr marL="274320" lvl="1" indent="-27432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latin typeface="Arial" charset="0"/>
                <a:cs typeface="Arial" charset="0"/>
              </a:rPr>
              <a:t>Официальная и неофициальная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latin typeface="Arial" charset="0"/>
                <a:cs typeface="Arial" charset="0"/>
              </a:rPr>
              <a:t>Текстовая и графическая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latin typeface="Arial" charset="0"/>
                <a:cs typeface="Arial" charset="0"/>
              </a:rPr>
              <a:t>Качественная и количественная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latin typeface="Arial" charset="0"/>
                <a:cs typeface="Arial" charset="0"/>
              </a:rPr>
              <a:t>Устная, письменная и электронная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latin typeface="Arial" charset="0"/>
                <a:cs typeface="Arial" charset="0"/>
              </a:rPr>
              <a:t>Индивидуальная и коллективная</a:t>
            </a:r>
          </a:p>
          <a:p>
            <a:endParaRPr lang="ru-RU" sz="2400" dirty="0" smtClean="0">
              <a:latin typeface="Arial" charset="0"/>
            </a:endParaRPr>
          </a:p>
          <a:p>
            <a:pPr>
              <a:buFontTx/>
              <a:buNone/>
            </a:pPr>
            <a:endParaRPr lang="ru-RU" sz="2400" dirty="0" smtClean="0">
              <a:latin typeface="Arial" charset="0"/>
            </a:endParaRPr>
          </a:p>
        </p:txBody>
      </p:sp>
      <p:sp>
        <p:nvSpPr>
          <p:cNvPr id="5" name="Содержимое 6"/>
          <p:cNvSpPr txBox="1">
            <a:spLocks/>
          </p:cNvSpPr>
          <p:nvPr/>
        </p:nvSpPr>
        <p:spPr>
          <a:xfrm>
            <a:off x="4932040" y="1589881"/>
            <a:ext cx="3997648" cy="41433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Arial" charset="0"/>
                <a:cs typeface="Arial" charset="0"/>
              </a:rPr>
              <a:t>Внутренняя или внешняя</a:t>
            </a:r>
          </a:p>
          <a:p>
            <a:r>
              <a:rPr lang="ru-RU" sz="2400" dirty="0" smtClean="0">
                <a:latin typeface="Arial" charset="0"/>
                <a:cs typeface="Arial" charset="0"/>
              </a:rPr>
              <a:t>Официальная или неофициальная</a:t>
            </a:r>
          </a:p>
          <a:p>
            <a:r>
              <a:rPr lang="ru-RU" sz="2400" dirty="0" smtClean="0">
                <a:latin typeface="Arial" charset="0"/>
                <a:cs typeface="Arial" charset="0"/>
              </a:rPr>
              <a:t>Разовая или регулярная</a:t>
            </a:r>
          </a:p>
          <a:p>
            <a:r>
              <a:rPr lang="ru-RU" sz="2400" dirty="0" smtClean="0">
                <a:latin typeface="Arial" charset="0"/>
                <a:cs typeface="Arial" charset="0"/>
              </a:rPr>
              <a:t>Способ передачи информации</a:t>
            </a:r>
          </a:p>
          <a:p>
            <a:r>
              <a:rPr lang="ru-RU" sz="2400" dirty="0" smtClean="0">
                <a:latin typeface="Arial" charset="0"/>
                <a:cs typeface="Arial" charset="0"/>
              </a:rPr>
              <a:t>Степень субъективности информации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51520" y="0"/>
            <a:ext cx="8892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 dirty="0" smtClean="0">
                <a:solidFill>
                  <a:srgbClr val="333399"/>
                </a:solidFill>
                <a:latin typeface="Arial" charset="0"/>
              </a:rPr>
              <a:t>Классификации информации</a:t>
            </a:r>
          </a:p>
          <a:p>
            <a:r>
              <a:rPr lang="ru-RU" sz="2800" b="1" dirty="0" smtClean="0">
                <a:solidFill>
                  <a:srgbClr val="333399"/>
                </a:solidFill>
                <a:latin typeface="Arial" charset="0"/>
              </a:rPr>
              <a:t>Информация как ресурс</a:t>
            </a:r>
            <a:endParaRPr lang="ru-RU" sz="2800" b="1" dirty="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0723" name="Rectangle 15"/>
          <p:cNvSpPr>
            <a:spLocks noChangeArrowheads="1"/>
          </p:cNvSpPr>
          <p:nvPr/>
        </p:nvSpPr>
        <p:spPr bwMode="auto">
          <a:xfrm>
            <a:off x="180528" y="116632"/>
            <a:ext cx="8135888" cy="8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 dirty="0">
                <a:solidFill>
                  <a:srgbClr val="333399"/>
                </a:solidFill>
                <a:latin typeface="Arial" charset="0"/>
              </a:rPr>
              <a:t>Свойства информации</a:t>
            </a:r>
          </a:p>
        </p:txBody>
      </p:sp>
      <p:sp>
        <p:nvSpPr>
          <p:cNvPr id="30724" name="Содержимое 6"/>
          <p:cNvSpPr>
            <a:spLocks noGrp="1"/>
          </p:cNvSpPr>
          <p:nvPr>
            <p:ph idx="1"/>
          </p:nvPr>
        </p:nvSpPr>
        <p:spPr>
          <a:xfrm>
            <a:off x="214313" y="1357313"/>
            <a:ext cx="8715375" cy="3857625"/>
          </a:xfrm>
        </p:spPr>
        <p:txBody>
          <a:bodyPr/>
          <a:lstStyle/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Под определение информации может попадать почти все что угодно</a:t>
            </a:r>
          </a:p>
          <a:p>
            <a:pPr eaLnBrk="1" hangingPunct="1"/>
            <a:endParaRPr lang="ru-RU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Информацию трудно оценить количественно</a:t>
            </a:r>
          </a:p>
          <a:p>
            <a:pPr eaLnBrk="1" hangingPunct="1"/>
            <a:endParaRPr lang="ru-RU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Неясно, кто является ее владельцем</a:t>
            </a:r>
          </a:p>
          <a:p>
            <a:pPr eaLnBrk="1" hangingPunct="1"/>
            <a:endParaRPr lang="ru-RU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Сложно оценить затраты на информационный менеджмент </a:t>
            </a:r>
          </a:p>
        </p:txBody>
      </p:sp>
    </p:spTree>
    <p:extLst>
      <p:ext uri="{BB962C8B-B14F-4D97-AF65-F5344CB8AC3E}">
        <p14:creationId xmlns:p14="http://schemas.microsoft.com/office/powerpoint/2010/main" val="41146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747" name="Rectangle 15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>
                <a:solidFill>
                  <a:srgbClr val="333399"/>
                </a:solidFill>
                <a:latin typeface="Arial" charset="0"/>
              </a:rPr>
              <a:t>Три признака качественной информации</a:t>
            </a:r>
          </a:p>
        </p:txBody>
      </p:sp>
      <p:sp>
        <p:nvSpPr>
          <p:cNvPr id="31748" name="Содержимое 6"/>
          <p:cNvSpPr>
            <a:spLocks noGrp="1"/>
          </p:cNvSpPr>
          <p:nvPr>
            <p:ph idx="1"/>
          </p:nvPr>
        </p:nvSpPr>
        <p:spPr>
          <a:xfrm>
            <a:off x="214313" y="1500188"/>
            <a:ext cx="8715375" cy="3857625"/>
          </a:xfrm>
        </p:spPr>
        <p:txBody>
          <a:bodyPr/>
          <a:lstStyle/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Релевантность</a:t>
            </a:r>
          </a:p>
          <a:p>
            <a:pPr lvl="1" eaLnBrk="1" hangingPunct="1"/>
            <a:r>
              <a:rPr lang="ru-RU" sz="1800" smtClean="0">
                <a:latin typeface="Arial" charset="0"/>
                <a:cs typeface="Arial" charset="0"/>
              </a:rPr>
              <a:t>Обладатель информации способен использовать ее чтобы действовать результативно</a:t>
            </a:r>
          </a:p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Надежность</a:t>
            </a:r>
          </a:p>
          <a:p>
            <a:pPr lvl="1" eaLnBrk="1" hangingPunct="1"/>
            <a:r>
              <a:rPr lang="ru-RU" sz="1800" smtClean="0">
                <a:latin typeface="Arial" charset="0"/>
                <a:cs typeface="Arial" charset="0"/>
              </a:rPr>
              <a:t>Своевременная информация, т.е. предоставляемая тогда когда она нужна, в той степени в которой  она необходима и легко поддающаяся проверке</a:t>
            </a:r>
          </a:p>
          <a:p>
            <a:pPr eaLnBrk="1" hangingPunct="1"/>
            <a:r>
              <a:rPr lang="ru-RU" sz="2400" smtClean="0">
                <a:latin typeface="Arial" charset="0"/>
                <a:cs typeface="Arial" charset="0"/>
              </a:rPr>
              <a:t>Робастность</a:t>
            </a:r>
          </a:p>
          <a:p>
            <a:pPr lvl="1" eaLnBrk="1" hangingPunct="1"/>
            <a:r>
              <a:rPr lang="ru-RU" sz="1800" smtClean="0">
                <a:latin typeface="Arial" charset="0"/>
                <a:cs typeface="Arial" charset="0"/>
              </a:rPr>
              <a:t>Способна выдержать испытание временем и сохранить полезность </a:t>
            </a:r>
          </a:p>
        </p:txBody>
      </p:sp>
    </p:spTree>
    <p:extLst>
      <p:ext uri="{BB962C8B-B14F-4D97-AF65-F5344CB8AC3E}">
        <p14:creationId xmlns:p14="http://schemas.microsoft.com/office/powerpoint/2010/main" val="25865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85750" y="-1524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>
                <a:solidFill>
                  <a:srgbClr val="333399"/>
                </a:solidFill>
                <a:latin typeface="Arial" charset="0"/>
              </a:rPr>
              <a:t>Управление информацией: Сбор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285750" y="1062038"/>
            <a:ext cx="9201150" cy="4795837"/>
          </a:xfrm>
        </p:spPr>
        <p:txBody>
          <a:bodyPr/>
          <a:lstStyle/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000" dirty="0" smtClean="0">
                <a:latin typeface="Arial" charset="0"/>
              </a:rPr>
              <a:t>Подотчетность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1800" dirty="0" smtClean="0">
                <a:latin typeface="Arial" charset="0"/>
              </a:rPr>
              <a:t>персональная ответственность членов команды за сбор той или иной информации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000" dirty="0" smtClean="0">
                <a:latin typeface="Arial" charset="0"/>
              </a:rPr>
              <a:t>Определенность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1800" dirty="0" smtClean="0">
                <a:latin typeface="Arial" charset="0"/>
              </a:rPr>
              <a:t>согласие относительно того, какие конкретные сведения включает в себя каждый тип собираемой информации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000" dirty="0" smtClean="0">
                <a:latin typeface="Arial" charset="0"/>
              </a:rPr>
              <a:t>Обучение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1600" dirty="0" smtClean="0">
                <a:latin typeface="Arial" charset="0"/>
              </a:rPr>
              <a:t> </a:t>
            </a:r>
            <a:r>
              <a:rPr lang="ru-RU" sz="1800" dirty="0" smtClean="0">
                <a:latin typeface="Arial" charset="0"/>
              </a:rPr>
              <a:t>оказание помощи персоналу в совершенствовании навыков сбора информации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000" dirty="0" smtClean="0">
                <a:latin typeface="Arial" charset="0"/>
              </a:rPr>
              <a:t>Стандартизация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1800" dirty="0" smtClean="0">
                <a:latin typeface="Arial" charset="0"/>
              </a:rPr>
              <a:t>обеспечение того, чтобы однотипная информация собиралась всеми членами команды одинаково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000" dirty="0" smtClean="0">
                <a:latin typeface="Arial" charset="0"/>
              </a:rPr>
              <a:t>Мониторинг качества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1800" dirty="0" smtClean="0">
                <a:latin typeface="Arial" charset="0"/>
              </a:rPr>
              <a:t>обеспечение надлежащего качества собираемой информации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Font typeface="Symbol" pitchFamily="18" charset="2"/>
              <a:buNone/>
            </a:pPr>
            <a:endParaRPr lang="ru-RU" sz="160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ru-R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85750" y="-762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>
                <a:solidFill>
                  <a:srgbClr val="333399"/>
                </a:solidFill>
                <a:latin typeface="Arial" charset="0"/>
              </a:rPr>
              <a:t>Преобразование «сырых» данных </a:t>
            </a:r>
            <a:br>
              <a:rPr lang="ru-RU" sz="2800" b="1">
                <a:solidFill>
                  <a:srgbClr val="333399"/>
                </a:solidFill>
                <a:latin typeface="Arial" charset="0"/>
              </a:rPr>
            </a:br>
            <a:r>
              <a:rPr lang="ru-RU" sz="2800" b="1">
                <a:solidFill>
                  <a:srgbClr val="333399"/>
                </a:solidFill>
                <a:latin typeface="Arial" charset="0"/>
              </a:rPr>
              <a:t>в полезные знания: Анализ и Передача</a:t>
            </a:r>
          </a:p>
        </p:txBody>
      </p:sp>
      <p:sp>
        <p:nvSpPr>
          <p:cNvPr id="33795" name="Line 6"/>
          <p:cNvSpPr>
            <a:spLocks noChangeShapeType="1"/>
          </p:cNvSpPr>
          <p:nvPr/>
        </p:nvSpPr>
        <p:spPr bwMode="auto">
          <a:xfrm>
            <a:off x="0" y="1288256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3796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512094"/>
            <a:ext cx="8534400" cy="2986087"/>
          </a:xfrm>
          <a:noFill/>
        </p:spPr>
      </p:pic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285750" y="4655344"/>
            <a:ext cx="8572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600"/>
              <a:t>Формулирование – что, кому и как сообщить</a:t>
            </a:r>
          </a:p>
          <a:p>
            <a:pPr eaLnBrk="1" hangingPunct="1"/>
            <a:r>
              <a:rPr lang="ru-RU" sz="1600"/>
              <a:t>Передача – выбор средства и время сообщения</a:t>
            </a:r>
          </a:p>
          <a:p>
            <a:pPr eaLnBrk="1" hangingPunct="1"/>
            <a:r>
              <a:rPr lang="ru-RU" sz="1600"/>
              <a:t>Прием – физическое и ментальное восприятие сообщения</a:t>
            </a:r>
          </a:p>
          <a:p>
            <a:pPr eaLnBrk="1" hangingPunct="1"/>
            <a:r>
              <a:rPr lang="ru-RU" sz="1600"/>
              <a:t>Интерпретация – понято ли сообщение так, как было изначально послано</a:t>
            </a:r>
            <a:endParaRPr lang="uk-UA" sz="1600"/>
          </a:p>
        </p:txBody>
      </p:sp>
      <p:sp>
        <p:nvSpPr>
          <p:cNvPr id="7" name="Пятно 1 6"/>
          <p:cNvSpPr/>
          <p:nvPr/>
        </p:nvSpPr>
        <p:spPr>
          <a:xfrm>
            <a:off x="2500313" y="2440781"/>
            <a:ext cx="4500562" cy="2428875"/>
          </a:xfrm>
          <a:prstGeom prst="irregularSeal1">
            <a:avLst/>
          </a:prstGeom>
          <a:solidFill>
            <a:srgbClr val="92D050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accent6"/>
                </a:solidFill>
              </a:rPr>
              <a:t>        Шум</a:t>
            </a:r>
          </a:p>
          <a:p>
            <a:pPr algn="ctr">
              <a:defRPr/>
            </a:pP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8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8"/>
          <p:cNvGrpSpPr>
            <a:grpSpLocks/>
          </p:cNvGrpSpPr>
          <p:nvPr/>
        </p:nvGrpSpPr>
        <p:grpSpPr bwMode="auto">
          <a:xfrm>
            <a:off x="0" y="0"/>
            <a:ext cx="9144000" cy="1143000"/>
            <a:chOff x="0" y="0"/>
            <a:chExt cx="5760" cy="720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336" y="0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ru-RU" sz="2800" b="1">
                  <a:solidFill>
                    <a:srgbClr val="333399"/>
                  </a:solidFill>
                  <a:latin typeface="Arial" charset="0"/>
                </a:rPr>
                <a:t>Управление информацией: Хранение</a:t>
              </a:r>
            </a:p>
          </p:txBody>
        </p:sp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34819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52400" y="1438275"/>
            <a:ext cx="8610600" cy="4419600"/>
          </a:xfrm>
        </p:spPr>
        <p:txBody>
          <a:bodyPr/>
          <a:lstStyle/>
          <a:p>
            <a:pPr lvl="2">
              <a:spcAft>
                <a:spcPts val="600"/>
              </a:spcAft>
              <a:buFont typeface="Symbol" pitchFamily="18" charset="2"/>
              <a:buChar char="·"/>
            </a:pPr>
            <a:r>
              <a:rPr lang="ru-RU" sz="2200" dirty="0" smtClean="0">
                <a:latin typeface="Arial" charset="0"/>
              </a:rPr>
              <a:t>Какова изначальная форма рассматриваемой информации?</a:t>
            </a:r>
          </a:p>
          <a:p>
            <a:pPr lvl="2">
              <a:spcAft>
                <a:spcPts val="600"/>
              </a:spcAft>
              <a:buFont typeface="Symbol" pitchFamily="18" charset="2"/>
              <a:buChar char="·"/>
            </a:pPr>
            <a:r>
              <a:rPr lang="ru-RU" sz="2200" dirty="0" smtClean="0">
                <a:latin typeface="Arial" charset="0"/>
              </a:rPr>
              <a:t>Каковы ожидаемые объемы информации?</a:t>
            </a:r>
          </a:p>
          <a:p>
            <a:pPr lvl="2">
              <a:spcAft>
                <a:spcPts val="600"/>
              </a:spcAft>
              <a:buFont typeface="Symbol" pitchFamily="18" charset="2"/>
              <a:buChar char="·"/>
            </a:pPr>
            <a:r>
              <a:rPr lang="ru-RU" sz="2200" dirty="0" smtClean="0">
                <a:latin typeface="Arial" charset="0"/>
              </a:rPr>
              <a:t>Кто нуждается в доступе к информации, </a:t>
            </a:r>
            <a:br>
              <a:rPr lang="ru-RU" sz="2200" dirty="0" smtClean="0">
                <a:latin typeface="Arial" charset="0"/>
              </a:rPr>
            </a:br>
            <a:r>
              <a:rPr lang="ru-RU" sz="2200" dirty="0" smtClean="0">
                <a:latin typeface="Arial" charset="0"/>
              </a:rPr>
              <a:t>и насколько удалены потенциальные пользователи от хранилищ информации?</a:t>
            </a:r>
          </a:p>
          <a:p>
            <a:pPr lvl="2">
              <a:spcAft>
                <a:spcPts val="600"/>
              </a:spcAft>
              <a:buFont typeface="Symbol" pitchFamily="18" charset="2"/>
              <a:buChar char="·"/>
            </a:pPr>
            <a:r>
              <a:rPr lang="ru-RU" sz="2200" dirty="0" smtClean="0">
                <a:latin typeface="Arial" charset="0"/>
              </a:rPr>
              <a:t>Сколь долго следует хранить информацию?</a:t>
            </a:r>
          </a:p>
          <a:p>
            <a:pPr lvl="2">
              <a:spcAft>
                <a:spcPts val="600"/>
              </a:spcAft>
              <a:buFont typeface="Symbol" pitchFamily="18" charset="2"/>
              <a:buChar char="·"/>
            </a:pPr>
            <a:r>
              <a:rPr lang="ru-RU" sz="2200" dirty="0" smtClean="0">
                <a:latin typeface="Arial" charset="0"/>
              </a:rPr>
              <a:t>В какой защите нуждается информация?</a:t>
            </a:r>
          </a:p>
        </p:txBody>
      </p:sp>
    </p:spTree>
    <p:extLst>
      <p:ext uri="{BB962C8B-B14F-4D97-AF65-F5344CB8AC3E}">
        <p14:creationId xmlns:p14="http://schemas.microsoft.com/office/powerpoint/2010/main" val="26227571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428750"/>
            <a:ext cx="7772400" cy="3582988"/>
          </a:xfrm>
          <a:noFill/>
        </p:spPr>
      </p:pic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52400" y="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2800" b="1">
                <a:solidFill>
                  <a:srgbClr val="333399"/>
                </a:solidFill>
                <a:latin typeface="Arial" charset="0"/>
              </a:rPr>
              <a:t>Управляющая информационная система</a:t>
            </a:r>
          </a:p>
        </p:txBody>
      </p:sp>
      <p:sp>
        <p:nvSpPr>
          <p:cNvPr id="39940" name="Line 7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89533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2896"/>
          </a:xfrm>
        </p:spPr>
        <p:txBody>
          <a:bodyPr>
            <a:normAutofit/>
          </a:bodyPr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 smtClean="0">
                <a:latin typeface="Arial Narrow" pitchFamily="34" charset="0"/>
              </a:rPr>
              <a:t> Финальный обзор проекта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</a:rPr>
              <a:t>Выводы и рекомендации</a:t>
            </a:r>
          </a:p>
          <a:p>
            <a:pPr eaLnBrk="0" hangingPunct="0">
              <a:spcBef>
                <a:spcPts val="200"/>
              </a:spcBef>
            </a:pPr>
            <a:endParaRPr lang="ru-RU" sz="2800" dirty="0">
              <a:latin typeface="Arial Narrow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Ревизия и завершение проекта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69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Критерии завершения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4210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421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Все ключевые этапы и вехи завершены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Результаты отвечают требованиям спецификации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Заказчик проекта принял и подписал акт сдачи-приемки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Проект выполнен в срок и в рамках согласованного бюджета</a:t>
            </a:r>
          </a:p>
          <a:p>
            <a:pPr eaLnBrk="1" hangingPunct="1"/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Основные признаки неудачи проекта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843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843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000" b="1" smtClean="0">
                <a:cs typeface="Arial" pitchFamily="34" charset="0"/>
              </a:rPr>
              <a:t>Бюджет:</a:t>
            </a:r>
            <a:r>
              <a:rPr kumimoji="0" lang="ru-RU" sz="2000" smtClean="0">
                <a:cs typeface="Arial" pitchFamily="34" charset="0"/>
              </a:rPr>
              <a:t> проект может не укладываться в рамки запланированного бюджета (или должен быть прекращен, не достигнув поставленных целей, из-за недостаточного финансирования)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000" b="1" smtClean="0">
                <a:cs typeface="Arial" pitchFamily="34" charset="0"/>
              </a:rPr>
              <a:t>Время:</a:t>
            </a:r>
            <a:r>
              <a:rPr kumimoji="0" lang="ru-RU" sz="2000" smtClean="0">
                <a:cs typeface="Arial" pitchFamily="34" charset="0"/>
              </a:rPr>
              <a:t> проект может занять время значительно большее, чем запланировано для достижения поставленных целей (или должен быть прекращен до достижения поставленных целей в связи с окончанием намеченного срока)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000" b="1" smtClean="0">
                <a:cs typeface="Arial" pitchFamily="34" charset="0"/>
              </a:rPr>
              <a:t>Качество:</a:t>
            </a:r>
            <a:r>
              <a:rPr kumimoji="0" lang="ru-RU" sz="2000" smtClean="0">
                <a:cs typeface="Arial" pitchFamily="34" charset="0"/>
              </a:rPr>
              <a:t> проект может быть завершен в рамках намеченного времени и бюджета, но не удовлетворяет требованиям по качеству (и, таким образом, будет представлять меньшую ценность, чем ожидалось)</a:t>
            </a:r>
          </a:p>
          <a:p>
            <a:pPr eaLnBrk="1" hangingPunct="1">
              <a:lnSpc>
                <a:spcPct val="90000"/>
              </a:lnSpc>
            </a:pPr>
            <a:endParaRPr kumimoji="0" lang="ru-RU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20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Контрольный список окончания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5234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523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2008" y="914400"/>
            <a:ext cx="8964488" cy="47244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Завершена сдача по всем направлениям работы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Все результаты официально приняты и подписаны заказчиком или покровителем проекта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Составлен итоговый отчет о завершении проекта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Завершены все финансовые процедуры, и составлены отчеты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Завершена ревизия проекта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Проведена оценка работы персонала, и составлены отчеты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Закончено действие трудовых соглашений с персоналом проекта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Завершены все взаимодействия и контракты с поставщиками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Освобождены все использованные для реализации проекта производственные и жилые помещения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Согласовано использование оставшегося оборудования и материалов.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О завершении проекта проинформированы внутренние и внешние заинтересованные стороны и общественность (если это уместно)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sz="2200" dirty="0" smtClean="0">
                <a:cs typeface="Arial" pitchFamily="34" charset="0"/>
              </a:rPr>
              <a:t>Составлена и отправлена на хранение документация по проекту</a:t>
            </a:r>
          </a:p>
          <a:p>
            <a:pPr eaLnBrk="1" hangingPunct="1"/>
            <a:endParaRPr kumimoji="0" lang="ru-RU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Заключительное собрание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6258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625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ru-RU" dirty="0" smtClean="0">
                <a:cs typeface="Arial" pitchFamily="34" charset="0"/>
              </a:rPr>
              <a:t>Обзор результатов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dirty="0" smtClean="0">
                <a:cs typeface="Arial" pitchFamily="34" charset="0"/>
              </a:rPr>
              <a:t>Подтверждение условий для последующей работы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dirty="0" smtClean="0">
                <a:cs typeface="Arial" pitchFamily="34" charset="0"/>
              </a:rPr>
              <a:t>Выражение благодарности команде, покровителю и заинтересованным сторонам за их поддержку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dirty="0" smtClean="0">
                <a:cs typeface="Arial" pitchFamily="34" charset="0"/>
              </a:rPr>
              <a:t>Представление окончательного отчета </a:t>
            </a:r>
            <a:br>
              <a:rPr kumimoji="0" lang="ru-RU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о завершении проекта на одобрение </a:t>
            </a:r>
            <a:br>
              <a:rPr kumimoji="0" lang="ru-RU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и подписание</a:t>
            </a: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Итоговая оценка – процесс, определяющий: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7282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728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Что достиг проект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Удачные аспекты проекта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Не совсем удачные аспекты проекта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Что будет сделано по-другому в следующий раз</a:t>
            </a:r>
          </a:p>
          <a:p>
            <a:pPr eaLnBrk="1" hangingPunct="1"/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Пример: Уроки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из </a:t>
            </a:r>
            <a:r>
              <a:rPr lang="ru-RU" sz="3200" b="1" dirty="0" err="1">
                <a:solidFill>
                  <a:srgbClr val="333399"/>
                </a:solidFill>
                <a:latin typeface="Arial" pitchFamily="34" charset="0"/>
              </a:rPr>
              <a:t>послепроектной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 оценки</a:t>
            </a:r>
            <a:endParaRPr lang="ru-RU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8306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830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Точно определять затраты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Прогнозировать и минимизировать риск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Оценивать потенциальных подрядчиков</a:t>
            </a:r>
          </a:p>
          <a:p>
            <a:pPr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Улучшать управление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673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Основные вопросы (1)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0354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035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4114800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Что удалось сделать хорошо и почему?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Что помогало бесперебойной реализации проекта?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Чего нам следует избегать при работе над будущими проектами?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С какими трудностями мы столкнулись при выполнении задач проекта?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Какая польза была от плана проекта?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Что в плане проекта было бесполезным или мешало выполнению работы?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dirty="0" smtClean="0">
                <a:cs typeface="Arial" pitchFamily="34" charset="0"/>
              </a:rPr>
              <a:t>Какие дополнительные меры могли бы способствовать бесперебойной работе над проектом?</a:t>
            </a:r>
          </a:p>
          <a:p>
            <a:pPr eaLnBrk="1" hangingPunct="1">
              <a:spcBef>
                <a:spcPct val="50000"/>
              </a:spcBef>
            </a:pPr>
            <a:endParaRPr kumimoji="0" lang="ru-RU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Основные вопросы (2)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1378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137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11480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sz="2200" dirty="0" smtClean="0">
                <a:cs typeface="Arial" pitchFamily="34" charset="0"/>
              </a:rPr>
              <a:t>Как Вы думаете, почему у нас возникла проблема с Х?</a:t>
            </a:r>
          </a:p>
          <a:p>
            <a:pPr eaLnBrk="1" hangingPunct="1"/>
            <a:r>
              <a:rPr kumimoji="0" lang="ru-RU" sz="2200" dirty="0" smtClean="0">
                <a:cs typeface="Arial" pitchFamily="34" charset="0"/>
              </a:rPr>
              <a:t>Внес ли кто-либо не входящий в команду проекта вклад </a:t>
            </a:r>
            <a:br>
              <a:rPr kumimoji="0" lang="ru-RU" sz="2200" dirty="0" smtClean="0">
                <a:cs typeface="Arial" pitchFamily="34" charset="0"/>
              </a:rPr>
            </a:br>
            <a:r>
              <a:rPr kumimoji="0" lang="ru-RU" sz="2200" dirty="0" smtClean="0">
                <a:cs typeface="Arial" pitchFamily="34" charset="0"/>
              </a:rPr>
              <a:t>в достижение целей проекта?</a:t>
            </a:r>
          </a:p>
          <a:p>
            <a:pPr eaLnBrk="1" hangingPunct="1"/>
            <a:r>
              <a:rPr kumimoji="0" lang="ru-RU" sz="2200" dirty="0" smtClean="0">
                <a:cs typeface="Arial" pitchFamily="34" charset="0"/>
              </a:rPr>
              <a:t>Насколько точно мы спрогнозировали основные риски, и сработал ли план на случай непредвиденных обстоятельств?</a:t>
            </a:r>
          </a:p>
          <a:p>
            <a:pPr eaLnBrk="1" hangingPunct="1"/>
            <a:r>
              <a:rPr kumimoji="0" lang="ru-RU" sz="2200" dirty="0" smtClean="0">
                <a:cs typeface="Arial" pitchFamily="34" charset="0"/>
              </a:rPr>
              <a:t>Удалось ли нам поддержать качество на надлежащем уровне?</a:t>
            </a:r>
          </a:p>
          <a:p>
            <a:pPr eaLnBrk="1" hangingPunct="1"/>
            <a:r>
              <a:rPr kumimoji="0" lang="ru-RU" sz="2200" dirty="0" smtClean="0">
                <a:cs typeface="Arial" pitchFamily="34" charset="0"/>
              </a:rPr>
              <a:t>Насколько эффективным было управление бюджетом, и удалось ли нам завершить проект в рамках бюджета?</a:t>
            </a:r>
          </a:p>
          <a:p>
            <a:pPr eaLnBrk="1" hangingPunct="1"/>
            <a:r>
              <a:rPr kumimoji="0" lang="ru-RU" sz="2200" dirty="0" smtClean="0">
                <a:cs typeface="Arial" pitchFamily="34" charset="0"/>
              </a:rPr>
              <a:t>Насколько эффективным было управление временем, и удалось ли нам завершить проект в намеченный срок?</a:t>
            </a:r>
          </a:p>
          <a:p>
            <a:pPr eaLnBrk="1" hangingPunct="1"/>
            <a:endParaRPr kumimoji="0" lang="ru-RU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Анализ результатов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3426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342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229600" cy="4114800"/>
          </a:xfrm>
        </p:spPr>
        <p:txBody>
          <a:bodyPr/>
          <a:lstStyle/>
          <a:p>
            <a:pPr eaLnBrk="1" hangingPunct="1"/>
            <a:r>
              <a:rPr kumimoji="0" lang="ru-RU" dirty="0" smtClean="0">
                <a:cs typeface="Arial" pitchFamily="34" charset="0"/>
              </a:rPr>
              <a:t>Анализ цифр, например: сколько было получено </a:t>
            </a:r>
            <a:br>
              <a:rPr kumimoji="0" lang="ru-RU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и какой ценой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Анализ качества, чтобы оно не было завышенным или заниженным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Выявление как позитивных, так и негативных фактов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Проведение сравнений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Поиск закономерностей в фактах</a:t>
            </a:r>
          </a:p>
          <a:p>
            <a:pPr eaLnBrk="1" hangingPunct="1"/>
            <a:endParaRPr kumimoji="0" lang="ru-R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Личная самооценка (1)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4450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45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0" lang="ru-RU" smtClean="0">
                <a:cs typeface="Arial" pitchFamily="34" charset="0"/>
              </a:rPr>
              <a:t>Достигнуты ли цели проекта?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Решена ли проблема, более всего интересовавшая покровителя проекта?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Что бы Вы сделали по-другому для улучшения конечного результата?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Что думают о результатах проекта Ваши коллеги?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Как воспринимает Ваше участие в проекте персонал покровителя?</a:t>
            </a:r>
          </a:p>
          <a:p>
            <a:pPr algn="r" eaLnBrk="1" hangingPunct="1">
              <a:buFont typeface="SymbolPS" charset="0"/>
              <a:buNone/>
            </a:pPr>
            <a:endParaRPr kumimoji="0" lang="ru-RU" sz="2000" smtClean="0">
              <a:cs typeface="Arial" pitchFamily="34" charset="0"/>
            </a:endParaRPr>
          </a:p>
          <a:p>
            <a:pPr algn="r" eaLnBrk="1" hangingPunct="1">
              <a:buFont typeface="SymbolPS" charset="0"/>
              <a:buNone/>
            </a:pPr>
            <a:r>
              <a:rPr kumimoji="0" lang="ru-RU" sz="2000" smtClean="0">
                <a:cs typeface="Arial" pitchFamily="34" charset="0"/>
              </a:rPr>
              <a:t>(Из адаптированной работы Элбейка и Томаса, 1998)</a:t>
            </a:r>
          </a:p>
        </p:txBody>
      </p:sp>
    </p:spTree>
    <p:extLst>
      <p:ext uri="{BB962C8B-B14F-4D97-AF65-F5344CB8AC3E}">
        <p14:creationId xmlns:p14="http://schemas.microsoft.com/office/powerpoint/2010/main" val="650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Личная самооценка (1)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5474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547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marL="457200" indent="-457200" eaLnBrk="1" hangingPunct="1"/>
            <a:r>
              <a:rPr kumimoji="0" lang="ru-RU" sz="2000" smtClean="0">
                <a:cs typeface="Arial" pitchFamily="34" charset="0"/>
              </a:rPr>
              <a:t>Насколько хорошие отношения сложились у Вас </a:t>
            </a:r>
            <a:br>
              <a:rPr kumimoji="0" lang="ru-RU" sz="2000" smtClean="0">
                <a:cs typeface="Arial" pitchFamily="34" charset="0"/>
              </a:rPr>
            </a:br>
            <a:r>
              <a:rPr kumimoji="0" lang="ru-RU" sz="2000" smtClean="0">
                <a:cs typeface="Arial" pitchFamily="34" charset="0"/>
              </a:rPr>
              <a:t>с покровителем проекта?</a:t>
            </a:r>
          </a:p>
          <a:p>
            <a:pPr marL="457200" indent="-457200" eaLnBrk="1" hangingPunct="1"/>
            <a:r>
              <a:rPr kumimoji="0" lang="ru-RU" sz="2000" smtClean="0">
                <a:cs typeface="Arial" pitchFamily="34" charset="0"/>
              </a:rPr>
              <a:t>Будет ли покровитель проекта рекомендовать Вас своим коллегам?</a:t>
            </a:r>
          </a:p>
          <a:p>
            <a:pPr marL="457200" indent="-457200" eaLnBrk="1" hangingPunct="1"/>
            <a:r>
              <a:rPr kumimoji="0" lang="ru-RU" sz="2000" smtClean="0">
                <a:cs typeface="Arial" pitchFamily="34" charset="0"/>
              </a:rPr>
              <a:t>Просил ли Вас покровитель проекта выполнить дополнительную работу?</a:t>
            </a:r>
          </a:p>
          <a:p>
            <a:pPr marL="457200" indent="-457200" eaLnBrk="1" hangingPunct="1"/>
            <a:r>
              <a:rPr kumimoji="0" lang="ru-RU" sz="2000" smtClean="0">
                <a:cs typeface="Arial" pitchFamily="34" charset="0"/>
              </a:rPr>
              <a:t>Уложился ли проект в рамки бюджета?</a:t>
            </a:r>
          </a:p>
          <a:p>
            <a:pPr marL="457200" indent="-457200" eaLnBrk="1" hangingPunct="1"/>
            <a:endParaRPr kumimoji="0" lang="ru-RU" sz="2000" smtClean="0">
              <a:cs typeface="Arial" pitchFamily="34" charset="0"/>
            </a:endParaRPr>
          </a:p>
          <a:p>
            <a:pPr marL="457200" indent="-457200" algn="r" eaLnBrk="1" hangingPunct="1">
              <a:buFont typeface="SymbolPS" charset="0"/>
              <a:buNone/>
            </a:pPr>
            <a:endParaRPr kumimoji="0" lang="ru-RU" sz="2000" smtClean="0">
              <a:cs typeface="Arial" pitchFamily="34" charset="0"/>
            </a:endParaRPr>
          </a:p>
          <a:p>
            <a:pPr marL="457200" indent="-457200" algn="r" eaLnBrk="1" hangingPunct="1">
              <a:buFont typeface="SymbolPS" charset="0"/>
              <a:buNone/>
            </a:pPr>
            <a:r>
              <a:rPr kumimoji="0" lang="ru-RU" sz="2000" smtClean="0">
                <a:cs typeface="Arial" pitchFamily="34" charset="0"/>
              </a:rPr>
              <a:t>(Из адаптированной работы Элбейка и Томаса, 1998)</a:t>
            </a:r>
          </a:p>
          <a:p>
            <a:pPr marL="457200" indent="-457200" eaLnBrk="1" hangingPunct="1"/>
            <a:endParaRPr kumimoji="0" lang="ru-RU" sz="2000" smtClean="0">
              <a:cs typeface="Arial" pitchFamily="34" charset="0"/>
            </a:endParaRPr>
          </a:p>
          <a:p>
            <a:pPr marL="457200" indent="-457200" eaLnBrk="1" hangingPunct="1"/>
            <a:endParaRPr kumimoji="0" lang="ru-RU" sz="20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071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Личная самооценка (2)</a:t>
            </a:r>
            <a:endParaRPr lang="ru-RU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6498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649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000" b="1" smtClean="0">
                <a:cs typeface="Arial" pitchFamily="34" charset="0"/>
              </a:rPr>
              <a:t>Информация от Ваших коллег и членов проектной   </a:t>
            </a:r>
          </a:p>
          <a:p>
            <a:pPr marL="457200" indent="-457200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000" b="1" smtClean="0">
                <a:cs typeface="Arial" pitchFamily="34" charset="0"/>
              </a:rPr>
              <a:t>команды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До какой степени я участвовал в достижении целей проекта за счет своего метода руководства проектом?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Какие конкретные действия я предпринял для достижения целей проекта?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Что из моих действий помешало нам выполнить цели проекта?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endParaRPr kumimoji="0" lang="ru-RU" sz="200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buFont typeface="SymbolPS" charset="0"/>
              <a:buNone/>
            </a:pPr>
            <a:endParaRPr kumimoji="0" lang="ru-RU" sz="180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1800" smtClean="0">
                <a:cs typeface="Arial" pitchFamily="34" charset="0"/>
              </a:rPr>
              <a:t>(Из адаптированной работы Элбейка и Томаса, 1998)</a:t>
            </a:r>
          </a:p>
          <a:p>
            <a:pPr marL="457200" indent="-457200" eaLnBrk="1" hangingPunct="1">
              <a:lnSpc>
                <a:spcPct val="90000"/>
              </a:lnSpc>
            </a:pPr>
            <a:endParaRPr kumimoji="0" lang="ru-RU" sz="180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kumimoji="0" lang="ru-RU" sz="18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1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0" y="2982913"/>
            <a:ext cx="882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uk-UA">
              <a:latin typeface="Comic Sans MS" pitchFamily="66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79388" y="1124744"/>
            <a:ext cx="8964612" cy="5209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normAutofit lnSpcReduction="10000"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SzPct val="85000"/>
              <a:buFont typeface="SymbolPS" charset="0"/>
              <a:buAutoNum type="arabicPeriod"/>
              <a:defRPr kumimoji="0" sz="2000">
                <a:cs typeface="Arial" pitchFamily="34" charset="0"/>
              </a:defRPr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/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/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/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/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pPr>
              <a:lnSpc>
                <a:spcPct val="110000"/>
              </a:lnSpc>
            </a:pPr>
            <a:r>
              <a:rPr lang="ru-RU" sz="1900" dirty="0"/>
              <a:t> </a:t>
            </a:r>
            <a:r>
              <a:rPr lang="ru-RU" sz="1900" b="1" dirty="0"/>
              <a:t>Отсутствие</a:t>
            </a:r>
            <a:r>
              <a:rPr lang="ru-RU" sz="1900" dirty="0"/>
              <a:t> четких </a:t>
            </a:r>
            <a:r>
              <a:rPr lang="ru-RU" sz="1900" u="sng" dirty="0"/>
              <a:t>связей между проектом и основными стратегическими приоритетами организации</a:t>
            </a:r>
            <a:r>
              <a:rPr lang="ru-RU" sz="1900" dirty="0"/>
              <a:t>, в том числе </a:t>
            </a:r>
            <a:r>
              <a:rPr lang="ru-RU" sz="1900" b="1" dirty="0"/>
              <a:t>согласованных показателей</a:t>
            </a:r>
            <a:r>
              <a:rPr lang="ru-RU" sz="1900" dirty="0"/>
              <a:t>, по которым можно судить о степени </a:t>
            </a:r>
            <a:r>
              <a:rPr lang="ru-RU" sz="1900" dirty="0" smtClean="0"/>
              <a:t>успеха</a:t>
            </a:r>
            <a:endParaRPr lang="ru-RU" sz="1900" dirty="0"/>
          </a:p>
          <a:p>
            <a:r>
              <a:rPr lang="ru-RU" sz="1900" dirty="0"/>
              <a:t> </a:t>
            </a:r>
            <a:r>
              <a:rPr lang="ru-RU" sz="1900" b="1" dirty="0"/>
              <a:t>Отсутствие</a:t>
            </a:r>
            <a:r>
              <a:rPr lang="ru-RU" sz="1900" dirty="0"/>
              <a:t> явно выраженного </a:t>
            </a:r>
            <a:r>
              <a:rPr lang="ru-RU" sz="1900" b="1" dirty="0"/>
              <a:t>лидера</a:t>
            </a:r>
            <a:r>
              <a:rPr lang="ru-RU" sz="1900" dirty="0"/>
              <a:t> из числа </a:t>
            </a:r>
            <a:r>
              <a:rPr lang="ru-RU" sz="1900" u="sng" dirty="0"/>
              <a:t>менеджеров высшего </a:t>
            </a:r>
            <a:r>
              <a:rPr lang="ru-RU" sz="1900" u="sng" dirty="0" smtClean="0"/>
              <a:t>звена</a:t>
            </a:r>
            <a:endParaRPr lang="ru-RU" sz="1900" u="sng" dirty="0"/>
          </a:p>
          <a:p>
            <a:r>
              <a:rPr lang="ru-RU" sz="1900" dirty="0"/>
              <a:t> </a:t>
            </a:r>
            <a:r>
              <a:rPr lang="ru-RU" sz="1900" b="1" dirty="0"/>
              <a:t>Отсутствие</a:t>
            </a:r>
            <a:r>
              <a:rPr lang="ru-RU" sz="1900" dirty="0"/>
              <a:t> эффективного </a:t>
            </a:r>
            <a:r>
              <a:rPr lang="ru-RU" sz="1900" b="1" dirty="0"/>
              <a:t>вовлечения</a:t>
            </a:r>
            <a:r>
              <a:rPr lang="ru-RU" sz="1900" dirty="0"/>
              <a:t> в проект </a:t>
            </a:r>
            <a:r>
              <a:rPr lang="ru-RU" sz="1900" b="1" dirty="0"/>
              <a:t>заинтересованных </a:t>
            </a:r>
            <a:r>
              <a:rPr lang="ru-RU" sz="1900" b="1" dirty="0" smtClean="0"/>
              <a:t>сторон</a:t>
            </a:r>
            <a:endParaRPr lang="ru-RU" sz="1900" b="1" dirty="0"/>
          </a:p>
          <a:p>
            <a:r>
              <a:rPr lang="ru-RU" sz="1900" dirty="0"/>
              <a:t> </a:t>
            </a:r>
            <a:r>
              <a:rPr lang="ru-RU" sz="1900" b="1" dirty="0"/>
              <a:t>Нехватка</a:t>
            </a:r>
            <a:r>
              <a:rPr lang="ru-RU" sz="1900" dirty="0"/>
              <a:t> необходимых </a:t>
            </a:r>
            <a:r>
              <a:rPr lang="ru-RU" sz="1900" b="1" dirty="0"/>
              <a:t>навыков</a:t>
            </a:r>
            <a:r>
              <a:rPr lang="ru-RU" sz="1900" dirty="0"/>
              <a:t> и проверенных подходов к управлению проектами и </a:t>
            </a:r>
            <a:r>
              <a:rPr lang="ru-RU" sz="1900" dirty="0" smtClean="0"/>
              <a:t>рисками </a:t>
            </a:r>
            <a:endParaRPr lang="ru-RU" sz="1900" dirty="0"/>
          </a:p>
          <a:p>
            <a:r>
              <a:rPr lang="ru-RU" sz="1900" dirty="0"/>
              <a:t> Недостаточное внимание разделению разработки и реализации проекта на </a:t>
            </a:r>
            <a:r>
              <a:rPr lang="ru-RU" sz="1900" b="1" dirty="0"/>
              <a:t>управляемые </a:t>
            </a:r>
            <a:r>
              <a:rPr lang="ru-RU" sz="1900" b="1" dirty="0" smtClean="0"/>
              <a:t>этапы</a:t>
            </a:r>
            <a:endParaRPr lang="ru-RU" sz="1900" b="1" dirty="0"/>
          </a:p>
          <a:p>
            <a:r>
              <a:rPr lang="ru-RU" sz="1900" dirty="0"/>
              <a:t> Оценка предложений основана на начальной цене, а не </a:t>
            </a:r>
            <a:r>
              <a:rPr lang="ru-RU" sz="1900" b="1" dirty="0"/>
              <a:t>долгосрочной ценности денег</a:t>
            </a:r>
          </a:p>
          <a:p>
            <a:r>
              <a:rPr lang="ru-RU" sz="1900" dirty="0"/>
              <a:t> </a:t>
            </a:r>
            <a:r>
              <a:rPr lang="ru-RU" sz="1900" b="1" dirty="0"/>
              <a:t>Недостаточное понимание сущности деятельности отраслей поставок </a:t>
            </a:r>
            <a:r>
              <a:rPr lang="ru-RU" sz="1900" dirty="0"/>
              <a:t>у высшего руководства организации и отсутствие необходимых контактов с этими </a:t>
            </a:r>
            <a:r>
              <a:rPr lang="ru-RU" sz="1900" dirty="0" smtClean="0"/>
              <a:t>отраслями</a:t>
            </a:r>
            <a:endParaRPr lang="ru-RU" sz="1900" dirty="0"/>
          </a:p>
          <a:p>
            <a:r>
              <a:rPr lang="ru-RU" sz="1900" dirty="0"/>
              <a:t> </a:t>
            </a:r>
            <a:r>
              <a:rPr lang="ru-RU" sz="1900" b="1" dirty="0"/>
              <a:t>Отсутствие</a:t>
            </a:r>
            <a:r>
              <a:rPr lang="ru-RU" sz="1900" dirty="0"/>
              <a:t> фактической </a:t>
            </a:r>
            <a:r>
              <a:rPr lang="ru-RU" sz="1900" b="1" dirty="0"/>
              <a:t>интеграции</a:t>
            </a:r>
            <a:r>
              <a:rPr lang="ru-RU" sz="1900" dirty="0"/>
              <a:t> проектной команды с заказчиками, командой поставщика и цепочкой поставок в </a:t>
            </a:r>
            <a:r>
              <a:rPr lang="ru-RU" sz="1900" dirty="0" smtClean="0"/>
              <a:t>целом </a:t>
            </a:r>
            <a:endParaRPr lang="ru-RU" sz="19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016" y="0"/>
            <a:ext cx="7884368" cy="908050"/>
          </a:xfrm>
          <a:prstGeom prst="rect">
            <a:avLst/>
          </a:prstGeom>
          <a:noFill/>
        </p:spPr>
        <p:txBody>
          <a:bodyPr bIns="91440" anchor="b" anchorCtr="0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ru-RU" sz="3200" b="1" dirty="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rPr>
              <a:t>Общие причины неудач проектов    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50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ChangeArrowheads="1"/>
          </p:cNvSpPr>
          <p:nvPr/>
        </p:nvSpPr>
        <p:spPr bwMode="auto">
          <a:xfrm>
            <a:off x="304800" y="-1524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Личная самооценка (2)</a:t>
            </a:r>
            <a:endParaRPr lang="ru-RU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7522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752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000" b="1" smtClean="0">
                <a:cs typeface="Arial" pitchFamily="34" charset="0"/>
              </a:rPr>
              <a:t>Информация от Ваших коллег и членов проектной   </a:t>
            </a:r>
          </a:p>
          <a:p>
            <a:pPr marL="457200" indent="-457200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2000" b="1" smtClean="0">
                <a:cs typeface="Arial" pitchFamily="34" charset="0"/>
              </a:rPr>
              <a:t>команды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Что из того, что я не сделал, но должен был, помогло бы нам достичь цели проекта?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Назначите ли Вы меня на аналогичную должность в будущем?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Согласитесь ли Вы работать со мной в аналогичных должностях в следующий раз?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ru-RU" sz="2000" smtClean="0">
                <a:cs typeface="Arial" pitchFamily="34" charset="0"/>
              </a:rPr>
              <a:t>Будете ли Вы рекомендовать меня своим коллегам?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80000"/>
              </a:spcBef>
            </a:pPr>
            <a:endParaRPr kumimoji="0" lang="ru-RU" sz="180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buFont typeface="SymbolPS" charset="0"/>
              <a:buNone/>
            </a:pPr>
            <a:r>
              <a:rPr kumimoji="0" lang="ru-RU" sz="1800" smtClean="0">
                <a:cs typeface="Arial" pitchFamily="34" charset="0"/>
              </a:rPr>
              <a:t>(Из адаптированной работы Элбейка и Томаса, 1998)</a:t>
            </a:r>
          </a:p>
          <a:p>
            <a:pPr marL="457200" indent="-457200" eaLnBrk="1" hangingPunct="1">
              <a:lnSpc>
                <a:spcPct val="90000"/>
              </a:lnSpc>
            </a:pPr>
            <a:endParaRPr kumimoji="0" lang="ru-RU" sz="1800" smtClean="0"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kumimoji="0" lang="ru-RU" sz="18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323850" y="0"/>
            <a:ext cx="88201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Управление проектами: </a:t>
            </a:r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Основные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принципы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355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355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dirty="0" smtClean="0">
                <a:cs typeface="Arial" pitchFamily="34" charset="0"/>
              </a:rPr>
              <a:t>Деловое поручительство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Четкая организационная структура управленческой команды проекта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Подход к планированию, ориентированный на производство с акцентом на результатах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Деление проекта на управляемые </a:t>
            </a:r>
            <a:r>
              <a:rPr kumimoji="0" lang="en-US" dirty="0" smtClean="0">
                <a:cs typeface="Arial" pitchFamily="34" charset="0"/>
              </a:rPr>
              <a:t/>
            </a:r>
            <a:br>
              <a:rPr kumimoji="0" lang="en-US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и контролируемые стадии</a:t>
            </a:r>
          </a:p>
          <a:p>
            <a:pPr eaLnBrk="1" hangingPunct="1"/>
            <a:r>
              <a:rPr kumimoji="0" lang="ru-RU" dirty="0" smtClean="0">
                <a:cs typeface="Arial" pitchFamily="34" charset="0"/>
              </a:rPr>
              <a:t>Гибкость, которую можно применить на подходящем для проекта уровне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58772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PRINCE (Projects IN Controlled Environments)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98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027"/>
          <p:cNvSpPr txBox="1">
            <a:spLocks noChangeArrowheads="1"/>
          </p:cNvSpPr>
          <p:nvPr/>
        </p:nvSpPr>
        <p:spPr bwMode="auto">
          <a:xfrm>
            <a:off x="684213" y="1844675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uk-UA">
              <a:latin typeface="Verdana" pitchFamily="34" charset="0"/>
            </a:endParaRPr>
          </a:p>
        </p:txBody>
      </p:sp>
      <p:pic>
        <p:nvPicPr>
          <p:cNvPr id="35842" name="Picture 209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0788"/>
            <a:ext cx="76215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095"/>
          <p:cNvSpPr txBox="1">
            <a:spLocks noChangeArrowheads="1"/>
          </p:cNvSpPr>
          <p:nvPr/>
        </p:nvSpPr>
        <p:spPr bwMode="auto">
          <a:xfrm>
            <a:off x="539750" y="3646488"/>
            <a:ext cx="33115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800" b="1">
                <a:solidFill>
                  <a:srgbClr val="FF0000"/>
                </a:solidFill>
              </a:rPr>
              <a:t>Инвестиционный</a:t>
            </a:r>
          </a:p>
          <a:p>
            <a:pPr algn="ctr">
              <a:spcBef>
                <a:spcPct val="50000"/>
              </a:spcBef>
            </a:pPr>
            <a:r>
              <a:rPr lang="ru-RU" sz="1800" b="1">
                <a:solidFill>
                  <a:srgbClr val="FF0000"/>
                </a:solidFill>
              </a:rPr>
              <a:t>период</a:t>
            </a:r>
          </a:p>
        </p:txBody>
      </p:sp>
      <p:sp>
        <p:nvSpPr>
          <p:cNvPr id="35844" name="Text Box 2096"/>
          <p:cNvSpPr txBox="1">
            <a:spLocks noChangeArrowheads="1"/>
          </p:cNvSpPr>
          <p:nvPr/>
        </p:nvSpPr>
        <p:spPr bwMode="auto">
          <a:xfrm>
            <a:off x="4787900" y="3646488"/>
            <a:ext cx="309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800" b="1">
                <a:solidFill>
                  <a:srgbClr val="FF0000"/>
                </a:solidFill>
              </a:rPr>
              <a:t>Фаза эксплуатации</a:t>
            </a:r>
          </a:p>
        </p:txBody>
      </p:sp>
      <p:sp>
        <p:nvSpPr>
          <p:cNvPr id="35845" name="Text Box 2097"/>
          <p:cNvSpPr txBox="1">
            <a:spLocks noChangeArrowheads="1"/>
          </p:cNvSpPr>
          <p:nvPr/>
        </p:nvSpPr>
        <p:spPr bwMode="auto">
          <a:xfrm rot="-1318640">
            <a:off x="4427538" y="25495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Стабилизация</a:t>
            </a:r>
          </a:p>
        </p:txBody>
      </p:sp>
      <p:sp>
        <p:nvSpPr>
          <p:cNvPr id="35846" name="Text Box 2098"/>
          <p:cNvSpPr txBox="1">
            <a:spLocks noChangeArrowheads="1"/>
          </p:cNvSpPr>
          <p:nvPr/>
        </p:nvSpPr>
        <p:spPr bwMode="auto">
          <a:xfrm rot="-5400000">
            <a:off x="2672556" y="2882107"/>
            <a:ext cx="1944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Вывод на рынок</a:t>
            </a:r>
          </a:p>
        </p:txBody>
      </p:sp>
      <p:sp>
        <p:nvSpPr>
          <p:cNvPr id="35847" name="Text Box 2099"/>
          <p:cNvSpPr txBox="1">
            <a:spLocks noChangeArrowheads="1"/>
          </p:cNvSpPr>
          <p:nvPr/>
        </p:nvSpPr>
        <p:spPr bwMode="auto">
          <a:xfrm rot="-2932805">
            <a:off x="3751262" y="352901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Рост</a:t>
            </a:r>
          </a:p>
        </p:txBody>
      </p:sp>
      <p:sp>
        <p:nvSpPr>
          <p:cNvPr id="35848" name="Text Box 2100"/>
          <p:cNvSpPr txBox="1">
            <a:spLocks noChangeArrowheads="1"/>
          </p:cNvSpPr>
          <p:nvPr/>
        </p:nvSpPr>
        <p:spPr bwMode="auto">
          <a:xfrm rot="1543686">
            <a:off x="6731000" y="2263775"/>
            <a:ext cx="1512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Сокращение сбыта</a:t>
            </a:r>
          </a:p>
        </p:txBody>
      </p:sp>
      <p:sp>
        <p:nvSpPr>
          <p:cNvPr id="35849" name="Text Box 2101"/>
          <p:cNvSpPr txBox="1">
            <a:spLocks noChangeArrowheads="1"/>
          </p:cNvSpPr>
          <p:nvPr/>
        </p:nvSpPr>
        <p:spPr bwMode="auto">
          <a:xfrm rot="-5400000">
            <a:off x="7352506" y="3169444"/>
            <a:ext cx="1944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Уход с рынка</a:t>
            </a:r>
          </a:p>
        </p:txBody>
      </p:sp>
      <p:sp>
        <p:nvSpPr>
          <p:cNvPr id="35850" name="Line 2102"/>
          <p:cNvSpPr>
            <a:spLocks noChangeShapeType="1"/>
          </p:cNvSpPr>
          <p:nvPr/>
        </p:nvSpPr>
        <p:spPr bwMode="auto">
          <a:xfrm flipV="1">
            <a:off x="7596188" y="2997200"/>
            <a:ext cx="0" cy="14414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5851" name="Picture 2103" descr="j0432602[1]"/>
          <p:cNvPicPr>
            <a:picLocks noChangeAspect="1" noChangeArrowheads="1"/>
          </p:cNvPicPr>
          <p:nvPr/>
        </p:nvPicPr>
        <p:blipFill>
          <a:blip r:embed="rId4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78288"/>
            <a:ext cx="6270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Text Box 2104"/>
          <p:cNvSpPr txBox="1">
            <a:spLocks noChangeArrowheads="1"/>
          </p:cNvSpPr>
          <p:nvPr/>
        </p:nvSpPr>
        <p:spPr bwMode="auto">
          <a:xfrm>
            <a:off x="6805613" y="4654550"/>
            <a:ext cx="1511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 i="1"/>
              <a:t>Линия горизонтов планирования</a:t>
            </a:r>
          </a:p>
        </p:txBody>
      </p:sp>
      <p:sp>
        <p:nvSpPr>
          <p:cNvPr id="35853" name="Text Box 2105"/>
          <p:cNvSpPr txBox="1">
            <a:spLocks noChangeArrowheads="1"/>
          </p:cNvSpPr>
          <p:nvPr/>
        </p:nvSpPr>
        <p:spPr bwMode="auto">
          <a:xfrm>
            <a:off x="5435600" y="4654550"/>
            <a:ext cx="1511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 i="1"/>
              <a:t>Точка окупаемости инвестиций</a:t>
            </a:r>
          </a:p>
        </p:txBody>
      </p:sp>
      <p:pic>
        <p:nvPicPr>
          <p:cNvPr id="35854" name="Picture 2106" descr="j034642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149725"/>
            <a:ext cx="6334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Text Box 2107"/>
          <p:cNvSpPr txBox="1">
            <a:spLocks noChangeArrowheads="1"/>
          </p:cNvSpPr>
          <p:nvPr/>
        </p:nvSpPr>
        <p:spPr bwMode="auto">
          <a:xfrm>
            <a:off x="6011863" y="27098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Revenue</a:t>
            </a:r>
            <a:endParaRPr lang="ru-RU" sz="1800" b="1"/>
          </a:p>
        </p:txBody>
      </p:sp>
      <p:sp>
        <p:nvSpPr>
          <p:cNvPr id="35856" name="Text Box 2108"/>
          <p:cNvSpPr txBox="1">
            <a:spLocks noChangeArrowheads="1"/>
          </p:cNvSpPr>
          <p:nvPr/>
        </p:nvSpPr>
        <p:spPr bwMode="auto">
          <a:xfrm>
            <a:off x="1692275" y="479107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CAPEX</a:t>
            </a:r>
            <a:endParaRPr lang="ru-RU" sz="1800" b="1"/>
          </a:p>
        </p:txBody>
      </p:sp>
      <p:sp>
        <p:nvSpPr>
          <p:cNvPr id="35857" name="Text Box 2109"/>
          <p:cNvSpPr txBox="1">
            <a:spLocks noChangeArrowheads="1"/>
          </p:cNvSpPr>
          <p:nvPr/>
        </p:nvSpPr>
        <p:spPr bwMode="auto">
          <a:xfrm>
            <a:off x="5795963" y="594360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OPEX</a:t>
            </a:r>
            <a:endParaRPr lang="ru-RU" sz="1800" b="1"/>
          </a:p>
        </p:txBody>
      </p:sp>
      <p:sp>
        <p:nvSpPr>
          <p:cNvPr id="35858" name="Line 2110"/>
          <p:cNvSpPr>
            <a:spLocks noChangeShapeType="1"/>
          </p:cNvSpPr>
          <p:nvPr/>
        </p:nvSpPr>
        <p:spPr bwMode="auto">
          <a:xfrm>
            <a:off x="1042988" y="443865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59" name="Line 2111"/>
          <p:cNvSpPr>
            <a:spLocks noChangeShapeType="1"/>
          </p:cNvSpPr>
          <p:nvPr/>
        </p:nvSpPr>
        <p:spPr bwMode="auto">
          <a:xfrm>
            <a:off x="1331913" y="443865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60" name="Line 2112"/>
          <p:cNvSpPr>
            <a:spLocks noChangeShapeType="1"/>
          </p:cNvSpPr>
          <p:nvPr/>
        </p:nvSpPr>
        <p:spPr bwMode="auto">
          <a:xfrm>
            <a:off x="1835150" y="443865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61" name="Line 2113"/>
          <p:cNvSpPr>
            <a:spLocks noChangeShapeType="1"/>
          </p:cNvSpPr>
          <p:nvPr/>
        </p:nvSpPr>
        <p:spPr bwMode="auto">
          <a:xfrm>
            <a:off x="2987675" y="443865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62" name="Line 2114"/>
          <p:cNvSpPr>
            <a:spLocks noChangeShapeType="1"/>
          </p:cNvSpPr>
          <p:nvPr/>
        </p:nvSpPr>
        <p:spPr bwMode="auto">
          <a:xfrm>
            <a:off x="3708400" y="443865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63" name="Text Box 2115"/>
          <p:cNvSpPr txBox="1">
            <a:spLocks noChangeArrowheads="1"/>
          </p:cNvSpPr>
          <p:nvPr/>
        </p:nvSpPr>
        <p:spPr bwMode="auto">
          <a:xfrm rot="-5400000">
            <a:off x="2671762" y="5834063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Завершение</a:t>
            </a:r>
          </a:p>
        </p:txBody>
      </p:sp>
      <p:sp>
        <p:nvSpPr>
          <p:cNvPr id="35864" name="Text Box 2116"/>
          <p:cNvSpPr txBox="1">
            <a:spLocks noChangeArrowheads="1"/>
          </p:cNvSpPr>
          <p:nvPr/>
        </p:nvSpPr>
        <p:spPr bwMode="auto">
          <a:xfrm rot="-5400000">
            <a:off x="495300" y="5834063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Инициация</a:t>
            </a:r>
          </a:p>
        </p:txBody>
      </p:sp>
      <p:sp>
        <p:nvSpPr>
          <p:cNvPr id="35865" name="Text Box 2117"/>
          <p:cNvSpPr txBox="1">
            <a:spLocks noChangeArrowheads="1"/>
          </p:cNvSpPr>
          <p:nvPr/>
        </p:nvSpPr>
        <p:spPr bwMode="auto">
          <a:xfrm rot="-5400000">
            <a:off x="800100" y="5762625"/>
            <a:ext cx="151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Планирование</a:t>
            </a:r>
          </a:p>
        </p:txBody>
      </p:sp>
      <p:sp>
        <p:nvSpPr>
          <p:cNvPr id="35866" name="Text Box 2118"/>
          <p:cNvSpPr txBox="1">
            <a:spLocks noChangeArrowheads="1"/>
          </p:cNvSpPr>
          <p:nvPr/>
        </p:nvSpPr>
        <p:spPr bwMode="auto">
          <a:xfrm rot="-5400000">
            <a:off x="1648619" y="5763419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400"/>
              <a:t>Выполнение и контроль </a:t>
            </a:r>
          </a:p>
        </p:txBody>
      </p:sp>
      <p:sp>
        <p:nvSpPr>
          <p:cNvPr id="35867" name="AutoShape 2119"/>
          <p:cNvSpPr>
            <a:spLocks noChangeArrowheads="1"/>
          </p:cNvSpPr>
          <p:nvPr/>
        </p:nvSpPr>
        <p:spPr bwMode="auto">
          <a:xfrm>
            <a:off x="3851275" y="5662613"/>
            <a:ext cx="576263" cy="431800"/>
          </a:xfrm>
          <a:prstGeom prst="rightArrow">
            <a:avLst>
              <a:gd name="adj1" fmla="val 50000"/>
              <a:gd name="adj2" fmla="val 3336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pic>
        <p:nvPicPr>
          <p:cNvPr id="35868" name="Picture 2120" descr="j0407734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1815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9" name="Picture 2121" descr="j0411244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094163"/>
            <a:ext cx="6667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70" name="Group 2122"/>
          <p:cNvGrpSpPr>
            <a:grpSpLocks/>
          </p:cNvGrpSpPr>
          <p:nvPr/>
        </p:nvGrpSpPr>
        <p:grpSpPr bwMode="auto">
          <a:xfrm>
            <a:off x="1187450" y="1905000"/>
            <a:ext cx="1728788" cy="1663700"/>
            <a:chOff x="748" y="1018"/>
            <a:chExt cx="1089" cy="1048"/>
          </a:xfrm>
        </p:grpSpPr>
        <p:pic>
          <p:nvPicPr>
            <p:cNvPr id="35874" name="Picture 2123" descr="j0415616[1]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298"/>
              <a:ext cx="59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75" name="Text Box 2124"/>
            <p:cNvSpPr txBox="1">
              <a:spLocks noChangeArrowheads="1"/>
            </p:cNvSpPr>
            <p:nvPr/>
          </p:nvSpPr>
          <p:spPr bwMode="auto">
            <a:xfrm>
              <a:off x="748" y="1018"/>
              <a:ext cx="10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sz="1400" b="1"/>
                <a:t>Руководитель проекта</a:t>
              </a:r>
            </a:p>
          </p:txBody>
        </p:sp>
      </p:grpSp>
      <p:sp>
        <p:nvSpPr>
          <p:cNvPr id="35871" name="Rectangle 2050"/>
          <p:cNvSpPr>
            <a:spLocks noChangeArrowheads="1"/>
          </p:cNvSpPr>
          <p:nvPr/>
        </p:nvSpPr>
        <p:spPr bwMode="auto">
          <a:xfrm>
            <a:off x="304800" y="44624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</a:rPr>
              <a:t>Жизненный цикл проекта и продукта</a:t>
            </a:r>
            <a:endParaRPr lang="ru-RU" sz="2800" b="1" dirty="0">
              <a:solidFill>
                <a:srgbClr val="333399"/>
              </a:solidFill>
            </a:endParaRPr>
          </a:p>
        </p:txBody>
      </p:sp>
      <p:sp>
        <p:nvSpPr>
          <p:cNvPr id="35872" name="Line 205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73" name="TextBox 2"/>
          <p:cNvSpPr txBox="1">
            <a:spLocks noChangeArrowheads="1"/>
          </p:cNvSpPr>
          <p:nvPr/>
        </p:nvSpPr>
        <p:spPr bwMode="auto">
          <a:xfrm>
            <a:off x="10555288" y="3298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uk-UA" sz="1800"/>
          </a:p>
        </p:txBody>
      </p:sp>
    </p:spTree>
    <p:extLst>
      <p:ext uri="{BB962C8B-B14F-4D97-AF65-F5344CB8AC3E}">
        <p14:creationId xmlns:p14="http://schemas.microsoft.com/office/powerpoint/2010/main" val="9083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Жизненный цикл проекта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379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1882" y="1897063"/>
            <a:ext cx="3888110" cy="3733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kumimoji="0" lang="ru-RU" sz="2400" dirty="0" smtClean="0">
                <a:cs typeface="Arial" pitchFamily="34" charset="0"/>
              </a:rPr>
              <a:t>Определение содержания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400" dirty="0" smtClean="0">
                <a:cs typeface="Arial" pitchFamily="34" charset="0"/>
              </a:rPr>
              <a:t>Планирование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400" dirty="0" smtClean="0">
                <a:cs typeface="Arial" pitchFamily="34" charset="0"/>
              </a:rPr>
              <a:t>Исполнение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400" dirty="0" smtClean="0">
                <a:cs typeface="Arial" pitchFamily="34" charset="0"/>
              </a:rPr>
              <a:t>Закрытие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400" dirty="0" smtClean="0">
                <a:cs typeface="Arial" pitchFamily="34" charset="0"/>
              </a:rPr>
              <a:t>Оценка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643438" y="1916832"/>
            <a:ext cx="4173537" cy="3733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normAutofit fontScale="92500"/>
          </a:bodyPr>
          <a:lstStyle/>
          <a:p>
            <a:pPr marL="274320" indent="-274320">
              <a:spcBef>
                <a:spcPct val="7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600" dirty="0">
                <a:cs typeface="Arial" pitchFamily="34" charset="0"/>
              </a:rPr>
              <a:t>Согласованное резюме проекта</a:t>
            </a:r>
          </a:p>
          <a:p>
            <a:pPr marL="274320" indent="-274320">
              <a:spcBef>
                <a:spcPct val="7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600" dirty="0">
                <a:cs typeface="Arial" pitchFamily="34" charset="0"/>
              </a:rPr>
              <a:t>План реализации проекта</a:t>
            </a:r>
          </a:p>
          <a:p>
            <a:pPr marL="274320" indent="-274320">
              <a:spcBef>
                <a:spcPct val="7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600" dirty="0">
                <a:cs typeface="Arial" pitchFamily="34" charset="0"/>
              </a:rPr>
              <a:t>Получение результатов</a:t>
            </a:r>
          </a:p>
          <a:p>
            <a:pPr marL="274320" indent="-274320">
              <a:spcBef>
                <a:spcPct val="7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600" dirty="0">
                <a:cs typeface="Arial" pitchFamily="34" charset="0"/>
              </a:rPr>
              <a:t>Отчетность</a:t>
            </a:r>
          </a:p>
          <a:p>
            <a:pPr marL="274320" indent="-274320">
              <a:spcBef>
                <a:spcPct val="7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600" dirty="0">
                <a:cs typeface="Arial" pitchFamily="34" charset="0"/>
              </a:rPr>
              <a:t>Выводы для </a:t>
            </a:r>
            <a:r>
              <a:rPr lang="ru-RU" sz="2600" dirty="0" smtClean="0">
                <a:cs typeface="Arial" pitchFamily="34" charset="0"/>
              </a:rPr>
              <a:t>будущих </a:t>
            </a:r>
            <a:r>
              <a:rPr lang="ru-RU" sz="2600" dirty="0">
                <a:cs typeface="Arial" pitchFamily="34" charset="0"/>
              </a:rPr>
              <a:t>проектов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11956" y="1311275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ru-RU" b="1" dirty="0"/>
              <a:t>             ЭТАП                                       ВЫХОДЫ</a:t>
            </a:r>
            <a:endParaRPr kumimoji="0" lang="uk-UA" b="1" dirty="0"/>
          </a:p>
        </p:txBody>
      </p:sp>
    </p:spTree>
    <p:extLst>
      <p:ext uri="{BB962C8B-B14F-4D97-AF65-F5344CB8AC3E}">
        <p14:creationId xmlns:p14="http://schemas.microsoft.com/office/powerpoint/2010/main" val="15314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51720" y="155557"/>
            <a:ext cx="63373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ru-RU" sz="4000" b="1" dirty="0"/>
              <a:t>Цели практикума 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4149725"/>
            <a:ext cx="2339975" cy="2708275"/>
          </a:xfrm>
          <a:prstGeom prst="rect">
            <a:avLst/>
          </a:prstGeom>
          <a:solidFill>
            <a:srgbClr val="FA7B6E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357422" y="3214686"/>
            <a:ext cx="2303463" cy="3644900"/>
          </a:xfrm>
          <a:prstGeom prst="rect">
            <a:avLst/>
          </a:prstGeom>
          <a:solidFill>
            <a:srgbClr val="EFF836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4572000" y="2060575"/>
            <a:ext cx="2374900" cy="4797425"/>
          </a:xfrm>
          <a:prstGeom prst="rect">
            <a:avLst/>
          </a:prstGeom>
          <a:solidFill>
            <a:srgbClr val="60FA67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6840538" y="981075"/>
            <a:ext cx="2303462" cy="5876925"/>
          </a:xfrm>
          <a:prstGeom prst="rect">
            <a:avLst/>
          </a:prstGeom>
          <a:solidFill>
            <a:srgbClr val="8362F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0" y="4110038"/>
            <a:ext cx="2268538" cy="24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rgbClr val="CC0000"/>
                </a:solidFill>
              </a:rPr>
              <a:t>Знать и понимать </a:t>
            </a:r>
          </a:p>
          <a:p>
            <a:pPr>
              <a:spcBef>
                <a:spcPct val="50000"/>
              </a:spcBef>
            </a:pPr>
            <a:endParaRPr lang="ru-RU" sz="2000" b="1" u="sng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sz="1800" b="1" dirty="0" smtClean="0">
                <a:solidFill>
                  <a:schemeClr val="accent2"/>
                </a:solidFill>
              </a:rPr>
              <a:t>Инструменты / методики проектного менеджмента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339975" y="3644900"/>
            <a:ext cx="2305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rgbClr val="CC0000"/>
                </a:solidFill>
              </a:rPr>
              <a:t>Уметь</a:t>
            </a:r>
            <a:r>
              <a:rPr lang="ru-RU" sz="2000" u="sng" dirty="0">
                <a:solidFill>
                  <a:srgbClr val="CC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ru-RU" sz="2000" u="sng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sz="2000" b="1" dirty="0">
                <a:solidFill>
                  <a:srgbClr val="0033CC"/>
                </a:solidFill>
              </a:rPr>
              <a:t>Использовать </a:t>
            </a:r>
            <a:r>
              <a:rPr lang="ru-RU" sz="2000" b="1" dirty="0" smtClean="0">
                <a:solidFill>
                  <a:srgbClr val="0033CC"/>
                </a:solidFill>
              </a:rPr>
              <a:t>инструменты проектного менеджмент на практике</a:t>
            </a:r>
            <a:endParaRPr lang="ru-RU" sz="2000" b="1" dirty="0">
              <a:solidFill>
                <a:srgbClr val="0033CC"/>
              </a:solidFill>
            </a:endParaRP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4572000" y="3141663"/>
            <a:ext cx="2305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rgbClr val="CC0000"/>
                </a:solidFill>
              </a:rPr>
              <a:t>Владеть </a:t>
            </a:r>
          </a:p>
          <a:p>
            <a:pPr>
              <a:spcBef>
                <a:spcPct val="50000"/>
              </a:spcBef>
            </a:pPr>
            <a:endParaRPr lang="ru-RU" sz="2000" b="1" u="sng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sz="2000" b="1" dirty="0">
                <a:solidFill>
                  <a:schemeClr val="accent2"/>
                </a:solidFill>
              </a:rPr>
              <a:t>Процессом </a:t>
            </a:r>
            <a:r>
              <a:rPr lang="ru-RU" sz="2000" b="1" dirty="0" smtClean="0">
                <a:solidFill>
                  <a:schemeClr val="accent2"/>
                </a:solidFill>
              </a:rPr>
              <a:t>Управления проектной деятельностью организации</a:t>
            </a:r>
            <a:endParaRPr lang="ru-RU" dirty="0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948488" y="1412875"/>
            <a:ext cx="219551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rgbClr val="CC0000"/>
                </a:solidFill>
              </a:rPr>
              <a:t>Быть </a:t>
            </a:r>
          </a:p>
          <a:p>
            <a:pPr>
              <a:spcBef>
                <a:spcPct val="50000"/>
              </a:spcBef>
            </a:pPr>
            <a:endParaRPr lang="ru-RU" sz="20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sz="2000" b="1" dirty="0" smtClean="0">
                <a:solidFill>
                  <a:srgbClr val="CC0000"/>
                </a:solidFill>
              </a:rPr>
              <a:t>МЕНЕДЖЕРОМ ПРОЕКТА</a:t>
            </a:r>
            <a:endParaRPr lang="ru-RU" sz="20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</a:pPr>
            <a:r>
              <a:rPr lang="ru-RU" b="1" i="1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000" b="1" dirty="0" smtClean="0">
                <a:solidFill>
                  <a:schemeClr val="bg1"/>
                </a:solidFill>
              </a:rPr>
              <a:t>Управлять проектами в организации в соответствии со стратегическими приоритетами деятельности организации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108" name="AutoShape 13"/>
          <p:cNvSpPr>
            <a:spLocks noChangeArrowheads="1"/>
          </p:cNvSpPr>
          <p:nvPr/>
        </p:nvSpPr>
        <p:spPr bwMode="auto">
          <a:xfrm rot="-1494368">
            <a:off x="-395989" y="1777021"/>
            <a:ext cx="7230348" cy="1193800"/>
          </a:xfrm>
          <a:prstGeom prst="rightArrow">
            <a:avLst>
              <a:gd name="adj1" fmla="val 50000"/>
              <a:gd name="adj2" fmla="val 146809"/>
            </a:avLst>
          </a:prstGeom>
          <a:solidFill>
            <a:schemeClr val="bg1"/>
          </a:solidFill>
          <a:ln w="762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 rot="-1568489">
            <a:off x="-293148" y="2156646"/>
            <a:ext cx="6959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CC0000"/>
                </a:solidFill>
              </a:rPr>
              <a:t>Развитие </a:t>
            </a:r>
            <a:r>
              <a:rPr lang="ru-RU" sz="2400" b="1" dirty="0" smtClean="0">
                <a:solidFill>
                  <a:srgbClr val="CC0000"/>
                </a:solidFill>
              </a:rPr>
              <a:t>навыков по управлению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09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Классическая шестиэтапная  модель управления проектом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34819" name="Group 5"/>
          <p:cNvGrpSpPr>
            <a:grpSpLocks/>
          </p:cNvGrpSpPr>
          <p:nvPr/>
        </p:nvGrpSpPr>
        <p:grpSpPr bwMode="auto">
          <a:xfrm>
            <a:off x="397073" y="1772568"/>
            <a:ext cx="8207375" cy="4176712"/>
            <a:chOff x="1110" y="1406"/>
            <a:chExt cx="9620" cy="5550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1110" y="1406"/>
              <a:ext cx="9620" cy="55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34822" name="Group 7"/>
            <p:cNvGrpSpPr>
              <a:grpSpLocks/>
            </p:cNvGrpSpPr>
            <p:nvPr/>
          </p:nvGrpSpPr>
          <p:grpSpPr bwMode="auto">
            <a:xfrm>
              <a:off x="1258" y="1554"/>
              <a:ext cx="9323" cy="5180"/>
              <a:chOff x="1258" y="1554"/>
              <a:chExt cx="9323" cy="5180"/>
            </a:xfrm>
          </p:grpSpPr>
          <p:sp>
            <p:nvSpPr>
              <p:cNvPr id="34823" name="Text Box 8"/>
              <p:cNvSpPr txBox="1">
                <a:spLocks noChangeArrowheads="1"/>
              </p:cNvSpPr>
              <p:nvPr/>
            </p:nvSpPr>
            <p:spPr bwMode="auto">
              <a:xfrm>
                <a:off x="3553" y="1554"/>
                <a:ext cx="157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rIns="540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0" hangingPunct="0">
                  <a:spcBef>
                    <a:spcPts val="200"/>
                  </a:spcBef>
                </a:pPr>
                <a:r>
                  <a:rPr kumimoji="0" lang="ru-RU" sz="1000" b="1">
                    <a:latin typeface="Arial" pitchFamily="34" charset="0"/>
                  </a:rPr>
                  <a:t>5 Коммуникации</a:t>
                </a:r>
              </a:p>
              <a:p>
                <a:pPr algn="ctr" eaLnBrk="0" hangingPunct="0">
                  <a:spcBef>
                    <a:spcPts val="200"/>
                  </a:spcBef>
                </a:pPr>
                <a:endParaRPr kumimoji="0" lang="ru-RU" sz="1000">
                  <a:latin typeface="Arial" pitchFamily="34" charset="0"/>
                </a:endParaRPr>
              </a:p>
            </p:txBody>
          </p:sp>
          <p:sp>
            <p:nvSpPr>
              <p:cNvPr id="34824" name="Text Box 9"/>
              <p:cNvSpPr txBox="1">
                <a:spLocks noChangeArrowheads="1"/>
              </p:cNvSpPr>
              <p:nvPr/>
            </p:nvSpPr>
            <p:spPr bwMode="auto">
              <a:xfrm>
                <a:off x="5258" y="1554"/>
                <a:ext cx="1552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0" hangingPunct="0">
                  <a:spcBef>
                    <a:spcPts val="200"/>
                  </a:spcBef>
                  <a:buFont typeface="Symbol" pitchFamily="18" charset="2"/>
                  <a:buChar char="·"/>
                </a:pPr>
                <a:r>
                  <a:rPr kumimoji="0" lang="ru-RU" sz="1000" dirty="0">
                    <a:latin typeface="Arial Narrow" pitchFamily="34" charset="0"/>
                  </a:rPr>
                  <a:t> Заметки и отчеты</a:t>
                </a:r>
                <a:endParaRPr kumimoji="0" lang="ru-RU" sz="1000" b="1" dirty="0">
                  <a:latin typeface="Arial Narrow" pitchFamily="34" charset="0"/>
                </a:endParaRPr>
              </a:p>
              <a:p>
                <a:pPr algn="ctr" eaLnBrk="0" hangingPunct="0">
                  <a:spcBef>
                    <a:spcPts val="200"/>
                  </a:spcBef>
                </a:pPr>
                <a:endParaRPr kumimoji="0" lang="ru-RU" sz="1000" dirty="0">
                  <a:latin typeface="Arial Narrow" pitchFamily="34" charset="0"/>
                </a:endParaRPr>
              </a:p>
            </p:txBody>
          </p:sp>
          <p:sp>
            <p:nvSpPr>
              <p:cNvPr id="34825" name="Text Box 10"/>
              <p:cNvSpPr txBox="1">
                <a:spLocks noChangeArrowheads="1"/>
              </p:cNvSpPr>
              <p:nvPr/>
            </p:nvSpPr>
            <p:spPr bwMode="auto">
              <a:xfrm>
                <a:off x="6864" y="1554"/>
                <a:ext cx="1406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0" hangingPunct="0">
                  <a:spcBef>
                    <a:spcPts val="200"/>
                  </a:spcBef>
                  <a:buFont typeface="Symbol" pitchFamily="18" charset="2"/>
                  <a:buChar char="·"/>
                </a:pPr>
                <a:r>
                  <a:rPr kumimoji="0" lang="ru-RU" sz="1000" dirty="0">
                    <a:latin typeface="Arial Narrow" pitchFamily="34" charset="0"/>
                  </a:rPr>
                  <a:t> Презентации</a:t>
                </a:r>
                <a:endParaRPr kumimoji="0" lang="ru-RU" sz="1000" b="1" dirty="0">
                  <a:latin typeface="Arial Narrow" pitchFamily="34" charset="0"/>
                </a:endParaRPr>
              </a:p>
              <a:p>
                <a:pPr algn="ctr" eaLnBrk="0" hangingPunct="0">
                  <a:spcBef>
                    <a:spcPts val="200"/>
                  </a:spcBef>
                </a:pPr>
                <a:endParaRPr kumimoji="0" lang="ru-RU" sz="1000" dirty="0">
                  <a:latin typeface="Arial Narrow" pitchFamily="34" charset="0"/>
                </a:endParaRPr>
              </a:p>
            </p:txBody>
          </p:sp>
          <p:sp>
            <p:nvSpPr>
              <p:cNvPr id="124939" name="AutoShape 11"/>
              <p:cNvSpPr>
                <a:spLocks noChangeArrowheads="1"/>
              </p:cNvSpPr>
              <p:nvPr/>
            </p:nvSpPr>
            <p:spPr bwMode="auto">
              <a:xfrm>
                <a:off x="3108" y="3035"/>
                <a:ext cx="519" cy="532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sp>
            <p:nvSpPr>
              <p:cNvPr id="124940" name="AutoShape 12"/>
              <p:cNvSpPr>
                <a:spLocks noChangeArrowheads="1"/>
              </p:cNvSpPr>
              <p:nvPr/>
            </p:nvSpPr>
            <p:spPr bwMode="auto">
              <a:xfrm>
                <a:off x="3108" y="5551"/>
                <a:ext cx="519" cy="532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sp>
            <p:nvSpPr>
              <p:cNvPr id="124941" name="AutoShape 13"/>
              <p:cNvSpPr>
                <a:spLocks noChangeArrowheads="1"/>
              </p:cNvSpPr>
              <p:nvPr/>
            </p:nvSpPr>
            <p:spPr bwMode="auto">
              <a:xfrm>
                <a:off x="5700" y="2516"/>
                <a:ext cx="515" cy="534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sp>
            <p:nvSpPr>
              <p:cNvPr id="124942" name="AutoShape 14"/>
              <p:cNvSpPr>
                <a:spLocks noChangeArrowheads="1"/>
              </p:cNvSpPr>
              <p:nvPr/>
            </p:nvSpPr>
            <p:spPr bwMode="auto">
              <a:xfrm>
                <a:off x="8214" y="2961"/>
                <a:ext cx="517" cy="532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sp>
            <p:nvSpPr>
              <p:cNvPr id="124943" name="AutoShape 15"/>
              <p:cNvSpPr>
                <a:spLocks noChangeArrowheads="1"/>
              </p:cNvSpPr>
              <p:nvPr/>
            </p:nvSpPr>
            <p:spPr bwMode="auto">
              <a:xfrm>
                <a:off x="8214" y="5625"/>
                <a:ext cx="517" cy="532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sp>
            <p:nvSpPr>
              <p:cNvPr id="124944" name="AutoShape 16"/>
              <p:cNvSpPr>
                <a:spLocks noChangeArrowheads="1"/>
              </p:cNvSpPr>
              <p:nvPr/>
            </p:nvSpPr>
            <p:spPr bwMode="auto">
              <a:xfrm flipH="1">
                <a:off x="5700" y="3699"/>
                <a:ext cx="515" cy="534"/>
              </a:xfrm>
              <a:prstGeom prst="rightArrow">
                <a:avLst>
                  <a:gd name="adj1" fmla="val 58722"/>
                  <a:gd name="adj2" fmla="val 53861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uk-UA">
                  <a:cs typeface="+mn-cs"/>
                </a:endParaRPr>
              </a:p>
            </p:txBody>
          </p:sp>
          <p:grpSp>
            <p:nvGrpSpPr>
              <p:cNvPr id="34832" name="Group 17"/>
              <p:cNvGrpSpPr>
                <a:grpSpLocks/>
              </p:cNvGrpSpPr>
              <p:nvPr/>
            </p:nvGrpSpPr>
            <p:grpSpPr bwMode="auto">
              <a:xfrm>
                <a:off x="1258" y="2220"/>
                <a:ext cx="9323" cy="4514"/>
                <a:chOff x="1258" y="2220"/>
                <a:chExt cx="9323" cy="4514"/>
              </a:xfrm>
            </p:grpSpPr>
            <p:sp>
              <p:nvSpPr>
                <p:cNvPr id="348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58" y="2220"/>
                  <a:ext cx="1701" cy="451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rIns="540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0" hangingPunct="0">
                    <a:spcBef>
                      <a:spcPts val="200"/>
                    </a:spcBef>
                  </a:pPr>
                  <a:r>
                    <a:rPr kumimoji="0" lang="ru-RU" sz="1000" b="1" dirty="0">
                      <a:latin typeface="Arial" pitchFamily="34" charset="0"/>
                    </a:rPr>
                    <a:t>1 Определение содержания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Протоколы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None/>
                  </a:pPr>
                  <a:r>
                    <a:rPr kumimoji="0" lang="ru-RU" sz="1000" dirty="0">
                      <a:latin typeface="Arial Narrow" pitchFamily="34" charset="0"/>
                    </a:rPr>
                    <a:t> совещаний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Компетенция</a:t>
                  </a:r>
                </a:p>
                <a:p>
                  <a:pPr eaLnBrk="0" hangingPunct="0">
                    <a:spcBef>
                      <a:spcPts val="200"/>
                    </a:spcBef>
                  </a:pPr>
                  <a:endParaRPr kumimoji="0" lang="ru-RU" sz="1000" dirty="0">
                    <a:latin typeface="Arial" pitchFamily="34" charset="0"/>
                  </a:endParaRPr>
                </a:p>
              </p:txBody>
            </p:sp>
            <p:sp>
              <p:nvSpPr>
                <p:cNvPr id="3483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99" y="2220"/>
                  <a:ext cx="1701" cy="244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rIns="540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0" hangingPunct="0">
                    <a:spcBef>
                      <a:spcPts val="200"/>
                    </a:spcBef>
                  </a:pPr>
                  <a:r>
                    <a:rPr kumimoji="0" lang="ru-RU" sz="1000" b="1" dirty="0">
                      <a:latin typeface="Arial" pitchFamily="34" charset="0"/>
                    </a:rPr>
                    <a:t>2 Планирование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Разделение работы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Команда и полномочия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Усилия и продолжительность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График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Ресурсы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Бюджет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Анализ рисков</a:t>
                  </a:r>
                  <a:endParaRPr kumimoji="0" lang="ru-RU" sz="1000" dirty="0">
                    <a:latin typeface="Arial" pitchFamily="34" charset="0"/>
                  </a:endParaRPr>
                </a:p>
              </p:txBody>
            </p:sp>
            <p:sp>
              <p:nvSpPr>
                <p:cNvPr id="348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40" y="2220"/>
                  <a:ext cx="1701" cy="244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rIns="540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0" hangingPunct="0">
                    <a:spcBef>
                      <a:spcPts val="200"/>
                    </a:spcBef>
                  </a:pPr>
                  <a:r>
                    <a:rPr kumimoji="0" lang="ru-RU" sz="1000" b="1" dirty="0">
                      <a:latin typeface="Arial" pitchFamily="34" charset="0"/>
                    </a:rPr>
                    <a:t>4 Управление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Управление затратами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Контроль сроков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Совещания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Корректировка планов</a:t>
                  </a:r>
                </a:p>
                <a:p>
                  <a:pPr algn="ctr" eaLnBrk="0" hangingPunct="0">
                    <a:spcBef>
                      <a:spcPts val="200"/>
                    </a:spcBef>
                  </a:pPr>
                  <a:endParaRPr kumimoji="0" lang="ru-RU" sz="1000" dirty="0">
                    <a:latin typeface="Arial" pitchFamily="34" charset="0"/>
                  </a:endParaRPr>
                </a:p>
              </p:txBody>
            </p:sp>
            <p:sp>
              <p:nvSpPr>
                <p:cNvPr id="348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880" y="2220"/>
                  <a:ext cx="1701" cy="451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rIns="540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0" hangingPunct="0">
                    <a:spcBef>
                      <a:spcPts val="200"/>
                    </a:spcBef>
                  </a:pPr>
                  <a:r>
                    <a:rPr kumimoji="0" lang="en-US" sz="1000" b="1">
                      <a:latin typeface="Arial" pitchFamily="34" charset="0"/>
                    </a:rPr>
                    <a:t>6</a:t>
                  </a:r>
                  <a:r>
                    <a:rPr kumimoji="0" lang="ru-RU" sz="1000" b="1">
                      <a:latin typeface="Arial" pitchFamily="34" charset="0"/>
                    </a:rPr>
                    <a:t> Ревизия и завершение</a:t>
                  </a:r>
                  <a:endParaRPr kumimoji="0" lang="en-US" sz="1000">
                    <a:latin typeface="Arial Narrow" pitchFamily="34" charset="0"/>
                  </a:endParaRP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>
                      <a:latin typeface="Arial Narrow" pitchFamily="34" charset="0"/>
                    </a:rPr>
                    <a:t> Обзор проекта</a:t>
                  </a:r>
                </a:p>
              </p:txBody>
            </p:sp>
            <p:sp>
              <p:nvSpPr>
                <p:cNvPr id="3483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74" y="5106"/>
                  <a:ext cx="4292" cy="1628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4000" rIns="540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0" hangingPunct="0">
                    <a:spcBef>
                      <a:spcPts val="200"/>
                    </a:spcBef>
                  </a:pPr>
                  <a:r>
                    <a:rPr kumimoji="0" lang="ru-RU" sz="1000" b="1" dirty="0">
                      <a:latin typeface="Arial" pitchFamily="34" charset="0"/>
                    </a:rPr>
                    <a:t>3 Создание команды, руководство и мотивация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Как создать команду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Качества и действия лидера</a:t>
                  </a:r>
                </a:p>
                <a:p>
                  <a:pPr eaLnBrk="0" hangingPunct="0">
                    <a:spcBef>
                      <a:spcPts val="200"/>
                    </a:spcBef>
                    <a:buFont typeface="Symbol" pitchFamily="18" charset="2"/>
                    <a:buChar char="·"/>
                  </a:pPr>
                  <a:r>
                    <a:rPr kumimoji="0" lang="ru-RU" sz="1000" dirty="0">
                      <a:latin typeface="Arial Narrow" pitchFamily="34" charset="0"/>
                    </a:rPr>
                    <a:t> Что мотивирует людей</a:t>
                  </a:r>
                  <a:endParaRPr kumimoji="0" lang="ru-RU" sz="1000" dirty="0">
                    <a:latin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0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Классическая шестиэтапная  модель управления проектом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584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800200"/>
            <a:ext cx="7772400" cy="342900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Определение содержания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Планирование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Создание команды, руководство и мотивация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Управление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Коммуникации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400" dirty="0" smtClean="0">
                <a:cs typeface="Arial" pitchFamily="34" charset="0"/>
              </a:rPr>
              <a:t>Ревизия и завершение</a:t>
            </a:r>
          </a:p>
          <a:p>
            <a:pPr marL="457200" indent="-457200" algn="r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None/>
            </a:pPr>
            <a:endParaRPr kumimoji="0" lang="ru-RU" sz="2400" dirty="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None/>
            </a:pPr>
            <a:r>
              <a:rPr kumimoji="0" lang="ru-RU" sz="2400" dirty="0" smtClean="0">
                <a:cs typeface="Arial" pitchFamily="34" charset="0"/>
              </a:rPr>
              <a:t>(</a:t>
            </a:r>
            <a:r>
              <a:rPr kumimoji="0" lang="en-US" sz="2400" dirty="0" err="1" smtClean="0">
                <a:cs typeface="Arial" pitchFamily="34" charset="0"/>
              </a:rPr>
              <a:t>Elbeik</a:t>
            </a:r>
            <a:r>
              <a:rPr kumimoji="0" lang="ru-RU" sz="2400" dirty="0" smtClean="0">
                <a:cs typeface="Arial" pitchFamily="34" charset="0"/>
              </a:rPr>
              <a:t> </a:t>
            </a:r>
            <a:r>
              <a:rPr kumimoji="0" lang="en-US" sz="2400" dirty="0" smtClean="0">
                <a:cs typeface="Arial" pitchFamily="34" charset="0"/>
              </a:rPr>
              <a:t>and</a:t>
            </a:r>
            <a:r>
              <a:rPr kumimoji="0" lang="ru-RU" sz="2400" dirty="0" smtClean="0">
                <a:cs typeface="Arial" pitchFamily="34" charset="0"/>
              </a:rPr>
              <a:t> </a:t>
            </a:r>
            <a:r>
              <a:rPr kumimoji="0" lang="en-US" sz="2400" dirty="0" smtClean="0">
                <a:cs typeface="Arial" pitchFamily="34" charset="0"/>
              </a:rPr>
              <a:t>Thomas</a:t>
            </a:r>
            <a:r>
              <a:rPr kumimoji="0" lang="ru-RU" sz="2400" dirty="0" smtClean="0">
                <a:cs typeface="Arial" pitchFamily="34" charset="0"/>
              </a:rPr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3813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 smtClean="0">
                <a:latin typeface="Arial Narrow" pitchFamily="34" charset="0"/>
              </a:rPr>
              <a:t>  Протоколы </a:t>
            </a:r>
            <a:r>
              <a:rPr lang="ru-RU" sz="2800" dirty="0">
                <a:latin typeface="Arial Narrow" pitchFamily="34" charset="0"/>
              </a:rPr>
              <a:t>совещаний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</a:rPr>
              <a:t> Компетенция</a:t>
            </a:r>
            <a:endParaRPr lang="ru-RU" sz="2800" dirty="0">
              <a:latin typeface="Arial Narrow" pitchFamily="34" charset="0"/>
            </a:endParaRPr>
          </a:p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Определение Содержания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6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251520" y="116632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Определение потребностей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1506" name="Line 3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150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800"/>
            <a:ext cx="7772400" cy="3429000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Появление потребностей</a:t>
            </a:r>
          </a:p>
          <a:p>
            <a:pPr marL="457200" indent="-457200" eaLnBrk="1" hangingPunct="1"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Признание потребностей</a:t>
            </a:r>
          </a:p>
          <a:p>
            <a:pPr marL="457200" indent="-457200" eaLnBrk="1" hangingPunct="1"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Формулирование потребностей</a:t>
            </a:r>
          </a:p>
          <a:p>
            <a:pPr marL="0" indent="0" algn="r" eaLnBrk="1" hangingPunct="1">
              <a:spcBef>
                <a:spcPct val="50000"/>
              </a:spcBef>
              <a:buNone/>
            </a:pPr>
            <a:r>
              <a:rPr kumimoji="0" lang="ru-RU" dirty="0" smtClean="0">
                <a:cs typeface="Arial" pitchFamily="34" charset="0"/>
              </a:rPr>
              <a:t>(</a:t>
            </a:r>
            <a:r>
              <a:rPr kumimoji="0" lang="ru-RU" dirty="0" err="1" smtClean="0">
                <a:cs typeface="Arial" pitchFamily="34" charset="0"/>
              </a:rPr>
              <a:t>Frame</a:t>
            </a:r>
            <a:r>
              <a:rPr kumimoji="0" lang="ru-RU" dirty="0" smtClean="0">
                <a:cs typeface="Arial" pitchFamily="34" charset="0"/>
              </a:rPr>
              <a:t>, 1987)</a:t>
            </a:r>
            <a:endParaRPr kumimoji="0" lang="ru-RU" sz="2000" dirty="0" smtClean="0">
              <a:cs typeface="Arial" pitchFamily="34" charset="0"/>
            </a:endParaRPr>
          </a:p>
        </p:txBody>
      </p:sp>
      <p:pic>
        <p:nvPicPr>
          <p:cNvPr id="8194" name="Picture 2" descr="http://lib.rus.ec/i/24/471524/i_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0" y="4368129"/>
            <a:ext cx="7009962" cy="22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179512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416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64A08-16DE-41A2-BA07-DA70729ADA4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219" y="339824"/>
            <a:ext cx="7417197" cy="496888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  <a:ea typeface="+mn-ea"/>
                <a:cs typeface="+mn-cs"/>
              </a:rPr>
              <a:t>Диаграмма </a:t>
            </a:r>
            <a:r>
              <a:rPr lang="ru-RU" sz="3200" b="1" dirty="0" err="1">
                <a:solidFill>
                  <a:srgbClr val="333399"/>
                </a:solidFill>
                <a:latin typeface="Arial" pitchFamily="34" charset="0"/>
                <a:ea typeface="+mn-ea"/>
                <a:cs typeface="+mn-cs"/>
              </a:rPr>
              <a:t>Исикавы</a:t>
            </a:r>
            <a:endParaRPr lang="ru-RU" sz="3200" b="1" dirty="0">
              <a:solidFill>
                <a:srgbClr val="33339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052736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9218" name="Picture 2" descr="http://www.dekanblog.ru/blog/wp-content/uploads/2009/04/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920880" cy="474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251520" y="3326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61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050"/>
          <p:cNvSpPr>
            <a:spLocks noChangeArrowheads="1"/>
          </p:cNvSpPr>
          <p:nvPr/>
        </p:nvSpPr>
        <p:spPr bwMode="auto">
          <a:xfrm>
            <a:off x="827584" y="129952"/>
            <a:ext cx="8316416" cy="9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Принцип </a:t>
            </a:r>
            <a:r>
              <a:rPr lang="en-US" sz="3200" b="1" dirty="0">
                <a:solidFill>
                  <a:srgbClr val="333399"/>
                </a:solidFill>
                <a:latin typeface="Arial" pitchFamily="34" charset="0"/>
              </a:rPr>
              <a:t>SMART -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  цели должны быть: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4578" name="Line 205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4579" name="Rectangle 2052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kumimoji="0" lang="ru-RU" sz="2000" b="1" smtClean="0">
                <a:cs typeface="Arial" pitchFamily="34" charset="0"/>
              </a:rPr>
              <a:t>конкретными</a:t>
            </a:r>
            <a:r>
              <a:rPr kumimoji="0" lang="ru-RU" sz="2000" smtClean="0">
                <a:cs typeface="Arial" pitchFamily="34" charset="0"/>
              </a:rPr>
              <a:t> (specific) – т.е. Вы должны ясно представлять себе, чего хотите достичь;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измеримыми</a:t>
            </a:r>
            <a:r>
              <a:rPr kumimoji="0" lang="ru-RU" sz="2000" smtClean="0">
                <a:cs typeface="Arial" pitchFamily="34" charset="0"/>
              </a:rPr>
              <a:t> (measurable) – Вы должны разработать критерии для измерения процесса достижения целей;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достижимыми</a:t>
            </a:r>
            <a:r>
              <a:rPr kumimoji="0" lang="ru-RU" sz="2000" smtClean="0">
                <a:cs typeface="Arial" pitchFamily="34" charset="0"/>
              </a:rPr>
              <a:t> (achievable) – т.е. Вы должны быть уверены в достижении поставленных целей в существующем окружении и при имеющихся ресурсах;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реалистичными</a:t>
            </a:r>
            <a:r>
              <a:rPr kumimoji="0" lang="ru-RU" sz="2000" smtClean="0">
                <a:cs typeface="Arial" pitchFamily="34" charset="0"/>
              </a:rPr>
              <a:t> (realistic) – т.е. Вам не следует пытаться достичь невозможного;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определенными по времени</a:t>
            </a:r>
            <a:r>
              <a:rPr kumimoji="0" lang="ru-RU" sz="2000" smtClean="0">
                <a:cs typeface="Arial" pitchFamily="34" charset="0"/>
              </a:rPr>
              <a:t> (timebound) – т.е. сроки достижения поставленных целей должны диктоваться реальными потребностями.</a:t>
            </a:r>
          </a:p>
        </p:txBody>
      </p:sp>
      <p:sp>
        <p:nvSpPr>
          <p:cNvPr id="5" name="Овал 4"/>
          <p:cNvSpPr/>
          <p:nvPr/>
        </p:nvSpPr>
        <p:spPr>
          <a:xfrm>
            <a:off x="251520" y="3326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09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alesportal.ru/wp-content/uploads/2012/10/s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96944" cy="62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251520" y="4365104"/>
            <a:ext cx="8568952" cy="136815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96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fw-profi.ru/wp-content/uploads/2013/12/4.htm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280920" cy="65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2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251520" y="20196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Проверка осуществимости проекта включает в себя следующие аспекты: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560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Финансовые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Технические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Влияние внешнего окружения и общества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Управленческие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Ценностные</a:t>
            </a:r>
          </a:p>
          <a:p>
            <a:pPr eaLnBrk="1" hangingPunct="1"/>
            <a:endParaRPr kumimoji="0" lang="ru-RU" smtClean="0">
              <a:cs typeface="Arial" pitchFamily="34" charset="0"/>
            </a:endParaRPr>
          </a:p>
          <a:p>
            <a:pPr eaLnBrk="1" hangingPunct="1"/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Понятийный Блок № 2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Заинтересованные стороны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60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54115"/>
              </p:ext>
            </p:extLst>
          </p:nvPr>
        </p:nvGraphicFramePr>
        <p:xfrm>
          <a:off x="394841" y="1268414"/>
          <a:ext cx="8569647" cy="543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Документ" r:id="rId3" imgW="6146800" imgH="3898900" progId="Word.Document.12">
                  <p:link updateAutomatic="1"/>
                </p:oleObj>
              </mc:Choice>
              <mc:Fallback>
                <p:oleObj name="Документ" r:id="rId3" imgW="6146800" imgH="3898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41" y="1268414"/>
                        <a:ext cx="8569647" cy="5435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3024" y="44450"/>
            <a:ext cx="8243391" cy="10810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Организационная  деятельность</a:t>
            </a:r>
            <a:endParaRPr lang="ru-RU" sz="32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73025" y="-1397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ru-RU">
              <a:latin typeface="Calibri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83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41" y="169193"/>
            <a:ext cx="8785547" cy="1171575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/>
            </a:r>
            <a:br>
              <a:rPr lang="ru-RU" sz="3200" b="1" dirty="0">
                <a:solidFill>
                  <a:srgbClr val="333399"/>
                </a:solidFill>
                <a:latin typeface="Arial" pitchFamily="34" charset="0"/>
              </a:rPr>
            </a:b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Модель заинтересованных сторон и их ожиданий</a:t>
            </a:r>
            <a:br>
              <a:rPr lang="ru-RU" sz="3200" b="1" dirty="0">
                <a:solidFill>
                  <a:srgbClr val="333399"/>
                </a:solidFill>
                <a:latin typeface="Arial" pitchFamily="34" charset="0"/>
              </a:rPr>
            </a:br>
            <a:endParaRPr lang="ru-RU" sz="32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1138" name="Объект 2"/>
          <p:cNvSpPr>
            <a:spLocks noGrp="1"/>
          </p:cNvSpPr>
          <p:nvPr>
            <p:ph idx="1"/>
          </p:nvPr>
        </p:nvSpPr>
        <p:spPr>
          <a:xfrm>
            <a:off x="179388" y="2032000"/>
            <a:ext cx="3600450" cy="4205288"/>
          </a:xfrm>
        </p:spPr>
        <p:txBody>
          <a:bodyPr/>
          <a:lstStyle/>
          <a:p>
            <a:r>
              <a:rPr lang="ru-RU" sz="2000" smtClean="0">
                <a:latin typeface="Times New Roman" pitchFamily="18" charset="0"/>
                <a:cs typeface="Arial" pitchFamily="34" charset="0"/>
              </a:rPr>
              <a:t>Выживание организации зависит от эффективности управления интересами широкого круга заинтересованных сторон. </a:t>
            </a:r>
          </a:p>
          <a:p>
            <a:r>
              <a:rPr lang="ru-RU" sz="2000" smtClean="0">
                <a:latin typeface="Times New Roman" pitchFamily="18" charset="0"/>
                <a:cs typeface="Arial" pitchFamily="34" charset="0"/>
              </a:rPr>
              <a:t>Задача каждого менеджера в организации – удовлетворить разнообразные и часто противоречивые ожидания заинтересованных сторон. </a:t>
            </a:r>
          </a:p>
          <a:p>
            <a:endParaRPr lang="ru-RU" sz="2000" smtClean="0"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91139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952625"/>
            <a:ext cx="5080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628775"/>
            <a:ext cx="51133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51520" y="188640"/>
            <a:ext cx="8568952" cy="93610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bIns="91440" anchor="ctr" anchorCtr="0">
            <a:noAutofit/>
          </a:bodyPr>
          <a:lstStyle>
            <a:lvl1pPr>
              <a:spcBef>
                <a:spcPct val="0"/>
              </a:spcBef>
              <a:buNone/>
              <a:defRPr kumimoji="0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заинтересованных сторон и их ожиданий</a:t>
            </a:r>
            <a:br>
              <a:rPr lang="ru-RU" dirty="0"/>
            </a:br>
            <a:endParaRPr lang="ru-RU" dirty="0"/>
          </a:p>
        </p:txBody>
      </p:sp>
      <p:sp>
        <p:nvSpPr>
          <p:cNvPr id="92163" name="Объект 2"/>
          <p:cNvSpPr>
            <a:spLocks noGrp="1"/>
          </p:cNvSpPr>
          <p:nvPr>
            <p:ph idx="1"/>
          </p:nvPr>
        </p:nvSpPr>
        <p:spPr>
          <a:xfrm>
            <a:off x="179388" y="1412875"/>
            <a:ext cx="3455987" cy="5256213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ru-RU" sz="1600" smtClean="0">
                <a:latin typeface="Times New Roman" pitchFamily="18" charset="0"/>
                <a:cs typeface="Arial" pitchFamily="34" charset="0"/>
              </a:rPr>
              <a:t>Идентифицируем ЗС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ru-RU" sz="1600" smtClean="0">
                <a:latin typeface="Times New Roman" pitchFamily="18" charset="0"/>
                <a:cs typeface="Arial" pitchFamily="34" charset="0"/>
              </a:rPr>
              <a:t>Определяем их требования к нашей организации и/или ожидания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ru-RU" sz="1600" smtClean="0">
                <a:latin typeface="Times New Roman" pitchFamily="18" charset="0"/>
                <a:cs typeface="Arial" pitchFamily="34" charset="0"/>
              </a:rPr>
              <a:t>Составляем карту ЗС</a:t>
            </a:r>
          </a:p>
          <a:p>
            <a:pPr marL="857250" lvl="1" indent="-457200"/>
            <a:r>
              <a:rPr lang="ru-RU" sz="1400" smtClean="0">
                <a:latin typeface="Times New Roman" pitchFamily="18" charset="0"/>
              </a:rPr>
              <a:t>Уровню влияния на наш бизнес</a:t>
            </a:r>
          </a:p>
          <a:p>
            <a:pPr marL="857250" lvl="1" indent="-457200"/>
            <a:r>
              <a:rPr lang="ru-RU" sz="1400" smtClean="0">
                <a:latin typeface="Times New Roman" pitchFamily="18" charset="0"/>
              </a:rPr>
              <a:t>Значимости предоставляемого ресурса</a:t>
            </a:r>
          </a:p>
          <a:p>
            <a:pPr marL="857250" lvl="1" indent="-457200"/>
            <a:r>
              <a:rPr lang="ru-RU" sz="1400" smtClean="0">
                <a:latin typeface="Times New Roman" pitchFamily="18" charset="0"/>
              </a:rPr>
              <a:t>Отношению к границам анализируемой организации</a:t>
            </a:r>
          </a:p>
          <a:p>
            <a:pPr marL="857250" lvl="1" indent="-457200"/>
            <a:r>
              <a:rPr lang="ru-RU" sz="1400" smtClean="0">
                <a:latin typeface="Times New Roman" pitchFamily="18" charset="0"/>
              </a:rPr>
              <a:t>Уровню власти и интереса к бизнесу</a:t>
            </a:r>
          </a:p>
          <a:p>
            <a:pPr marL="857250" lvl="1" indent="-457200"/>
            <a:r>
              <a:rPr lang="ru-RU" sz="1400" smtClean="0">
                <a:latin typeface="Times New Roman" pitchFamily="18" charset="0"/>
              </a:rPr>
              <a:t>……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ru-RU" sz="1600" smtClean="0">
                <a:latin typeface="Times New Roman" pitchFamily="18" charset="0"/>
                <a:cs typeface="Arial" pitchFamily="34" charset="0"/>
              </a:rPr>
              <a:t>Проводим анализ потенциальных конфликтов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ru-RU" sz="1600" smtClean="0">
                <a:latin typeface="Times New Roman" pitchFamily="18" charset="0"/>
                <a:cs typeface="Arial" pitchFamily="34" charset="0"/>
              </a:rPr>
              <a:t>Формулируем правила взаимодействия для сглаживания точек потенциальных разногласий</a:t>
            </a:r>
          </a:p>
        </p:txBody>
      </p:sp>
    </p:spTree>
    <p:extLst>
      <p:ext uri="{BB962C8B-B14F-4D97-AF65-F5344CB8AC3E}">
        <p14:creationId xmlns:p14="http://schemas.microsoft.com/office/powerpoint/2010/main" val="26596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0"/>
          <p:cNvSpPr>
            <a:spLocks noChangeArrowheads="1"/>
          </p:cNvSpPr>
          <p:nvPr/>
        </p:nvSpPr>
        <p:spPr bwMode="auto">
          <a:xfrm>
            <a:off x="252413" y="1085850"/>
            <a:ext cx="86487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uk-UA">
              <a:latin typeface="Times New Roman" pitchFamily="18" charset="0"/>
            </a:endParaRPr>
          </a:p>
        </p:txBody>
      </p:sp>
      <p:sp>
        <p:nvSpPr>
          <p:cNvPr id="96258" name="Rectangle 26"/>
          <p:cNvSpPr>
            <a:spLocks noChangeArrowheads="1"/>
          </p:cNvSpPr>
          <p:nvPr/>
        </p:nvSpPr>
        <p:spPr bwMode="auto">
          <a:xfrm>
            <a:off x="252413" y="1085850"/>
            <a:ext cx="86487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uk-UA">
              <a:latin typeface="Times New Roman" pitchFamily="18" charset="0"/>
            </a:endParaRPr>
          </a:p>
        </p:txBody>
      </p:sp>
      <p:sp>
        <p:nvSpPr>
          <p:cNvPr id="96259" name="Rectangle 42"/>
          <p:cNvSpPr>
            <a:spLocks noChangeArrowheads="1"/>
          </p:cNvSpPr>
          <p:nvPr/>
        </p:nvSpPr>
        <p:spPr bwMode="auto">
          <a:xfrm>
            <a:off x="252413" y="1085850"/>
            <a:ext cx="86487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uk-UA">
              <a:latin typeface="Times New Roman" pitchFamily="18" charset="0"/>
            </a:endParaRPr>
          </a:p>
        </p:txBody>
      </p:sp>
      <p:sp>
        <p:nvSpPr>
          <p:cNvPr id="96260" name="Rectangle 12"/>
          <p:cNvSpPr>
            <a:spLocks noChangeArrowheads="1"/>
          </p:cNvSpPr>
          <p:nvPr/>
        </p:nvSpPr>
        <p:spPr bwMode="auto">
          <a:xfrm>
            <a:off x="252413" y="1085850"/>
            <a:ext cx="86487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uk-UA">
              <a:latin typeface="Times New Roman" pitchFamily="18" charset="0"/>
            </a:endParaRPr>
          </a:p>
        </p:txBody>
      </p:sp>
      <p:sp>
        <p:nvSpPr>
          <p:cNvPr id="96261" name="Rectangle 17"/>
          <p:cNvSpPr>
            <a:spLocks noChangeArrowheads="1"/>
          </p:cNvSpPr>
          <p:nvPr/>
        </p:nvSpPr>
        <p:spPr bwMode="auto">
          <a:xfrm>
            <a:off x="252413" y="1085850"/>
            <a:ext cx="86487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uk-UA">
              <a:latin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395536" y="188640"/>
            <a:ext cx="6552952" cy="7924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bIns="91440" anchor="ctr" anchorCtr="0">
            <a:noAutofit/>
          </a:bodyPr>
          <a:lstStyle>
            <a:defPPr>
              <a:defRPr lang="uk-UA"/>
            </a:defPPr>
            <a:lvl1pPr>
              <a:spcBef>
                <a:spcPct val="0"/>
              </a:spcBef>
              <a:buNone/>
              <a:defRPr kumimoji="0" sz="3200" b="1">
                <a:solidFill>
                  <a:srgbClr val="333399"/>
                </a:solidFill>
                <a:latin typeface="Arial" pitchFamily="34" charset="0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ЗС: анализ</a:t>
            </a:r>
            <a:br>
              <a:rPr lang="ru-RU" dirty="0"/>
            </a:br>
            <a:endParaRPr lang="ru-RU" dirty="0"/>
          </a:p>
        </p:txBody>
      </p:sp>
      <p:pic>
        <p:nvPicPr>
          <p:cNvPr id="9626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439261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5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125538"/>
            <a:ext cx="42687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6" name="Изображение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149725"/>
            <a:ext cx="497363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7" name="Рисунок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33825"/>
            <a:ext cx="42989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8" name="TextBox 1"/>
          <p:cNvSpPr txBox="1">
            <a:spLocks noChangeArrowheads="1"/>
          </p:cNvSpPr>
          <p:nvPr/>
        </p:nvSpPr>
        <p:spPr bwMode="auto">
          <a:xfrm>
            <a:off x="-825500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uk-UA" sz="1800"/>
          </a:p>
        </p:txBody>
      </p:sp>
    </p:spTree>
    <p:extLst>
      <p:ext uri="{BB962C8B-B14F-4D97-AF65-F5344CB8AC3E}">
        <p14:creationId xmlns:p14="http://schemas.microsoft.com/office/powerpoint/2010/main" val="42254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304800" y="129952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Заинтересованные стороны и их </a:t>
            </a:r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потребности для ПРОЕКТА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kumimoji="0" lang="ru-RU" sz="2000" b="1" smtClean="0">
                <a:cs typeface="Arial" pitchFamily="34" charset="0"/>
              </a:rPr>
              <a:t>Покровитель проекта</a:t>
            </a:r>
            <a:r>
              <a:rPr kumimoji="0" lang="ru-RU" sz="2000" smtClean="0">
                <a:cs typeface="Arial" pitchFamily="34" charset="0"/>
              </a:rPr>
              <a:t> – человек или группа людей, которые инициируют и поддерживают проект, обеспечивают ресурсами и поручают Вам его реализацию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Команда проекта</a:t>
            </a:r>
            <a:r>
              <a:rPr kumimoji="0" lang="ru-RU" sz="2000" smtClean="0">
                <a:cs typeface="Arial" pitchFamily="34" charset="0"/>
              </a:rPr>
              <a:t> – группа людей, готовых выполнять поставленные задачи и осуществлять необходимые виды деятельности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Функциональные менеджеры и другие люди</a:t>
            </a:r>
            <a:r>
              <a:rPr kumimoji="0" lang="ru-RU" sz="2000" smtClean="0">
                <a:cs typeface="Arial" pitchFamily="34" charset="0"/>
              </a:rPr>
              <a:t>, которые управляют необходимыми Вам ресурсами и обладают полезными для Вас опытом и знаниями</a:t>
            </a:r>
          </a:p>
          <a:p>
            <a:pPr eaLnBrk="1" hangingPunct="1"/>
            <a:r>
              <a:rPr kumimoji="0" lang="ru-RU" sz="2000" b="1" smtClean="0">
                <a:cs typeface="Arial" pitchFamily="34" charset="0"/>
              </a:rPr>
              <a:t>Влиятельные люди или группы</a:t>
            </a:r>
            <a:r>
              <a:rPr kumimoji="0" lang="ru-RU" sz="2000" smtClean="0">
                <a:cs typeface="Arial" pitchFamily="34" charset="0"/>
              </a:rPr>
              <a:t>, которые, вероятно, подвергаются воздействию проекта или его результатов</a:t>
            </a:r>
          </a:p>
          <a:p>
            <a:pPr eaLnBrk="1" hangingPunct="1"/>
            <a:endParaRPr kumimoji="0" lang="ru-RU" sz="2000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См. ИНСТРУМЕНТЫ ПРОЕКТА - 9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45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Карта заинтересованных сторон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5298" name="Line 3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5299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7553325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4361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Понятийный Блок № 3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Финансовая оценка проектов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179512" y="44624"/>
            <a:ext cx="8833545" cy="9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Фундаментальные идеи оценки проектов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251520" y="1268760"/>
            <a:ext cx="84969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b="0" dirty="0" smtClean="0"/>
              <a:t>Определение стоимости выгод, ожидаемых от проекта и сопоставление ее с оценками стоимости необходимых ресурсов</a:t>
            </a:r>
            <a:endParaRPr lang="ru-RU" sz="2400" b="0" dirty="0"/>
          </a:p>
          <a:p>
            <a:pPr marL="342900" indent="-342900" algn="l"/>
            <a:endParaRPr lang="ru-RU" b="0" dirty="0"/>
          </a:p>
          <a:p>
            <a:pPr marL="342900" indent="-342900" algn="l"/>
            <a:r>
              <a:rPr lang="ru-RU" b="1" dirty="0"/>
              <a:t>Затраты по проекту (стоимость привлеченного капитала)</a:t>
            </a:r>
            <a:r>
              <a:rPr lang="ru-RU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Проценты на заемный капитал,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Дивиденды на акции,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Прирост акционерного капитала за счет рост цены акций,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Нераспределенная прибыль или альтернативные затраты.</a:t>
            </a:r>
          </a:p>
          <a:p>
            <a:pPr marL="342900" indent="-342900" algn="l">
              <a:buFontTx/>
              <a:buChar char="-"/>
            </a:pPr>
            <a:endParaRPr lang="ru-RU" b="0" dirty="0"/>
          </a:p>
          <a:p>
            <a:pPr marL="342900" indent="-342900" algn="l"/>
            <a:r>
              <a:rPr lang="ru-RU" dirty="0"/>
              <a:t> </a:t>
            </a:r>
            <a:r>
              <a:rPr lang="ru-RU" b="1" dirty="0"/>
              <a:t>Риски</a:t>
            </a:r>
            <a:r>
              <a:rPr lang="en-US" b="1" dirty="0"/>
              <a:t> </a:t>
            </a:r>
            <a:r>
              <a:rPr lang="ru-RU" b="1" dirty="0"/>
              <a:t>вязанные с потоками денежных средств</a:t>
            </a:r>
            <a:r>
              <a:rPr lang="ru-RU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Операционные, организационные риски (нарушение производства),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Рыночные риски (факторы внешнего характера),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Валютные риски (изменение курса валют),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Процентные риски (изменение процентных ставок),</a:t>
            </a:r>
          </a:p>
          <a:p>
            <a:pPr marL="342900" indent="-342900" algn="l">
              <a:buFontTx/>
              <a:buChar char="-"/>
            </a:pPr>
            <a:r>
              <a:rPr lang="ru-RU" b="0" dirty="0"/>
              <a:t>Внешние риски (</a:t>
            </a:r>
            <a:r>
              <a:rPr lang="en-US" b="0" dirty="0"/>
              <a:t>STEEP</a:t>
            </a:r>
            <a:r>
              <a:rPr lang="ru-RU" b="0" dirty="0"/>
              <a:t>): фискальный, политический, ….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63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304800" y="129952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Затраты и выгоды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662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Затраты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SymbolPS" charset="0"/>
              <a:buChar char="-"/>
            </a:pPr>
            <a:r>
              <a:rPr kumimoji="0" lang="ru-RU" smtClean="0">
                <a:cs typeface="Arial" pitchFamily="34" charset="0"/>
              </a:rPr>
              <a:t>Стоимость разработки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SymbolPS" charset="0"/>
              <a:buChar char="-"/>
            </a:pPr>
            <a:r>
              <a:rPr kumimoji="0" lang="ru-RU" smtClean="0">
                <a:cs typeface="Arial" pitchFamily="34" charset="0"/>
              </a:rPr>
              <a:t>Операционные затраты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kumimoji="0" lang="ru-RU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Выгоды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SymbolPS" charset="0"/>
              <a:buChar char="-"/>
            </a:pPr>
            <a:r>
              <a:rPr kumimoji="0" lang="ru-RU" smtClean="0">
                <a:cs typeface="Arial" pitchFamily="34" charset="0"/>
              </a:rPr>
              <a:t>Осязаемые выгоды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SymbolPS" charset="0"/>
              <a:buChar char="-"/>
            </a:pPr>
            <a:r>
              <a:rPr kumimoji="0" lang="ru-RU" smtClean="0">
                <a:cs typeface="Arial" pitchFamily="34" charset="0"/>
              </a:rPr>
              <a:t>Неосязаемые выгоды</a:t>
            </a:r>
          </a:p>
          <a:p>
            <a:pPr eaLnBrk="1" hangingPunct="1">
              <a:lnSpc>
                <a:spcPct val="90000"/>
              </a:lnSpc>
            </a:pPr>
            <a:endParaRPr kumimoji="0" lang="ru-RU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68144" y="1700808"/>
            <a:ext cx="295232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0" dirty="0" smtClean="0"/>
              <a:t>?</a:t>
            </a:r>
            <a:endParaRPr lang="uk-UA" sz="10000" dirty="0"/>
          </a:p>
        </p:txBody>
      </p:sp>
    </p:spTree>
    <p:extLst>
      <p:ext uri="{BB962C8B-B14F-4D97-AF65-F5344CB8AC3E}">
        <p14:creationId xmlns:p14="http://schemas.microsoft.com/office/powerpoint/2010/main" val="2349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Методы оценки денежных потоков </a:t>
            </a:r>
            <a:br>
              <a:rPr lang="ru-RU" sz="3200" b="1">
                <a:solidFill>
                  <a:srgbClr val="333399"/>
                </a:solidFill>
              </a:rPr>
            </a:br>
            <a:r>
              <a:rPr lang="ru-RU" sz="3200" b="1">
                <a:solidFill>
                  <a:srgbClr val="333399"/>
                </a:solidFill>
              </a:rPr>
              <a:t>по проекту</a:t>
            </a:r>
            <a:endParaRPr lang="ru-RU" sz="2800" b="1">
              <a:solidFill>
                <a:srgbClr val="333399"/>
              </a:solidFill>
            </a:endParaRPr>
          </a:p>
        </p:txBody>
      </p:sp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313" y="1571625"/>
            <a:ext cx="8822183" cy="4572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ru-RU" sz="2600" dirty="0" smtClean="0">
                <a:latin typeface="Times New Roman" pitchFamily="18" charset="0"/>
                <a:cs typeface="Arial" pitchFamily="34" charset="0"/>
              </a:rPr>
              <a:t>Чистая текущая стоимость (</a:t>
            </a:r>
            <a:r>
              <a:rPr lang="en-US" sz="2600" dirty="0" smtClean="0">
                <a:latin typeface="Times New Roman" pitchFamily="18" charset="0"/>
                <a:cs typeface="Arial" pitchFamily="34" charset="0"/>
              </a:rPr>
              <a:t>NPV)</a:t>
            </a:r>
            <a:endParaRPr lang="ru-RU" sz="2600" dirty="0" smtClean="0">
              <a:latin typeface="Times New Roman" pitchFamily="18" charset="0"/>
              <a:cs typeface="Arial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ru-RU" sz="2600" dirty="0" smtClean="0">
                <a:latin typeface="Times New Roman" pitchFamily="18" charset="0"/>
                <a:cs typeface="Arial" pitchFamily="34" charset="0"/>
              </a:rPr>
              <a:t>Внутренняя норма отдачи </a:t>
            </a:r>
            <a:r>
              <a:rPr lang="en-US" sz="2600" dirty="0" smtClean="0">
                <a:latin typeface="Times New Roman" pitchFamily="18" charset="0"/>
                <a:cs typeface="Arial" pitchFamily="34" charset="0"/>
              </a:rPr>
              <a:t>(IRR)</a:t>
            </a:r>
          </a:p>
          <a:p>
            <a:pPr eaLnBrk="1" hangingPunct="1">
              <a:spcBef>
                <a:spcPct val="70000"/>
              </a:spcBef>
            </a:pPr>
            <a:r>
              <a:rPr lang="ru-RU" sz="2600" dirty="0" smtClean="0">
                <a:latin typeface="Times New Roman" pitchFamily="18" charset="0"/>
                <a:cs typeface="Arial" pitchFamily="34" charset="0"/>
              </a:rPr>
              <a:t>Срок окупаемости</a:t>
            </a:r>
          </a:p>
          <a:p>
            <a:pPr eaLnBrk="1" hangingPunct="1">
              <a:spcBef>
                <a:spcPct val="70000"/>
              </a:spcBef>
            </a:pPr>
            <a:r>
              <a:rPr lang="ru-RU" sz="2600" dirty="0" smtClean="0">
                <a:latin typeface="Times New Roman" pitchFamily="18" charset="0"/>
                <a:cs typeface="Arial" pitchFamily="34" charset="0"/>
              </a:rPr>
              <a:t>Анализ эффективности затрат</a:t>
            </a:r>
          </a:p>
          <a:p>
            <a:pPr lvl="1" eaLnBrk="1" hangingPunct="1">
              <a:spcBef>
                <a:spcPct val="70000"/>
              </a:spcBef>
            </a:pPr>
            <a:r>
              <a:rPr lang="ru-RU" sz="2200" dirty="0" smtClean="0">
                <a:latin typeface="Times New Roman" pitchFamily="18" charset="0"/>
              </a:rPr>
              <a:t>Чистая доходность (чистая прибыль от проекта/объем инвестиций)</a:t>
            </a:r>
          </a:p>
          <a:p>
            <a:pPr lvl="1" eaLnBrk="1" hangingPunct="1">
              <a:spcBef>
                <a:spcPct val="70000"/>
              </a:spcBef>
            </a:pPr>
            <a:r>
              <a:rPr lang="ru-RU" sz="2200" dirty="0" smtClean="0">
                <a:latin typeface="Times New Roman" pitchFamily="18" charset="0"/>
              </a:rPr>
              <a:t>Индекс рентабельности (дисконтируемый доход/дисконтируемые затраты)</a:t>
            </a:r>
          </a:p>
          <a:p>
            <a:pPr lvl="1" eaLnBrk="1" hangingPunct="1">
              <a:spcBef>
                <a:spcPct val="70000"/>
              </a:spcBef>
            </a:pPr>
            <a:endParaRPr lang="ru-RU" sz="2200" dirty="0" smtClean="0">
              <a:latin typeface="Times New Roman" pitchFamily="18" charset="0"/>
            </a:endParaRPr>
          </a:p>
          <a:p>
            <a:pPr eaLnBrk="1" hangingPunct="1">
              <a:spcBef>
                <a:spcPct val="70000"/>
              </a:spcBef>
              <a:buFont typeface="SymbolPS" charset="0"/>
              <a:buNone/>
            </a:pPr>
            <a:endParaRPr lang="ru-RU" sz="2600" dirty="0" smtClean="0">
              <a:latin typeface="Times New Roman" pitchFamily="18" charset="0"/>
              <a:cs typeface="Arial" pitchFamily="34" charset="0"/>
            </a:endParaRPr>
          </a:p>
          <a:p>
            <a:pPr eaLnBrk="1" hangingPunct="1"/>
            <a:endParaRPr lang="ru-RU" sz="2600" dirty="0" smtClean="0">
              <a:latin typeface="Times New Roman" pitchFamily="18" charset="0"/>
              <a:cs typeface="Arial" pitchFamily="34" charset="0"/>
            </a:endParaRPr>
          </a:p>
          <a:p>
            <a:pPr eaLnBrk="1" hangingPunct="1"/>
            <a:endParaRPr lang="ru-RU" sz="2600" dirty="0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/>
          <p:cNvSpPr txBox="1">
            <a:spLocks noChangeArrowheads="1"/>
          </p:cNvSpPr>
          <p:nvPr/>
        </p:nvSpPr>
        <p:spPr bwMode="auto">
          <a:xfrm>
            <a:off x="250825" y="23225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1800">
                <a:latin typeface="Verdana" pitchFamily="34" charset="0"/>
              </a:rPr>
              <a:t>Притоки</a:t>
            </a:r>
          </a:p>
        </p:txBody>
      </p:sp>
      <p:pic>
        <p:nvPicPr>
          <p:cNvPr id="28677" name="Picture 5" descr="Рис_22_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484313"/>
            <a:ext cx="56388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327025" y="36179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1800">
                <a:latin typeface="Verdana" pitchFamily="34" charset="0"/>
              </a:rPr>
              <a:t>Оттоки</a:t>
            </a:r>
          </a:p>
        </p:txBody>
      </p:sp>
      <p:pic>
        <p:nvPicPr>
          <p:cNvPr id="28679" name="Picture 7" descr="Рис_23_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3008313"/>
            <a:ext cx="5486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403225" y="5065713"/>
            <a:ext cx="160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1800">
                <a:latin typeface="Verdana" pitchFamily="34" charset="0"/>
              </a:rPr>
              <a:t>Чистые потоки</a:t>
            </a:r>
          </a:p>
        </p:txBody>
      </p:sp>
      <p:pic>
        <p:nvPicPr>
          <p:cNvPr id="28681" name="Picture 9" descr="Рис_24_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4760913"/>
            <a:ext cx="59420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11"/>
          <p:cNvSpPr>
            <a:spLocks noChangeArrowheads="1"/>
          </p:cNvSpPr>
          <p:nvPr/>
        </p:nvSpPr>
        <p:spPr bwMode="auto">
          <a:xfrm>
            <a:off x="35290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uk-UA"/>
          </a:p>
        </p:txBody>
      </p:sp>
      <p:graphicFrame>
        <p:nvGraphicFramePr>
          <p:cNvPr id="98308" name="Object 2"/>
          <p:cNvGraphicFramePr>
            <a:graphicFrameLocks noChangeAspect="1"/>
          </p:cNvGraphicFramePr>
          <p:nvPr/>
        </p:nvGraphicFramePr>
        <p:xfrm>
          <a:off x="3756025" y="6040438"/>
          <a:ext cx="31242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Формула" r:id="rId7" imgW="2082800" imgH="241300" progId="Equation.3">
                  <p:embed/>
                </p:oleObj>
              </mc:Choice>
              <mc:Fallback>
                <p:oleObj name="Формула" r:id="rId7" imgW="2082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6040438"/>
                        <a:ext cx="3124200" cy="3571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2"/>
          <p:cNvSpPr>
            <a:spLocks noChangeArrowheads="1"/>
          </p:cNvSpPr>
          <p:nvPr/>
        </p:nvSpPr>
        <p:spPr bwMode="auto">
          <a:xfrm>
            <a:off x="107950" y="130175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Распределение денежных потоков </a:t>
            </a:r>
            <a:br>
              <a:rPr lang="ru-RU" sz="3200" b="1">
                <a:solidFill>
                  <a:srgbClr val="333399"/>
                </a:solidFill>
              </a:rPr>
            </a:br>
            <a:r>
              <a:rPr lang="ru-RU" sz="3200" b="1">
                <a:solidFill>
                  <a:srgbClr val="333399"/>
                </a:solidFill>
              </a:rPr>
              <a:t>по проекту</a:t>
            </a:r>
            <a:endParaRPr lang="ru-RU" sz="2800" b="1">
              <a:solidFill>
                <a:srgbClr val="333399"/>
              </a:solidFill>
            </a:endParaRPr>
          </a:p>
        </p:txBody>
      </p:sp>
      <p:sp>
        <p:nvSpPr>
          <p:cNvPr id="3994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9947" name="TextBox 2"/>
          <p:cNvSpPr txBox="1">
            <a:spLocks noChangeArrowheads="1"/>
          </p:cNvSpPr>
          <p:nvPr/>
        </p:nvSpPr>
        <p:spPr bwMode="auto">
          <a:xfrm>
            <a:off x="9875838" y="415290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uk-UA" sz="1800"/>
          </a:p>
        </p:txBody>
      </p:sp>
    </p:spTree>
    <p:extLst>
      <p:ext uri="{BB962C8B-B14F-4D97-AF65-F5344CB8AC3E}">
        <p14:creationId xmlns:p14="http://schemas.microsoft.com/office/powerpoint/2010/main" val="25742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05" y="1641893"/>
            <a:ext cx="8906265" cy="3097911"/>
          </a:xfr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96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Этапы процесса контроля (</a:t>
            </a:r>
            <a:r>
              <a:rPr lang="en-US" sz="3200" b="1" dirty="0">
                <a:solidFill>
                  <a:srgbClr val="333399"/>
                </a:solidFill>
                <a:latin typeface="Arial" charset="0"/>
              </a:rPr>
              <a:t>Daft</a:t>
            </a:r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,</a:t>
            </a:r>
            <a:r>
              <a:rPr lang="en-US" sz="3200" b="1" dirty="0">
                <a:solidFill>
                  <a:srgbClr val="333399"/>
                </a:solidFill>
                <a:latin typeface="Arial" charset="0"/>
              </a:rPr>
              <a:t> 1994)</a:t>
            </a:r>
            <a:endParaRPr lang="ru-RU" sz="3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44450"/>
            <a:ext cx="7793038" cy="1296988"/>
          </a:xfrm>
          <a:noFill/>
        </p:spPr>
        <p:txBody>
          <a:bodyPr/>
          <a:lstStyle/>
          <a:p>
            <a:pPr algn="l"/>
            <a:r>
              <a:rPr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Метод дисконтированного денежного потока (</a:t>
            </a:r>
            <a:r>
              <a:rPr lang="en-US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Cash Flow)</a:t>
            </a:r>
            <a:endParaRPr lang="ru-RU" sz="3200" b="1" smtClean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2057400"/>
            <a:ext cx="8534400" cy="4437063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Будущие чистые денежные потоки за прогнозный период </a:t>
            </a:r>
          </a:p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(5-10 лет) дисконтируются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smtClean="0">
                <a:latin typeface="Arial" pitchFamily="34" charset="0"/>
                <a:cs typeface="Arial" pitchFamily="34" charset="0"/>
              </a:rPr>
              <a:t>по формуле сложных процентов.</a:t>
            </a:r>
          </a:p>
          <a:p>
            <a:pPr marL="609600" indent="-609600" eaLnBrk="1" hangingPunct="1">
              <a:buFontTx/>
              <a:buChar char="•"/>
            </a:pPr>
            <a:endParaRPr lang="ru-RU" sz="2000" smtClean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Используется коэффициент дисконтирования, равный стоимости </a:t>
            </a:r>
          </a:p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капитала для компании (для венчурных проектов – 30-35%).</a:t>
            </a:r>
          </a:p>
          <a:p>
            <a:pPr marL="609600" indent="-609600" eaLnBrk="1" hangingPunct="1">
              <a:buFontTx/>
              <a:buNone/>
            </a:pPr>
            <a:endParaRPr lang="ru-RU" sz="2000" smtClean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Определяется конечная (терминальная) стоимость на конец </a:t>
            </a:r>
          </a:p>
          <a:p>
            <a:pPr marL="609600" indent="-609600" eaLnBrk="1" hangingPunct="1">
              <a:buFontTx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прогнозного периода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  <a:endParaRPr lang="ru-RU" sz="2000" smtClean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20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>
              <a:latin typeface="Tahoma" pitchFamily="34" charset="0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>
              <a:latin typeface="Tahoma" pitchFamily="34" charset="0"/>
            </a:endParaRPr>
          </a:p>
        </p:txBody>
      </p:sp>
      <p:graphicFrame>
        <p:nvGraphicFramePr>
          <p:cNvPr id="41989" name="Object 7"/>
          <p:cNvGraphicFramePr>
            <a:graphicFrameLocks noChangeAspect="1"/>
          </p:cNvGraphicFramePr>
          <p:nvPr/>
        </p:nvGraphicFramePr>
        <p:xfrm>
          <a:off x="990600" y="5105400"/>
          <a:ext cx="71294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Формула" r:id="rId3" imgW="2032000" imgH="431800" progId="Equation.3">
                  <p:embed/>
                </p:oleObj>
              </mc:Choice>
              <mc:Fallback>
                <p:oleObj name="Формула" r:id="rId3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71294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2692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115888"/>
            <a:ext cx="8229600" cy="995362"/>
          </a:xfrm>
          <a:noFill/>
        </p:spPr>
        <p:txBody>
          <a:bodyPr/>
          <a:lstStyle/>
          <a:p>
            <a:pPr algn="l"/>
            <a:r>
              <a:rPr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Общая формула метода</a:t>
            </a:r>
          </a:p>
        </p:txBody>
      </p:sp>
      <p:sp>
        <p:nvSpPr>
          <p:cNvPr id="4301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2017713"/>
            <a:ext cx="8421688" cy="649287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Обеспечивается учёт неравномерности стоимости денег во времени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>
              <a:latin typeface="Tahoma" pitchFamily="34" charset="0"/>
            </a:endParaRP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>
              <a:latin typeface="Tahoma" pitchFamily="34" charset="0"/>
            </a:endParaRPr>
          </a:p>
        </p:txBody>
      </p:sp>
      <p:graphicFrame>
        <p:nvGraphicFramePr>
          <p:cNvPr id="43013" name="Object 7"/>
          <p:cNvGraphicFramePr>
            <a:graphicFrameLocks noChangeAspect="1"/>
          </p:cNvGraphicFramePr>
          <p:nvPr/>
        </p:nvGraphicFramePr>
        <p:xfrm>
          <a:off x="22225" y="2438400"/>
          <a:ext cx="8802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Формула" r:id="rId3" imgW="2908300" imgH="419100" progId="Equation.3">
                  <p:embed/>
                </p:oleObj>
              </mc:Choice>
              <mc:Fallback>
                <p:oleObj name="Формула" r:id="rId3" imgW="290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2438400"/>
                        <a:ext cx="8802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4"/>
          <p:cNvSpPr>
            <a:spLocks noRot="1" noChangeArrowheads="1"/>
          </p:cNvSpPr>
          <p:nvPr/>
        </p:nvSpPr>
        <p:spPr bwMode="auto">
          <a:xfrm>
            <a:off x="152400" y="3810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DCF – </a:t>
            </a:r>
            <a:r>
              <a:rPr lang="ru-RU" sz="2000"/>
              <a:t>Дисконтированный денежный поток,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000"/>
              <a:t>С</a:t>
            </a:r>
            <a:r>
              <a:rPr lang="en-US" sz="2000"/>
              <a:t>F</a:t>
            </a:r>
            <a:r>
              <a:rPr lang="en-US" sz="1600" b="1"/>
              <a:t>i</a:t>
            </a:r>
            <a:r>
              <a:rPr lang="en-US" sz="2000"/>
              <a:t> </a:t>
            </a:r>
            <a:r>
              <a:rPr lang="ru-RU" sz="2000"/>
              <a:t>– денежный поток в </a:t>
            </a:r>
            <a:r>
              <a:rPr lang="en-US" sz="2000"/>
              <a:t>i-</a:t>
            </a:r>
            <a:r>
              <a:rPr lang="ru-RU" sz="2000"/>
              <a:t>ый год,  часто </a:t>
            </a:r>
            <a:r>
              <a:rPr lang="en-US" sz="2000"/>
              <a:t>EBIT </a:t>
            </a:r>
            <a:r>
              <a:rPr lang="ru-RU" sz="2000"/>
              <a:t>или </a:t>
            </a:r>
            <a:r>
              <a:rPr lang="en-US" sz="2000"/>
              <a:t>EBITDA</a:t>
            </a:r>
            <a:endParaRPr lang="ru-RU" sz="2000"/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r – </a:t>
            </a:r>
            <a:r>
              <a:rPr lang="ru-RU" sz="2000"/>
              <a:t>ставка дисконтирования, например 30-35%,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ExitValue</a:t>
            </a:r>
            <a:r>
              <a:rPr lang="ru-RU" sz="2000"/>
              <a:t> – стоимость компании при продаже (ожидаемая),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m – </a:t>
            </a:r>
            <a:r>
              <a:rPr lang="ru-RU" sz="2000"/>
              <a:t>год «Выхода».</a:t>
            </a:r>
            <a:r>
              <a:rPr lang="en-US" sz="2000"/>
              <a:t>  </a:t>
            </a:r>
            <a:endParaRPr lang="ru-RU" sz="2000"/>
          </a:p>
        </p:txBody>
      </p:sp>
      <p:sp>
        <p:nvSpPr>
          <p:cNvPr id="43015" name="Номер слайда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0360E36-98A7-4E28-94E1-7001DF159FE6}" type="slidenum">
              <a:rPr lang="en-US" sz="1200">
                <a:solidFill>
                  <a:srgbClr val="898989"/>
                </a:solidFill>
              </a:rPr>
              <a:pPr/>
              <a:t>41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898989"/>
                </a:solidFill>
              </a:rPr>
              <a:t>(C) 2008, </a:t>
            </a:r>
            <a:r>
              <a:rPr lang="ru-RU" sz="1200" smtClean="0">
                <a:solidFill>
                  <a:srgbClr val="898989"/>
                </a:solidFill>
              </a:rPr>
              <a:t>СБАР</a:t>
            </a:r>
            <a:endParaRPr lang="en-US" sz="1200" smtClean="0">
              <a:solidFill>
                <a:srgbClr val="898989"/>
              </a:solidFill>
            </a:endParaRPr>
          </a:p>
        </p:txBody>
      </p:sp>
      <p:sp>
        <p:nvSpPr>
          <p:cNvPr id="43017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659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Заголовок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1081087"/>
          </a:xfrm>
          <a:noFill/>
        </p:spPr>
        <p:txBody>
          <a:bodyPr/>
          <a:lstStyle/>
          <a:p>
            <a:pPr algn="l"/>
            <a:r>
              <a:rPr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Как определить:</a:t>
            </a:r>
          </a:p>
        </p:txBody>
      </p:sp>
      <p:sp>
        <p:nvSpPr>
          <p:cNvPr id="4403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cs typeface="Arial" pitchFamily="34" charset="0"/>
              </a:rPr>
              <a:t>r</a:t>
            </a:r>
            <a:r>
              <a:rPr lang="en-US" smtClean="0">
                <a:cs typeface="Arial" pitchFamily="34" charset="0"/>
              </a:rPr>
              <a:t> –</a:t>
            </a:r>
            <a:r>
              <a:rPr lang="ru-RU" smtClean="0">
                <a:cs typeface="Arial" pitchFamily="34" charset="0"/>
              </a:rPr>
              <a:t> ставка дисконтирования, пожелания инвестора = (стоимость денег + премия за риска + расчётная доходность)</a:t>
            </a:r>
          </a:p>
          <a:p>
            <a:pPr eaLnBrk="1" hangingPunct="1"/>
            <a:r>
              <a:rPr lang="ru-RU" smtClean="0">
                <a:cs typeface="Arial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cs typeface="Arial" pitchFamily="34" charset="0"/>
              </a:rPr>
              <a:t>ExitValue</a:t>
            </a:r>
            <a:r>
              <a:rPr lang="ru-RU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mtClean="0">
                <a:cs typeface="Arial" pitchFamily="34" charset="0"/>
              </a:rPr>
              <a:t>– определяется по аналогичным сделкам Продажи компании </a:t>
            </a:r>
          </a:p>
          <a:p>
            <a:pPr eaLnBrk="1" hangingPunct="1"/>
            <a:r>
              <a:rPr lang="ru-RU" smtClean="0">
                <a:cs typeface="Arial" pitchFamily="34" charset="0"/>
              </a:rPr>
              <a:t>(иногда – по ликвидационной стоимости)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898989"/>
                </a:solidFill>
              </a:rPr>
              <a:t>(C) 2008, </a:t>
            </a:r>
            <a:r>
              <a:rPr lang="ru-RU" sz="1200" smtClean="0">
                <a:solidFill>
                  <a:srgbClr val="898989"/>
                </a:solidFill>
              </a:rPr>
              <a:t>СБАР</a:t>
            </a:r>
            <a:endParaRPr lang="en-US" sz="1200" smtClean="0">
              <a:solidFill>
                <a:srgbClr val="898989"/>
              </a:solidFill>
            </a:endParaRPr>
          </a:p>
        </p:txBody>
      </p:sp>
      <p:sp>
        <p:nvSpPr>
          <p:cNvPr id="4403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A0C5B84-E363-4DC3-AD48-C86288156A56}" type="slidenum">
              <a:rPr lang="en-US" sz="1200">
                <a:solidFill>
                  <a:srgbClr val="898989"/>
                </a:solidFill>
              </a:rPr>
              <a:pPr/>
              <a:t>42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2750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115888"/>
            <a:ext cx="8162925" cy="1074737"/>
          </a:xfrm>
          <a:noFill/>
        </p:spPr>
        <p:txBody>
          <a:bodyPr/>
          <a:lstStyle/>
          <a:p>
            <a:pPr algn="l"/>
            <a:r>
              <a:rPr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Выбор требуемой ставки доходности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621587" cy="4176713"/>
          </a:xfrm>
          <a:noFill/>
        </p:spPr>
        <p:txBody>
          <a:bodyPr/>
          <a:lstStyle/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ru-RU" sz="2400" smtClean="0">
                <a:latin typeface="Arial" pitchFamily="34" charset="0"/>
                <a:cs typeface="Arial" pitchFamily="34" charset="0"/>
              </a:rPr>
              <a:t>Соображения доходности</a:t>
            </a:r>
          </a:p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ru-RU" sz="2000" smtClean="0">
              <a:latin typeface="Arial" pitchFamily="34" charset="0"/>
              <a:cs typeface="Arial" pitchFamily="34" charset="0"/>
            </a:endParaRPr>
          </a:p>
          <a:p>
            <a:pPr marL="457200" lvl="1">
              <a:spcBef>
                <a:spcPct val="0"/>
              </a:spcBef>
            </a:pPr>
            <a:r>
              <a:rPr lang="ru-RU" smtClean="0">
                <a:latin typeface="Arial" pitchFamily="34" charset="0"/>
              </a:rPr>
              <a:t>Безрисковая ставка +</a:t>
            </a:r>
          </a:p>
          <a:p>
            <a:pPr marL="457200" lvl="1">
              <a:spcBef>
                <a:spcPct val="0"/>
              </a:spcBef>
            </a:pPr>
            <a:r>
              <a:rPr lang="ru-RU" smtClean="0">
                <a:latin typeface="Arial" pitchFamily="34" charset="0"/>
              </a:rPr>
              <a:t>Поправка на инфляцию +</a:t>
            </a:r>
          </a:p>
          <a:p>
            <a:pPr marL="457200" lvl="1">
              <a:spcBef>
                <a:spcPct val="0"/>
              </a:spcBef>
            </a:pPr>
            <a:r>
              <a:rPr lang="ru-RU" smtClean="0">
                <a:latin typeface="Arial" pitchFamily="34" charset="0"/>
              </a:rPr>
              <a:t>Поправка на риск</a:t>
            </a:r>
          </a:p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ru-RU" sz="200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ru-RU" sz="2400" smtClean="0">
                <a:latin typeface="Arial" pitchFamily="34" charset="0"/>
                <a:cs typeface="Arial" pitchFamily="34" charset="0"/>
              </a:rPr>
              <a:t>Соображения альтернативности</a:t>
            </a:r>
          </a:p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ru-RU" sz="2400" smtClean="0">
                <a:latin typeface="Arial" pitchFamily="34" charset="0"/>
                <a:cs typeface="Arial" pitchFamily="34" charset="0"/>
              </a:rPr>
              <a:t>Соображения возвращаемости средств</a:t>
            </a:r>
          </a:p>
          <a:p>
            <a:pPr marL="609600" indent="-6096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ru-RU" sz="2400" smtClean="0">
                <a:latin typeface="Arial" pitchFamily="34" charset="0"/>
                <a:cs typeface="Arial" pitchFamily="34" charset="0"/>
              </a:rPr>
              <a:t>Соображения аналогии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7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5888"/>
            <a:ext cx="8229600" cy="1219200"/>
          </a:xfrm>
          <a:noFill/>
        </p:spPr>
        <p:txBody>
          <a:bodyPr/>
          <a:lstStyle/>
          <a:p>
            <a:pPr algn="l"/>
            <a:r>
              <a:rPr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Метод </a:t>
            </a:r>
            <a:r>
              <a:rPr lang="en-US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NPV</a:t>
            </a:r>
            <a:endParaRPr lang="ru-RU" sz="3200" b="1" smtClean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3" descr="Газетная бумага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086600" cy="4648200"/>
          </a:xfrm>
          <a:blipFill dpi="0" rotWithShape="1">
            <a:blip r:embed="rId2"/>
            <a:srcRect/>
            <a:tile tx="0" ty="0" sx="100000" sy="100000" flip="none" algn="tl"/>
          </a:blipFill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>
                <a:cs typeface="Arial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NPV</a:t>
            </a:r>
            <a:r>
              <a:rPr lang="en-US" sz="2000" smtClean="0">
                <a:cs typeface="Arial" pitchFamily="34" charset="0"/>
              </a:rPr>
              <a:t> – </a:t>
            </a:r>
            <a:r>
              <a:rPr lang="ru-RU" sz="2000" smtClean="0">
                <a:solidFill>
                  <a:schemeClr val="tx2"/>
                </a:solidFill>
                <a:cs typeface="Arial" pitchFamily="34" charset="0"/>
              </a:rPr>
              <a:t>это дисконтированный чистый доход и представляет разность между дисконтированными величинами поступлений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(PV)</a:t>
            </a:r>
            <a:r>
              <a:rPr lang="en-US" sz="2000" b="1" smtClean="0">
                <a:cs typeface="Arial" pitchFamily="34" charset="0"/>
              </a:rPr>
              <a:t> </a:t>
            </a:r>
            <a:r>
              <a:rPr lang="ru-RU" sz="2000" b="1" smtClean="0">
                <a:cs typeface="Arial" pitchFamily="34" charset="0"/>
              </a:rPr>
              <a:t> </a:t>
            </a:r>
            <a:r>
              <a:rPr lang="ru-RU" sz="2000" b="1" smtClean="0">
                <a:solidFill>
                  <a:schemeClr val="tx2"/>
                </a:solidFill>
                <a:cs typeface="Arial" pitchFamily="34" charset="0"/>
              </a:rPr>
              <a:t>и </a:t>
            </a: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ru-RU" sz="2000" smtClean="0">
                <a:solidFill>
                  <a:schemeClr val="tx2"/>
                </a:solidFill>
                <a:cs typeface="Arial" pitchFamily="34" charset="0"/>
              </a:rPr>
              <a:t>инвестицией</a:t>
            </a:r>
            <a:r>
              <a:rPr lang="ru-RU" sz="2000" b="1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ru-RU" sz="2000" b="1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IC)</a:t>
            </a:r>
          </a:p>
          <a:p>
            <a:pPr eaLnBrk="1" hangingPunct="1">
              <a:buFontTx/>
              <a:buNone/>
            </a:pPr>
            <a:endParaRPr lang="ru-RU" sz="240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440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440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FF0000"/>
                </a:solidFill>
                <a:cs typeface="Arial" pitchFamily="34" charset="0"/>
              </a:rPr>
              <a:t>          </a:t>
            </a:r>
            <a:endParaRPr lang="ru-RU" sz="3600" b="1" smtClean="0">
              <a:cs typeface="Arial" pitchFamily="34" charset="0"/>
            </a:endParaRPr>
          </a:p>
        </p:txBody>
      </p:sp>
      <p:sp>
        <p:nvSpPr>
          <p:cNvPr id="47107" name="Text Box 4" descr="Пергамент"/>
          <p:cNvSpPr txBox="1">
            <a:spLocks noChangeArrowheads="1"/>
          </p:cNvSpPr>
          <p:nvPr/>
        </p:nvSpPr>
        <p:spPr bwMode="auto">
          <a:xfrm rot="10800000" flipV="1">
            <a:off x="3276600" y="4275138"/>
            <a:ext cx="3241675" cy="6477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>
                <a:solidFill>
                  <a:schemeClr val="hlink"/>
                </a:solidFill>
              </a:rPr>
              <a:t>NPV = PV - IC</a:t>
            </a:r>
            <a:endParaRPr lang="ru-RU" sz="3600">
              <a:solidFill>
                <a:schemeClr val="hlink"/>
              </a:solidFill>
            </a:endParaRPr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2051050" y="3429000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NPV=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2771775" y="34290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- CF</a:t>
            </a:r>
            <a:r>
              <a:rPr lang="en-US" sz="2000" baseline="-25000">
                <a:solidFill>
                  <a:srgbClr val="CC0000"/>
                </a:solidFill>
              </a:rPr>
              <a:t>o</a:t>
            </a:r>
            <a:endParaRPr lang="ru-RU" sz="2000" baseline="-25000">
              <a:solidFill>
                <a:srgbClr val="CC0000"/>
              </a:solidFill>
            </a:endParaRPr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3635375" y="3284538"/>
            <a:ext cx="108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CF</a:t>
            </a:r>
            <a:r>
              <a:rPr lang="en-US" sz="2000" baseline="-25000">
                <a:solidFill>
                  <a:srgbClr val="CC0000"/>
                </a:solidFill>
              </a:rPr>
              <a:t>1</a:t>
            </a:r>
          </a:p>
          <a:p>
            <a:r>
              <a:rPr lang="en-US" sz="2000">
                <a:solidFill>
                  <a:srgbClr val="CC0000"/>
                </a:solidFill>
              </a:rPr>
              <a:t>(1+r)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11" name="Line 10"/>
          <p:cNvSpPr>
            <a:spLocks noChangeShapeType="1"/>
          </p:cNvSpPr>
          <p:nvPr/>
        </p:nvSpPr>
        <p:spPr bwMode="auto">
          <a:xfrm flipV="1">
            <a:off x="3635375" y="3573463"/>
            <a:ext cx="504825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3348038" y="3429000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+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13" name="Text Box 14"/>
          <p:cNvSpPr txBox="1">
            <a:spLocks noChangeArrowheads="1"/>
          </p:cNvSpPr>
          <p:nvPr/>
        </p:nvSpPr>
        <p:spPr bwMode="auto">
          <a:xfrm>
            <a:off x="4572000" y="3259138"/>
            <a:ext cx="831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CF</a:t>
            </a:r>
            <a:r>
              <a:rPr lang="en-US" sz="2000" baseline="-25000">
                <a:solidFill>
                  <a:srgbClr val="CC0000"/>
                </a:solidFill>
              </a:rPr>
              <a:t>2</a:t>
            </a:r>
          </a:p>
          <a:p>
            <a:r>
              <a:rPr lang="en-US" sz="2000">
                <a:solidFill>
                  <a:srgbClr val="CC0000"/>
                </a:solidFill>
              </a:rPr>
              <a:t>(1+r)</a:t>
            </a:r>
            <a:r>
              <a:rPr lang="en-US" sz="2000" baseline="30000">
                <a:solidFill>
                  <a:srgbClr val="CC0000"/>
                </a:solidFill>
              </a:rPr>
              <a:t>2</a:t>
            </a:r>
            <a:endParaRPr lang="ru-RU" sz="2000" baseline="30000">
              <a:solidFill>
                <a:srgbClr val="CC0000"/>
              </a:solidFill>
            </a:endParaRPr>
          </a:p>
        </p:txBody>
      </p:sp>
      <p:sp>
        <p:nvSpPr>
          <p:cNvPr id="47114" name="Line 15"/>
          <p:cNvSpPr>
            <a:spLocks noChangeShapeType="1"/>
          </p:cNvSpPr>
          <p:nvPr/>
        </p:nvSpPr>
        <p:spPr bwMode="auto">
          <a:xfrm>
            <a:off x="4643438" y="3573463"/>
            <a:ext cx="576262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7115" name="Text Box 17"/>
          <p:cNvSpPr txBox="1">
            <a:spLocks noChangeArrowheads="1"/>
          </p:cNvSpPr>
          <p:nvPr/>
        </p:nvSpPr>
        <p:spPr bwMode="auto">
          <a:xfrm>
            <a:off x="4284663" y="34036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+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16" name="Text Box 18"/>
          <p:cNvSpPr txBox="1">
            <a:spLocks noChangeArrowheads="1"/>
          </p:cNvSpPr>
          <p:nvPr/>
        </p:nvSpPr>
        <p:spPr bwMode="auto">
          <a:xfrm>
            <a:off x="5292725" y="3403600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+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17" name="Text Box 19"/>
          <p:cNvSpPr txBox="1">
            <a:spLocks noChangeArrowheads="1"/>
          </p:cNvSpPr>
          <p:nvPr/>
        </p:nvSpPr>
        <p:spPr bwMode="auto">
          <a:xfrm>
            <a:off x="6248400" y="3276600"/>
            <a:ext cx="84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CF</a:t>
            </a:r>
            <a:r>
              <a:rPr lang="en-US" sz="2000" baseline="-25000">
                <a:solidFill>
                  <a:srgbClr val="CC0000"/>
                </a:solidFill>
              </a:rPr>
              <a:t>n</a:t>
            </a:r>
          </a:p>
          <a:p>
            <a:r>
              <a:rPr lang="en-US" sz="2000">
                <a:solidFill>
                  <a:srgbClr val="CC0000"/>
                </a:solidFill>
              </a:rPr>
              <a:t>(1+r)</a:t>
            </a:r>
            <a:r>
              <a:rPr lang="en-US" sz="2000" baseline="30000">
                <a:solidFill>
                  <a:srgbClr val="CC0000"/>
                </a:solidFill>
              </a:rPr>
              <a:t>n</a:t>
            </a:r>
            <a:endParaRPr lang="ru-RU" sz="2000" baseline="30000">
              <a:solidFill>
                <a:srgbClr val="CC0000"/>
              </a:solidFill>
            </a:endParaRPr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6300788" y="3644900"/>
            <a:ext cx="576262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7119" name="Text Box 21"/>
          <p:cNvSpPr txBox="1">
            <a:spLocks noChangeArrowheads="1"/>
          </p:cNvSpPr>
          <p:nvPr/>
        </p:nvSpPr>
        <p:spPr bwMode="auto">
          <a:xfrm>
            <a:off x="5943600" y="335280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+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20" name="Text Box 22"/>
          <p:cNvSpPr txBox="1">
            <a:spLocks noChangeArrowheads="1"/>
          </p:cNvSpPr>
          <p:nvPr/>
        </p:nvSpPr>
        <p:spPr bwMode="auto">
          <a:xfrm>
            <a:off x="5435600" y="3357563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….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47121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74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Заголовок 1"/>
          <p:cNvSpPr>
            <a:spLocks noGrp="1"/>
          </p:cNvSpPr>
          <p:nvPr>
            <p:ph type="title"/>
          </p:nvPr>
        </p:nvSpPr>
        <p:spPr>
          <a:xfrm>
            <a:off x="179388" y="185738"/>
            <a:ext cx="8229600" cy="9398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Пример расчета </a:t>
            </a:r>
            <a:r>
              <a:rPr lang="en-US" sz="3200" b="1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NPV</a:t>
            </a:r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3200" b="1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endParaRPr lang="ru-RU" sz="3200" b="1" dirty="0" smtClean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Содержимое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  <a:blipFill dpi="0" rotWithShape="1">
            <a:blip r:embed="rId2"/>
            <a:srcRect/>
            <a:tile tx="0" ty="0" sx="100000" sy="100000" flip="none" algn="tl"/>
          </a:blip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>
                <a:solidFill>
                  <a:schemeClr val="tx2"/>
                </a:solidFill>
                <a:cs typeface="Arial" pitchFamily="34" charset="0"/>
              </a:rPr>
              <a:t>Денежный поток по проекту  характеризуется следующими данными: </a:t>
            </a:r>
          </a:p>
          <a:p>
            <a:pPr eaLnBrk="1" hangingPunct="1">
              <a:buFontTx/>
              <a:buNone/>
            </a:pPr>
            <a:r>
              <a:rPr lang="ru-RU" sz="2000" smtClean="0">
                <a:solidFill>
                  <a:schemeClr val="tx2"/>
                </a:solidFill>
                <a:cs typeface="Arial" pitchFamily="34" charset="0"/>
              </a:rPr>
              <a:t>( </a:t>
            </a:r>
            <a:r>
              <a:rPr lang="en-US" sz="2000" smtClean="0">
                <a:solidFill>
                  <a:schemeClr val="tx2"/>
                </a:solidFill>
                <a:cs typeface="Arial" pitchFamily="34" charset="0"/>
              </a:rPr>
              <a:t>r=20% </a:t>
            </a:r>
            <a:r>
              <a:rPr lang="ru-RU" sz="2000" smtClean="0">
                <a:solidFill>
                  <a:schemeClr val="tx2"/>
                </a:solidFill>
                <a:cs typeface="Arial" pitchFamily="34" charset="0"/>
              </a:rPr>
              <a:t>)</a:t>
            </a:r>
            <a:endParaRPr lang="en-US" sz="2000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b="1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4400" smtClean="0">
                <a:solidFill>
                  <a:schemeClr val="tx2"/>
                </a:solidFill>
                <a:cs typeface="Arial" pitchFamily="34" charset="0"/>
              </a:rPr>
              <a:t>   </a:t>
            </a:r>
            <a:endParaRPr lang="ru-RU" sz="4400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4400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2"/>
                </a:solidFill>
                <a:cs typeface="Arial" pitchFamily="34" charset="0"/>
              </a:rPr>
              <a:t>∑ </a:t>
            </a: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PV = 416</a:t>
            </a:r>
            <a:r>
              <a:rPr lang="ru-RU" sz="2000" b="1" smtClean="0">
                <a:solidFill>
                  <a:schemeClr val="tx2"/>
                </a:solidFill>
                <a:cs typeface="Arial" pitchFamily="34" charset="0"/>
              </a:rPr>
              <a:t>,</a:t>
            </a: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6</a:t>
            </a:r>
            <a:r>
              <a:rPr lang="ru-RU" sz="2000" b="1" smtClean="0">
                <a:solidFill>
                  <a:schemeClr val="tx2"/>
                </a:solidFill>
                <a:cs typeface="Arial" pitchFamily="34" charset="0"/>
              </a:rPr>
              <a:t>        </a:t>
            </a: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  NPV = 416</a:t>
            </a:r>
            <a:r>
              <a:rPr lang="ru-RU" sz="2000" b="1" smtClean="0">
                <a:solidFill>
                  <a:schemeClr val="tx2"/>
                </a:solidFill>
                <a:cs typeface="Arial" pitchFamily="34" charset="0"/>
              </a:rPr>
              <a:t>,6 – 400 = 16,6</a:t>
            </a:r>
            <a:endParaRPr lang="ru-RU" sz="2000" smtClean="0"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76375" y="2636838"/>
          <a:ext cx="6480175" cy="1657350"/>
        </p:xfrm>
        <a:graphic>
          <a:graphicData uri="http://schemas.openxmlformats.org/drawingml/2006/table">
            <a:tbl>
              <a:tblPr/>
              <a:tblGrid>
                <a:gridCol w="809625"/>
                <a:gridCol w="811213"/>
                <a:gridCol w="809625"/>
                <a:gridCol w="809625"/>
                <a:gridCol w="809625"/>
                <a:gridCol w="811212"/>
                <a:gridCol w="809625"/>
                <a:gridCol w="809625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Год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CF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-400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132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156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170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PV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83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8169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82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 descr="8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165258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66"/>
            </a:solidFill>
            <a:miter lim="800000"/>
            <a:headEnd/>
            <a:tailEnd/>
          </a:ln>
        </p:spPr>
      </p:pic>
      <p:sp>
        <p:nvSpPr>
          <p:cNvPr id="49154" name="Text Box 5"/>
          <p:cNvSpPr txBox="1">
            <a:spLocks noChangeArrowheads="1"/>
          </p:cNvSpPr>
          <p:nvPr/>
        </p:nvSpPr>
        <p:spPr bwMode="auto">
          <a:xfrm>
            <a:off x="357188" y="1700213"/>
            <a:ext cx="576262" cy="44005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kumimoji="0" lang="ru-RU" sz="2800" b="1"/>
          </a:p>
          <a:p>
            <a:pPr algn="ctr">
              <a:spcBef>
                <a:spcPct val="50000"/>
              </a:spcBef>
            </a:pPr>
            <a:r>
              <a:rPr kumimoji="0" lang="ru-RU" sz="2800" b="1"/>
              <a:t>ЗАДАНИЕ</a:t>
            </a:r>
          </a:p>
          <a:p>
            <a:pPr algn="ctr">
              <a:spcBef>
                <a:spcPct val="50000"/>
              </a:spcBef>
            </a:pPr>
            <a:endParaRPr kumimoji="0" lang="ru-RU" sz="2800" b="1"/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2339975" y="476250"/>
            <a:ext cx="410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kumimoji="0" lang="uk-UA" sz="1400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1785938" y="260350"/>
            <a:ext cx="5976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796925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96925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96925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96925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96925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969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969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969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969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 sz="4400">
                <a:solidFill>
                  <a:schemeClr val="tx2"/>
                </a:solidFill>
                <a:latin typeface="Times New Roman" pitchFamily="18" charset="0"/>
              </a:rPr>
              <a:t>Практическая часть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1000125" y="1739900"/>
            <a:ext cx="6588125" cy="4401205"/>
          </a:xfrm>
          <a:prstGeom prst="rect">
            <a:avLst/>
          </a:prstGeom>
          <a:solidFill>
            <a:srgbClr val="CCFFFF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endParaRPr kumimoji="0" lang="uk-UA" sz="2000" b="1" dirty="0"/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 b="1" dirty="0" smtClean="0"/>
              <a:t>Новое оборудование</a:t>
            </a:r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r>
              <a:rPr kumimoji="0" lang="ru-RU" sz="2000" b="1" dirty="0" smtClean="0"/>
              <a:t>Европейский Университет</a:t>
            </a:r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 smtClean="0"/>
          </a:p>
          <a:p>
            <a:pPr>
              <a:buFont typeface="Times New Roman" pitchFamily="18" charset="0"/>
              <a:buAutoNum type="arabicPeriod"/>
            </a:pPr>
            <a:r>
              <a:rPr kumimoji="0" lang="en-GB" sz="2000" b="1" dirty="0" err="1" smtClean="0"/>
              <a:t>Riema</a:t>
            </a:r>
            <a:r>
              <a:rPr kumimoji="0" lang="en-GB" sz="2000" b="1" dirty="0" smtClean="0"/>
              <a:t> </a:t>
            </a:r>
            <a:r>
              <a:rPr kumimoji="0" lang="en-GB" sz="2000" b="1" dirty="0" err="1"/>
              <a:t>plc</a:t>
            </a:r>
            <a:r>
              <a:rPr kumimoji="0" lang="en-GB" sz="2000" b="1" dirty="0"/>
              <a:t> (</a:t>
            </a:r>
            <a:r>
              <a:rPr kumimoji="0" lang="ru-RU" sz="2000" b="1" dirty="0"/>
              <a:t>налоги)</a:t>
            </a:r>
          </a:p>
          <a:p>
            <a:pPr>
              <a:buFont typeface="Times New Roman" pitchFamily="18" charset="0"/>
              <a:buAutoNum type="arabicPeriod"/>
            </a:pPr>
            <a:endParaRPr kumimoji="0" lang="en-GB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  <a:p>
            <a:pPr>
              <a:buFont typeface="Times New Roman" pitchFamily="18" charset="0"/>
              <a:buAutoNum type="arabicPeriod"/>
            </a:pPr>
            <a:endParaRPr kumimoji="0" lang="ru-RU" sz="2000" b="1" dirty="0"/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2071688" y="1000125"/>
            <a:ext cx="550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kumimoji="0" lang="ru-RU"/>
              <a:t>Финансовый расчет проектов</a:t>
            </a:r>
            <a:endParaRPr kumimoji="0" lang="uk-UA"/>
          </a:p>
        </p:txBody>
      </p:sp>
    </p:spTree>
    <p:extLst>
      <p:ext uri="{BB962C8B-B14F-4D97-AF65-F5344CB8AC3E}">
        <p14:creationId xmlns:p14="http://schemas.microsoft.com/office/powerpoint/2010/main" val="422990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2896"/>
          </a:xfrm>
        </p:spPr>
        <p:txBody>
          <a:bodyPr>
            <a:normAutofit fontScale="92500" lnSpcReduction="10000"/>
          </a:bodyPr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 Разделение работы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Команда и полномочия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Усилия и продолжительность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График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Ресурсы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Бюджет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Анализ рисков</a:t>
            </a:r>
          </a:p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04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Структура разбиения работы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7772400" cy="3592513"/>
          </a:xfrm>
          <a:noFill/>
        </p:spPr>
      </p:pic>
      <p:sp>
        <p:nvSpPr>
          <p:cNvPr id="6" name="TextBox 5"/>
          <p:cNvSpPr txBox="1"/>
          <p:nvPr/>
        </p:nvSpPr>
        <p:spPr>
          <a:xfrm>
            <a:off x="3779912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См. ИНСТРУМЕНТЫ ПРОЕКТА - 2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14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Планирование проекта 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3733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Какие действия необходимо совершить?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Когда их следует совершить?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Кто должен их совершить?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Какие ресурсы для этого потребуются?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От каких других работ придется отказаться </a:t>
            </a:r>
            <a:br>
              <a:rPr kumimoji="0" lang="ru-RU" smtClean="0">
                <a:cs typeface="Arial" pitchFamily="34" charset="0"/>
              </a:rPr>
            </a:br>
            <a:r>
              <a:rPr kumimoji="0" lang="ru-RU" smtClean="0">
                <a:cs typeface="Arial" pitchFamily="34" charset="0"/>
              </a:rPr>
              <a:t>в связи с реализацией проекта?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kumimoji="0" lang="ru-RU" smtClean="0">
                <a:cs typeface="Arial" pitchFamily="34" charset="0"/>
              </a:rPr>
              <a:t>Как мы будем узнавать о ходе работ?</a:t>
            </a:r>
          </a:p>
          <a:p>
            <a:pPr eaLnBrk="1" hangingPunct="1">
              <a:lnSpc>
                <a:spcPct val="90000"/>
              </a:lnSpc>
            </a:pPr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8313" y="2852737"/>
            <a:ext cx="2232025" cy="2196383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Franklin Gothic Medium" pitchFamily="34" charset="0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684213" y="3500438"/>
            <a:ext cx="1727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800" dirty="0">
                <a:latin typeface="Calibri" pitchFamily="34" charset="0"/>
              </a:rPr>
              <a:t>Текущая ситуация </a:t>
            </a: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395288" y="5373688"/>
            <a:ext cx="48967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2800" dirty="0">
                <a:latin typeface="Franklin Gothic Medium" pitchFamily="34" charset="0"/>
              </a:rPr>
              <a:t>Анализ  проблем и возможностей для развития  </a:t>
            </a:r>
          </a:p>
        </p:txBody>
      </p:sp>
      <p:sp>
        <p:nvSpPr>
          <p:cNvPr id="8" name="Овал 7"/>
          <p:cNvSpPr/>
          <p:nvPr/>
        </p:nvSpPr>
        <p:spPr>
          <a:xfrm>
            <a:off x="6730876" y="1556891"/>
            <a:ext cx="2233612" cy="2376165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Franklin Gothic Medium" pitchFamily="34" charset="0"/>
            </a:endParaRP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6948488" y="2276475"/>
            <a:ext cx="1800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800" dirty="0">
                <a:latin typeface="Calibri" pitchFamily="34" charset="0"/>
              </a:rPr>
              <a:t>Будущее состояние </a:t>
            </a:r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5651500" y="4365625"/>
            <a:ext cx="349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2800">
                <a:latin typeface="Calibri" pitchFamily="34" charset="0"/>
              </a:rPr>
              <a:t>Постановка целей </a:t>
            </a:r>
          </a:p>
        </p:txBody>
      </p:sp>
      <p:sp>
        <p:nvSpPr>
          <p:cNvPr id="11" name="Стрелка вправо 10"/>
          <p:cNvSpPr/>
          <p:nvPr/>
        </p:nvSpPr>
        <p:spPr>
          <a:xfrm rot="20580000">
            <a:off x="2656099" y="2652327"/>
            <a:ext cx="4286196" cy="1809750"/>
          </a:xfrm>
          <a:prstGeom prst="rightArrow">
            <a:avLst>
              <a:gd name="adj1" fmla="val 50000"/>
              <a:gd name="adj2" fmla="val 65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bg2">
                    <a:lumMod val="25000"/>
                  </a:schemeClr>
                </a:solidFill>
              </a:rPr>
              <a:t>Управление</a:t>
            </a:r>
            <a:r>
              <a:rPr lang="ru-RU" sz="2800" b="1" dirty="0">
                <a:solidFill>
                  <a:srgbClr val="C00000"/>
                </a:solidFill>
              </a:rPr>
              <a:t> </a:t>
            </a:r>
            <a:r>
              <a:rPr lang="ru-RU" sz="3200" b="1" dirty="0">
                <a:solidFill>
                  <a:schemeClr val="bg2">
                    <a:lumMod val="25000"/>
                  </a:schemeClr>
                </a:solidFill>
                <a:latin typeface="Franklin Gothic Medium" pitchFamily="34" charset="0"/>
              </a:rPr>
              <a:t>изменениями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115664"/>
            <a:ext cx="6659563" cy="10810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charset="0"/>
              </a:rPr>
              <a:t>Управление </a:t>
            </a:r>
            <a:r>
              <a:rPr lang="ru-RU" sz="3200" b="1" dirty="0" smtClean="0">
                <a:solidFill>
                  <a:srgbClr val="333399"/>
                </a:solidFill>
                <a:latin typeface="Arial" charset="0"/>
              </a:rPr>
              <a:t>изменениями  </a:t>
            </a:r>
            <a:endParaRPr lang="ru-RU" sz="3200" b="1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12299" name="Picture 2" descr="http://delovoymir.biz/res/images/uploaded/articles/11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52451"/>
            <a:ext cx="206375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866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Семь элементов плана проекта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213"/>
            <a:ext cx="7772400" cy="3429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Разделение работы на отдельные задачи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Структура команды и обязанности ключевых фигур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Оценка трудоемкости и срока выполнения каждой задачи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График очередности и продолжительности выполнения задач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Ресурсы, необходимые для выполнения каждой задачи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Детали бюджета, связанные с каждым видом затрат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Ситуационные планы для парирования выявленных рисков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SymbolPS" charset="0"/>
              <a:buAutoNum type="arabicPeriod"/>
            </a:pPr>
            <a:endParaRPr kumimoji="0" lang="ru-RU" sz="20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Подходы к планированию проекта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250825" y="1590675"/>
            <a:ext cx="85693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ru-RU" dirty="0"/>
              <a:t> Восходящая схема (снизу вверх)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ru-RU" dirty="0"/>
              <a:t> от мелких задач к </a:t>
            </a:r>
            <a:r>
              <a:rPr kumimoji="0" lang="ru-RU" dirty="0" smtClean="0"/>
              <a:t>формированию </a:t>
            </a:r>
            <a:r>
              <a:rPr kumimoji="0" lang="ru-RU" dirty="0"/>
              <a:t>укрупненных блоков работ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ru-RU" dirty="0"/>
              <a:t> Нисходящая схема (сверху вниз)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ru-RU" dirty="0"/>
              <a:t> от крупных блоков работ к отдельным задачам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ru-RU" dirty="0"/>
              <a:t> Обратная схема – от даты завершения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ru-RU" dirty="0"/>
              <a:t> определение промежуточных этапов до даты </a:t>
            </a:r>
            <a:r>
              <a:rPr kumimoji="0" lang="ru-RU" dirty="0" smtClean="0"/>
              <a:t>завершения </a:t>
            </a:r>
            <a:r>
              <a:rPr kumimoji="0" lang="ru-RU" dirty="0"/>
              <a:t>проекта</a:t>
            </a:r>
            <a:endParaRPr kumimoji="0" lang="uk-UA" dirty="0"/>
          </a:p>
        </p:txBody>
      </p:sp>
    </p:spTree>
    <p:extLst>
      <p:ext uri="{BB962C8B-B14F-4D97-AF65-F5344CB8AC3E}">
        <p14:creationId xmlns:p14="http://schemas.microsoft.com/office/powerpoint/2010/main" val="39179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Уровни документации по проекту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891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153400" cy="4056856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Карта ответственности за проект, определяющая принципы и политику сотрудничества и распределение ответственности на ключевых этапах проекта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План ключевых этапов показывающий промежуточные этапы на пути к достижению целей проекта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90000"/>
              </a:spcBef>
            </a:pPr>
            <a:r>
              <a:rPr kumimoji="0" lang="ru-RU" sz="2200" dirty="0" smtClean="0">
                <a:cs typeface="Arial" pitchFamily="34" charset="0"/>
              </a:rPr>
              <a:t>График действий, показывающий запланированные действия, определяющий участников, очередность работ </a:t>
            </a:r>
            <a:br>
              <a:rPr kumimoji="0" lang="ru-RU" sz="2200" dirty="0" smtClean="0">
                <a:cs typeface="Arial" pitchFamily="34" charset="0"/>
              </a:rPr>
            </a:br>
            <a:r>
              <a:rPr kumimoji="0" lang="ru-RU" sz="2200" dirty="0" smtClean="0">
                <a:cs typeface="Arial" pitchFamily="34" charset="0"/>
              </a:rPr>
              <a:t>и правила отчетности о достигнутом прогрессе</a:t>
            </a:r>
          </a:p>
          <a:p>
            <a:pPr marL="457200" indent="-457200" algn="r"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None/>
            </a:pPr>
            <a:endParaRPr kumimoji="0" lang="ru-RU" sz="2200" dirty="0" smtClean="0">
              <a:cs typeface="Arial" pitchFamily="34" charset="0"/>
            </a:endParaRPr>
          </a:p>
          <a:p>
            <a:pPr marL="457200" indent="-457200" algn="r" eaLnBrk="1" hangingPunct="1">
              <a:lnSpc>
                <a:spcPct val="90000"/>
              </a:lnSpc>
              <a:spcBef>
                <a:spcPct val="90000"/>
              </a:spcBef>
              <a:buFont typeface="SymbolPS" charset="0"/>
              <a:buNone/>
            </a:pPr>
            <a:r>
              <a:rPr kumimoji="0" lang="ru-RU" sz="2200" dirty="0" smtClean="0">
                <a:cs typeface="Arial" pitchFamily="34" charset="0"/>
              </a:rPr>
              <a:t> (</a:t>
            </a:r>
            <a:r>
              <a:rPr kumimoji="0" lang="ru-RU" sz="2200" dirty="0" err="1" smtClean="0">
                <a:cs typeface="Arial" pitchFamily="34" charset="0"/>
              </a:rPr>
              <a:t>Anderson</a:t>
            </a:r>
            <a:r>
              <a:rPr kumimoji="0" lang="ru-RU" sz="2200" dirty="0" smtClean="0">
                <a:cs typeface="Arial" pitchFamily="34" charset="0"/>
              </a:rPr>
              <a:t> </a:t>
            </a:r>
            <a:r>
              <a:rPr kumimoji="0" lang="ru-RU" sz="2200" i="1" dirty="0" err="1" smtClean="0">
                <a:cs typeface="Arial" pitchFamily="34" charset="0"/>
              </a:rPr>
              <a:t>et</a:t>
            </a:r>
            <a:r>
              <a:rPr kumimoji="0" lang="ru-RU" sz="2200" i="1" dirty="0" smtClean="0">
                <a:cs typeface="Arial" pitchFamily="34" charset="0"/>
              </a:rPr>
              <a:t> </a:t>
            </a:r>
            <a:r>
              <a:rPr kumimoji="0" lang="ru-RU" sz="2200" i="1" dirty="0" err="1" smtClean="0">
                <a:cs typeface="Arial" pitchFamily="34" charset="0"/>
              </a:rPr>
              <a:t>al</a:t>
            </a:r>
            <a:r>
              <a:rPr kumimoji="0" lang="ru-RU" sz="2200" i="1" dirty="0" smtClean="0">
                <a:cs typeface="Arial" pitchFamily="34" charset="0"/>
              </a:rPr>
              <a:t>.,</a:t>
            </a:r>
            <a:r>
              <a:rPr kumimoji="0" lang="ru-RU" sz="2200" dirty="0" smtClean="0">
                <a:cs typeface="Arial" pitchFamily="34" charset="0"/>
              </a:rPr>
              <a:t> 1990)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90000"/>
              </a:spcBef>
            </a:pPr>
            <a:endParaRPr kumimoji="0" lang="ru-RU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Использование логической схемы </a:t>
            </a:r>
          </a:p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для определения ключевых этапов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925" y="1843088"/>
            <a:ext cx="8675688" cy="2738437"/>
          </a:xfrm>
          <a:noFill/>
        </p:spPr>
      </p:pic>
    </p:spTree>
    <p:extLst>
      <p:ext uri="{BB962C8B-B14F-4D97-AF65-F5344CB8AC3E}">
        <p14:creationId xmlns:p14="http://schemas.microsoft.com/office/powerpoint/2010/main" val="500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Использование логической схемы </a:t>
            </a:r>
            <a:br>
              <a:rPr lang="ru-RU" sz="3200" b="1">
                <a:solidFill>
                  <a:srgbClr val="333399"/>
                </a:solidFill>
                <a:latin typeface="Arial" pitchFamily="34" charset="0"/>
              </a:rPr>
            </a:br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для определения ключевых этапов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096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106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Ось времени должна быть направлена слева направо, но масштаб времени соблюдать не обязательно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Каждый ключевой этап должен быть указан отдельно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Продолжительность ключевых этапов не отражается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Для обозначения различных видов деятельности могут быть использованы разноцветные карточки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Положение каждой карточки на схеме должно быть обсуждено с заинтересованными сторонами</a:t>
            </a: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Использование логической схемы </a:t>
            </a:r>
          </a:p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для определения ключевых этапов (3)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198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106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Связи между этапами должны обозначаться стрелками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После того как схема построена, мысленно пройдите все этапы в обратном порядке, чтобы убедиться в ее правильности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Схема должна строиться до распределения задач между участниками проекта</a:t>
            </a:r>
          </a:p>
          <a:p>
            <a:pPr eaLnBrk="1" hangingPunct="1">
              <a:spcBef>
                <a:spcPct val="70000"/>
              </a:spcBef>
            </a:pPr>
            <a:r>
              <a:rPr kumimoji="0" lang="ru-RU" sz="2200" smtClean="0">
                <a:cs typeface="Arial" pitchFamily="34" charset="0"/>
              </a:rPr>
              <a:t>Фиксируйте все принимаемые решения и сохраняйте схему для будущих ссылок</a:t>
            </a: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Структура команды и распределение обязанностей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403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SymbolPS" charset="0"/>
              <a:buNone/>
            </a:pPr>
            <a:r>
              <a:rPr kumimoji="0" lang="ru-RU" b="1" smtClean="0">
                <a:cs typeface="Arial" pitchFamily="34" charset="0"/>
              </a:rPr>
              <a:t>Четыре уровня полномочий</a:t>
            </a:r>
          </a:p>
          <a:p>
            <a:pPr eaLnBrk="1" hangingPunct="1"/>
            <a:endParaRPr kumimoji="0" lang="ru-RU" smtClean="0">
              <a:cs typeface="Arial" pitchFamily="34" charset="0"/>
            </a:endParaRPr>
          </a:p>
          <a:p>
            <a:pPr eaLnBrk="1" hangingPunct="1"/>
            <a:r>
              <a:rPr kumimoji="0" lang="ru-RU" smtClean="0">
                <a:cs typeface="Arial" pitchFamily="34" charset="0"/>
              </a:rPr>
              <a:t>Должен одобрить (утвердить)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Должен быть проинформирован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Должен проконсультировать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Должен подготовить</a:t>
            </a:r>
          </a:p>
          <a:p>
            <a:pPr eaLnBrk="1" hangingPunct="1"/>
            <a:endParaRPr kumimoji="0" 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533400" y="1301080"/>
            <a:ext cx="7924800" cy="4648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304800" y="-228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Карта распределения полномочий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0" y="114868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5060" name="Picture 5" descr="Карта распределения полномочий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377280"/>
            <a:ext cx="6408737" cy="4495800"/>
          </a:xfrm>
          <a:noFill/>
        </p:spPr>
      </p:pic>
    </p:spTree>
    <p:extLst>
      <p:ext uri="{BB962C8B-B14F-4D97-AF65-F5344CB8AC3E}">
        <p14:creationId xmlns:p14="http://schemas.microsoft.com/office/powerpoint/2010/main" val="2213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228600" y="1301080"/>
            <a:ext cx="8610600" cy="4648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304800" y="-228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Диаграмма Ганта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0" y="114868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6084" name="Rectangle 5"/>
          <p:cNvSpPr>
            <a:spLocks noGrp="1" noChangeArrowheads="1" noTextEdit="1"/>
          </p:cNvSpPr>
          <p:nvPr>
            <p:ph type="dgm" idx="1"/>
          </p:nvPr>
        </p:nvSpPr>
        <p:spPr>
          <a:xfrm>
            <a:off x="685800" y="1453480"/>
            <a:ext cx="7772400" cy="4419600"/>
          </a:xfrm>
        </p:spPr>
      </p:sp>
      <p:pic>
        <p:nvPicPr>
          <p:cNvPr id="46085" name="Picture 6" descr="Диаграмма Ган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8555"/>
            <a:ext cx="6858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4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228600" y="990600"/>
            <a:ext cx="8610600" cy="4648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04800" y="-228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Определение критического пути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7108" name="Picture 5" descr="Критический путь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14513"/>
            <a:ext cx="7772400" cy="3076575"/>
          </a:xfrm>
          <a:noFill/>
        </p:spPr>
      </p:pic>
    </p:spTree>
    <p:extLst>
      <p:ext uri="{BB962C8B-B14F-4D97-AF65-F5344CB8AC3E}">
        <p14:creationId xmlns:p14="http://schemas.microsoft.com/office/powerpoint/2010/main" val="2235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2"/>
          <p:cNvGrpSpPr>
            <a:grpSpLocks/>
          </p:cNvGrpSpPr>
          <p:nvPr/>
        </p:nvGrpSpPr>
        <p:grpSpPr bwMode="auto">
          <a:xfrm>
            <a:off x="285750" y="1714500"/>
            <a:ext cx="7500938" cy="4429125"/>
            <a:chOff x="801" y="4139"/>
            <a:chExt cx="9000" cy="4500"/>
          </a:xfrm>
        </p:grpSpPr>
        <p:sp>
          <p:nvSpPr>
            <p:cNvPr id="19463" name="AutoShape 3"/>
            <p:cNvSpPr>
              <a:spLocks noChangeArrowheads="1"/>
            </p:cNvSpPr>
            <p:nvPr/>
          </p:nvSpPr>
          <p:spPr bwMode="auto">
            <a:xfrm rot="-2472774">
              <a:off x="5481" y="7559"/>
              <a:ext cx="780" cy="1017"/>
            </a:xfrm>
            <a:prstGeom prst="upArrow">
              <a:avLst>
                <a:gd name="adj1" fmla="val 50000"/>
                <a:gd name="adj2" fmla="val 32596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464" name="Line 4"/>
            <p:cNvSpPr>
              <a:spLocks noChangeShapeType="1"/>
            </p:cNvSpPr>
            <p:nvPr/>
          </p:nvSpPr>
          <p:spPr bwMode="auto">
            <a:xfrm flipH="1">
              <a:off x="3861" y="7379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6561" y="6119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466" name="AutoShape 6"/>
            <p:cNvSpPr>
              <a:spLocks noChangeArrowheads="1"/>
            </p:cNvSpPr>
            <p:nvPr/>
          </p:nvSpPr>
          <p:spPr bwMode="auto">
            <a:xfrm rot="-5400000">
              <a:off x="3411" y="5129"/>
              <a:ext cx="1080" cy="9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19467" name="Group 7"/>
            <p:cNvGrpSpPr>
              <a:grpSpLocks/>
            </p:cNvGrpSpPr>
            <p:nvPr/>
          </p:nvGrpSpPr>
          <p:grpSpPr bwMode="auto">
            <a:xfrm>
              <a:off x="801" y="4139"/>
              <a:ext cx="3240" cy="2700"/>
              <a:chOff x="801" y="4139"/>
              <a:chExt cx="3240" cy="2700"/>
            </a:xfrm>
          </p:grpSpPr>
          <p:sp>
            <p:nvSpPr>
              <p:cNvPr id="19493" name="Oval 8"/>
              <p:cNvSpPr>
                <a:spLocks noChangeArrowheads="1"/>
              </p:cNvSpPr>
              <p:nvPr/>
            </p:nvSpPr>
            <p:spPr bwMode="auto">
              <a:xfrm>
                <a:off x="1161" y="4139"/>
                <a:ext cx="2880" cy="2700"/>
              </a:xfrm>
              <a:prstGeom prst="ellipse">
                <a:avLst/>
              </a:prstGeom>
              <a:noFill/>
              <a:ln w="25400">
                <a:solidFill>
                  <a:srgbClr val="80808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grpSp>
            <p:nvGrpSpPr>
              <p:cNvPr id="19494" name="Group 9"/>
              <p:cNvGrpSpPr>
                <a:grpSpLocks/>
              </p:cNvGrpSpPr>
              <p:nvPr/>
            </p:nvGrpSpPr>
            <p:grpSpPr bwMode="auto">
              <a:xfrm>
                <a:off x="1701" y="5241"/>
                <a:ext cx="1980" cy="1238"/>
                <a:chOff x="1701" y="5241"/>
                <a:chExt cx="2700" cy="1682"/>
              </a:xfrm>
            </p:grpSpPr>
            <p:sp>
              <p:nvSpPr>
                <p:cNvPr id="19496" name="AutoShape 10"/>
                <p:cNvSpPr>
                  <a:spLocks noChangeArrowheads="1"/>
                </p:cNvSpPr>
                <p:nvPr/>
              </p:nvSpPr>
              <p:spPr bwMode="auto">
                <a:xfrm>
                  <a:off x="3321" y="5843"/>
                  <a:ext cx="1080" cy="180"/>
                </a:xfrm>
                <a:prstGeom prst="rightArrow">
                  <a:avLst>
                    <a:gd name="adj1" fmla="val 50000"/>
                    <a:gd name="adj2" fmla="val 1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97" name="AutoShape 11"/>
                <p:cNvSpPr>
                  <a:spLocks noChangeArrowheads="1"/>
                </p:cNvSpPr>
                <p:nvPr/>
              </p:nvSpPr>
              <p:spPr bwMode="auto">
                <a:xfrm>
                  <a:off x="3321" y="5483"/>
                  <a:ext cx="1080" cy="198"/>
                </a:xfrm>
                <a:prstGeom prst="rightArrow">
                  <a:avLst>
                    <a:gd name="adj1" fmla="val 50000"/>
                    <a:gd name="adj2" fmla="val 13636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98" name="Rectangle 12"/>
                <p:cNvSpPr>
                  <a:spLocks noChangeArrowheads="1"/>
                </p:cNvSpPr>
                <p:nvPr/>
              </p:nvSpPr>
              <p:spPr bwMode="auto">
                <a:xfrm>
                  <a:off x="2661" y="5241"/>
                  <a:ext cx="780" cy="969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grpSp>
              <p:nvGrpSpPr>
                <p:cNvPr id="19499" name="Group 13"/>
                <p:cNvGrpSpPr>
                  <a:grpSpLocks/>
                </p:cNvGrpSpPr>
                <p:nvPr/>
              </p:nvGrpSpPr>
              <p:grpSpPr bwMode="auto">
                <a:xfrm>
                  <a:off x="1701" y="5390"/>
                  <a:ext cx="960" cy="671"/>
                  <a:chOff x="2241" y="5390"/>
                  <a:chExt cx="420" cy="671"/>
                </a:xfrm>
              </p:grpSpPr>
              <p:sp>
                <p:nvSpPr>
                  <p:cNvPr id="1950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390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507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539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5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688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50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837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51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986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  <p:sp>
              <p:nvSpPr>
                <p:cNvPr id="19500" name="Line 19"/>
                <p:cNvSpPr>
                  <a:spLocks noChangeShapeType="1"/>
                </p:cNvSpPr>
                <p:nvPr/>
              </p:nvSpPr>
              <p:spPr bwMode="auto">
                <a:xfrm>
                  <a:off x="3861" y="5939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501" name="Oval 20"/>
                <p:cNvSpPr>
                  <a:spLocks noChangeArrowheads="1"/>
                </p:cNvSpPr>
                <p:nvPr/>
              </p:nvSpPr>
              <p:spPr bwMode="auto">
                <a:xfrm>
                  <a:off x="3681" y="5579"/>
                  <a:ext cx="360" cy="3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502" name="Oval 21"/>
                <p:cNvSpPr>
                  <a:spLocks noChangeArrowheads="1"/>
                </p:cNvSpPr>
                <p:nvPr/>
              </p:nvSpPr>
              <p:spPr bwMode="auto">
                <a:xfrm>
                  <a:off x="1881" y="5579"/>
                  <a:ext cx="360" cy="3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50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061" y="6659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504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2061" y="5939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505" name="Oval 24"/>
                <p:cNvSpPr>
                  <a:spLocks noChangeArrowheads="1"/>
                </p:cNvSpPr>
                <p:nvPr/>
              </p:nvSpPr>
              <p:spPr bwMode="auto">
                <a:xfrm>
                  <a:off x="2781" y="6383"/>
                  <a:ext cx="540" cy="54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sp>
            <p:nvSpPr>
              <p:cNvPr id="19495" name="Text Box 25"/>
              <p:cNvSpPr txBox="1">
                <a:spLocks noChangeArrowheads="1"/>
              </p:cNvSpPr>
              <p:nvPr/>
            </p:nvSpPr>
            <p:spPr bwMode="auto">
              <a:xfrm>
                <a:off x="801" y="4139"/>
                <a:ext cx="180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r">
                  <a:spcAft>
                    <a:spcPts val="1000"/>
                  </a:spcAft>
                </a:pPr>
                <a:r>
                  <a:rPr kumimoji="0" lang="uk-UA" b="1">
                    <a:latin typeface="Comic Sans MS" pitchFamily="66" charset="0"/>
                  </a:rPr>
                  <a:t>Текущая деятельность 1</a:t>
                </a:r>
                <a:endParaRPr kumimoji="0" lang="uk-UA"/>
              </a:p>
            </p:txBody>
          </p:sp>
        </p:grpSp>
        <p:grpSp>
          <p:nvGrpSpPr>
            <p:cNvPr id="19468" name="Group 26"/>
            <p:cNvGrpSpPr>
              <a:grpSpLocks/>
            </p:cNvGrpSpPr>
            <p:nvPr/>
          </p:nvGrpSpPr>
          <p:grpSpPr bwMode="auto">
            <a:xfrm>
              <a:off x="6561" y="4139"/>
              <a:ext cx="3240" cy="2880"/>
              <a:chOff x="4941" y="4139"/>
              <a:chExt cx="3240" cy="2880"/>
            </a:xfrm>
          </p:grpSpPr>
          <p:sp>
            <p:nvSpPr>
              <p:cNvPr id="19475" name="Oval 27"/>
              <p:cNvSpPr>
                <a:spLocks noChangeArrowheads="1"/>
              </p:cNvSpPr>
              <p:nvPr/>
            </p:nvSpPr>
            <p:spPr bwMode="auto">
              <a:xfrm>
                <a:off x="4941" y="4319"/>
                <a:ext cx="2880" cy="2700"/>
              </a:xfrm>
              <a:prstGeom prst="ellipse">
                <a:avLst/>
              </a:prstGeom>
              <a:noFill/>
              <a:ln w="25400">
                <a:solidFill>
                  <a:srgbClr val="80808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grpSp>
            <p:nvGrpSpPr>
              <p:cNvPr id="19476" name="Group 28"/>
              <p:cNvGrpSpPr>
                <a:grpSpLocks/>
              </p:cNvGrpSpPr>
              <p:nvPr/>
            </p:nvGrpSpPr>
            <p:grpSpPr bwMode="auto">
              <a:xfrm>
                <a:off x="5481" y="5219"/>
                <a:ext cx="1800" cy="1080"/>
                <a:chOff x="5301" y="5039"/>
                <a:chExt cx="2340" cy="1477"/>
              </a:xfrm>
            </p:grpSpPr>
            <p:sp>
              <p:nvSpPr>
                <p:cNvPr id="19478" name="AutoShape 29"/>
                <p:cNvSpPr>
                  <a:spLocks noChangeArrowheads="1"/>
                </p:cNvSpPr>
                <p:nvPr/>
              </p:nvSpPr>
              <p:spPr bwMode="auto">
                <a:xfrm>
                  <a:off x="6849" y="5662"/>
                  <a:ext cx="792" cy="133"/>
                </a:xfrm>
                <a:prstGeom prst="rightArrow">
                  <a:avLst>
                    <a:gd name="adj1" fmla="val 50000"/>
                    <a:gd name="adj2" fmla="val 14887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79" name="AutoShape 30"/>
                <p:cNvSpPr>
                  <a:spLocks noChangeArrowheads="1"/>
                </p:cNvSpPr>
                <p:nvPr/>
              </p:nvSpPr>
              <p:spPr bwMode="auto">
                <a:xfrm>
                  <a:off x="6849" y="5397"/>
                  <a:ext cx="792" cy="146"/>
                </a:xfrm>
                <a:prstGeom prst="rightArrow">
                  <a:avLst>
                    <a:gd name="adj1" fmla="val 50000"/>
                    <a:gd name="adj2" fmla="val 13561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grpSp>
              <p:nvGrpSpPr>
                <p:cNvPr id="19480" name="Group 31"/>
                <p:cNvGrpSpPr>
                  <a:grpSpLocks/>
                </p:cNvGrpSpPr>
                <p:nvPr/>
              </p:nvGrpSpPr>
              <p:grpSpPr bwMode="auto">
                <a:xfrm>
                  <a:off x="5301" y="5399"/>
                  <a:ext cx="704" cy="494"/>
                  <a:chOff x="2241" y="5390"/>
                  <a:chExt cx="420" cy="671"/>
                </a:xfrm>
              </p:grpSpPr>
              <p:sp>
                <p:nvSpPr>
                  <p:cNvPr id="1948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390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489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539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490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688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49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837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19492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5986"/>
                    <a:ext cx="420" cy="75"/>
                  </a:xfrm>
                  <a:prstGeom prst="rightArrow">
                    <a:avLst>
                      <a:gd name="adj1" fmla="val 50000"/>
                      <a:gd name="adj2" fmla="val 14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  <p:sp>
              <p:nvSpPr>
                <p:cNvPr id="19481" name="Oval 37"/>
                <p:cNvSpPr>
                  <a:spLocks noChangeArrowheads="1"/>
                </p:cNvSpPr>
                <p:nvPr/>
              </p:nvSpPr>
              <p:spPr bwMode="auto">
                <a:xfrm>
                  <a:off x="7113" y="5468"/>
                  <a:ext cx="264" cy="265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2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5481" y="5759"/>
                  <a:ext cx="0" cy="5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3" name="Oval 39"/>
                <p:cNvSpPr>
                  <a:spLocks noChangeArrowheads="1"/>
                </p:cNvSpPr>
                <p:nvPr/>
              </p:nvSpPr>
              <p:spPr bwMode="auto">
                <a:xfrm>
                  <a:off x="6201" y="6119"/>
                  <a:ext cx="396" cy="397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4" name="AutoShape 40"/>
                <p:cNvSpPr>
                  <a:spLocks noChangeArrowheads="1"/>
                </p:cNvSpPr>
                <p:nvPr/>
              </p:nvSpPr>
              <p:spPr bwMode="auto">
                <a:xfrm>
                  <a:off x="6021" y="5039"/>
                  <a:ext cx="900" cy="1080"/>
                </a:xfrm>
                <a:prstGeom prst="plus">
                  <a:avLst>
                    <a:gd name="adj" fmla="val 25000"/>
                  </a:avLst>
                </a:prstGeom>
                <a:solidFill>
                  <a:srgbClr val="FFFFFF"/>
                </a:solidFill>
                <a:ln w="2540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5" name="Oval 41"/>
                <p:cNvSpPr>
                  <a:spLocks noChangeArrowheads="1"/>
                </p:cNvSpPr>
                <p:nvPr/>
              </p:nvSpPr>
              <p:spPr bwMode="auto">
                <a:xfrm>
                  <a:off x="5301" y="5399"/>
                  <a:ext cx="360" cy="3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481" y="6299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19487" name="Line 43"/>
                <p:cNvSpPr>
                  <a:spLocks noChangeShapeType="1"/>
                </p:cNvSpPr>
                <p:nvPr/>
              </p:nvSpPr>
              <p:spPr bwMode="auto">
                <a:xfrm>
                  <a:off x="7281" y="5759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sp>
            <p:nvSpPr>
              <p:cNvPr id="19477" name="Text Box 44"/>
              <p:cNvSpPr txBox="1">
                <a:spLocks noChangeArrowheads="1"/>
              </p:cNvSpPr>
              <p:nvPr/>
            </p:nvSpPr>
            <p:spPr bwMode="auto">
              <a:xfrm>
                <a:off x="6381" y="4139"/>
                <a:ext cx="180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kumimoji="0" lang="uk-UA" b="1">
                    <a:latin typeface="Comic Sans MS" pitchFamily="66" charset="0"/>
                  </a:rPr>
                  <a:t>Текущая деятельность 2</a:t>
                </a:r>
                <a:endParaRPr kumimoji="0" lang="uk-UA"/>
              </a:p>
            </p:txBody>
          </p:sp>
        </p:grpSp>
        <p:sp>
          <p:nvSpPr>
            <p:cNvPr id="19469" name="Text Box 45"/>
            <p:cNvSpPr txBox="1">
              <a:spLocks noChangeArrowheads="1"/>
            </p:cNvSpPr>
            <p:nvPr/>
          </p:nvSpPr>
          <p:spPr bwMode="auto">
            <a:xfrm>
              <a:off x="5841" y="7919"/>
              <a:ext cx="258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kumimoji="0" lang="uk-UA" b="1">
                  <a:latin typeface="Comic Sans MS" pitchFamily="66" charset="0"/>
                </a:rPr>
                <a:t>Цели изменений</a:t>
              </a:r>
              <a:endParaRPr kumimoji="0" lang="uk-UA"/>
            </a:p>
          </p:txBody>
        </p:sp>
        <p:sp>
          <p:nvSpPr>
            <p:cNvPr id="19470" name="AutoShape 46"/>
            <p:cNvSpPr>
              <a:spLocks noChangeArrowheads="1"/>
            </p:cNvSpPr>
            <p:nvPr/>
          </p:nvSpPr>
          <p:spPr bwMode="auto">
            <a:xfrm rot="-5400000">
              <a:off x="5931" y="5129"/>
              <a:ext cx="1080" cy="9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471" name="Rectangle 47"/>
            <p:cNvSpPr>
              <a:spLocks noChangeArrowheads="1"/>
            </p:cNvSpPr>
            <p:nvPr/>
          </p:nvSpPr>
          <p:spPr bwMode="auto">
            <a:xfrm>
              <a:off x="4401" y="4859"/>
              <a:ext cx="1620" cy="150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9472" name="Oval 48"/>
            <p:cNvSpPr>
              <a:spLocks noChangeArrowheads="1"/>
            </p:cNvSpPr>
            <p:nvPr/>
          </p:nvSpPr>
          <p:spPr bwMode="auto">
            <a:xfrm>
              <a:off x="4941" y="7019"/>
              <a:ext cx="720" cy="7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9473" name="Line 49"/>
            <p:cNvSpPr>
              <a:spLocks noChangeShapeType="1"/>
            </p:cNvSpPr>
            <p:nvPr/>
          </p:nvSpPr>
          <p:spPr bwMode="auto">
            <a:xfrm flipV="1">
              <a:off x="3861" y="6119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474" name="Text Box 50"/>
            <p:cNvSpPr txBox="1">
              <a:spLocks noChangeArrowheads="1"/>
            </p:cNvSpPr>
            <p:nvPr/>
          </p:nvSpPr>
          <p:spPr bwMode="auto">
            <a:xfrm>
              <a:off x="4041" y="5399"/>
              <a:ext cx="258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kumimoji="0" lang="uk-UA">
                  <a:latin typeface="Arial Black" pitchFamily="34" charset="0"/>
                </a:rPr>
                <a:t>Изменения</a:t>
              </a:r>
              <a:endParaRPr kumimoji="0" lang="uk-UA"/>
            </a:p>
          </p:txBody>
        </p:sp>
      </p:grpSp>
      <p:grpSp>
        <p:nvGrpSpPr>
          <p:cNvPr id="19458" name="Group 51"/>
          <p:cNvGrpSpPr>
            <a:grpSpLocks/>
          </p:cNvGrpSpPr>
          <p:nvPr/>
        </p:nvGrpSpPr>
        <p:grpSpPr bwMode="auto">
          <a:xfrm>
            <a:off x="0" y="0"/>
            <a:ext cx="8929688" cy="1214438"/>
            <a:chOff x="1314" y="14657"/>
            <a:chExt cx="8795" cy="765"/>
          </a:xfrm>
        </p:grpSpPr>
        <p:sp>
          <p:nvSpPr>
            <p:cNvPr id="19459" name="Text Box 52"/>
            <p:cNvSpPr txBox="1">
              <a:spLocks noChangeArrowheads="1"/>
            </p:cNvSpPr>
            <p:nvPr/>
          </p:nvSpPr>
          <p:spPr bwMode="auto">
            <a:xfrm>
              <a:off x="1854" y="14814"/>
              <a:ext cx="8255" cy="6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kumimoji="0" lang="uk-UA" b="1">
                  <a:latin typeface="Comic Sans MS" pitchFamily="66" charset="0"/>
                </a:rPr>
                <a:t>  Почему «управление изменениями»  традиционно выделяют в отдельную дисциплину? </a:t>
              </a:r>
              <a:endParaRPr kumimoji="0" lang="uk-UA">
                <a:latin typeface="Comic Sans MS" pitchFamily="66" charset="0"/>
              </a:endParaRPr>
            </a:p>
            <a:p>
              <a:endParaRPr kumimoji="0" lang="uk-UA"/>
            </a:p>
          </p:txBody>
        </p:sp>
        <p:grpSp>
          <p:nvGrpSpPr>
            <p:cNvPr id="19460" name="Group 53"/>
            <p:cNvGrpSpPr>
              <a:grpSpLocks/>
            </p:cNvGrpSpPr>
            <p:nvPr/>
          </p:nvGrpSpPr>
          <p:grpSpPr bwMode="auto">
            <a:xfrm>
              <a:off x="1314" y="14657"/>
              <a:ext cx="748" cy="720"/>
              <a:chOff x="3939" y="2214"/>
              <a:chExt cx="748" cy="720"/>
            </a:xfrm>
          </p:grpSpPr>
          <p:sp>
            <p:nvSpPr>
              <p:cNvPr id="19461" name="Oval 54"/>
              <p:cNvSpPr>
                <a:spLocks noChangeArrowheads="1"/>
              </p:cNvSpPr>
              <p:nvPr/>
            </p:nvSpPr>
            <p:spPr bwMode="auto">
              <a:xfrm>
                <a:off x="3939" y="2214"/>
                <a:ext cx="748" cy="72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9462" name="Text Box 55"/>
              <p:cNvSpPr txBox="1">
                <a:spLocks noChangeArrowheads="1"/>
              </p:cNvSpPr>
              <p:nvPr/>
            </p:nvSpPr>
            <p:spPr bwMode="auto">
              <a:xfrm>
                <a:off x="3939" y="2214"/>
                <a:ext cx="748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kumimoji="0" lang="uk-UA">
                    <a:solidFill>
                      <a:srgbClr val="FFFFFF"/>
                    </a:solidFill>
                    <a:latin typeface="Arial Black" pitchFamily="34" charset="0"/>
                  </a:rPr>
                  <a:t> ?</a:t>
                </a:r>
                <a:endParaRPr kumimoji="0"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37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Прогнозы финансовые и нефинансовые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3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85888"/>
            <a:ext cx="8305800" cy="44196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 typeface="SymbolPS" charset="0"/>
              <a:buNone/>
            </a:pPr>
            <a:r>
              <a:rPr kumimoji="0" lang="ru-RU" b="1" smtClean="0">
                <a:cs typeface="Arial" pitchFamily="34" charset="0"/>
              </a:rPr>
              <a:t>Прогнозы необходимы для того, чтобы: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оценить экономическую осуществимость проекта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получить одобрение более высокой инстанции </a:t>
            </a:r>
            <a:br>
              <a:rPr kumimoji="0" lang="ru-RU" smtClean="0">
                <a:cs typeface="Arial" pitchFamily="34" charset="0"/>
              </a:rPr>
            </a:br>
            <a:r>
              <a:rPr kumimoji="0" lang="ru-RU" smtClean="0">
                <a:cs typeface="Arial" pitchFamily="34" charset="0"/>
              </a:rPr>
              <a:t>в организации на выполнение проекта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установить границы делегирования или расширения полномочий в официальном бюджете</a:t>
            </a:r>
          </a:p>
          <a:p>
            <a:pPr eaLnBrk="1" hangingPunct="1"/>
            <a:r>
              <a:rPr kumimoji="0" lang="ru-RU" smtClean="0">
                <a:cs typeface="Arial" pitchFamily="34" charset="0"/>
              </a:rPr>
              <a:t>получить средства для диагностики и, возможно, интерактивного управления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3870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Составление рабочего плана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915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401763"/>
            <a:ext cx="8305800" cy="4114800"/>
          </a:xfrm>
        </p:spPr>
        <p:txBody>
          <a:bodyPr/>
          <a:lstStyle/>
          <a:p>
            <a:pPr eaLnBrk="1" hangingPunct="1">
              <a:spcBef>
                <a:spcPct val="90000"/>
              </a:spcBef>
            </a:pPr>
            <a:r>
              <a:rPr kumimoji="0" lang="ru-RU" sz="2200" smtClean="0">
                <a:cs typeface="Arial" pitchFamily="34" charset="0"/>
              </a:rPr>
              <a:t>Краткое обоснование проекта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200" smtClean="0">
                <a:cs typeface="Arial" pitchFamily="34" charset="0"/>
              </a:rPr>
              <a:t>Цели в форме намеченных выходных результатов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200" smtClean="0">
                <a:cs typeface="Arial" pitchFamily="34" charset="0"/>
              </a:rPr>
              <a:t>Потребности в ресурсах (бюджет, персонал, в том числе потребности в обучении, и оборудование)</a:t>
            </a:r>
          </a:p>
          <a:p>
            <a:pPr eaLnBrk="1" hangingPunct="1">
              <a:spcBef>
                <a:spcPct val="90000"/>
              </a:spcBef>
            </a:pPr>
            <a:r>
              <a:rPr kumimoji="0" lang="ru-RU" sz="2200" smtClean="0">
                <a:cs typeface="Arial" pitchFamily="34" charset="0"/>
              </a:rPr>
              <a:t>График проекта</a:t>
            </a: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Составление рабочего плана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0178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017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0" lang="ru-RU" sz="2200" smtClean="0">
                <a:cs typeface="Arial" pitchFamily="34" charset="0"/>
              </a:rPr>
              <a:t>Описание того, как и кем будут осуществляться действия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smtClean="0">
                <a:cs typeface="Arial" pitchFamily="34" charset="0"/>
              </a:rPr>
              <a:t>Описание того, как будет осуществляться управление проектом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smtClean="0">
                <a:cs typeface="Arial" pitchFamily="34" charset="0"/>
              </a:rPr>
              <a:t>Инструменты отчетности и ревизий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smtClean="0">
                <a:cs typeface="Arial" pitchFamily="34" charset="0"/>
              </a:rPr>
              <a:t>План оценивания, показывающий, как будет измеряться успех</a:t>
            </a:r>
          </a:p>
          <a:p>
            <a:pPr eaLnBrk="1" hangingPunct="1">
              <a:spcBef>
                <a:spcPct val="50000"/>
              </a:spcBef>
            </a:pPr>
            <a:r>
              <a:rPr kumimoji="0" lang="ru-RU" sz="2200" smtClean="0">
                <a:cs typeface="Arial" pitchFamily="34" charset="0"/>
              </a:rPr>
              <a:t>Риски и резервные планы на случаи непредвиденных обстоятельств</a:t>
            </a: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  <a:p>
            <a:pPr eaLnBrk="1" hangingPunct="1"/>
            <a:endParaRPr kumimoji="0" lang="ru-RU" sz="2200" smtClean="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522920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/>
              <a:t>РЕЗЮМЕ ПРОЕКТА</a:t>
            </a:r>
            <a:endParaRPr lang="uk-UA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См. ИНСТРУМЕНТЫ ПРОЕКТА - 7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3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рисками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32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Текст 2"/>
          <p:cNvSpPr>
            <a:spLocks noGrp="1"/>
          </p:cNvSpPr>
          <p:nvPr>
            <p:ph type="body" sz="half" idx="1"/>
          </p:nvPr>
        </p:nvSpPr>
        <p:spPr>
          <a:xfrm>
            <a:off x="854770" y="570136"/>
            <a:ext cx="7677670" cy="5091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dirty="0" err="1" smtClean="0"/>
              <a:t>Управление</a:t>
            </a:r>
            <a:r>
              <a:rPr lang="uk-UA" sz="2800" dirty="0" smtClean="0"/>
              <a:t> рисками – </a:t>
            </a:r>
          </a:p>
          <a:p>
            <a:pPr>
              <a:buFont typeface="Wingdings" pitchFamily="2" charset="2"/>
              <a:buNone/>
            </a:pPr>
            <a:endParaRPr lang="uk-UA" sz="2800" dirty="0" smtClean="0"/>
          </a:p>
          <a:p>
            <a:pPr>
              <a:buFont typeface="Wingdings" pitchFamily="2" charset="2"/>
              <a:buNone/>
            </a:pPr>
            <a:r>
              <a:rPr lang="uk-UA" sz="2800" dirty="0" smtClean="0"/>
              <a:t>«</a:t>
            </a:r>
            <a:r>
              <a:rPr lang="uk-UA" sz="2800" i="0" dirty="0" err="1" smtClean="0"/>
              <a:t>систематические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процессы</a:t>
            </a:r>
            <a:r>
              <a:rPr lang="uk-UA" sz="2800" i="0" dirty="0" smtClean="0"/>
              <a:t>, </a:t>
            </a:r>
            <a:r>
              <a:rPr lang="uk-UA" sz="2800" i="0" dirty="0" err="1" smtClean="0"/>
              <a:t>связанные</a:t>
            </a:r>
            <a:r>
              <a:rPr lang="uk-UA" sz="2800" i="0" dirty="0" smtClean="0"/>
              <a:t> с </a:t>
            </a:r>
            <a:r>
              <a:rPr lang="uk-UA" sz="2800" i="0" dirty="0" err="1" smtClean="0"/>
              <a:t>идентификацией</a:t>
            </a:r>
            <a:r>
              <a:rPr lang="uk-UA" sz="2800" i="0" dirty="0" smtClean="0"/>
              <a:t>, </a:t>
            </a:r>
            <a:r>
              <a:rPr lang="uk-UA" sz="2800" i="0" dirty="0" err="1" smtClean="0"/>
              <a:t>анализом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рисков</a:t>
            </a:r>
            <a:r>
              <a:rPr lang="uk-UA" sz="2800" i="0" dirty="0" smtClean="0"/>
              <a:t> и </a:t>
            </a:r>
            <a:r>
              <a:rPr lang="uk-UA" sz="2800" i="0" dirty="0" err="1" smtClean="0"/>
              <a:t>принятием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решений</a:t>
            </a:r>
            <a:r>
              <a:rPr lang="uk-UA" sz="2800" i="0" dirty="0" smtClean="0"/>
              <a:t>, </a:t>
            </a:r>
            <a:r>
              <a:rPr lang="uk-UA" sz="2800" i="0" dirty="0" err="1" smtClean="0"/>
              <a:t>которые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обеспечивают</a:t>
            </a:r>
            <a:r>
              <a:rPr lang="uk-UA" sz="2800" i="0" dirty="0" smtClean="0"/>
              <a:t> </a:t>
            </a:r>
            <a:r>
              <a:rPr lang="uk-UA" sz="2800" b="1" i="0" dirty="0" err="1" smtClean="0"/>
              <a:t>минимизацию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негативных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последствий</a:t>
            </a:r>
            <a:r>
              <a:rPr lang="uk-UA" sz="2800" b="1" i="0" dirty="0" smtClean="0"/>
              <a:t> </a:t>
            </a:r>
            <a:r>
              <a:rPr lang="uk-UA" sz="2800" i="0" dirty="0" err="1" smtClean="0"/>
              <a:t>наступления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рисковых</a:t>
            </a:r>
            <a:r>
              <a:rPr lang="uk-UA" sz="2800" i="0" dirty="0" smtClean="0"/>
              <a:t> </a:t>
            </a:r>
            <a:r>
              <a:rPr lang="uk-UA" sz="2800" i="0" dirty="0" err="1" smtClean="0"/>
              <a:t>событий</a:t>
            </a:r>
            <a:r>
              <a:rPr lang="uk-UA" sz="2800" i="0" dirty="0" smtClean="0"/>
              <a:t> и </a:t>
            </a:r>
            <a:r>
              <a:rPr lang="uk-UA" sz="2800" b="1" i="0" dirty="0" err="1" smtClean="0"/>
              <a:t>максимизацию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вероятности</a:t>
            </a:r>
            <a:r>
              <a:rPr lang="uk-UA" sz="2800" b="1" i="0" dirty="0" smtClean="0"/>
              <a:t> и </a:t>
            </a:r>
            <a:r>
              <a:rPr lang="uk-UA" sz="2800" b="1" i="0" dirty="0" err="1" smtClean="0"/>
              <a:t>последствий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наступления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позитивных</a:t>
            </a:r>
            <a:r>
              <a:rPr lang="uk-UA" sz="2800" b="1" i="0" dirty="0" smtClean="0"/>
              <a:t> </a:t>
            </a:r>
            <a:r>
              <a:rPr lang="uk-UA" sz="2800" b="1" i="0" dirty="0" err="1" smtClean="0"/>
              <a:t>событий</a:t>
            </a:r>
            <a:r>
              <a:rPr lang="uk-UA" sz="2800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609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60648"/>
            <a:ext cx="818388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Что есть риск?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12474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8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Риск</a:t>
            </a:r>
            <a:r>
              <a:rPr lang="ru-RU" sz="2000" dirty="0" smtClean="0"/>
              <a:t> – </a:t>
            </a:r>
          </a:p>
          <a:p>
            <a:pPr lvl="2"/>
            <a:r>
              <a:rPr lang="ru-RU" dirty="0" smtClean="0"/>
              <a:t>это мера неопределенности в исходе какого-либо дела</a:t>
            </a:r>
          </a:p>
          <a:p>
            <a:pPr lvl="2"/>
            <a:r>
              <a:rPr lang="ru-RU" dirty="0" smtClean="0"/>
              <a:t>не свершившееся событие будущего периода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Риск </a:t>
            </a:r>
            <a:r>
              <a:rPr lang="ru-RU" sz="2000" dirty="0" smtClean="0"/>
              <a:t>— это неопределённое событие или условие, которое в случае возникновения имеет </a:t>
            </a:r>
            <a:r>
              <a:rPr lang="ru-RU" sz="2000" b="1" dirty="0" smtClean="0"/>
              <a:t>позитивное или негативное </a:t>
            </a:r>
            <a:r>
              <a:rPr lang="ru-RU" sz="2000" dirty="0" smtClean="0"/>
              <a:t>воздействие на репутацию компании, приводит к </a:t>
            </a:r>
            <a:r>
              <a:rPr lang="ru-RU" sz="2000" b="1" dirty="0" smtClean="0"/>
              <a:t>приобретениям или потерям </a:t>
            </a:r>
            <a:r>
              <a:rPr lang="ru-RU" sz="2000" dirty="0" smtClean="0"/>
              <a:t>в денежном выражении.</a:t>
            </a:r>
            <a:r>
              <a:rPr lang="en-US" sz="800" i="1" dirty="0" smtClean="0"/>
              <a:t> </a:t>
            </a:r>
            <a:endParaRPr lang="ru-RU" sz="800" i="1" dirty="0" smtClean="0"/>
          </a:p>
          <a:p>
            <a:pPr algn="r"/>
            <a:r>
              <a:rPr lang="en-US" sz="900" i="1" dirty="0" smtClean="0"/>
              <a:t>http://ru.wikipedia.org/wiki/%D0%A0%D0%B8%D1%81%D0%BA</a:t>
            </a:r>
            <a:endParaRPr lang="ru-RU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392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Характерные свойства риска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428736"/>
            <a:ext cx="8640960" cy="45910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2200" b="1" dirty="0" smtClean="0"/>
              <a:t>Неопределённость</a:t>
            </a:r>
            <a:r>
              <a:rPr lang="ru-RU" sz="2200" dirty="0" smtClean="0"/>
              <a:t>. Риск существует тогда и только тогда, когда возможно </a:t>
            </a:r>
            <a:r>
              <a:rPr lang="ru-RU" sz="2200" u="sng" dirty="0" smtClean="0"/>
              <a:t>не единственное развитие событий</a:t>
            </a:r>
            <a:r>
              <a:rPr lang="ru-RU" sz="2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2200" b="1" dirty="0" smtClean="0"/>
              <a:t>Ущерб</a:t>
            </a:r>
            <a:r>
              <a:rPr lang="ru-RU" sz="2200" dirty="0" smtClean="0"/>
              <a:t>. Риск существует, когда исход может привести к ущербу (убытку) или другому негативному последствию.</a:t>
            </a:r>
          </a:p>
          <a:p>
            <a:pPr>
              <a:buFont typeface="+mj-lt"/>
              <a:buAutoNum type="arabicPeriod"/>
            </a:pPr>
            <a:r>
              <a:rPr lang="ru-RU" sz="2200" b="1" dirty="0" smtClean="0"/>
              <a:t>Наличие анализа</a:t>
            </a:r>
            <a:r>
              <a:rPr lang="ru-RU" sz="2200" dirty="0" smtClean="0"/>
              <a:t>. Риск существует, только когда сформировано субъективное мнение «предполагающего» о ситуации и дана качественная или количественная оценка негативного события будущего периода (</a:t>
            </a:r>
            <a:r>
              <a:rPr lang="ru-RU" sz="2200" u="sng" dirty="0" smtClean="0"/>
              <a:t>в противном случае это угроза или опасность</a:t>
            </a:r>
            <a:r>
              <a:rPr lang="ru-RU" sz="2200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ru-RU" sz="2200" b="1" dirty="0" smtClean="0"/>
              <a:t>Значимость</a:t>
            </a:r>
            <a:r>
              <a:rPr lang="ru-RU" sz="2200" dirty="0" smtClean="0"/>
              <a:t>. Риск существует, когда предполагаемое событие имеет практическое значение и затрагивает интересы хотя бы одной заинтересованной стороны. Риск без принадлежности не существует.</a:t>
            </a:r>
          </a:p>
          <a:p>
            <a:pPr>
              <a:buFont typeface="+mj-lt"/>
              <a:buNone/>
            </a:pP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857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100811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Риски в проектах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920880" cy="4572000"/>
          </a:xfrm>
        </p:spPr>
        <p:txBody>
          <a:bodyPr>
            <a:normAutofit fontScale="85000" lnSpcReduction="10000"/>
          </a:bodyPr>
          <a:lstStyle/>
          <a:p>
            <a:endParaRPr lang="ru-RU" sz="2800" b="1" dirty="0" smtClean="0"/>
          </a:p>
          <a:p>
            <a:r>
              <a:rPr lang="ru-RU" sz="2800" b="1" dirty="0" smtClean="0"/>
              <a:t>Риски в проектах можно определить как</a:t>
            </a:r>
            <a:r>
              <a:rPr lang="ru-RU" sz="2800" dirty="0" smtClean="0"/>
              <a:t> «события или ситуации, … которые могут подвергнуть опасности весь проект или его часть».</a:t>
            </a:r>
          </a:p>
          <a:p>
            <a:endParaRPr lang="ru-RU" sz="2800" dirty="0" smtClean="0"/>
          </a:p>
          <a:p>
            <a:r>
              <a:rPr lang="ru-RU" sz="2800" dirty="0" smtClean="0"/>
              <a:t>Риск характеризуется вероятностью возникновения и степенью влияния на результаты и цели проекта.</a:t>
            </a:r>
          </a:p>
          <a:p>
            <a:endParaRPr lang="ru-RU" sz="2800" dirty="0" smtClean="0"/>
          </a:p>
          <a:p>
            <a:r>
              <a:rPr lang="ru-RU" sz="2800" b="1" dirty="0" smtClean="0"/>
              <a:t>Риск</a:t>
            </a:r>
            <a:r>
              <a:rPr lang="ru-RU" sz="2800" dirty="0" smtClean="0"/>
              <a:t> = </a:t>
            </a:r>
          </a:p>
          <a:p>
            <a:pPr lvl="3"/>
            <a:r>
              <a:rPr lang="ru-RU" i="1" dirty="0" smtClean="0"/>
              <a:t>Событие (которое может иметь место в будущем)</a:t>
            </a:r>
          </a:p>
          <a:p>
            <a:pPr lvl="3"/>
            <a:r>
              <a:rPr lang="ru-RU" i="1" dirty="0" smtClean="0"/>
              <a:t>Вероятность (возникновения этого события)</a:t>
            </a:r>
          </a:p>
          <a:p>
            <a:pPr lvl="3"/>
            <a:r>
              <a:rPr lang="ru-RU" i="1" dirty="0" smtClean="0"/>
              <a:t>Воздействие (на ход реализации проекта)</a:t>
            </a:r>
          </a:p>
        </p:txBody>
      </p:sp>
    </p:spTree>
    <p:extLst>
      <p:ext uri="{BB962C8B-B14F-4D97-AF65-F5344CB8AC3E}">
        <p14:creationId xmlns:p14="http://schemas.microsoft.com/office/powerpoint/2010/main" val="3692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868346"/>
          </a:xfrm>
        </p:spPr>
        <p:txBody>
          <a:bodyPr>
            <a:noAutofit/>
          </a:bodyPr>
          <a:lstStyle/>
          <a:p>
            <a:pPr lvl="0"/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Зачем нужно управлять рисками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050" i="1" dirty="0" smtClean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572000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Количественное измерение неопределенностей</a:t>
            </a:r>
            <a:endParaRPr lang="ru-RU" dirty="0" smtClean="0"/>
          </a:p>
          <a:p>
            <a:pPr lvl="0"/>
            <a:r>
              <a:rPr lang="ru-RU" b="1" dirty="0" smtClean="0"/>
              <a:t>Принятие проектов с неопределенностью</a:t>
            </a:r>
            <a:r>
              <a:rPr lang="ru-RU" dirty="0" smtClean="0"/>
              <a:t> </a:t>
            </a:r>
            <a:r>
              <a:rPr lang="ru-RU" sz="2100" i="1" dirty="0" smtClean="0"/>
              <a:t>Возможно, на ранней стадии определить осуществим проект или нет и сделать вывод стоит за него браться или нет</a:t>
            </a:r>
            <a:endParaRPr lang="ru-RU" i="1" dirty="0" smtClean="0"/>
          </a:p>
          <a:p>
            <a:pPr lvl="0"/>
            <a:r>
              <a:rPr lang="ru-RU" b="1" dirty="0" smtClean="0"/>
              <a:t>Предотвращение неожиданности</a:t>
            </a:r>
            <a:r>
              <a:rPr lang="ru-RU" dirty="0" smtClean="0"/>
              <a:t>  </a:t>
            </a:r>
            <a:r>
              <a:rPr lang="ru-RU" sz="2100" i="1" dirty="0" smtClean="0"/>
              <a:t>По меньшей мере, психологической</a:t>
            </a:r>
            <a:endParaRPr lang="ru-RU" i="1" dirty="0" smtClean="0"/>
          </a:p>
          <a:p>
            <a:pPr lvl="0"/>
            <a:r>
              <a:rPr lang="ru-RU" b="1" dirty="0" smtClean="0"/>
              <a:t>Концентрировать усилия на нужных фронтах</a:t>
            </a:r>
            <a:r>
              <a:rPr lang="ru-RU" dirty="0" smtClean="0"/>
              <a:t> </a:t>
            </a:r>
            <a:r>
              <a:rPr lang="ru-RU" sz="1900" i="1" dirty="0" smtClean="0"/>
              <a:t>Заранее целенаправленно предпринимаем действия по избеганию</a:t>
            </a:r>
            <a:endParaRPr lang="ru-RU" i="1" dirty="0" smtClean="0"/>
          </a:p>
          <a:p>
            <a:pPr lvl="0"/>
            <a:r>
              <a:rPr lang="ru-RU" b="1" dirty="0" smtClean="0"/>
              <a:t>Минимизация последствий</a:t>
            </a:r>
            <a:endParaRPr lang="ru-RU" dirty="0" smtClean="0"/>
          </a:p>
          <a:p>
            <a:pPr lvl="0"/>
            <a:r>
              <a:rPr lang="ru-RU" b="1" dirty="0" smtClean="0"/>
              <a:t>Выделение резервов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4 стадии управления риском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/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9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Характеристики неограниченных ситуаций изменений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861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921668"/>
            <a:ext cx="7772400" cy="3811588"/>
          </a:xfrm>
          <a:noFill/>
        </p:spPr>
      </p:pic>
    </p:spTree>
    <p:extLst>
      <p:ext uri="{BB962C8B-B14F-4D97-AF65-F5344CB8AC3E}">
        <p14:creationId xmlns:p14="http://schemas.microsoft.com/office/powerpoint/2010/main" val="20839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ВЫХОДЫ процесса планирования управления рисками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buNone/>
            </a:pPr>
            <a:r>
              <a:rPr lang="ru-RU" sz="2000" dirty="0" smtClean="0"/>
              <a:t>Документ </a:t>
            </a:r>
            <a:r>
              <a:rPr lang="ru-RU" sz="2000" b="1" dirty="0" smtClean="0"/>
              <a:t>План управления рисками</a:t>
            </a:r>
            <a:r>
              <a:rPr lang="ru-RU" sz="2000" dirty="0" smtClean="0"/>
              <a:t>, который содержит информацию о</a:t>
            </a:r>
          </a:p>
          <a:p>
            <a:pPr lvl="1"/>
            <a:r>
              <a:rPr lang="ru-RU" sz="1600" dirty="0" smtClean="0"/>
              <a:t>методологии</a:t>
            </a:r>
          </a:p>
          <a:p>
            <a:pPr lvl="1"/>
            <a:r>
              <a:rPr lang="ru-RU" sz="1600" dirty="0" smtClean="0"/>
              <a:t>ролях и ответственности</a:t>
            </a:r>
          </a:p>
          <a:p>
            <a:pPr lvl="1"/>
            <a:r>
              <a:rPr lang="ru-RU" sz="1600" dirty="0" smtClean="0"/>
              <a:t>бюджете</a:t>
            </a:r>
          </a:p>
          <a:p>
            <a:pPr lvl="1"/>
            <a:r>
              <a:rPr lang="ru-RU" sz="1600" dirty="0" smtClean="0"/>
              <a:t>о сроках, которые были определены</a:t>
            </a:r>
          </a:p>
          <a:p>
            <a:pPr lvl="1"/>
            <a:r>
              <a:rPr lang="ru-RU" sz="1600" b="1" dirty="0" smtClean="0">
                <a:solidFill>
                  <a:srgbClr val="C00000"/>
                </a:solidFill>
              </a:rPr>
              <a:t>классификацию категорий рисков</a:t>
            </a:r>
          </a:p>
          <a:p>
            <a:pPr lvl="1"/>
            <a:r>
              <a:rPr lang="ru-RU" sz="1600" b="1" dirty="0" smtClean="0">
                <a:solidFill>
                  <a:srgbClr val="C00000"/>
                </a:solidFill>
              </a:rPr>
              <a:t>определения вероятности возникновения рисков и их воздействий</a:t>
            </a:r>
          </a:p>
          <a:p>
            <a:pPr lvl="1"/>
            <a:r>
              <a:rPr lang="ru-RU" sz="1600" b="1" dirty="0" smtClean="0">
                <a:solidFill>
                  <a:srgbClr val="C00000"/>
                </a:solidFill>
              </a:rPr>
              <a:t>матрицу вероятности и воздействий</a:t>
            </a:r>
          </a:p>
          <a:p>
            <a:pPr lvl="1"/>
            <a:r>
              <a:rPr lang="ru-RU" sz="1600" dirty="0" smtClean="0"/>
              <a:t>уточненной готовности заинтересованных сторон проекта принимать риски</a:t>
            </a:r>
          </a:p>
          <a:p>
            <a:pPr lvl="1"/>
            <a:r>
              <a:rPr lang="ru-RU" sz="1600" dirty="0" smtClean="0"/>
              <a:t>формате отчетности</a:t>
            </a:r>
          </a:p>
          <a:p>
            <a:pPr lvl="1"/>
            <a:r>
              <a:rPr lang="ru-RU" sz="1600" dirty="0" smtClean="0"/>
              <a:t>отслеживании</a:t>
            </a:r>
          </a:p>
          <a:p>
            <a:pPr>
              <a:buNone/>
            </a:pPr>
            <a:r>
              <a:rPr lang="ru-RU" sz="2000" dirty="0" smtClean="0"/>
              <a:t>и </a:t>
            </a:r>
            <a:r>
              <a:rPr lang="ru-RU" sz="2000" b="1" dirty="0" smtClean="0"/>
              <a:t>включается в состав плана управления проектом</a:t>
            </a:r>
            <a:endParaRPr lang="ru-RU" sz="2000" b="1" dirty="0"/>
          </a:p>
        </p:txBody>
      </p:sp>
      <p:sp>
        <p:nvSpPr>
          <p:cNvPr id="7" name="Rectangle 4"/>
          <p:cNvSpPr/>
          <p:nvPr/>
        </p:nvSpPr>
        <p:spPr>
          <a:xfrm>
            <a:off x="0" y="6381329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ru-RU" sz="1100" dirty="0" smtClean="0">
                <a:latin typeface="Calibri" pitchFamily="34" charset="0"/>
              </a:rPr>
              <a:t>Руководство к Своду знаний по управлению проектами. Четвертое издание. </a:t>
            </a:r>
            <a:r>
              <a:rPr lang="en-US" sz="1100" dirty="0" smtClean="0">
                <a:latin typeface="Calibri" pitchFamily="34" charset="0"/>
              </a:rPr>
              <a:t>Project Management Institute</a:t>
            </a:r>
            <a:r>
              <a:rPr lang="ru-RU" sz="1100" dirty="0" smtClean="0">
                <a:latin typeface="Calibri" pitchFamily="34" charset="0"/>
              </a:rPr>
              <a:t>. 2008</a:t>
            </a:r>
          </a:p>
        </p:txBody>
      </p:sp>
    </p:spTree>
    <p:extLst>
      <p:ext uri="{BB962C8B-B14F-4D97-AF65-F5344CB8AC3E}">
        <p14:creationId xmlns:p14="http://schemas.microsoft.com/office/powerpoint/2010/main" val="9613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2400" cy="86834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структуры категорий рисков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0" y="6381329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ru-RU" sz="1100" dirty="0" smtClean="0">
                <a:latin typeface="Calibri" pitchFamily="34" charset="0"/>
              </a:rPr>
              <a:t>Руководство к Своду знаний по управлению проектами. Четвертое издание. </a:t>
            </a:r>
            <a:r>
              <a:rPr lang="en-US" sz="1100" dirty="0" smtClean="0">
                <a:latin typeface="Calibri" pitchFamily="34" charset="0"/>
              </a:rPr>
              <a:t>Project Management Institute</a:t>
            </a:r>
            <a:r>
              <a:rPr lang="ru-RU" sz="1100" dirty="0" smtClean="0">
                <a:latin typeface="Calibri" pitchFamily="34" charset="0"/>
              </a:rPr>
              <a:t>. 2008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32048"/>
            <a:ext cx="8429684" cy="50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344" y="418654"/>
            <a:ext cx="8410128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Другие варианты классификации Рисков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3267609"/>
              </p:ext>
            </p:extLst>
          </p:nvPr>
        </p:nvGraphicFramePr>
        <p:xfrm>
          <a:off x="755576" y="1340768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Относительно проекта риски можно разделить на: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4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Классификация по степени ущерба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Содержимое 5" descr="ris1(1)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5296" y="1142984"/>
            <a:ext cx="7845794" cy="5357850"/>
          </a:xfrm>
        </p:spPr>
      </p:pic>
    </p:spTree>
    <p:extLst>
      <p:ext uri="{BB962C8B-B14F-4D97-AF65-F5344CB8AC3E}">
        <p14:creationId xmlns:p14="http://schemas.microsoft.com/office/powerpoint/2010/main" val="19760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Стратегии обращения с рисками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381329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ru-RU" sz="1100" i="1" dirty="0" smtClean="0"/>
              <a:t>Мартин </a:t>
            </a:r>
            <a:r>
              <a:rPr lang="ru-RU" sz="1100" i="1" dirty="0" err="1" smtClean="0"/>
              <a:t>Вивьен</a:t>
            </a:r>
            <a:r>
              <a:rPr lang="ru-RU" sz="1100" i="1" dirty="0" smtClean="0"/>
              <a:t> Подготовка проекта </a:t>
            </a:r>
            <a:r>
              <a:rPr lang="en-US" sz="1100" i="1" dirty="0" smtClean="0"/>
              <a:t>BZR700</a:t>
            </a:r>
            <a:r>
              <a:rPr lang="ru-RU" sz="1100" i="1" dirty="0" err="1"/>
              <a:t>_Блок</a:t>
            </a:r>
            <a:r>
              <a:rPr lang="ru-RU" sz="1100" i="1" dirty="0"/>
              <a:t> 3 Книга 1 </a:t>
            </a:r>
            <a:endParaRPr lang="ru-RU" sz="11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2896"/>
          </a:xfrm>
        </p:spPr>
        <p:txBody>
          <a:bodyPr>
            <a:normAutofit/>
          </a:bodyPr>
          <a:lstStyle/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 Как создать команду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Качества и действия лидера</a:t>
            </a:r>
          </a:p>
          <a:p>
            <a:pPr eaLnBrk="0" hangingPunct="0">
              <a:spcBef>
                <a:spcPts val="200"/>
              </a:spcBef>
              <a:buFont typeface="Symbol" pitchFamily="18" charset="2"/>
              <a:buChar char="·"/>
            </a:pPr>
            <a:r>
              <a:rPr lang="ru-RU" sz="2800" dirty="0">
                <a:latin typeface="Arial Narrow" pitchFamily="34" charset="0"/>
              </a:rPr>
              <a:t> Что мотивирует </a:t>
            </a:r>
            <a:r>
              <a:rPr lang="ru-RU" sz="2800" dirty="0" smtClean="0">
                <a:latin typeface="Arial Narrow" pitchFamily="34" charset="0"/>
              </a:rPr>
              <a:t>людей</a:t>
            </a:r>
            <a:endParaRPr lang="ru-RU" sz="2800" dirty="0">
              <a:latin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команды, руководство и мотивация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69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Люди играют важную роль в успешной реализации проектов в качестве: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120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0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711424"/>
            <a:ext cx="858768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менеджеров проекта</a:t>
            </a:r>
            <a:r>
              <a:rPr kumimoji="0" lang="ru-RU" sz="2400" dirty="0" smtClean="0">
                <a:cs typeface="Arial" pitchFamily="34" charset="0"/>
              </a:rPr>
              <a:t>, ответственных за проект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членов проектной команды</a:t>
            </a:r>
            <a:r>
              <a:rPr kumimoji="0" lang="ru-RU" sz="2400" dirty="0" smtClean="0">
                <a:cs typeface="Arial" pitchFamily="34" charset="0"/>
              </a:rPr>
              <a:t>, отвечающих за выполнение проекта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внутренних и внешних потребителей</a:t>
            </a:r>
            <a:r>
              <a:rPr kumimoji="0" lang="ru-RU" sz="2400" dirty="0" smtClean="0">
                <a:cs typeface="Arial" pitchFamily="34" charset="0"/>
              </a:rPr>
              <a:t>, т.е. тех, для кого выполняется проект, – "конечных пользователей"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организационных "покровителей</a:t>
            </a:r>
            <a:r>
              <a:rPr kumimoji="0" lang="ru-RU" sz="2400" i="1" dirty="0" smtClean="0">
                <a:cs typeface="Arial" pitchFamily="34" charset="0"/>
              </a:rPr>
              <a:t>"</a:t>
            </a:r>
            <a:r>
              <a:rPr kumimoji="0" lang="ru-RU" sz="2400" dirty="0" smtClean="0">
                <a:cs typeface="Arial" pitchFamily="34" charset="0"/>
              </a:rPr>
              <a:t> проекта, например высшего руководства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заинтересованных сторон</a:t>
            </a:r>
            <a:r>
              <a:rPr kumimoji="0" lang="ru-RU" sz="2400" dirty="0" smtClean="0">
                <a:cs typeface="Arial" pitchFamily="34" charset="0"/>
              </a:rPr>
              <a:t>, подверженных влиянию результатов проекта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kumimoji="0" lang="ru-RU" sz="2400" b="1" i="1" dirty="0" smtClean="0">
                <a:cs typeface="Arial" pitchFamily="34" charset="0"/>
              </a:rPr>
              <a:t>внешних поставщиков</a:t>
            </a:r>
            <a:r>
              <a:rPr kumimoji="0" lang="ru-RU" sz="2400" b="1" dirty="0" smtClean="0">
                <a:cs typeface="Arial" pitchFamily="34" charset="0"/>
              </a:rPr>
              <a:t> </a:t>
            </a:r>
            <a:r>
              <a:rPr kumimoji="0" lang="ru-RU" sz="2400" dirty="0" smtClean="0">
                <a:cs typeface="Arial" pitchFamily="34" charset="0"/>
              </a:rPr>
              <a:t>товаров и услуг, от которых зависит выполнение проекта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ct val="9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Роль менеджера проекта (1)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222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222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67544" y="1600200"/>
            <a:ext cx="7990656" cy="3733800"/>
          </a:xfrm>
        </p:spPr>
        <p:txBody>
          <a:bodyPr>
            <a:noAutofit/>
          </a:bodyPr>
          <a:lstStyle/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Формирование целей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Получение ресурсов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Прояснение ролей и структур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Организация эффективного общения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Видение полной картины</a:t>
            </a:r>
          </a:p>
          <a:p>
            <a:pPr eaLnBrk="1" hangingPunct="1">
              <a:spcAft>
                <a:spcPct val="30000"/>
              </a:spcAft>
            </a:pPr>
            <a:r>
              <a:rPr kumimoji="0" lang="ru-RU" sz="2400" dirty="0" smtClean="0">
                <a:cs typeface="Arial" pitchFamily="34" charset="0"/>
              </a:rPr>
              <a:t>Продвижение вперед</a:t>
            </a:r>
          </a:p>
          <a:p>
            <a:pPr eaLnBrk="1" hangingPunct="1"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algn="r" eaLnBrk="1" hangingPunct="1">
              <a:spcAft>
                <a:spcPct val="30000"/>
              </a:spcAft>
              <a:buFont typeface="SymbolPS" charset="0"/>
              <a:buNone/>
            </a:pPr>
            <a:r>
              <a:rPr kumimoji="0" lang="ru-RU" sz="2400" dirty="0" smtClean="0">
                <a:cs typeface="Arial" pitchFamily="34" charset="0"/>
              </a:rPr>
              <a:t>(</a:t>
            </a:r>
            <a:r>
              <a:rPr kumimoji="0" lang="ru-RU" sz="2400" dirty="0" err="1" smtClean="0">
                <a:cs typeface="Arial" pitchFamily="34" charset="0"/>
              </a:rPr>
              <a:t>Бодди</a:t>
            </a:r>
            <a:r>
              <a:rPr kumimoji="0" lang="ru-RU" sz="2400" dirty="0" smtClean="0">
                <a:cs typeface="Arial" pitchFamily="34" charset="0"/>
              </a:rPr>
              <a:t> и </a:t>
            </a:r>
            <a:r>
              <a:rPr kumimoji="0" lang="ru-RU" sz="2400" dirty="0" err="1" smtClean="0">
                <a:cs typeface="Arial" pitchFamily="34" charset="0"/>
              </a:rPr>
              <a:t>Бьюканан</a:t>
            </a:r>
            <a:r>
              <a:rPr kumimoji="0" lang="ru-RU" sz="2400" dirty="0" smtClean="0">
                <a:cs typeface="Arial" pitchFamily="34" charset="0"/>
              </a:rPr>
              <a:t> (</a:t>
            </a:r>
            <a:r>
              <a:rPr kumimoji="0" lang="en-US" sz="2400" dirty="0" err="1" smtClean="0">
                <a:cs typeface="Arial" pitchFamily="34" charset="0"/>
              </a:rPr>
              <a:t>Boddy</a:t>
            </a:r>
            <a:r>
              <a:rPr kumimoji="0" lang="en-US" sz="2400" dirty="0" smtClean="0">
                <a:cs typeface="Arial" pitchFamily="34" charset="0"/>
              </a:rPr>
              <a:t> and Buchanan)</a:t>
            </a:r>
            <a:r>
              <a:rPr kumimoji="0" lang="ru-RU" sz="2400" dirty="0" smtClean="0">
                <a:cs typeface="Arial" pitchFamily="34" charset="0"/>
              </a:rPr>
              <a:t>, 1992</a:t>
            </a:r>
            <a:r>
              <a:rPr kumimoji="0" lang="en-US" sz="2400" dirty="0" smtClean="0">
                <a:cs typeface="Arial" pitchFamily="34" charset="0"/>
              </a:rPr>
              <a:t>)</a:t>
            </a: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spcAft>
                <a:spcPct val="9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Роль менеджера проекта (2)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325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325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3733800"/>
          </a:xfrm>
        </p:spPr>
        <p:txBody>
          <a:bodyPr>
            <a:noAutofit/>
          </a:bodyPr>
          <a:lstStyle/>
          <a:p>
            <a:pPr eaLnBrk="1" hangingPunct="1"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Лидерство</a:t>
            </a:r>
          </a:p>
          <a:p>
            <a:pPr eaLnBrk="1" hangingPunct="1"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Мотивация</a:t>
            </a:r>
          </a:p>
          <a:p>
            <a:pPr eaLnBrk="1" hangingPunct="1"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Создание команды</a:t>
            </a:r>
          </a:p>
          <a:p>
            <a:pPr eaLnBrk="1" hangingPunct="1"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Общение</a:t>
            </a:r>
          </a:p>
          <a:p>
            <a:pPr eaLnBrk="1" hangingPunct="1"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algn="r" eaLnBrk="1" hangingPunct="1">
              <a:spcAft>
                <a:spcPct val="30000"/>
              </a:spcAft>
              <a:buFont typeface="SymbolPS" charset="0"/>
              <a:buNone/>
            </a:pPr>
            <a:r>
              <a:rPr kumimoji="0" lang="ru-RU" sz="2400" dirty="0" smtClean="0">
                <a:cs typeface="Arial" pitchFamily="34" charset="0"/>
              </a:rPr>
              <a:t>(</a:t>
            </a:r>
            <a:r>
              <a:rPr kumimoji="0" lang="en-US" sz="2400" dirty="0" err="1" smtClean="0">
                <a:cs typeface="Arial" pitchFamily="34" charset="0"/>
              </a:rPr>
              <a:t>Boddy</a:t>
            </a:r>
            <a:r>
              <a:rPr kumimoji="0" lang="en-US" sz="2400" dirty="0" smtClean="0">
                <a:cs typeface="Arial" pitchFamily="34" charset="0"/>
              </a:rPr>
              <a:t> and Buchanan</a:t>
            </a:r>
            <a:r>
              <a:rPr kumimoji="0" lang="ru-RU" sz="2400" dirty="0" smtClean="0">
                <a:cs typeface="Arial" pitchFamily="34" charset="0"/>
              </a:rPr>
              <a:t>, 1992</a:t>
            </a:r>
            <a:r>
              <a:rPr kumimoji="0" lang="en-US" sz="2400" dirty="0" smtClean="0">
                <a:cs typeface="Arial" pitchFamily="34" charset="0"/>
              </a:rPr>
              <a:t>)</a:t>
            </a: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spcAft>
                <a:spcPct val="9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  <a:p>
            <a:pPr eaLnBrk="1" hangingPunct="1"/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  <a:latin typeface="Arial" pitchFamily="34" charset="0"/>
              </a:rPr>
              <a:t>Характеристики ограниченной проблемы</a:t>
            </a:r>
            <a:endParaRPr lang="ru-RU" sz="2800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758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7587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44824"/>
            <a:ext cx="7772400" cy="3810000"/>
          </a:xfrm>
          <a:noFill/>
        </p:spPr>
      </p:pic>
      <p:sp>
        <p:nvSpPr>
          <p:cNvPr id="2" name="Прямоугольник 1"/>
          <p:cNvSpPr/>
          <p:nvPr/>
        </p:nvSpPr>
        <p:spPr>
          <a:xfrm>
            <a:off x="4860032" y="5589240"/>
            <a:ext cx="37444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/>
              <a:t>ПРОЕКТ</a:t>
            </a:r>
            <a:endParaRPr lang="uk-UA" sz="3000" b="1" dirty="0"/>
          </a:p>
        </p:txBody>
      </p:sp>
    </p:spTree>
    <p:extLst>
      <p:ext uri="{BB962C8B-B14F-4D97-AF65-F5344CB8AC3E}">
        <p14:creationId xmlns:p14="http://schemas.microsoft.com/office/powerpoint/2010/main" val="33355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ChangeArrowheads="1"/>
          </p:cNvSpPr>
          <p:nvPr/>
        </p:nvSpPr>
        <p:spPr bwMode="auto">
          <a:xfrm>
            <a:off x="304800" y="260648"/>
            <a:ext cx="8839200" cy="103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Типы и источники власти лидера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0659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714500"/>
            <a:ext cx="8892709" cy="3730724"/>
          </a:xfrm>
          <a:noFill/>
        </p:spPr>
      </p:pic>
    </p:spTree>
    <p:extLst>
      <p:ext uri="{BB962C8B-B14F-4D97-AF65-F5344CB8AC3E}">
        <p14:creationId xmlns:p14="http://schemas.microsoft.com/office/powerpoint/2010/main" val="33426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0" name="Text Box 31"/>
          <p:cNvSpPr txBox="1">
            <a:spLocks noChangeArrowheads="1"/>
          </p:cNvSpPr>
          <p:nvPr/>
        </p:nvSpPr>
        <p:spPr bwMode="auto">
          <a:xfrm>
            <a:off x="251966" y="116632"/>
            <a:ext cx="8496498" cy="115222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uk-UA"/>
            </a:defPPr>
            <a:lvl1pPr>
              <a:defRPr sz="3200" b="1">
                <a:solidFill>
                  <a:srgbClr val="333399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Типология Власти  </a:t>
            </a:r>
          </a:p>
          <a:p>
            <a:r>
              <a:rPr lang="ru-RU" dirty="0"/>
              <a:t>Ключевые источники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641475"/>
            <a:ext cx="8569325" cy="3232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Формальное положение и/или полномочия</a:t>
            </a:r>
          </a:p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Контроль над ресурсами</a:t>
            </a:r>
          </a:p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Социальные связи</a:t>
            </a:r>
          </a:p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Опыт</a:t>
            </a:r>
          </a:p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Контроль за информацией</a:t>
            </a:r>
          </a:p>
          <a:p>
            <a:pPr>
              <a:buFont typeface="Arial" pitchFamily="34" charset="0"/>
              <a:buChar char="•"/>
            </a:pPr>
            <a:r>
              <a:rPr kumimoji="0" lang="ru-RU" sz="3400" dirty="0">
                <a:latin typeface="Calibri" pitchFamily="34" charset="0"/>
              </a:rPr>
              <a:t>Личная власть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55555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Группа 18"/>
          <p:cNvGrpSpPr>
            <a:grpSpLocks/>
          </p:cNvGrpSpPr>
          <p:nvPr/>
        </p:nvGrpSpPr>
        <p:grpSpPr bwMode="auto">
          <a:xfrm>
            <a:off x="684213" y="1125538"/>
            <a:ext cx="7632700" cy="5256212"/>
            <a:chOff x="1316433" y="1340769"/>
            <a:chExt cx="6711953" cy="5044201"/>
          </a:xfrm>
        </p:grpSpPr>
        <p:sp>
          <p:nvSpPr>
            <p:cNvPr id="8" name="Овал 7"/>
            <p:cNvSpPr/>
            <p:nvPr/>
          </p:nvSpPr>
          <p:spPr>
            <a:xfrm>
              <a:off x="1316433" y="1340769"/>
              <a:ext cx="4119586" cy="3889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200">
                <a:solidFill>
                  <a:srgbClr val="F96A1B">
                    <a:lumMod val="75000"/>
                  </a:srgb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852959" y="1340769"/>
              <a:ext cx="4175427" cy="3889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200">
                <a:solidFill>
                  <a:srgbClr val="F96A1B">
                    <a:lumMod val="75000"/>
                  </a:srgb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699865" y="2853572"/>
              <a:ext cx="4033035" cy="3531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200">
                <a:solidFill>
                  <a:srgbClr val="F96A1B">
                    <a:lumMod val="75000"/>
                  </a:srgb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4126" y="1763583"/>
              <a:ext cx="760795" cy="561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0195" y="3267171"/>
              <a:ext cx="1718444" cy="561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CAPI</a:t>
              </a:r>
              <a:endParaRPr lang="ru-RU" sz="3200" b="1" dirty="0">
                <a:ln w="10541" cmpd="sng">
                  <a:solidFill>
                    <a:srgbClr val="797B7E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96A1B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68143" y="1763583"/>
              <a:ext cx="976819" cy="561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endParaRPr lang="ru-RU" sz="3200" b="1" dirty="0">
                <a:ln w="10541" cmpd="sng">
                  <a:solidFill>
                    <a:srgbClr val="797B7E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96A1B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45475" y="5063736"/>
              <a:ext cx="720080" cy="561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ru-RU" sz="3200" b="1" dirty="0">
                <a:ln w="10541" cmpd="sng">
                  <a:solidFill>
                    <a:srgbClr val="797B7E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96A1B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5272" y="2644123"/>
              <a:ext cx="2841751" cy="56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ПОЛНОМОЧИЯ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0702" y="5614810"/>
              <a:ext cx="1946755" cy="56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ВЛИЯНИЕ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604" y="2603070"/>
              <a:ext cx="1650361" cy="56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3200" b="1" dirty="0">
                  <a:ln w="10541" cmpd="sng">
                    <a:solidFill>
                      <a:srgbClr val="797B7E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F96A1B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ВЛАСТЬ</a:t>
              </a:r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79512" y="188640"/>
            <a:ext cx="6227763" cy="765175"/>
          </a:xfrm>
          <a:prstGeom prst="rect">
            <a:avLst/>
          </a:prstGeom>
          <a:solidFill>
            <a:srgbClr val="0079C1"/>
          </a:solidFill>
          <a:ln>
            <a:solidFill>
              <a:srgbClr val="007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4000" b="1" dirty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Теории  Власти Влияния</a:t>
            </a:r>
          </a:p>
        </p:txBody>
      </p:sp>
      <p:pic>
        <p:nvPicPr>
          <p:cNvPr id="31746" name="Picture 2" descr="http://victoriacoach.com.ua/wp-content/uploads/2010/03/Adizes-Institut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24718"/>
            <a:ext cx="1152128" cy="4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Барьеры эффективному общению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427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427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«Шумы»</a:t>
            </a:r>
          </a:p>
          <a:p>
            <a:pPr eaLnBrk="1" hangingPunct="1">
              <a:lnSpc>
                <a:spcPct val="90000"/>
              </a:lnSpc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Выборочное и предвзятое восприятие</a:t>
            </a:r>
          </a:p>
          <a:p>
            <a:pPr eaLnBrk="1" hangingPunct="1">
              <a:lnSpc>
                <a:spcPct val="90000"/>
              </a:lnSpc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Конфликт</a:t>
            </a:r>
          </a:p>
          <a:p>
            <a:pPr eaLnBrk="1" hangingPunct="1">
              <a:lnSpc>
                <a:spcPct val="90000"/>
              </a:lnSpc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Язык и тон общения</a:t>
            </a:r>
          </a:p>
          <a:p>
            <a:pPr eaLnBrk="1" hangingPunct="1">
              <a:lnSpc>
                <a:spcPct val="90000"/>
              </a:lnSpc>
              <a:spcAft>
                <a:spcPct val="85000"/>
              </a:spcAft>
            </a:pPr>
            <a:r>
              <a:rPr kumimoji="0" lang="ru-RU" sz="2400" dirty="0" smtClean="0">
                <a:cs typeface="Arial" pitchFamily="34" charset="0"/>
              </a:rPr>
              <a:t>Отсутствие обратной связи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spcAft>
                <a:spcPct val="30000"/>
              </a:spcAft>
              <a:buFont typeface="SymbolPS" charset="0"/>
              <a:buNone/>
            </a:pPr>
            <a:r>
              <a:rPr kumimoji="0" lang="ru-RU" sz="2400" dirty="0" smtClean="0">
                <a:cs typeface="Arial" pitchFamily="34" charset="0"/>
              </a:rPr>
              <a:t>(</a:t>
            </a:r>
            <a:r>
              <a:rPr kumimoji="0" lang="ru-RU" sz="2400" dirty="0" err="1" smtClean="0">
                <a:cs typeface="Arial" pitchFamily="34" charset="0"/>
              </a:rPr>
              <a:t>Верма</a:t>
            </a:r>
            <a:r>
              <a:rPr kumimoji="0" lang="ru-RU" sz="2400" dirty="0" smtClean="0">
                <a:cs typeface="Arial" pitchFamily="34" charset="0"/>
              </a:rPr>
              <a:t> (</a:t>
            </a:r>
            <a:r>
              <a:rPr kumimoji="0" lang="en-US" sz="2400" dirty="0" err="1" smtClean="0">
                <a:cs typeface="Arial" pitchFamily="34" charset="0"/>
              </a:rPr>
              <a:t>Verma</a:t>
            </a:r>
            <a:r>
              <a:rPr kumimoji="0" lang="en-US" sz="2400" dirty="0" smtClean="0">
                <a:cs typeface="Arial" pitchFamily="34" charset="0"/>
              </a:rPr>
              <a:t>), 1996)</a:t>
            </a: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ct val="90000"/>
              </a:spcAft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Прямоугольник 3"/>
          <p:cNvSpPr>
            <a:spLocks noChangeArrowheads="1"/>
          </p:cNvSpPr>
          <p:nvPr/>
        </p:nvSpPr>
        <p:spPr bwMode="auto">
          <a:xfrm>
            <a:off x="539552" y="260648"/>
            <a:ext cx="7736532" cy="8640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Линейная модель коммуникации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87338" y="1700213"/>
            <a:ext cx="885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uk-UA" sz="2000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539750" y="3141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kumimoji="0" lang="uk-UA" sz="1800"/>
          </a:p>
        </p:txBody>
      </p:sp>
      <p:graphicFrame>
        <p:nvGraphicFramePr>
          <p:cNvPr id="184326" name="Object 21"/>
          <p:cNvGraphicFramePr>
            <a:graphicFrameLocks noChangeAspect="1"/>
          </p:cNvGraphicFramePr>
          <p:nvPr/>
        </p:nvGraphicFramePr>
        <p:xfrm>
          <a:off x="1619250" y="2333625"/>
          <a:ext cx="61214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Документ" r:id="rId3" imgW="4178046" imgH="3191256" progId="Word.Document.8">
                  <p:embed/>
                </p:oleObj>
              </mc:Choice>
              <mc:Fallback>
                <p:oleObj name="Документ" r:id="rId3" imgW="4178046" imgH="3191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33625"/>
                        <a:ext cx="6121400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27" name="Group 22"/>
          <p:cNvGrpSpPr>
            <a:grpSpLocks/>
          </p:cNvGrpSpPr>
          <p:nvPr/>
        </p:nvGrpSpPr>
        <p:grpSpPr bwMode="auto">
          <a:xfrm>
            <a:off x="468313" y="2708275"/>
            <a:ext cx="730250" cy="1287463"/>
            <a:chOff x="5020" y="4560"/>
            <a:chExt cx="2334" cy="5412"/>
          </a:xfrm>
        </p:grpSpPr>
        <p:graphicFrame>
          <p:nvGraphicFramePr>
            <p:cNvPr id="184331" name="Object 23"/>
            <p:cNvGraphicFramePr>
              <a:graphicFrameLocks/>
            </p:cNvGraphicFramePr>
            <p:nvPr/>
          </p:nvGraphicFramePr>
          <p:xfrm>
            <a:off x="5100" y="4560"/>
            <a:ext cx="2254" cy="5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7" name="Clip" r:id="rId5" imgW="1433209" imgH="3440349" progId="MS_ClipArt_Gallery.2">
                    <p:embed/>
                  </p:oleObj>
                </mc:Choice>
                <mc:Fallback>
                  <p:oleObj name="Clip" r:id="rId5" imgW="1433209" imgH="3440349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4560"/>
                          <a:ext cx="2254" cy="5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DDDD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333333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2" name="Rectangle 24"/>
            <p:cNvSpPr>
              <a:spLocks noChangeArrowheads="1"/>
            </p:cNvSpPr>
            <p:nvPr/>
          </p:nvSpPr>
          <p:spPr bwMode="auto">
            <a:xfrm>
              <a:off x="5020" y="7540"/>
              <a:ext cx="820" cy="1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grpSp>
        <p:nvGrpSpPr>
          <p:cNvPr id="184328" name="Group 25"/>
          <p:cNvGrpSpPr>
            <a:grpSpLocks/>
          </p:cNvGrpSpPr>
          <p:nvPr/>
        </p:nvGrpSpPr>
        <p:grpSpPr bwMode="auto">
          <a:xfrm>
            <a:off x="7885113" y="2708275"/>
            <a:ext cx="730250" cy="1287463"/>
            <a:chOff x="5020" y="4560"/>
            <a:chExt cx="2334" cy="5412"/>
          </a:xfrm>
        </p:grpSpPr>
        <p:graphicFrame>
          <p:nvGraphicFramePr>
            <p:cNvPr id="184329" name="Object 26"/>
            <p:cNvGraphicFramePr>
              <a:graphicFrameLocks/>
            </p:cNvGraphicFramePr>
            <p:nvPr/>
          </p:nvGraphicFramePr>
          <p:xfrm>
            <a:off x="5100" y="4560"/>
            <a:ext cx="2254" cy="5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8" name="Clip" r:id="rId7" imgW="1433209" imgH="3440349" progId="MS_ClipArt_Gallery.2">
                    <p:embed/>
                  </p:oleObj>
                </mc:Choice>
                <mc:Fallback>
                  <p:oleObj name="Clip" r:id="rId7" imgW="1433209" imgH="3440349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4560"/>
                          <a:ext cx="2254" cy="5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DDDD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333333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0" name="Rectangle 27"/>
            <p:cNvSpPr>
              <a:spLocks noChangeArrowheads="1"/>
            </p:cNvSpPr>
            <p:nvPr/>
          </p:nvSpPr>
          <p:spPr bwMode="auto">
            <a:xfrm>
              <a:off x="5020" y="7540"/>
              <a:ext cx="820" cy="1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43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Прямоугольник 3"/>
          <p:cNvSpPr>
            <a:spLocks noChangeArrowheads="1"/>
          </p:cNvSpPr>
          <p:nvPr/>
        </p:nvSpPr>
        <p:spPr bwMode="auto">
          <a:xfrm>
            <a:off x="0" y="332656"/>
            <a:ext cx="8732838" cy="100878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Ключевые моменты в подготовке сообщения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87338" y="1700213"/>
            <a:ext cx="885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uk-UA" sz="2000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539750" y="3141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kumimoji="0" lang="uk-UA" sz="1800"/>
          </a:p>
        </p:txBody>
      </p:sp>
      <p:sp>
        <p:nvSpPr>
          <p:cNvPr id="185350" name="Text Box 13"/>
          <p:cNvSpPr txBox="1">
            <a:spLocks noChangeArrowheads="1"/>
          </p:cNvSpPr>
          <p:nvPr/>
        </p:nvSpPr>
        <p:spPr bwMode="auto">
          <a:xfrm>
            <a:off x="395536" y="1700213"/>
            <a:ext cx="8121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ru-RU" dirty="0">
                <a:latin typeface="Franklin Gothic Medium" pitchFamily="34" charset="0"/>
              </a:rPr>
              <a:t>назначение сообщения;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kumimoji="0" lang="ru-RU" dirty="0">
              <a:latin typeface="Franklin Gothic Medium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ru-RU" dirty="0">
                <a:latin typeface="Franklin Gothic Medium" pitchFamily="34" charset="0"/>
              </a:rPr>
              <a:t>побудительные стимулы;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kumimoji="0" lang="ru-RU" dirty="0">
              <a:latin typeface="Franklin Gothic Medium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ru-RU" dirty="0">
                <a:latin typeface="Franklin Gothic Medium" pitchFamily="34" charset="0"/>
              </a:rPr>
              <a:t>придание сообщению достоверности;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kumimoji="0" lang="ru-RU" dirty="0">
              <a:latin typeface="Franklin Gothic Medium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ru-RU" dirty="0">
                <a:latin typeface="Franklin Gothic Medium" pitchFamily="34" charset="0"/>
              </a:rPr>
              <a:t>адаптация сообщения под международные аудитории;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kumimoji="0" lang="ru-RU" dirty="0">
              <a:latin typeface="Franklin Gothic Medium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ru-RU" dirty="0">
                <a:latin typeface="Franklin Gothic Medium" pitchFamily="34" charset="0"/>
              </a:rPr>
              <a:t>предварительное тестирование сообщения</a:t>
            </a:r>
          </a:p>
        </p:txBody>
      </p:sp>
      <p:pic>
        <p:nvPicPr>
          <p:cNvPr id="185351" name="Рисунок 2" descr="регистрация прав на недвижимое имуще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4797425"/>
            <a:ext cx="16478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2768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endParaRPr lang="uk-UA" dirty="0"/>
          </a:p>
        </p:txBody>
      </p:sp>
      <p:pic>
        <p:nvPicPr>
          <p:cNvPr id="5" name="Picture 2" descr="Картинка 9 из 7198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 r="6496" b="7391"/>
          <a:stretch>
            <a:fillRect/>
          </a:stretch>
        </p:blipFill>
        <p:spPr bwMode="auto">
          <a:xfrm>
            <a:off x="3203848" y="3356992"/>
            <a:ext cx="28082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 txBox="1">
            <a:spLocks noChangeArrowheads="1"/>
          </p:cNvSpPr>
          <p:nvPr/>
        </p:nvSpPr>
        <p:spPr bwMode="auto">
          <a:xfrm>
            <a:off x="179388" y="908050"/>
            <a:ext cx="84248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sz="2400" b="1">
                <a:solidFill>
                  <a:srgbClr val="0070C0"/>
                </a:solidFill>
                <a:latin typeface="Franklin Gothic Medium" pitchFamily="34" charset="0"/>
              </a:rPr>
              <a:t>Группа</a:t>
            </a:r>
            <a:r>
              <a:rPr lang="ru-RU" sz="2400">
                <a:latin typeface="Franklin Gothic Medium" pitchFamily="34" charset="0"/>
              </a:rPr>
              <a:t> – </a:t>
            </a:r>
            <a:r>
              <a:rPr lang="ru-RU" sz="2000">
                <a:latin typeface="Franklin Gothic Medium" pitchFamily="34" charset="0"/>
              </a:rPr>
              <a:t>это более двух человек, которые знают друга, воспринимают себя группой,  взаимодействуют и работают ради достижения общих целей. Достигаемый группой результат не сильно зависит от вклада каждого члена группы.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388" y="142875"/>
            <a:ext cx="5867400" cy="7651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Группы </a:t>
            </a: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539750" y="3500438"/>
            <a:ext cx="7920038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sz="2400" b="1">
                <a:solidFill>
                  <a:srgbClr val="C00000"/>
                </a:solidFill>
                <a:latin typeface="Franklin Gothic Medium" pitchFamily="34" charset="0"/>
              </a:rPr>
              <a:t>Преимущества от принадлежности к группам:</a:t>
            </a:r>
          </a:p>
          <a:p>
            <a:pPr eaLnBrk="1" hangingPunct="1">
              <a:spcBef>
                <a:spcPts val="600"/>
              </a:spcBef>
            </a:pPr>
            <a:r>
              <a:rPr lang="ru-RU" sz="2000">
                <a:latin typeface="Franklin Gothic Medium" pitchFamily="34" charset="0"/>
              </a:rPr>
              <a:t>1. Удовлетворение социальных потребностей.</a:t>
            </a:r>
          </a:p>
          <a:p>
            <a:pPr eaLnBrk="1" hangingPunct="1">
              <a:spcBef>
                <a:spcPts val="600"/>
              </a:spcBef>
            </a:pPr>
            <a:r>
              <a:rPr lang="ru-RU" sz="2000">
                <a:latin typeface="Franklin Gothic Medium" pitchFamily="34" charset="0"/>
              </a:rPr>
              <a:t>2. Создание или подтверждение своей идентичности.</a:t>
            </a:r>
          </a:p>
          <a:p>
            <a:pPr eaLnBrk="1" hangingPunct="1">
              <a:spcBef>
                <a:spcPts val="600"/>
              </a:spcBef>
            </a:pPr>
            <a:r>
              <a:rPr lang="ru-RU" sz="2000">
                <a:latin typeface="Franklin Gothic Medium" pitchFamily="34" charset="0"/>
              </a:rPr>
              <a:t>3. Получение помощи и поддержки, необходимых для достижения своих конкретных целей.</a:t>
            </a:r>
          </a:p>
          <a:p>
            <a:pPr eaLnBrk="1" hangingPunct="1">
              <a:spcBef>
                <a:spcPts val="600"/>
              </a:spcBef>
            </a:pPr>
            <a:r>
              <a:rPr lang="ru-RU" sz="2000">
                <a:latin typeface="Franklin Gothic Medium" pitchFamily="34" charset="0"/>
              </a:rPr>
              <a:t>4. Совместные действия и помощь друг другу при их выполнении.</a:t>
            </a:r>
          </a:p>
          <a:p>
            <a:pPr eaLnBrk="1" hangingPunct="1">
              <a:spcBef>
                <a:spcPts val="600"/>
              </a:spcBef>
            </a:pPr>
            <a:r>
              <a:rPr lang="ru-RU">
                <a:latin typeface="Calibri" pitchFamily="34" charset="0"/>
              </a:rPr>
              <a:t> </a:t>
            </a:r>
          </a:p>
        </p:txBody>
      </p:sp>
      <p:pic>
        <p:nvPicPr>
          <p:cNvPr id="46087" name="Picture 4" descr="http://fresh-images.brandproduction.ru/fresh/2011/04/18/0000020958/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9138"/>
            <a:ext cx="26638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5627" y="143545"/>
            <a:ext cx="5724525" cy="7651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Команды </a:t>
            </a:r>
          </a:p>
        </p:txBody>
      </p:sp>
      <p:pic>
        <p:nvPicPr>
          <p:cNvPr id="47108" name="Picture 2" descr="http://img1.liveinternet.ru/images/attach/c/2/74/59/74059749_1301573369_20101205103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13004" r="18967" b="6380"/>
          <a:stretch>
            <a:fillRect/>
          </a:stretch>
        </p:blipFill>
        <p:spPr bwMode="auto">
          <a:xfrm>
            <a:off x="6804025" y="3068638"/>
            <a:ext cx="20891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395288" y="1196975"/>
            <a:ext cx="67691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>
                <a:solidFill>
                  <a:srgbClr val="0070C0"/>
                </a:solidFill>
                <a:latin typeface="Franklin Gothic Medium" pitchFamily="34" charset="0"/>
              </a:rPr>
              <a:t>Команда</a:t>
            </a:r>
            <a:r>
              <a:rPr lang="ru-RU" sz="2400">
                <a:latin typeface="Franklin Gothic Medium" pitchFamily="34" charset="0"/>
              </a:rPr>
              <a:t> – это особый вид группы, имеющий следующие характеристики:</a:t>
            </a:r>
          </a:p>
          <a:p>
            <a:pPr eaLnBrk="0" hangingPunct="0">
              <a:spcBef>
                <a:spcPts val="600"/>
              </a:spcBef>
              <a:buFontTx/>
              <a:buBlip>
                <a:blip r:embed="rId3"/>
              </a:buBlip>
            </a:pPr>
            <a:r>
              <a:rPr lang="ru-RU" sz="2400">
                <a:latin typeface="Franklin Gothic Medium" pitchFamily="34" charset="0"/>
              </a:rPr>
              <a:t> у нее </a:t>
            </a:r>
            <a:r>
              <a:rPr lang="ru-RU" sz="2400" b="1">
                <a:solidFill>
                  <a:srgbClr val="008000"/>
                </a:solidFill>
                <a:latin typeface="Franklin Gothic Medium" pitchFamily="34" charset="0"/>
              </a:rPr>
              <a:t>общая цель </a:t>
            </a:r>
            <a:r>
              <a:rPr lang="ru-RU" sz="2400">
                <a:latin typeface="Franklin Gothic Medium" pitchFamily="34" charset="0"/>
              </a:rPr>
              <a:t>или задача;</a:t>
            </a:r>
          </a:p>
          <a:p>
            <a:pPr eaLnBrk="0" hangingPunct="0">
              <a:spcBef>
                <a:spcPts val="600"/>
              </a:spcBef>
              <a:buFontTx/>
              <a:buBlip>
                <a:blip r:embed="rId3"/>
              </a:buBlip>
            </a:pPr>
            <a:r>
              <a:rPr lang="ru-RU" sz="2400">
                <a:latin typeface="Franklin Gothic Medium" pitchFamily="34" charset="0"/>
              </a:rPr>
              <a:t> достижение этой цели или выполнение задачи требует </a:t>
            </a:r>
            <a:r>
              <a:rPr lang="ru-RU" sz="2400" b="1">
                <a:solidFill>
                  <a:srgbClr val="008000"/>
                </a:solidFill>
                <a:latin typeface="Franklin Gothic Medium" pitchFamily="34" charset="0"/>
              </a:rPr>
              <a:t>сотрудничества</a:t>
            </a:r>
            <a:r>
              <a:rPr lang="ru-RU" sz="2400">
                <a:solidFill>
                  <a:srgbClr val="008000"/>
                </a:solidFill>
                <a:latin typeface="Franklin Gothic Medium" pitchFamily="34" charset="0"/>
              </a:rPr>
              <a:t> </a:t>
            </a:r>
            <a:r>
              <a:rPr lang="ru-RU" sz="2400">
                <a:latin typeface="Franklin Gothic Medium" pitchFamily="34" charset="0"/>
              </a:rPr>
              <a:t>и </a:t>
            </a:r>
            <a:r>
              <a:rPr lang="ru-RU" sz="2400" b="1">
                <a:solidFill>
                  <a:srgbClr val="008000"/>
                </a:solidFill>
                <a:latin typeface="Franklin Gothic Medium" pitchFamily="34" charset="0"/>
              </a:rPr>
              <a:t>координации</a:t>
            </a:r>
            <a:r>
              <a:rPr lang="ru-RU" sz="2400">
                <a:solidFill>
                  <a:srgbClr val="008000"/>
                </a:solidFill>
                <a:latin typeface="Franklin Gothic Medium" pitchFamily="34" charset="0"/>
              </a:rPr>
              <a:t> </a:t>
            </a:r>
            <a:r>
              <a:rPr lang="ru-RU" sz="2400">
                <a:latin typeface="Franklin Gothic Medium" pitchFamily="34" charset="0"/>
              </a:rPr>
              <a:t>деятельности членов команды;</a:t>
            </a:r>
          </a:p>
          <a:p>
            <a:pPr eaLnBrk="0" hangingPunct="0">
              <a:spcBef>
                <a:spcPts val="600"/>
              </a:spcBef>
              <a:buFontTx/>
              <a:buBlip>
                <a:blip r:embed="rId3"/>
              </a:buBlip>
            </a:pPr>
            <a:r>
              <a:rPr lang="ru-RU" sz="2400">
                <a:latin typeface="Franklin Gothic Medium" pitchFamily="34" charset="0"/>
              </a:rPr>
              <a:t> члены команды регулярно и часто </a:t>
            </a:r>
            <a:r>
              <a:rPr lang="ru-RU" sz="2400">
                <a:solidFill>
                  <a:srgbClr val="008000"/>
                </a:solidFill>
                <a:latin typeface="Franklin Gothic Medium" pitchFamily="34" charset="0"/>
              </a:rPr>
              <a:t>взаимодействуют</a:t>
            </a:r>
            <a:r>
              <a:rPr lang="ru-RU" sz="2400">
                <a:latin typeface="Franklin Gothic Medium" pitchFamily="34" charset="0"/>
              </a:rPr>
              <a:t> друг с другом;</a:t>
            </a:r>
          </a:p>
          <a:p>
            <a:pPr eaLnBrk="0" hangingPunct="0">
              <a:spcBef>
                <a:spcPts val="600"/>
              </a:spcBef>
              <a:buFontTx/>
              <a:buBlip>
                <a:blip r:embed="rId3"/>
              </a:buBlip>
            </a:pPr>
            <a:r>
              <a:rPr lang="ru-RU" sz="2400">
                <a:latin typeface="Franklin Gothic Medium" pitchFamily="34" charset="0"/>
              </a:rPr>
              <a:t> у команды есть своя </a:t>
            </a:r>
            <a:r>
              <a:rPr lang="ru-RU" sz="2400">
                <a:solidFill>
                  <a:srgbClr val="008000"/>
                </a:solidFill>
                <a:latin typeface="Franklin Gothic Medium" pitchFamily="34" charset="0"/>
              </a:rPr>
              <a:t>индивидуальность</a:t>
            </a:r>
            <a:r>
              <a:rPr lang="ru-RU" sz="2400">
                <a:latin typeface="Franklin Gothic Medium" pitchFamily="34" charset="0"/>
              </a:rPr>
              <a:t>, которая отличается от индивидуальностей ее членов</a:t>
            </a:r>
            <a:r>
              <a:rPr lang="ru-RU" sz="2000">
                <a:latin typeface="Franklin Gothic Medium" pitchFamily="34" charset="0"/>
              </a:rPr>
              <a:t>.</a:t>
            </a:r>
          </a:p>
          <a:p>
            <a:pPr eaLnBrk="0" hangingPunct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57188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</a:rPr>
              <a:t>Глоссарий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8132" name="Text Box 33"/>
          <p:cNvSpPr txBox="1">
            <a:spLocks noChangeArrowheads="1"/>
          </p:cNvSpPr>
          <p:nvPr/>
        </p:nvSpPr>
        <p:spPr bwMode="auto">
          <a:xfrm>
            <a:off x="428625" y="1219200"/>
            <a:ext cx="82153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Команда – это группа людей с общими целями, которые совместно работают над решением общей задачи и должны взаимодействовать для достижения коллективного результата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Синергия – эффект от объединенных условий, когда результат становится больше, чем простая сумма этих усилий</a:t>
            </a:r>
          </a:p>
          <a:p>
            <a:pPr eaLnBrk="1" hangingPunct="1">
              <a:spcBef>
                <a:spcPct val="50000"/>
              </a:spcBef>
            </a:pPr>
            <a:endParaRPr 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Что такое проект?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536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772400" cy="2362200"/>
          </a:xfrm>
        </p:spPr>
        <p:txBody>
          <a:bodyPr>
            <a:normAutofit/>
          </a:bodyPr>
          <a:lstStyle/>
          <a:p>
            <a:pPr eaLnBrk="1" hangingPunct="1">
              <a:buFont typeface="SymbolPS" charset="0"/>
              <a:buNone/>
            </a:pPr>
            <a:r>
              <a:rPr kumimoji="0" lang="ru-RU" dirty="0" smtClean="0">
                <a:cs typeface="Arial" pitchFamily="34" charset="0"/>
              </a:rPr>
              <a:t>    </a:t>
            </a:r>
            <a:r>
              <a:rPr kumimoji="0" lang="ru-RU" i="1" dirty="0" smtClean="0">
                <a:cs typeface="Arial" pitchFamily="34" charset="0"/>
              </a:rPr>
              <a:t>Проект – это одноразовая, неповторяющаяся деятельность или совокупность действий, </a:t>
            </a:r>
            <a:br>
              <a:rPr kumimoji="0" lang="ru-RU" i="1" dirty="0" smtClean="0">
                <a:cs typeface="Arial" pitchFamily="34" charset="0"/>
              </a:rPr>
            </a:br>
            <a:r>
              <a:rPr kumimoji="0" lang="ru-RU" i="1" dirty="0" smtClean="0">
                <a:cs typeface="Arial" pitchFamily="34" charset="0"/>
              </a:rPr>
              <a:t>в результате которых за определенное время достигаются четко поставленные цели</a:t>
            </a:r>
          </a:p>
          <a:p>
            <a:pPr eaLnBrk="1" hangingPunct="1"/>
            <a:endParaRPr kumimoji="0" lang="ru-RU" i="1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334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</a:rPr>
              <a:t>Рабочие группы, комитеты и команды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313" y="1214438"/>
          <a:ext cx="8429625" cy="4270377"/>
        </p:xfrm>
        <a:graphic>
          <a:graphicData uri="http://schemas.openxmlformats.org/drawingml/2006/table">
            <a:tbl>
              <a:tblPr/>
              <a:tblGrid>
                <a:gridCol w="3071812"/>
                <a:gridCol w="2000250"/>
                <a:gridCol w="1714500"/>
                <a:gridCol w="1643063"/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Рабочая группа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Комитет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Команда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Важность социального взаимодействия между членами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Общая задача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Необязательно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Общие цели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Возможно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Нет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Да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Рабочий продукт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Индивидуальный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Коллективный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Коллективный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Потребность во взаимодействии для выполнения задачи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Ниже средней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Средняя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Высокая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455" y="116632"/>
            <a:ext cx="5867400" cy="7651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3200" b="1" dirty="0">
                <a:solidFill>
                  <a:srgbClr val="333399"/>
                </a:solidFill>
              </a:rPr>
              <a:t>Этапы развития команды</a:t>
            </a:r>
          </a:p>
        </p:txBody>
      </p:sp>
      <p:grpSp>
        <p:nvGrpSpPr>
          <p:cNvPr id="50179" name="Group 5"/>
          <p:cNvGrpSpPr>
            <a:grpSpLocks/>
          </p:cNvGrpSpPr>
          <p:nvPr/>
        </p:nvGrpSpPr>
        <p:grpSpPr bwMode="auto">
          <a:xfrm>
            <a:off x="0" y="1412875"/>
            <a:ext cx="9144000" cy="5022823"/>
            <a:chOff x="0" y="754"/>
            <a:chExt cx="5760" cy="3457"/>
          </a:xfrm>
        </p:grpSpPr>
        <p:cxnSp>
          <p:nvCxnSpPr>
            <p:cNvPr id="12" name="Прямая со стрелкой 11"/>
            <p:cNvCxnSpPr/>
            <p:nvPr/>
          </p:nvCxnSpPr>
          <p:spPr>
            <a:xfrm rot="5400000" flipH="1" flipV="1">
              <a:off x="-771" y="2454"/>
              <a:ext cx="267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567" y="3793"/>
              <a:ext cx="47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олилиния 22"/>
            <p:cNvSpPr/>
            <p:nvPr/>
          </p:nvSpPr>
          <p:spPr>
            <a:xfrm>
              <a:off x="567" y="1434"/>
              <a:ext cx="4961" cy="2075"/>
            </a:xfrm>
            <a:custGeom>
              <a:avLst/>
              <a:gdLst>
                <a:gd name="connsiteX0" fmla="*/ 0 w 7875639"/>
                <a:gd name="connsiteY0" fmla="*/ 1664109 h 3288890"/>
                <a:gd name="connsiteX1" fmla="*/ 2050026 w 7875639"/>
                <a:gd name="connsiteY1" fmla="*/ 3094703 h 3288890"/>
                <a:gd name="connsiteX2" fmla="*/ 5220929 w 7875639"/>
                <a:gd name="connsiteY2" fmla="*/ 498987 h 3288890"/>
                <a:gd name="connsiteX3" fmla="*/ 7875639 w 7875639"/>
                <a:gd name="connsiteY3" fmla="*/ 100780 h 3288890"/>
                <a:gd name="connsiteX4" fmla="*/ 7875639 w 7875639"/>
                <a:gd name="connsiteY4" fmla="*/ 10078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5639" h="3288890">
                  <a:moveTo>
                    <a:pt x="0" y="1664109"/>
                  </a:moveTo>
                  <a:cubicBezTo>
                    <a:pt x="589935" y="2476499"/>
                    <a:pt x="1179871" y="3288890"/>
                    <a:pt x="2050026" y="3094703"/>
                  </a:cubicBezTo>
                  <a:cubicBezTo>
                    <a:pt x="2920181" y="2900516"/>
                    <a:pt x="4249994" y="997974"/>
                    <a:pt x="5220929" y="498987"/>
                  </a:cubicBezTo>
                  <a:cubicBezTo>
                    <a:pt x="6191865" y="0"/>
                    <a:pt x="7875639" y="100780"/>
                    <a:pt x="7875639" y="100780"/>
                  </a:cubicBezTo>
                  <a:lnTo>
                    <a:pt x="7875639" y="10078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000" dirty="0"/>
            </a:p>
          </p:txBody>
        </p:sp>
        <p:sp>
          <p:nvSpPr>
            <p:cNvPr id="50184" name="TextBox 25"/>
            <p:cNvSpPr txBox="1">
              <a:spLocks noChangeArrowheads="1"/>
            </p:cNvSpPr>
            <p:nvPr/>
          </p:nvSpPr>
          <p:spPr bwMode="auto">
            <a:xfrm>
              <a:off x="612" y="1979"/>
              <a:ext cx="1179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>
                  <a:latin typeface="Franklin Gothic Medium" pitchFamily="34" charset="0"/>
                </a:rPr>
                <a:t>Рабочая группа </a:t>
              </a:r>
            </a:p>
          </p:txBody>
        </p:sp>
        <p:sp>
          <p:nvSpPr>
            <p:cNvPr id="50185" name="TextBox 26"/>
            <p:cNvSpPr txBox="1">
              <a:spLocks noChangeArrowheads="1"/>
            </p:cNvSpPr>
            <p:nvPr/>
          </p:nvSpPr>
          <p:spPr bwMode="auto">
            <a:xfrm>
              <a:off x="2562" y="1525"/>
              <a:ext cx="1497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>
                  <a:latin typeface="Franklin Gothic Medium" pitchFamily="34" charset="0"/>
                </a:rPr>
                <a:t>Потенциальная команда</a:t>
              </a:r>
            </a:p>
          </p:txBody>
        </p:sp>
        <p:sp>
          <p:nvSpPr>
            <p:cNvPr id="50186" name="TextBox 27"/>
            <p:cNvSpPr txBox="1">
              <a:spLocks noChangeArrowheads="1"/>
            </p:cNvSpPr>
            <p:nvPr/>
          </p:nvSpPr>
          <p:spPr bwMode="auto">
            <a:xfrm>
              <a:off x="1111" y="2614"/>
              <a:ext cx="14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>
                  <a:latin typeface="Franklin Gothic Medium" pitchFamily="34" charset="0"/>
                </a:rPr>
                <a:t>Псевдокоманда</a:t>
              </a:r>
            </a:p>
          </p:txBody>
        </p:sp>
        <p:sp>
          <p:nvSpPr>
            <p:cNvPr id="50187" name="TextBox 28"/>
            <p:cNvSpPr txBox="1">
              <a:spLocks noChangeArrowheads="1"/>
            </p:cNvSpPr>
            <p:nvPr/>
          </p:nvSpPr>
          <p:spPr bwMode="auto">
            <a:xfrm>
              <a:off x="3878" y="1026"/>
              <a:ext cx="1497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>
                  <a:latin typeface="Franklin Gothic Medium" pitchFamily="34" charset="0"/>
                </a:rPr>
                <a:t>Настоящая  команда</a:t>
              </a:r>
            </a:p>
          </p:txBody>
        </p:sp>
        <p:sp>
          <p:nvSpPr>
            <p:cNvPr id="50188" name="TextBox 30"/>
            <p:cNvSpPr txBox="1">
              <a:spLocks noChangeArrowheads="1"/>
            </p:cNvSpPr>
            <p:nvPr/>
          </p:nvSpPr>
          <p:spPr bwMode="auto">
            <a:xfrm rot="-5400000">
              <a:off x="-896" y="2243"/>
              <a:ext cx="2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 i="1">
                  <a:solidFill>
                    <a:srgbClr val="0070C0"/>
                  </a:solidFill>
                  <a:latin typeface="Franklin Gothic Medium" pitchFamily="34" charset="0"/>
                </a:rPr>
                <a:t>Выполнение работы </a:t>
              </a:r>
            </a:p>
          </p:txBody>
        </p:sp>
        <p:sp>
          <p:nvSpPr>
            <p:cNvPr id="50189" name="TextBox 31"/>
            <p:cNvSpPr txBox="1">
              <a:spLocks noChangeArrowheads="1"/>
            </p:cNvSpPr>
            <p:nvPr/>
          </p:nvSpPr>
          <p:spPr bwMode="auto">
            <a:xfrm>
              <a:off x="2245" y="3896"/>
              <a:ext cx="29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 i="1" dirty="0">
                  <a:solidFill>
                    <a:srgbClr val="0070C0"/>
                  </a:solidFill>
                  <a:latin typeface="Franklin Gothic Medium" pitchFamily="34" charset="0"/>
                </a:rPr>
                <a:t>Эффективность команды </a:t>
              </a:r>
            </a:p>
          </p:txBody>
        </p:sp>
        <p:sp>
          <p:nvSpPr>
            <p:cNvPr id="50190" name="TextBox 32"/>
            <p:cNvSpPr txBox="1">
              <a:spLocks noChangeArrowheads="1"/>
            </p:cNvSpPr>
            <p:nvPr/>
          </p:nvSpPr>
          <p:spPr bwMode="auto">
            <a:xfrm>
              <a:off x="0" y="799"/>
              <a:ext cx="179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>
                  <a:solidFill>
                    <a:srgbClr val="C00000"/>
                  </a:solidFill>
                  <a:latin typeface="Franklin Gothic Medium" pitchFamily="34" charset="0"/>
                </a:rPr>
                <a:t>1. Формирование</a:t>
              </a:r>
              <a:r>
                <a:rPr lang="ru-RU" sz="2400">
                  <a:latin typeface="Franklin Gothic Medium" pitchFamily="34" charset="0"/>
                </a:rPr>
                <a:t> </a:t>
              </a:r>
            </a:p>
          </p:txBody>
        </p:sp>
        <p:sp>
          <p:nvSpPr>
            <p:cNvPr id="50191" name="TextBox 35"/>
            <p:cNvSpPr txBox="1">
              <a:spLocks noChangeArrowheads="1"/>
            </p:cNvSpPr>
            <p:nvPr/>
          </p:nvSpPr>
          <p:spPr bwMode="auto">
            <a:xfrm>
              <a:off x="1202" y="1570"/>
              <a:ext cx="136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>
                  <a:solidFill>
                    <a:srgbClr val="C00000"/>
                  </a:solidFill>
                  <a:latin typeface="Franklin Gothic Medium" pitchFamily="34" charset="0"/>
                </a:rPr>
                <a:t>2. Бурление </a:t>
              </a:r>
            </a:p>
          </p:txBody>
        </p:sp>
        <p:sp>
          <p:nvSpPr>
            <p:cNvPr id="50192" name="TextBox 36"/>
            <p:cNvSpPr txBox="1">
              <a:spLocks noChangeArrowheads="1"/>
            </p:cNvSpPr>
            <p:nvPr/>
          </p:nvSpPr>
          <p:spPr bwMode="auto">
            <a:xfrm>
              <a:off x="2064" y="1200"/>
              <a:ext cx="167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>
                  <a:solidFill>
                    <a:srgbClr val="C00000"/>
                  </a:solidFill>
                  <a:latin typeface="Franklin Gothic Medium" pitchFamily="34" charset="0"/>
                </a:rPr>
                <a:t>3. Нормирование </a:t>
              </a:r>
            </a:p>
          </p:txBody>
        </p:sp>
        <p:sp>
          <p:nvSpPr>
            <p:cNvPr id="50193" name="TextBox 37"/>
            <p:cNvSpPr txBox="1">
              <a:spLocks noChangeArrowheads="1"/>
            </p:cNvSpPr>
            <p:nvPr/>
          </p:nvSpPr>
          <p:spPr bwMode="auto">
            <a:xfrm>
              <a:off x="3288" y="754"/>
              <a:ext cx="215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400" b="1">
                  <a:solidFill>
                    <a:srgbClr val="C00000"/>
                  </a:solidFill>
                  <a:latin typeface="Franklin Gothic Medium" pitchFamily="34" charset="0"/>
                </a:rPr>
                <a:t>4. Функционирование </a:t>
              </a:r>
            </a:p>
          </p:txBody>
        </p:sp>
        <p:sp>
          <p:nvSpPr>
            <p:cNvPr id="50194" name="TextBox 38"/>
            <p:cNvSpPr txBox="1">
              <a:spLocks noChangeArrowheads="1"/>
            </p:cNvSpPr>
            <p:nvPr/>
          </p:nvSpPr>
          <p:spPr bwMode="auto">
            <a:xfrm>
              <a:off x="4127" y="1661"/>
              <a:ext cx="16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ru-RU" sz="2000" b="1">
                  <a:solidFill>
                    <a:srgbClr val="C00000"/>
                  </a:solidFill>
                  <a:latin typeface="Franklin Gothic Medium" pitchFamily="34" charset="0"/>
                </a:rPr>
                <a:t>5. Расставание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2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334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Управление группами _Размер Группы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5300" name="Text Box 33"/>
          <p:cNvSpPr txBox="1">
            <a:spLocks noChangeArrowheads="1"/>
          </p:cNvSpPr>
          <p:nvPr/>
        </p:nvSpPr>
        <p:spPr bwMode="auto">
          <a:xfrm>
            <a:off x="428625" y="1219200"/>
            <a:ext cx="82153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Чем больше группа, тем более разнообразные навыки представлены в ней и тем шире диапазон знаний, которыми обладают члены группы.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Однако чем больше группы, тем меньше возможностей существует для каждого члена в отдельности по принятию участия и влияния на процессы, проходящие в группе.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Исследование показывает, что количество членов группы, оптимальное для эффективного участия всех членов, варьируется от 5 до 7 человек.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Размер группы может превышать рекомендуемые размеры, если это требуется для обеспечения более широкого спектра опыта и навыков работы.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Если количество членов группы превышает 10–12 человек, она может стать менее эффективной и разбиться на несколько маленьких подгрупп.</a:t>
            </a:r>
          </a:p>
          <a:p>
            <a:pPr eaLnBrk="1" hangingPunct="1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334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Управление группами _ Характер Задания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6324" name="Text Box 33"/>
          <p:cNvSpPr txBox="1">
            <a:spLocks noChangeArrowheads="1"/>
          </p:cNvSpPr>
          <p:nvPr/>
        </p:nvSpPr>
        <p:spPr bwMode="auto">
          <a:xfrm>
            <a:off x="428625" y="1219200"/>
            <a:ext cx="82153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Группа, перед которой поставлено </a:t>
            </a:r>
            <a:r>
              <a:rPr lang="ru-RU" sz="2000" b="1">
                <a:latin typeface="Times New Roman" pitchFamily="18" charset="0"/>
              </a:rPr>
              <a:t>реалистичное и важное задание</a:t>
            </a:r>
            <a:r>
              <a:rPr lang="ru-RU" sz="2000">
                <a:latin typeface="Times New Roman" pitchFamily="18" charset="0"/>
              </a:rPr>
              <a:t>, скорее всего будет работать лучше, чем группа, в которой существует негативное отношение к поставленному заданию.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Группа, перед которой поставлено </a:t>
            </a:r>
            <a:r>
              <a:rPr lang="ru-RU" sz="2000" b="1">
                <a:latin typeface="Times New Roman" pitchFamily="18" charset="0"/>
              </a:rPr>
              <a:t>четко выраженное, недвусмысленное задание</a:t>
            </a:r>
            <a:r>
              <a:rPr lang="ru-RU" sz="2000">
                <a:latin typeface="Times New Roman" pitchFamily="18" charset="0"/>
              </a:rPr>
              <a:t>, может выполнить работу быстрее по сравнению с группой, перед которой стоит неопределенное, нечетко очерченное задание.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Группа, перед которой стоит плохо выраженное задание, скорее всего будет нуждаться в большей </a:t>
            </a:r>
            <a:r>
              <a:rPr lang="ru-RU" sz="2000" b="1">
                <a:latin typeface="Times New Roman" pitchFamily="18" charset="0"/>
              </a:rPr>
              <a:t>поддержке</a:t>
            </a:r>
            <a:r>
              <a:rPr lang="ru-RU" sz="2000">
                <a:latin typeface="Times New Roman" pitchFamily="18" charset="0"/>
              </a:rPr>
              <a:t>, она должна состоять из людей, которые будут в состоянии противостоять большему стрессу. Такой группе потребуется больше времени для того, чтобы стать эффективной группой.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Когда предполагается, что группа будет выполнять </a:t>
            </a:r>
            <a:r>
              <a:rPr lang="ru-RU" sz="2000" b="1">
                <a:latin typeface="Times New Roman" pitchFamily="18" charset="0"/>
              </a:rPr>
              <a:t>два различных задания </a:t>
            </a:r>
            <a:r>
              <a:rPr lang="ru-RU" sz="2000">
                <a:latin typeface="Times New Roman" pitchFamily="18" charset="0"/>
              </a:rPr>
              <a:t>одновременно, могут возникнуть определенные проблемы, поэтому данные задания </a:t>
            </a:r>
            <a:r>
              <a:rPr lang="ru-RU" sz="2000" b="1">
                <a:latin typeface="Times New Roman" pitchFamily="18" charset="0"/>
              </a:rPr>
              <a:t>должны быть разнесены </a:t>
            </a:r>
            <a:r>
              <a:rPr lang="ru-RU" sz="2000">
                <a:latin typeface="Times New Roman" pitchFamily="18" charset="0"/>
              </a:rPr>
              <a:t>по времени, по месту, по названию и/или посредством изменения стиля работы.</a:t>
            </a:r>
          </a:p>
          <a:p>
            <a:pPr eaLnBrk="1" hangingPunct="1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34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Управление группами </a:t>
            </a:r>
            <a:r>
              <a:rPr lang="en-US" sz="3200" b="1">
                <a:solidFill>
                  <a:srgbClr val="333399"/>
                </a:solidFill>
              </a:rPr>
              <a:t>_ </a:t>
            </a:r>
            <a:r>
              <a:rPr lang="ru-RU" sz="3200" b="1">
                <a:solidFill>
                  <a:srgbClr val="333399"/>
                </a:solidFill>
              </a:rPr>
              <a:t>Мотивация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7348" name="Text Box 33"/>
          <p:cNvSpPr txBox="1">
            <a:spLocks noChangeArrowheads="1"/>
          </p:cNvSpPr>
          <p:nvPr/>
        </p:nvSpPr>
        <p:spPr bwMode="auto">
          <a:xfrm>
            <a:off x="428625" y="1219200"/>
            <a:ext cx="82153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b="1">
                <a:latin typeface="Times New Roman" pitchFamily="18" charset="0"/>
              </a:rPr>
              <a:t>Ресурсы и поддержка</a:t>
            </a:r>
          </a:p>
          <a:p>
            <a:r>
              <a:rPr lang="ru-RU" sz="2000">
                <a:latin typeface="Times New Roman" pitchFamily="18" charset="0"/>
              </a:rPr>
              <a:t>Для того чтобы функционирование группы было эффективным, у нее должен быть доступ к соответствующему оборудованию, финансовым ресурсам и поддерживающим услугам, иначе моральное состояние группы и ее эффективность могут снизиться.</a:t>
            </a:r>
          </a:p>
          <a:p>
            <a:r>
              <a:rPr lang="ru-RU" sz="2000" b="1">
                <a:latin typeface="Times New Roman" pitchFamily="18" charset="0"/>
              </a:rPr>
              <a:t>Внешнее признание</a:t>
            </a:r>
          </a:p>
          <a:p>
            <a:r>
              <a:rPr lang="ru-RU" sz="2000">
                <a:latin typeface="Times New Roman" pitchFamily="18" charset="0"/>
              </a:rPr>
              <a:t>Если члены группы чувствуют, что их работа рассматривается как важная для организации, они будут более мотивированы.</a:t>
            </a:r>
          </a:p>
          <a:p>
            <a:pPr eaLnBrk="1" hangingPunct="1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334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rgbClr val="333399"/>
                </a:solidFill>
              </a:rPr>
              <a:t>Управление группами _ Состав Группы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8372" name="Text Box 33"/>
          <p:cNvSpPr txBox="1">
            <a:spLocks noChangeArrowheads="1"/>
          </p:cNvSpPr>
          <p:nvPr/>
        </p:nvSpPr>
        <p:spPr bwMode="auto">
          <a:xfrm>
            <a:off x="428625" y="1219200"/>
            <a:ext cx="821531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В группе должны быть представлены все необходимые для выполнения задания </a:t>
            </a:r>
            <a:r>
              <a:rPr lang="ru-RU" sz="2000" b="1">
                <a:latin typeface="Times New Roman" pitchFamily="18" charset="0"/>
              </a:rPr>
              <a:t>способности и знания</a:t>
            </a:r>
            <a:r>
              <a:rPr lang="ru-RU" sz="2000">
                <a:latin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</a:rPr>
              <a:t>В </a:t>
            </a:r>
            <a:r>
              <a:rPr lang="ru-RU" sz="2000" b="1">
                <a:solidFill>
                  <a:srgbClr val="FF0000"/>
                </a:solidFill>
                <a:latin typeface="Times New Roman" pitchFamily="18" charset="0"/>
              </a:rPr>
              <a:t>однородных по составу </a:t>
            </a:r>
            <a:r>
              <a:rPr lang="ru-RU" sz="2000">
                <a:latin typeface="Times New Roman" pitchFamily="18" charset="0"/>
              </a:rPr>
              <a:t>группах скорее всего будет </a:t>
            </a:r>
            <a:r>
              <a:rPr lang="ru-RU" sz="2000" b="1">
                <a:latin typeface="Times New Roman" pitchFamily="18" charset="0"/>
              </a:rPr>
              <a:t>более высокий уровень удовлетворенности </a:t>
            </a:r>
            <a:r>
              <a:rPr lang="ru-RU" sz="2000">
                <a:latin typeface="Times New Roman" pitchFamily="18" charset="0"/>
              </a:rPr>
              <a:t>своей работой и меньше конфликтных ситуаций. В то же время они могут </a:t>
            </a:r>
            <a:r>
              <a:rPr lang="ru-RU" sz="2000" b="1">
                <a:latin typeface="Times New Roman" pitchFamily="18" charset="0"/>
              </a:rPr>
              <a:t>быть менее креативными</a:t>
            </a:r>
            <a:r>
              <a:rPr lang="ru-RU" sz="2000">
                <a:latin typeface="Times New Roman" pitchFamily="18" charset="0"/>
              </a:rPr>
              <a:t> и производить большее влияние на своих членов, делая их похожими в своих взглядах и мнениях.</a:t>
            </a:r>
          </a:p>
          <a:p>
            <a:pPr>
              <a:buFont typeface="Arial" pitchFamily="34" charset="0"/>
              <a:buChar char="•"/>
            </a:pPr>
            <a:r>
              <a:rPr lang="ru-RU" sz="2000" b="1">
                <a:solidFill>
                  <a:srgbClr val="FF0000"/>
                </a:solidFill>
                <a:latin typeface="Times New Roman" pitchFamily="18" charset="0"/>
              </a:rPr>
              <a:t>Неоднородные по составу </a:t>
            </a:r>
            <a:r>
              <a:rPr lang="ru-RU" sz="2000">
                <a:latin typeface="Times New Roman" pitchFamily="18" charset="0"/>
              </a:rPr>
              <a:t>группы будут </a:t>
            </a:r>
            <a:r>
              <a:rPr lang="ru-RU" sz="2000" b="1">
                <a:latin typeface="Times New Roman" pitchFamily="18" charset="0"/>
              </a:rPr>
              <a:t>переживать больше внутренних конфликтов</a:t>
            </a:r>
            <a:r>
              <a:rPr lang="ru-RU" sz="2000">
                <a:latin typeface="Times New Roman" pitchFamily="18" charset="0"/>
              </a:rPr>
              <a:t>, но у них в то же время будет </a:t>
            </a:r>
            <a:r>
              <a:rPr lang="ru-RU" sz="2000" b="1">
                <a:latin typeface="Times New Roman" pitchFamily="18" charset="0"/>
              </a:rPr>
              <a:t>больший потенциал к творчеству и инновациям</a:t>
            </a:r>
            <a:r>
              <a:rPr lang="ru-RU" sz="200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>
          <a:xfrm>
            <a:off x="107950" y="125413"/>
            <a:ext cx="8891588" cy="1143000"/>
          </a:xfrm>
        </p:spPr>
        <p:txBody>
          <a:bodyPr/>
          <a:lstStyle/>
          <a:p>
            <a:pPr algn="l"/>
            <a:r>
              <a:rPr kumimoji="0"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Управление группами</a:t>
            </a:r>
            <a:br>
              <a:rPr kumimoji="0" lang="ru-RU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kumimoji="0" lang="uk-UA" sz="3200" b="1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Факторы, определяющие процесс</a:t>
            </a:r>
          </a:p>
        </p:txBody>
      </p:sp>
      <p:sp>
        <p:nvSpPr>
          <p:cNvPr id="59395" name="Содержимое 2"/>
          <p:cNvSpPr>
            <a:spLocks noGrp="1"/>
          </p:cNvSpPr>
          <p:nvPr>
            <p:ph idx="1"/>
          </p:nvPr>
        </p:nvSpPr>
        <p:spPr>
          <a:xfrm>
            <a:off x="685800" y="1333500"/>
            <a:ext cx="7772400" cy="4953000"/>
          </a:xfrm>
        </p:spPr>
        <p:txBody>
          <a:bodyPr/>
          <a:lstStyle/>
          <a:p>
            <a:r>
              <a:rPr kumimoji="0" lang="ru-RU" sz="2400" smtClean="0">
                <a:cs typeface="Arial" pitchFamily="34" charset="0"/>
              </a:rPr>
              <a:t>Размер группы</a:t>
            </a:r>
          </a:p>
          <a:p>
            <a:pPr lvl="1"/>
            <a:r>
              <a:rPr kumimoji="0" lang="ru-RU" sz="2000" smtClean="0"/>
              <a:t>5-7 человек</a:t>
            </a:r>
          </a:p>
          <a:p>
            <a:r>
              <a:rPr kumimoji="0" lang="ru-RU" sz="2400" smtClean="0">
                <a:cs typeface="Arial" pitchFamily="34" charset="0"/>
              </a:rPr>
              <a:t>Характер задания</a:t>
            </a:r>
          </a:p>
          <a:p>
            <a:pPr lvl="1"/>
            <a:r>
              <a:rPr kumimoji="0" lang="ru-RU" sz="2000" smtClean="0"/>
              <a:t>Реалистичное и важное</a:t>
            </a:r>
          </a:p>
          <a:p>
            <a:pPr lvl="1"/>
            <a:r>
              <a:rPr kumimoji="0" lang="ru-RU" sz="2000" smtClean="0"/>
              <a:t>Четко выраженное и недвусмысленное</a:t>
            </a:r>
          </a:p>
          <a:p>
            <a:pPr lvl="1"/>
            <a:r>
              <a:rPr kumimoji="0" lang="ru-RU" sz="2000" smtClean="0"/>
              <a:t>Одно задание в единый момент времени</a:t>
            </a:r>
          </a:p>
          <a:p>
            <a:r>
              <a:rPr kumimoji="0" lang="ru-RU" sz="2400" smtClean="0">
                <a:cs typeface="Arial" pitchFamily="34" charset="0"/>
              </a:rPr>
              <a:t>Ресурсы и поддержка</a:t>
            </a:r>
          </a:p>
          <a:p>
            <a:r>
              <a:rPr kumimoji="0" lang="ru-RU" sz="2400" smtClean="0">
                <a:cs typeface="Arial" pitchFamily="34" charset="0"/>
              </a:rPr>
              <a:t>Внешнее признание</a:t>
            </a:r>
          </a:p>
          <a:p>
            <a:r>
              <a:rPr kumimoji="0" lang="ru-RU" sz="2400" smtClean="0">
                <a:cs typeface="Arial" pitchFamily="34" charset="0"/>
              </a:rPr>
              <a:t>Состав группы </a:t>
            </a:r>
          </a:p>
          <a:p>
            <a:pPr lvl="1"/>
            <a:r>
              <a:rPr kumimoji="0" lang="ru-RU" sz="2000" smtClean="0"/>
              <a:t>Разнообразие навыков</a:t>
            </a:r>
          </a:p>
          <a:p>
            <a:pPr lvl="1"/>
            <a:r>
              <a:rPr kumimoji="0" lang="ru-RU" sz="2000" smtClean="0"/>
              <a:t>Однородная (групповое мышление)</a:t>
            </a:r>
          </a:p>
          <a:p>
            <a:pPr lvl="1"/>
            <a:r>
              <a:rPr kumimoji="0" lang="ru-RU" sz="2000" smtClean="0"/>
              <a:t>Неоднородная (креативность, творчество и инновации)</a:t>
            </a:r>
          </a:p>
          <a:p>
            <a:pPr lvl="1"/>
            <a:endParaRPr kumimoji="0" lang="uk-UA" sz="2400" smtClean="0"/>
          </a:p>
        </p:txBody>
      </p:sp>
    </p:spTree>
    <p:extLst>
      <p:ext uri="{BB962C8B-B14F-4D97-AF65-F5344CB8AC3E}">
        <p14:creationId xmlns:p14="http://schemas.microsoft.com/office/powerpoint/2010/main" val="38057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Коммуникации в проекте через: Политические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навыки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2466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246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515672" cy="4114800"/>
          </a:xfrm>
        </p:spPr>
        <p:txBody>
          <a:bodyPr/>
          <a:lstStyle/>
          <a:p>
            <a:pPr marL="457200" indent="-457200" eaLnBrk="1" hangingPunct="1"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Оцените политическую среду</a:t>
            </a:r>
          </a:p>
          <a:p>
            <a:pPr marL="457200" indent="-457200" eaLnBrk="1" hangingPunct="1"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Соберите информацию о властных структурах </a:t>
            </a:r>
            <a:br>
              <a:rPr kumimoji="0" lang="ru-RU" dirty="0" smtClean="0">
                <a:cs typeface="Arial" pitchFamily="34" charset="0"/>
              </a:rPr>
            </a:br>
            <a:r>
              <a:rPr kumimoji="0" lang="ru-RU" dirty="0" smtClean="0">
                <a:cs typeface="Arial" pitchFamily="34" charset="0"/>
              </a:rPr>
              <a:t>в организации</a:t>
            </a:r>
          </a:p>
          <a:p>
            <a:pPr marL="457200" indent="-457200" eaLnBrk="1" hangingPunct="1"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Сохраняйте видимость</a:t>
            </a:r>
          </a:p>
          <a:p>
            <a:pPr marL="457200" indent="-457200" eaLnBrk="1" hangingPunct="1">
              <a:buFont typeface="SymbolPS" charset="0"/>
              <a:buAutoNum type="arabicPeriod"/>
            </a:pPr>
            <a:r>
              <a:rPr kumimoji="0" lang="ru-RU" b="1" dirty="0" smtClean="0">
                <a:cs typeface="Arial" pitchFamily="34" charset="0"/>
              </a:rPr>
              <a:t>Управляйте ожиданиями заинтересованных сторон</a:t>
            </a:r>
          </a:p>
          <a:p>
            <a:pPr marL="457200" indent="-457200" eaLnBrk="1" hangingPunct="1">
              <a:buFont typeface="SymbolPS" charset="0"/>
              <a:buAutoNum type="arabicPeriod"/>
            </a:pPr>
            <a:r>
              <a:rPr kumimoji="0" lang="ru-RU" dirty="0" smtClean="0">
                <a:cs typeface="Arial" pitchFamily="34" charset="0"/>
              </a:rPr>
              <a:t>Производите впечатление успеха</a:t>
            </a:r>
          </a:p>
          <a:p>
            <a:pPr marL="457200" indent="-457200" algn="r" eaLnBrk="1" hangingPunct="1">
              <a:buFont typeface="SymbolPS" charset="0"/>
              <a:buNone/>
            </a:pPr>
            <a:endParaRPr kumimoji="0" lang="ru-RU" sz="1800" dirty="0" smtClean="0">
              <a:cs typeface="Arial" pitchFamily="34" charset="0"/>
            </a:endParaRPr>
          </a:p>
          <a:p>
            <a:pPr marL="457200" indent="-457200" algn="r" eaLnBrk="1" hangingPunct="1">
              <a:buFont typeface="SymbolPS" charset="0"/>
              <a:buNone/>
            </a:pPr>
            <a:r>
              <a:rPr kumimoji="0" lang="ru-RU" sz="2000" dirty="0" smtClean="0">
                <a:cs typeface="Arial" pitchFamily="34" charset="0"/>
              </a:rPr>
              <a:t>Клим и </a:t>
            </a:r>
            <a:r>
              <a:rPr kumimoji="0" lang="ru-RU" sz="2000" dirty="0" err="1" smtClean="0">
                <a:cs typeface="Arial" pitchFamily="34" charset="0"/>
              </a:rPr>
              <a:t>Лудин</a:t>
            </a:r>
            <a:r>
              <a:rPr kumimoji="0" lang="ru-RU" sz="2000" dirty="0" smtClean="0">
                <a:cs typeface="Arial" pitchFamily="34" charset="0"/>
              </a:rPr>
              <a:t> (</a:t>
            </a:r>
            <a:r>
              <a:rPr kumimoji="0" lang="en-US" sz="2000" dirty="0" err="1" smtClean="0">
                <a:cs typeface="Arial" pitchFamily="34" charset="0"/>
              </a:rPr>
              <a:t>Kliem</a:t>
            </a:r>
            <a:r>
              <a:rPr kumimoji="0" lang="en-US" sz="2000" dirty="0" smtClean="0">
                <a:cs typeface="Arial" pitchFamily="34" charset="0"/>
              </a:rPr>
              <a:t> and </a:t>
            </a:r>
            <a:r>
              <a:rPr kumimoji="0" lang="en-US" sz="2000" dirty="0" err="1" smtClean="0">
                <a:cs typeface="Arial" pitchFamily="34" charset="0"/>
              </a:rPr>
              <a:t>Ludin</a:t>
            </a:r>
            <a:r>
              <a:rPr kumimoji="0" lang="en-US" sz="2000" dirty="0" smtClean="0">
                <a:cs typeface="Arial" pitchFamily="34" charset="0"/>
              </a:rPr>
              <a:t>), 1995)</a:t>
            </a:r>
            <a:endParaRPr kumimoji="0" lang="ru-RU" sz="2000" dirty="0" smtClean="0">
              <a:cs typeface="Arial" pitchFamily="34" charset="0"/>
            </a:endParaRPr>
          </a:p>
          <a:p>
            <a:pPr marL="457200" indent="-457200" eaLnBrk="1" hangingPunct="1"/>
            <a:endParaRPr kumimoji="0" lang="ru-RU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Коммуникации в проекте через:</a:t>
            </a:r>
          </a:p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Построение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отношений в организации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3490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458200" cy="4114800"/>
          </a:xfrm>
        </p:spPr>
        <p:txBody>
          <a:bodyPr/>
          <a:lstStyle/>
          <a:p>
            <a:pPr marL="457200" indent="-457200" eaLnBrk="1" hangingPunct="1">
              <a:spcBef>
                <a:spcPct val="6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Согласованные планирование и реализация</a:t>
            </a:r>
          </a:p>
          <a:p>
            <a:pPr marL="457200" indent="-457200" eaLnBrk="1" hangingPunct="1">
              <a:spcBef>
                <a:spcPct val="6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Создание чувства собственности:</a:t>
            </a:r>
          </a:p>
          <a:p>
            <a:pPr marL="990600" lvl="1" indent="-533400" eaLnBrk="1" hangingPunct="1">
              <a:spcBef>
                <a:spcPct val="60000"/>
              </a:spcBef>
              <a:buFont typeface="SymbolPS" charset="0"/>
              <a:buChar char="-"/>
            </a:pPr>
            <a:r>
              <a:rPr kumimoji="0" lang="ru-RU" sz="2000" smtClean="0">
                <a:latin typeface="Arial" pitchFamily="34" charset="0"/>
              </a:rPr>
              <a:t>найти ресурсы для проекта</a:t>
            </a:r>
          </a:p>
          <a:p>
            <a:pPr marL="990600" lvl="1" indent="-533400" eaLnBrk="1" hangingPunct="1">
              <a:spcBef>
                <a:spcPct val="60000"/>
              </a:spcBef>
              <a:buFont typeface="SymbolPS" charset="0"/>
              <a:buChar char="-"/>
            </a:pPr>
            <a:r>
              <a:rPr kumimoji="0" lang="ru-RU" sz="2000" smtClean="0">
                <a:latin typeface="Arial" pitchFamily="34" charset="0"/>
              </a:rPr>
              <a:t>изменить методы работы</a:t>
            </a:r>
          </a:p>
          <a:p>
            <a:pPr marL="990600" lvl="1" indent="-533400" eaLnBrk="1" hangingPunct="1">
              <a:spcBef>
                <a:spcPct val="60000"/>
              </a:spcBef>
              <a:buFont typeface="SymbolPS" charset="0"/>
              <a:buChar char="-"/>
            </a:pPr>
            <a:r>
              <a:rPr kumimoji="0" lang="ru-RU" sz="2000" smtClean="0">
                <a:latin typeface="Arial" pitchFamily="34" charset="0"/>
              </a:rPr>
              <a:t>соблюдать сроки</a:t>
            </a:r>
          </a:p>
          <a:p>
            <a:pPr marL="990600" lvl="1" indent="-533400" eaLnBrk="1" hangingPunct="1">
              <a:spcBef>
                <a:spcPct val="60000"/>
              </a:spcBef>
              <a:buFont typeface="SymbolPS" charset="0"/>
              <a:buChar char="-"/>
            </a:pPr>
            <a:r>
              <a:rPr kumimoji="0" lang="ru-RU" sz="2000" smtClean="0">
                <a:latin typeface="Arial" pitchFamily="34" charset="0"/>
              </a:rPr>
              <a:t>получать общественную поддержку</a:t>
            </a:r>
          </a:p>
          <a:p>
            <a:pPr marL="457200" indent="-457200" eaLnBrk="1" hangingPunct="1">
              <a:spcBef>
                <a:spcPct val="60000"/>
              </a:spcBef>
              <a:buFont typeface="SymbolPS" charset="0"/>
              <a:buAutoNum type="arabicPeriod"/>
            </a:pPr>
            <a:r>
              <a:rPr kumimoji="0" lang="ru-RU" sz="2000" smtClean="0">
                <a:cs typeface="Arial" pitchFamily="34" charset="0"/>
              </a:rPr>
              <a:t>Переговоры с коллегами</a:t>
            </a:r>
          </a:p>
          <a:p>
            <a:pPr marL="457200" indent="-457200" algn="r" eaLnBrk="1" hangingPunct="1">
              <a:spcBef>
                <a:spcPct val="60000"/>
              </a:spcBef>
              <a:buFont typeface="SymbolPS" charset="0"/>
              <a:buNone/>
            </a:pPr>
            <a:r>
              <a:rPr kumimoji="0" lang="ru-RU" sz="1800" smtClean="0">
                <a:cs typeface="Arial" pitchFamily="34" charset="0"/>
              </a:rPr>
              <a:t>(</a:t>
            </a:r>
            <a:r>
              <a:rPr kumimoji="0" lang="en-US" sz="1800" smtClean="0">
                <a:cs typeface="Arial" pitchFamily="34" charset="0"/>
              </a:rPr>
              <a:t>Boddy and Buchanan</a:t>
            </a:r>
            <a:r>
              <a:rPr kumimoji="0" lang="ru-RU" sz="1800" smtClean="0">
                <a:cs typeface="Arial" pitchFamily="34" charset="0"/>
              </a:rPr>
              <a:t>, 1992</a:t>
            </a:r>
            <a:r>
              <a:rPr kumimoji="0" lang="en-US" sz="1800" smtClean="0">
                <a:cs typeface="Arial" pitchFamily="34" charset="0"/>
              </a:rPr>
              <a:t>)</a:t>
            </a:r>
            <a:endParaRPr kumimoji="0" lang="ru-RU" sz="18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04800" y="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Коммуникации в проекте через:</a:t>
            </a:r>
          </a:p>
          <a:p>
            <a:r>
              <a:rPr lang="ru-RU" sz="3200" b="1" dirty="0" smtClean="0">
                <a:solidFill>
                  <a:srgbClr val="333399"/>
                </a:solidFill>
                <a:latin typeface="Arial" pitchFamily="34" charset="0"/>
              </a:rPr>
              <a:t>Навыки </a:t>
            </a:r>
            <a:r>
              <a:rPr lang="ru-RU" sz="3200" b="1" dirty="0">
                <a:solidFill>
                  <a:srgbClr val="333399"/>
                </a:solidFill>
                <a:latin typeface="Arial" pitchFamily="34" charset="0"/>
              </a:rPr>
              <a:t>ведения переговоров</a:t>
            </a:r>
            <a:endParaRPr lang="ru-RU" sz="2800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64514" name="Line 3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451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458200" cy="4114800"/>
          </a:xfrm>
        </p:spPr>
        <p:txBody>
          <a:bodyPr/>
          <a:lstStyle/>
          <a:p>
            <a:pPr marL="457200" indent="-457200"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Обозначение поведения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Резюмирование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Использование одного хорошего аргумента</a:t>
            </a:r>
          </a:p>
          <a:p>
            <a:pPr marL="457200" indent="-457200" eaLnBrk="1" hangingPunct="1">
              <a:spcBef>
                <a:spcPct val="100000"/>
              </a:spcBef>
            </a:pPr>
            <a:r>
              <a:rPr kumimoji="0" lang="ru-RU" smtClean="0">
                <a:cs typeface="Arial" pitchFamily="34" charset="0"/>
              </a:rPr>
              <a:t>Использование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13253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5220</Words>
  <Application>Microsoft Office PowerPoint</Application>
  <PresentationFormat>Экран (4:3)</PresentationFormat>
  <Paragraphs>1103</Paragraphs>
  <Slides>160</Slides>
  <Notes>6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160</vt:i4>
      </vt:variant>
    </vt:vector>
  </HeadingPairs>
  <TitlesOfParts>
    <vt:vector size="166" baseType="lpstr">
      <vt:lpstr>Справедливость</vt:lpstr>
      <vt:lpstr>\\localhost\Users\svetlananovikova\Documents\Тьюторская деятельность\BZR 716 _Осень 13\Тьюториалы\ТЬюториал 7_Операции 1\Материалы Тьютора\Macintosh HD:Users:svetlananovikova:Documents:Тьюторская деятельность:BZR700:РАЗДАТКА - SADT.doc!OLE_LINK1</vt:lpstr>
      <vt:lpstr>Формула</vt:lpstr>
      <vt:lpstr>Документ</vt:lpstr>
      <vt:lpstr>Clip</vt:lpstr>
      <vt:lpstr>Диаграмма</vt:lpstr>
      <vt:lpstr>Управление проектами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Определение Содержания</vt:lpstr>
      <vt:lpstr>Презентация PowerPoint</vt:lpstr>
      <vt:lpstr>Диаграмма Исикавы</vt:lpstr>
      <vt:lpstr>Презентация PowerPoint</vt:lpstr>
      <vt:lpstr>Презентация PowerPoint</vt:lpstr>
      <vt:lpstr>Презентация PowerPoint</vt:lpstr>
      <vt:lpstr>Презентация PowerPoint</vt:lpstr>
      <vt:lpstr>Заинтересованные стороны</vt:lpstr>
      <vt:lpstr> Модель заинтересованных сторон и их ожиданий 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Финансовая оценка проектов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дисконтированного денежного потока (Cash Flow)</vt:lpstr>
      <vt:lpstr>Общая формула метода</vt:lpstr>
      <vt:lpstr>Как определить:</vt:lpstr>
      <vt:lpstr>Выбор требуемой ставки доходности</vt:lpstr>
      <vt:lpstr> Метод  NPV</vt:lpstr>
      <vt:lpstr>Пример расчета NPV </vt:lpstr>
      <vt:lpstr>Презентация PowerPoint</vt:lpstr>
      <vt:lpstr>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рисками</vt:lpstr>
      <vt:lpstr>Презентация PowerPoint</vt:lpstr>
      <vt:lpstr>Что есть риск?</vt:lpstr>
      <vt:lpstr>Характерные свойства риска</vt:lpstr>
      <vt:lpstr>Риски в проектах</vt:lpstr>
      <vt:lpstr> Зачем нужно управлять рисками B</vt:lpstr>
      <vt:lpstr>4 стадии управления риском  </vt:lpstr>
      <vt:lpstr>ВЫХОДЫ процесса планирования управления рисками</vt:lpstr>
      <vt:lpstr>Пример структуры категорий рисков</vt:lpstr>
      <vt:lpstr>Другие варианты классификации Рисков</vt:lpstr>
      <vt:lpstr>Относительно проекта риски можно разделить на:</vt:lpstr>
      <vt:lpstr>Классификация по степени ущерба</vt:lpstr>
      <vt:lpstr>Стратегии обращения с рисками</vt:lpstr>
      <vt:lpstr>Создание команды, руководство и мотивация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группами Факторы, определяющие процесс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конфликтами</vt:lpstr>
      <vt:lpstr>КОНФЛИКТ (от лат. conflictus — столкновение), столкновение, серьезное разногласие, спор</vt:lpstr>
      <vt:lpstr>Структурные элементы конфликта</vt:lpstr>
      <vt:lpstr>Презентация PowerPoint</vt:lpstr>
      <vt:lpstr>Презентация PowerPoint</vt:lpstr>
      <vt:lpstr>Формула конфликта</vt:lpstr>
      <vt:lpstr>Причины конфликта</vt:lpstr>
      <vt:lpstr>Классификация конфликтов</vt:lpstr>
      <vt:lpstr>Теория продуктивного конфликта</vt:lpstr>
      <vt:lpstr>Концепция   Томаса–Килменна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Коммуникации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Ревизия и завершение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Novikova Svetlana</dc:creator>
  <cp:lastModifiedBy>Novikova Svetlana</cp:lastModifiedBy>
  <cp:revision>58</cp:revision>
  <cp:lastPrinted>2016-03-22T13:16:03Z</cp:lastPrinted>
  <dcterms:created xsi:type="dcterms:W3CDTF">2016-03-14T17:25:03Z</dcterms:created>
  <dcterms:modified xsi:type="dcterms:W3CDTF">2016-03-23T16:02:49Z</dcterms:modified>
</cp:coreProperties>
</file>