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72" r:id="rId5"/>
    <p:sldId id="257" r:id="rId6"/>
    <p:sldId id="479" r:id="rId7"/>
    <p:sldId id="481" r:id="rId8"/>
    <p:sldId id="482" r:id="rId9"/>
    <p:sldId id="485" r:id="rId10"/>
    <p:sldId id="480" r:id="rId11"/>
    <p:sldId id="484" r:id="rId12"/>
    <p:sldId id="483" r:id="rId13"/>
    <p:sldId id="472" r:id="rId14"/>
    <p:sldId id="473" r:id="rId15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DFDS" panose="00000500000000000000" pitchFamily="2" charset="0"/>
      <p:regular r:id="rId22"/>
      <p:bold r:id="rId23"/>
      <p:italic r:id="rId24"/>
    </p:embeddedFont>
    <p:embeddedFont>
      <p:font typeface="DFDS Bold" panose="00000800000000000000" pitchFamily="2" charset="0"/>
      <p:bold r:id="rId25"/>
    </p:embeddedFont>
    <p:embeddedFont>
      <p:font typeface="DFDS Light" panose="00000400000000000000" pitchFamily="2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2865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7" pos="4679" userDrawn="1">
          <p15:clr>
            <a:srgbClr val="A4A3A4"/>
          </p15:clr>
        </p15:guide>
        <p15:guide id="8" pos="1731" userDrawn="1">
          <p15:clr>
            <a:srgbClr val="A4A3A4"/>
          </p15:clr>
        </p15:guide>
        <p15:guide id="9" pos="4861" userDrawn="1">
          <p15:clr>
            <a:srgbClr val="A4A3A4"/>
          </p15:clr>
        </p15:guide>
        <p15:guide id="10" pos="1663" userDrawn="1">
          <p15:clr>
            <a:srgbClr val="A4A3A4"/>
          </p15:clr>
        </p15:guide>
        <p15:guide id="11" pos="5292" userDrawn="1">
          <p15:clr>
            <a:srgbClr val="A4A3A4"/>
          </p15:clr>
        </p15:guide>
        <p15:guide id="12" pos="3840" userDrawn="1">
          <p15:clr>
            <a:srgbClr val="A4A3A4"/>
          </p15:clr>
        </p15:guide>
        <p15:guide id="13" orient="horz" pos="527" userDrawn="1">
          <p15:clr>
            <a:srgbClr val="A4A3A4"/>
          </p15:clr>
        </p15:guide>
        <p15:guide id="14" pos="2797" userDrawn="1">
          <p15:clr>
            <a:srgbClr val="A4A3A4"/>
          </p15:clr>
        </p15:guide>
        <p15:guide id="15" orient="horz" pos="3816" userDrawn="1">
          <p15:clr>
            <a:srgbClr val="A4A3A4"/>
          </p15:clr>
        </p15:guide>
        <p15:guide id="16" pos="6357" userDrawn="1">
          <p15:clr>
            <a:srgbClr val="A4A3A4"/>
          </p15:clr>
        </p15:guide>
        <p15:guide id="17" pos="5904" userDrawn="1">
          <p15:clr>
            <a:srgbClr val="A4A3A4"/>
          </p15:clr>
        </p15:guide>
        <p15:guide id="18" orient="horz" pos="1275" userDrawn="1">
          <p15:clr>
            <a:srgbClr val="A4A3A4"/>
          </p15:clr>
        </p15:guide>
        <p15:guide id="19" pos="2320" userDrawn="1">
          <p15:clr>
            <a:srgbClr val="A4A3A4"/>
          </p15:clr>
        </p15:guide>
        <p15:guide id="20" pos="5836" userDrawn="1">
          <p15:clr>
            <a:srgbClr val="A4A3A4"/>
          </p15:clr>
        </p15:guide>
        <p15:guide id="21" pos="2457" userDrawn="1">
          <p15:clr>
            <a:srgbClr val="A4A3A4"/>
          </p15:clr>
        </p15:guide>
        <p15:guide id="22" pos="4475" userDrawn="1">
          <p15:clr>
            <a:srgbClr val="A4A3A4"/>
          </p15:clr>
        </p15:guide>
        <p15:guide id="23" pos="6947" userDrawn="1">
          <p15:clr>
            <a:srgbClr val="A4A3A4"/>
          </p15:clr>
        </p15:guide>
        <p15:guide id="24" pos="4407" userDrawn="1">
          <p15:clr>
            <a:srgbClr val="A4A3A4"/>
          </p15:clr>
        </p15:guide>
        <p15:guide id="25" orient="horz" pos="2160" userDrawn="1">
          <p15:clr>
            <a:srgbClr val="A4A3A4"/>
          </p15:clr>
        </p15:guide>
        <p15:guide id="26" pos="1504" userDrawn="1">
          <p15:clr>
            <a:srgbClr val="A4A3A4"/>
          </p15:clr>
        </p15:guide>
        <p15:guide id="27" orient="horz" pos="2727" userDrawn="1">
          <p15:clr>
            <a:srgbClr val="A4A3A4"/>
          </p15:clr>
        </p15:guide>
        <p15:guide id="28" orient="horz" pos="2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BF4"/>
    <a:srgbClr val="C4DBF3"/>
    <a:srgbClr val="ADDDF5"/>
    <a:srgbClr val="3C536F"/>
    <a:srgbClr val="A9C0E5"/>
    <a:srgbClr val="002B45"/>
    <a:srgbClr val="44546A"/>
    <a:srgbClr val="4D6B7D"/>
    <a:srgbClr val="FFE8D2"/>
    <a:srgbClr val="ABD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2D95ED-5908-4718-BFE5-FB577A6283A6}" v="239" dt="2021-10-24T22:21:23.7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58704" autoAdjust="0"/>
  </p:normalViewPr>
  <p:slideViewPr>
    <p:cSldViewPr snapToGrid="0">
      <p:cViewPr varScale="1">
        <p:scale>
          <a:sx n="39" d="100"/>
          <a:sy n="39" d="100"/>
        </p:scale>
        <p:origin x="896" y="32"/>
      </p:cViewPr>
      <p:guideLst>
        <p:guide orient="horz" pos="4133"/>
        <p:guide pos="2865"/>
        <p:guide orient="horz" pos="346"/>
        <p:guide orient="horz" pos="663"/>
        <p:guide pos="4679"/>
        <p:guide pos="1731"/>
        <p:guide pos="4861"/>
        <p:guide pos="1663"/>
        <p:guide pos="5292"/>
        <p:guide pos="3840"/>
        <p:guide orient="horz" pos="527"/>
        <p:guide pos="2797"/>
        <p:guide orient="horz" pos="3816"/>
        <p:guide pos="6357"/>
        <p:guide pos="5904"/>
        <p:guide orient="horz" pos="1275"/>
        <p:guide pos="2320"/>
        <p:guide pos="5836"/>
        <p:guide pos="2457"/>
        <p:guide pos="4475"/>
        <p:guide pos="6947"/>
        <p:guide pos="4407"/>
        <p:guide orient="horz" pos="2160"/>
        <p:guide pos="1504"/>
        <p:guide orient="horz" pos="2727"/>
        <p:guide orient="horz" pos="284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F6CF7F-7C05-4CC7-A03E-2BDBDEBE505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B98AE-C4F2-4058-B403-4EB01BEF754A}">
      <dgm:prSet/>
      <dgm:spPr/>
      <dgm:t>
        <a:bodyPr/>
        <a:lstStyle/>
        <a:p>
          <a:r>
            <a:rPr lang="en-US" dirty="0"/>
            <a:t>Vectors</a:t>
          </a:r>
        </a:p>
      </dgm:t>
    </dgm:pt>
    <dgm:pt modelId="{60938E6F-044B-41B4-989D-7D3473D4DA17}" type="parTrans" cxnId="{A6AF26EB-9C67-4650-85A4-E8FBA13DFB42}">
      <dgm:prSet/>
      <dgm:spPr/>
      <dgm:t>
        <a:bodyPr/>
        <a:lstStyle/>
        <a:p>
          <a:endParaRPr lang="en-US"/>
        </a:p>
      </dgm:t>
    </dgm:pt>
    <dgm:pt modelId="{09F7D9FA-04CC-4ABE-A7AC-AAD64CC13FCB}" type="sibTrans" cxnId="{A6AF26EB-9C67-4650-85A4-E8FBA13DFB42}">
      <dgm:prSet/>
      <dgm:spPr/>
      <dgm:t>
        <a:bodyPr/>
        <a:lstStyle/>
        <a:p>
          <a:endParaRPr lang="en-US"/>
        </a:p>
      </dgm:t>
    </dgm:pt>
    <dgm:pt modelId="{C2FAD68D-101D-4FAE-B1A4-2FEFAD9997CD}">
      <dgm:prSet phldrT="[Text]"/>
      <dgm:spPr/>
      <dgm:t>
        <a:bodyPr/>
        <a:lstStyle/>
        <a:p>
          <a:r>
            <a:rPr lang="en-US" dirty="0"/>
            <a:t>Self-defense</a:t>
          </a:r>
        </a:p>
      </dgm:t>
    </dgm:pt>
    <dgm:pt modelId="{720016CE-820C-4916-A83F-C87521C4CC6B}" type="parTrans" cxnId="{DF0FEE94-E9CF-4CDE-930A-EFE573DB6AAB}">
      <dgm:prSet/>
      <dgm:spPr/>
      <dgm:t>
        <a:bodyPr/>
        <a:lstStyle/>
        <a:p>
          <a:endParaRPr lang="da-DK"/>
        </a:p>
      </dgm:t>
    </dgm:pt>
    <dgm:pt modelId="{FED687F6-B545-4165-84BB-DE17F92E7039}" type="sibTrans" cxnId="{DF0FEE94-E9CF-4CDE-930A-EFE573DB6AAB}">
      <dgm:prSet/>
      <dgm:spPr/>
      <dgm:t>
        <a:bodyPr/>
        <a:lstStyle/>
        <a:p>
          <a:endParaRPr lang="da-DK"/>
        </a:p>
      </dgm:t>
    </dgm:pt>
    <dgm:pt modelId="{0AF8EBCC-0BD1-4196-99C0-317DC6B05291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Big Picture</a:t>
          </a:r>
          <a:endParaRPr lang="en-US" dirty="0"/>
        </a:p>
      </dgm:t>
    </dgm:pt>
    <dgm:pt modelId="{DC471D44-CFDF-43DD-9448-D0C9EFC08DC9}" type="parTrans" cxnId="{60803D23-9FC1-4C58-AC03-37C1C200F047}">
      <dgm:prSet/>
      <dgm:spPr/>
      <dgm:t>
        <a:bodyPr/>
        <a:lstStyle/>
        <a:p>
          <a:endParaRPr lang="da-DK"/>
        </a:p>
      </dgm:t>
    </dgm:pt>
    <dgm:pt modelId="{937933E6-3846-40F8-BDF2-6CB0F6B01768}" type="sibTrans" cxnId="{60803D23-9FC1-4C58-AC03-37C1C200F047}">
      <dgm:prSet/>
      <dgm:spPr/>
      <dgm:t>
        <a:bodyPr/>
        <a:lstStyle/>
        <a:p>
          <a:endParaRPr lang="da-DK"/>
        </a:p>
      </dgm:t>
    </dgm:pt>
    <dgm:pt modelId="{5B7AB18D-0222-47FC-B8EF-7A1C40A60797}">
      <dgm:prSet phldrT="[Text]"/>
      <dgm:spPr/>
      <dgm:t>
        <a:bodyPr/>
        <a:lstStyle/>
        <a:p>
          <a:r>
            <a:rPr lang="en-US" dirty="0"/>
            <a:t>Q/A</a:t>
          </a:r>
        </a:p>
      </dgm:t>
    </dgm:pt>
    <dgm:pt modelId="{8A3DF7CE-ACED-4DA6-8288-4C02659D5C49}" type="parTrans" cxnId="{5B2E6E45-A219-4D8B-8B8E-A9AAAD9A115A}">
      <dgm:prSet/>
      <dgm:spPr/>
      <dgm:t>
        <a:bodyPr/>
        <a:lstStyle/>
        <a:p>
          <a:endParaRPr lang="da-DK"/>
        </a:p>
      </dgm:t>
    </dgm:pt>
    <dgm:pt modelId="{4DEBF8D1-28AB-4061-83D5-EB0438814F04}" type="sibTrans" cxnId="{5B2E6E45-A219-4D8B-8B8E-A9AAAD9A115A}">
      <dgm:prSet/>
      <dgm:spPr/>
      <dgm:t>
        <a:bodyPr/>
        <a:lstStyle/>
        <a:p>
          <a:endParaRPr lang="da-DK"/>
        </a:p>
      </dgm:t>
    </dgm:pt>
    <dgm:pt modelId="{30AECAEA-DECC-4ABA-8EAC-6241F74EAB92}" type="pres">
      <dgm:prSet presAssocID="{33F6CF7F-7C05-4CC7-A03E-2BDBDEBE5051}" presName="CompostProcess" presStyleCnt="0">
        <dgm:presLayoutVars>
          <dgm:dir/>
          <dgm:resizeHandles val="exact"/>
        </dgm:presLayoutVars>
      </dgm:prSet>
      <dgm:spPr/>
    </dgm:pt>
    <dgm:pt modelId="{71757BC5-FD58-4092-9D20-A0775832EB03}" type="pres">
      <dgm:prSet presAssocID="{33F6CF7F-7C05-4CC7-A03E-2BDBDEBE5051}" presName="arrow" presStyleLbl="bgShp" presStyleIdx="0" presStyleCnt="1"/>
      <dgm:spPr/>
    </dgm:pt>
    <dgm:pt modelId="{A7B82D27-447E-4FAD-A4BB-CED5622127D4}" type="pres">
      <dgm:prSet presAssocID="{33F6CF7F-7C05-4CC7-A03E-2BDBDEBE5051}" presName="linearProcess" presStyleCnt="0"/>
      <dgm:spPr/>
    </dgm:pt>
    <dgm:pt modelId="{A3318075-E69A-49E8-B2DD-706C7C365386}" type="pres">
      <dgm:prSet presAssocID="{0AF8EBCC-0BD1-4196-99C0-317DC6B05291}" presName="textNode" presStyleLbl="node1" presStyleIdx="0" presStyleCnt="4">
        <dgm:presLayoutVars>
          <dgm:bulletEnabled val="1"/>
        </dgm:presLayoutVars>
      </dgm:prSet>
      <dgm:spPr/>
    </dgm:pt>
    <dgm:pt modelId="{EBDAB10B-69BF-418E-8D35-A0E0961C5F05}" type="pres">
      <dgm:prSet presAssocID="{937933E6-3846-40F8-BDF2-6CB0F6B01768}" presName="sibTrans" presStyleCnt="0"/>
      <dgm:spPr/>
    </dgm:pt>
    <dgm:pt modelId="{4290901C-A830-48F6-853B-7274D824E05D}" type="pres">
      <dgm:prSet presAssocID="{6FEB98AE-C4F2-4058-B403-4EB01BEF754A}" presName="textNode" presStyleLbl="node1" presStyleIdx="1" presStyleCnt="4">
        <dgm:presLayoutVars>
          <dgm:bulletEnabled val="1"/>
        </dgm:presLayoutVars>
      </dgm:prSet>
      <dgm:spPr/>
    </dgm:pt>
    <dgm:pt modelId="{ECC5BB8F-EEBB-4FD6-B3D9-D248322EF81F}" type="pres">
      <dgm:prSet presAssocID="{09F7D9FA-04CC-4ABE-A7AC-AAD64CC13FCB}" presName="sibTrans" presStyleCnt="0"/>
      <dgm:spPr/>
    </dgm:pt>
    <dgm:pt modelId="{21148ED2-8D8E-4196-99D5-F15AC3D680A0}" type="pres">
      <dgm:prSet presAssocID="{C2FAD68D-101D-4FAE-B1A4-2FEFAD9997CD}" presName="textNode" presStyleLbl="node1" presStyleIdx="2" presStyleCnt="4">
        <dgm:presLayoutVars>
          <dgm:bulletEnabled val="1"/>
        </dgm:presLayoutVars>
      </dgm:prSet>
      <dgm:spPr/>
    </dgm:pt>
    <dgm:pt modelId="{5CB89028-D4DE-4656-ADA8-D890877A4BD6}" type="pres">
      <dgm:prSet presAssocID="{FED687F6-B545-4165-84BB-DE17F92E7039}" presName="sibTrans" presStyleCnt="0"/>
      <dgm:spPr/>
    </dgm:pt>
    <dgm:pt modelId="{E3F6676B-C585-42B6-90F7-FCB750486CCD}" type="pres">
      <dgm:prSet presAssocID="{5B7AB18D-0222-47FC-B8EF-7A1C40A60797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60803D23-9FC1-4C58-AC03-37C1C200F047}" srcId="{33F6CF7F-7C05-4CC7-A03E-2BDBDEBE5051}" destId="{0AF8EBCC-0BD1-4196-99C0-317DC6B05291}" srcOrd="0" destOrd="0" parTransId="{DC471D44-CFDF-43DD-9448-D0C9EFC08DC9}" sibTransId="{937933E6-3846-40F8-BDF2-6CB0F6B01768}"/>
    <dgm:cxn modelId="{5B2E6E45-A219-4D8B-8B8E-A9AAAD9A115A}" srcId="{33F6CF7F-7C05-4CC7-A03E-2BDBDEBE5051}" destId="{5B7AB18D-0222-47FC-B8EF-7A1C40A60797}" srcOrd="3" destOrd="0" parTransId="{8A3DF7CE-ACED-4DA6-8288-4C02659D5C49}" sibTransId="{4DEBF8D1-28AB-4061-83D5-EB0438814F04}"/>
    <dgm:cxn modelId="{DF0FEE94-E9CF-4CDE-930A-EFE573DB6AAB}" srcId="{33F6CF7F-7C05-4CC7-A03E-2BDBDEBE5051}" destId="{C2FAD68D-101D-4FAE-B1A4-2FEFAD9997CD}" srcOrd="2" destOrd="0" parTransId="{720016CE-820C-4916-A83F-C87521C4CC6B}" sibTransId="{FED687F6-B545-4165-84BB-DE17F92E7039}"/>
    <dgm:cxn modelId="{845FDEA1-0978-492C-A7C8-43F62FCFA5D6}" type="presOf" srcId="{C2FAD68D-101D-4FAE-B1A4-2FEFAD9997CD}" destId="{21148ED2-8D8E-4196-99D5-F15AC3D680A0}" srcOrd="0" destOrd="0" presId="urn:microsoft.com/office/officeart/2005/8/layout/hProcess9"/>
    <dgm:cxn modelId="{69984DB8-4D5A-441F-9363-9B1AA5DAE80A}" type="presOf" srcId="{0AF8EBCC-0BD1-4196-99C0-317DC6B05291}" destId="{A3318075-E69A-49E8-B2DD-706C7C365386}" srcOrd="0" destOrd="0" presId="urn:microsoft.com/office/officeart/2005/8/layout/hProcess9"/>
    <dgm:cxn modelId="{437ECDB9-0EFE-478E-802D-A457F154ECA5}" type="presOf" srcId="{6FEB98AE-C4F2-4058-B403-4EB01BEF754A}" destId="{4290901C-A830-48F6-853B-7274D824E05D}" srcOrd="0" destOrd="0" presId="urn:microsoft.com/office/officeart/2005/8/layout/hProcess9"/>
    <dgm:cxn modelId="{5E9C0AD3-74C1-42F9-85AA-D1B627E22478}" type="presOf" srcId="{33F6CF7F-7C05-4CC7-A03E-2BDBDEBE5051}" destId="{30AECAEA-DECC-4ABA-8EAC-6241F74EAB92}" srcOrd="0" destOrd="0" presId="urn:microsoft.com/office/officeart/2005/8/layout/hProcess9"/>
    <dgm:cxn modelId="{029368EA-8434-4688-BAC1-8E9E46D38028}" type="presOf" srcId="{5B7AB18D-0222-47FC-B8EF-7A1C40A60797}" destId="{E3F6676B-C585-42B6-90F7-FCB750486CCD}" srcOrd="0" destOrd="0" presId="urn:microsoft.com/office/officeart/2005/8/layout/hProcess9"/>
    <dgm:cxn modelId="{A6AF26EB-9C67-4650-85A4-E8FBA13DFB42}" srcId="{33F6CF7F-7C05-4CC7-A03E-2BDBDEBE5051}" destId="{6FEB98AE-C4F2-4058-B403-4EB01BEF754A}" srcOrd="1" destOrd="0" parTransId="{60938E6F-044B-41B4-989D-7D3473D4DA17}" sibTransId="{09F7D9FA-04CC-4ABE-A7AC-AAD64CC13FCB}"/>
    <dgm:cxn modelId="{D64CF258-C26B-43DC-BE31-4EB153C8C5AC}" type="presParOf" srcId="{30AECAEA-DECC-4ABA-8EAC-6241F74EAB92}" destId="{71757BC5-FD58-4092-9D20-A0775832EB03}" srcOrd="0" destOrd="0" presId="urn:microsoft.com/office/officeart/2005/8/layout/hProcess9"/>
    <dgm:cxn modelId="{AE319A81-1DD2-4C21-B00F-3F70148F91EF}" type="presParOf" srcId="{30AECAEA-DECC-4ABA-8EAC-6241F74EAB92}" destId="{A7B82D27-447E-4FAD-A4BB-CED5622127D4}" srcOrd="1" destOrd="0" presId="urn:microsoft.com/office/officeart/2005/8/layout/hProcess9"/>
    <dgm:cxn modelId="{A8866B53-E7E3-427D-86C0-4DDE9DF81359}" type="presParOf" srcId="{A7B82D27-447E-4FAD-A4BB-CED5622127D4}" destId="{A3318075-E69A-49E8-B2DD-706C7C365386}" srcOrd="0" destOrd="0" presId="urn:microsoft.com/office/officeart/2005/8/layout/hProcess9"/>
    <dgm:cxn modelId="{52758CDC-5287-4CEF-A6F2-B32E391A203E}" type="presParOf" srcId="{A7B82D27-447E-4FAD-A4BB-CED5622127D4}" destId="{EBDAB10B-69BF-418E-8D35-A0E0961C5F05}" srcOrd="1" destOrd="0" presId="urn:microsoft.com/office/officeart/2005/8/layout/hProcess9"/>
    <dgm:cxn modelId="{478F32AC-F12F-4CA7-8292-2288DE486CF9}" type="presParOf" srcId="{A7B82D27-447E-4FAD-A4BB-CED5622127D4}" destId="{4290901C-A830-48F6-853B-7274D824E05D}" srcOrd="2" destOrd="0" presId="urn:microsoft.com/office/officeart/2005/8/layout/hProcess9"/>
    <dgm:cxn modelId="{096C2FA2-03DA-4432-AE8E-17AB0B7FB970}" type="presParOf" srcId="{A7B82D27-447E-4FAD-A4BB-CED5622127D4}" destId="{ECC5BB8F-EEBB-4FD6-B3D9-D248322EF81F}" srcOrd="3" destOrd="0" presId="urn:microsoft.com/office/officeart/2005/8/layout/hProcess9"/>
    <dgm:cxn modelId="{8F0A82F1-CA16-483F-AD0F-442E69221C65}" type="presParOf" srcId="{A7B82D27-447E-4FAD-A4BB-CED5622127D4}" destId="{21148ED2-8D8E-4196-99D5-F15AC3D680A0}" srcOrd="4" destOrd="0" presId="urn:microsoft.com/office/officeart/2005/8/layout/hProcess9"/>
    <dgm:cxn modelId="{2340A62E-C477-4D0A-AD76-D69DD2E5E9EA}" type="presParOf" srcId="{A7B82D27-447E-4FAD-A4BB-CED5622127D4}" destId="{5CB89028-D4DE-4656-ADA8-D890877A4BD6}" srcOrd="5" destOrd="0" presId="urn:microsoft.com/office/officeart/2005/8/layout/hProcess9"/>
    <dgm:cxn modelId="{073AFFEB-13AB-4F57-B4E8-69FC6EC9A698}" type="presParOf" srcId="{A7B82D27-447E-4FAD-A4BB-CED5622127D4}" destId="{E3F6676B-C585-42B6-90F7-FCB750486CC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7BC5-FD58-4092-9D20-A0775832EB03}">
      <dsp:nvSpPr>
        <dsp:cNvPr id="0" name=""/>
        <dsp:cNvSpPr/>
      </dsp:nvSpPr>
      <dsp:spPr>
        <a:xfrm>
          <a:off x="771428" y="0"/>
          <a:ext cx="8742861" cy="286232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18075-E69A-49E8-B2DD-706C7C365386}">
      <dsp:nvSpPr>
        <dsp:cNvPr id="0" name=""/>
        <dsp:cNvSpPr/>
      </dsp:nvSpPr>
      <dsp:spPr>
        <a:xfrm>
          <a:off x="7721" y="858696"/>
          <a:ext cx="2371321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Big Picture</a:t>
          </a:r>
          <a:endParaRPr lang="en-US" sz="2900" kern="1200" dirty="0"/>
        </a:p>
      </dsp:txBody>
      <dsp:txXfrm>
        <a:off x="63612" y="914587"/>
        <a:ext cx="2259539" cy="1033147"/>
      </dsp:txXfrm>
    </dsp:sp>
    <dsp:sp modelId="{4290901C-A830-48F6-853B-7274D824E05D}">
      <dsp:nvSpPr>
        <dsp:cNvPr id="0" name=""/>
        <dsp:cNvSpPr/>
      </dsp:nvSpPr>
      <dsp:spPr>
        <a:xfrm>
          <a:off x="2640706" y="858696"/>
          <a:ext cx="2371321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Vectors</a:t>
          </a:r>
        </a:p>
      </dsp:txBody>
      <dsp:txXfrm>
        <a:off x="2696597" y="914587"/>
        <a:ext cx="2259539" cy="1033147"/>
      </dsp:txXfrm>
    </dsp:sp>
    <dsp:sp modelId="{21148ED2-8D8E-4196-99D5-F15AC3D680A0}">
      <dsp:nvSpPr>
        <dsp:cNvPr id="0" name=""/>
        <dsp:cNvSpPr/>
      </dsp:nvSpPr>
      <dsp:spPr>
        <a:xfrm>
          <a:off x="5273691" y="858696"/>
          <a:ext cx="2371321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Self-defense</a:t>
          </a:r>
        </a:p>
      </dsp:txBody>
      <dsp:txXfrm>
        <a:off x="5329582" y="914587"/>
        <a:ext cx="2259539" cy="1033147"/>
      </dsp:txXfrm>
    </dsp:sp>
    <dsp:sp modelId="{E3F6676B-C585-42B6-90F7-FCB750486CCD}">
      <dsp:nvSpPr>
        <dsp:cNvPr id="0" name=""/>
        <dsp:cNvSpPr/>
      </dsp:nvSpPr>
      <dsp:spPr>
        <a:xfrm>
          <a:off x="7906675" y="858696"/>
          <a:ext cx="2371321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Q/A</a:t>
          </a:r>
        </a:p>
      </dsp:txBody>
      <dsp:txXfrm>
        <a:off x="7962566" y="914587"/>
        <a:ext cx="2259539" cy="1033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0F470-726F-426E-889A-8E92A4693460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878E9-47B1-4362-B238-A547D75475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84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D72A38B-F9FA-4036-A084-652409E98F08}" type="datetimeFigureOut">
              <a:rPr lang="en-GB" smtClean="0"/>
              <a:pPr/>
              <a:t>24/10/2021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985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661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596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048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780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758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6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20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7C56E99-434F-4322-94CC-F04E4ED58225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233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1231900"/>
            <a:ext cx="11469600" cy="49212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text, table, chart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3001963" y="2115263"/>
            <a:ext cx="2224088" cy="1187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40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5pPr>
            <a:lvl6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6pPr>
            <a:lvl7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7pPr>
            <a:lvl8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8pPr>
            <a:lvl9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text, table, chart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 level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5A36-EF7C-49E1-9E28-DC0261021B88}" type="datetime4">
              <a:rPr lang="en-GB" smtClean="0"/>
              <a:t>24 October 2021</a:t>
            </a:fld>
            <a:endParaRPr lang="en-GB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E4DB5CC0-3980-4243-BB79-9A20CC9B01F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71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</p:spPr>
        <p:txBody>
          <a:bodyPr lIns="0" r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</p:spPr>
        <p:txBody>
          <a:bodyPr lIns="0" tIns="0" rIns="0" b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wrap="square"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Pladsholder til dato 1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3A80043-8D1A-4EE7-8835-0FA45918CF0B}" type="datetime4">
              <a:rPr lang="en-GB" smtClean="0"/>
              <a:t>24 October 2021</a:t>
            </a:fld>
            <a:endParaRPr lang="en-GB"/>
          </a:p>
        </p:txBody>
      </p:sp>
      <p:sp>
        <p:nvSpPr>
          <p:cNvPr id="4" name="Pladsholder til sidefod 3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01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ored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tIns="0" rIns="72000" bIns="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06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66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15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8775" y="1494423"/>
            <a:ext cx="3582000" cy="128727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303285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8246553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316566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427548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00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37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FEEAF3EB-92D1-4F39-8839-FECF5B55287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654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0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46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38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58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50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97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5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123924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23133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014717"/>
            <a:ext cx="11474450" cy="2788287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14500" cap="all" baseline="0">
                <a:solidFill>
                  <a:schemeClr val="accent1"/>
                </a:solidFill>
              </a:defRPr>
            </a:lvl1pPr>
          </a:lstStyle>
          <a:p>
            <a:r>
              <a:rPr lang="en-GB"/>
              <a:t>Add text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4400"/>
            <a:ext cx="877868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/>
          <a:stretch/>
        </p:blipFill>
        <p:spPr>
          <a:xfrm>
            <a:off x="-7982" y="900000"/>
            <a:ext cx="2530988" cy="506986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423007" y="1357026"/>
            <a:ext cx="8410218" cy="4254501"/>
          </a:xfrm>
        </p:spPr>
        <p:txBody>
          <a:bodyPr anchor="t" anchorCtr="0"/>
          <a:lstStyle>
            <a:lvl1pPr algn="r">
              <a:lnSpc>
                <a:spcPct val="100000"/>
              </a:lnSpc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Add text</a:t>
            </a:r>
          </a:p>
        </p:txBody>
      </p:sp>
      <p:sp>
        <p:nvSpPr>
          <p:cNvPr id="10" name="Pladsholder til diasnummer 5" hidden="1"/>
          <p:cNvSpPr txBox="1">
            <a:spLocks/>
          </p:cNvSpPr>
          <p:nvPr userDrawn="1"/>
        </p:nvSpPr>
        <p:spPr>
          <a:xfrm>
            <a:off x="360000" y="7297372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2"/>
                </a:solidFill>
                <a:latin typeface="+mj-lt"/>
              </a:rPr>
              <a:pPr algn="l"/>
              <a:t>‹#›</a:t>
            </a:fld>
            <a:endParaRPr lang="en-GB" sz="95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5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D109318C-4F41-4505-97E4-ABFC57736E2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993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9D88-A2D2-46EF-88AA-9A0C8DF2E827}" type="datetime4">
              <a:rPr lang="en-GB" smtClean="0"/>
              <a:t>24 October 2021</a:t>
            </a:fld>
            <a:endParaRPr lang="en-GB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0029" y="1790479"/>
            <a:ext cx="3271942" cy="327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9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 max two lines</a:t>
            </a:r>
          </a:p>
        </p:txBody>
      </p:sp>
    </p:spTree>
    <p:extLst>
      <p:ext uri="{BB962C8B-B14F-4D97-AF65-F5344CB8AC3E}">
        <p14:creationId xmlns:p14="http://schemas.microsoft.com/office/powerpoint/2010/main" val="94525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 max two lines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10" name="Pladsholder til diasnummer 5">
            <a:extLst>
              <a:ext uri="{FF2B5EF4-FFF2-40B4-BE49-F238E27FC236}">
                <a16:creationId xmlns:a16="http://schemas.microsoft.com/office/drawing/2014/main" id="{3D21CFF8-B240-4C5A-AA2F-B21EBD9BED93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563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F734CF4E-E2CB-468E-92D9-4F5EB6D4DC48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366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oute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95568" cy="6858000"/>
          </a:xfrm>
          <a:prstGeom prst="rect">
            <a:avLst/>
          </a:prstGeom>
          <a:solidFill>
            <a:srgbClr val="C4DBF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00" err="1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662306" y="0"/>
            <a:ext cx="9540000" cy="68580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da-DK"/>
          </a:p>
        </p:txBody>
      </p:sp>
      <p:pic>
        <p:nvPicPr>
          <p:cNvPr id="5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a-DK" sz="3600" err="1"/>
              <a:t>Dfds</a:t>
            </a:r>
            <a:r>
              <a:rPr lang="da-DK" sz="3600"/>
              <a:t> at the </a:t>
            </a:r>
            <a:br>
              <a:rPr lang="da-DK" sz="3600"/>
            </a:br>
            <a:r>
              <a:rPr lang="da-DK" sz="3600" err="1">
                <a:solidFill>
                  <a:schemeClr val="accent3"/>
                </a:solidFill>
              </a:rPr>
              <a:t>heart</a:t>
            </a:r>
            <a:r>
              <a:rPr lang="da-DK" sz="3600">
                <a:solidFill>
                  <a:schemeClr val="accent3"/>
                </a:solidFill>
              </a:rPr>
              <a:t> of </a:t>
            </a:r>
            <a:r>
              <a:rPr lang="da-DK" sz="3600" err="1">
                <a:solidFill>
                  <a:schemeClr val="accent3"/>
                </a:solidFill>
              </a:rPr>
              <a:t>europe</a:t>
            </a:r>
            <a:endParaRPr lang="en-GB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1836000"/>
            <a:ext cx="5503010" cy="864766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ADD EDITOR NAME</a:t>
            </a:r>
          </a:p>
        </p:txBody>
      </p:sp>
      <p:sp>
        <p:nvSpPr>
          <p:cNvPr id="8" name="Pladsholder til diasnummer 5">
            <a:extLst>
              <a:ext uri="{FF2B5EF4-FFF2-40B4-BE49-F238E27FC236}">
                <a16:creationId xmlns:a16="http://schemas.microsoft.com/office/drawing/2014/main" id="{EF1669B0-49F3-4E66-857D-52731B3441D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770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3969" y="6408250"/>
            <a:ext cx="816000" cy="163229"/>
          </a:xfrm>
          <a:prstGeom prst="rect">
            <a:avLst/>
          </a:prstGeom>
        </p:spPr>
        <p:txBody>
          <a:bodyPr/>
          <a:lstStyle/>
          <a:p>
            <a:fld id="{E66F39FE-A71C-4EA9-B6A2-49D418A61827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76000" y="6408250"/>
            <a:ext cx="2400000" cy="1632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000" y="6081601"/>
            <a:ext cx="373952" cy="489879"/>
          </a:xfrm>
          <a:prstGeom prst="rect">
            <a:avLst/>
          </a:prstGeom>
        </p:spPr>
        <p:txBody>
          <a:bodyPr/>
          <a:lstStyle/>
          <a:p>
            <a:fld id="{201C90D5-DB52-4DB2-A9D7-5E39CB459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/>
              <a:t>Click on icon and insert image</a:t>
            </a:r>
          </a:p>
        </p:txBody>
      </p:sp>
      <p:sp>
        <p:nvSpPr>
          <p:cNvPr id="13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45439285-538C-487D-8D31-1CB4FC22A674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539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906B16A8-636F-4F92-866C-74B192C6E1D7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252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/>
              <a:t>Click on icon and insert image</a:t>
            </a:r>
          </a:p>
        </p:txBody>
      </p:sp>
      <p:sp>
        <p:nvSpPr>
          <p:cNvPr id="14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5CC3AC24-9EE3-4E49-9150-A30C62BC9CC2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43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99967" y="2012134"/>
            <a:ext cx="5818833" cy="2547625"/>
          </a:xfrm>
        </p:spPr>
        <p:txBody>
          <a:bodyPr anchor="b" anchorCtr="0"/>
          <a:lstStyle>
            <a:lvl1pPr algn="r">
              <a:defRPr sz="60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/>
              <a:t>Click to add  title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3C56051B-E622-4E99-93F4-F268A159014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635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V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 rot="10800000">
            <a:off x="4070622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8836" y="3776766"/>
            <a:ext cx="5503010" cy="866952"/>
          </a:xfrm>
        </p:spPr>
        <p:txBody>
          <a:bodyPr anchor="b" anchorCtr="0"/>
          <a:lstStyle>
            <a:lvl1pPr marL="0" indent="0" algn="r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798696" y="4822520"/>
            <a:ext cx="6013150" cy="1490597"/>
          </a:xfrm>
        </p:spPr>
        <p:txBody>
          <a:bodyPr anchor="t" anchorCtr="0"/>
          <a:lstStyle>
            <a:lvl1pPr algn="r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/>
              <a:t>Click to </a:t>
            </a:r>
            <a:br>
              <a:rPr lang="en-GB"/>
            </a:br>
            <a:r>
              <a:rPr lang="en-GB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379F6721-15B7-4E08-AD53-BFBE57877941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846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92000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2523306"/>
            <a:ext cx="5503010" cy="866952"/>
          </a:xfrm>
        </p:spPr>
        <p:txBody>
          <a:bodyPr anchor="t" anchorCtr="0"/>
          <a:lstStyle>
            <a:lvl1pPr marL="0" indent="0" algn="l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27459"/>
            <a:ext cx="5826269" cy="1490597"/>
          </a:xfrm>
        </p:spPr>
        <p:txBody>
          <a:bodyPr anchor="t" anchorCtr="0"/>
          <a:lstStyle>
            <a:lvl1pPr algn="l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/>
              <a:t>Click to </a:t>
            </a:r>
            <a:br>
              <a:rPr lang="en-GB"/>
            </a:br>
            <a:r>
              <a:rPr lang="en-GB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227AD0B9-239B-48B7-B7EE-8AEC1E43033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722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155066"/>
            <a:ext cx="10393200" cy="68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GB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31900"/>
            <a:ext cx="11470506" cy="4921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60000" y="917143"/>
            <a:ext cx="114732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Logo"/>
          <p:cNvPicPr>
            <a:picLocks noChangeAspect="1"/>
          </p:cNvPicPr>
          <p:nvPr/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5264543" y="722214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98DB34D-784C-4D9C-ABD8-61F63F762187}" type="datetime4">
              <a:rPr lang="en-GB" smtClean="0"/>
              <a:t>24 October 2021</a:t>
            </a:fld>
            <a:endParaRPr lang="en-GB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8077200" y="7214105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5F75773-463E-48DD-B2BB-C89ED35423E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7" r:id="rId2"/>
    <p:sldLayoutId id="2147483660" r:id="rId3"/>
    <p:sldLayoutId id="2147483688" r:id="rId4"/>
    <p:sldLayoutId id="2147483691" r:id="rId5"/>
    <p:sldLayoutId id="2147483692" r:id="rId6"/>
    <p:sldLayoutId id="2147483694" r:id="rId7"/>
    <p:sldLayoutId id="2147483693" r:id="rId8"/>
    <p:sldLayoutId id="2147483695" r:id="rId9"/>
    <p:sldLayoutId id="2147483650" r:id="rId10"/>
    <p:sldLayoutId id="2147483661" r:id="rId11"/>
    <p:sldLayoutId id="2147483653" r:id="rId12"/>
    <p:sldLayoutId id="2147483678" r:id="rId13"/>
    <p:sldLayoutId id="2147483668" r:id="rId14"/>
    <p:sldLayoutId id="2147483679" r:id="rId15"/>
    <p:sldLayoutId id="2147483669" r:id="rId16"/>
    <p:sldLayoutId id="2147483681" r:id="rId17"/>
    <p:sldLayoutId id="2147483670" r:id="rId18"/>
    <p:sldLayoutId id="2147483680" r:id="rId19"/>
    <p:sldLayoutId id="2147483671" r:id="rId20"/>
    <p:sldLayoutId id="2147483682" r:id="rId21"/>
    <p:sldLayoutId id="2147483672" r:id="rId22"/>
    <p:sldLayoutId id="2147483683" r:id="rId23"/>
    <p:sldLayoutId id="2147483674" r:id="rId24"/>
    <p:sldLayoutId id="2147483684" r:id="rId25"/>
    <p:sldLayoutId id="2147483673" r:id="rId26"/>
    <p:sldLayoutId id="2147483685" r:id="rId27"/>
    <p:sldLayoutId id="2147483651" r:id="rId28"/>
    <p:sldLayoutId id="2147483690" r:id="rId29"/>
    <p:sldLayoutId id="2147483676" r:id="rId30"/>
    <p:sldLayoutId id="2147483654" r:id="rId31"/>
    <p:sldLayoutId id="2147483665" r:id="rId32"/>
    <p:sldLayoutId id="2147483655" r:id="rId33"/>
    <p:sldLayoutId id="2147483675" r:id="rId34"/>
    <p:sldLayoutId id="2147483697" r:id="rId35"/>
    <p:sldLayoutId id="2147483700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88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SzPct val="100000"/>
        <a:buFont typeface="DFDS Light" panose="02000300000000020000" pitchFamily="2" charset="0"/>
        <a:buChar char="–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3pPr>
      <a:lvl4pPr marL="432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DFDS Light" panose="02000300000000020000" pitchFamily="2" charset="0"/>
        <a:buChar char="–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no8xm--K44" TargetMode="External"/><Relationship Id="rId2" Type="http://schemas.openxmlformats.org/officeDocument/2006/relationships/hyperlink" Target="https://www.youtube.com/watch?v=4onCKbtWszQ" TargetMode="External"/><Relationship Id="rId1" Type="http://schemas.openxmlformats.org/officeDocument/2006/relationships/slideLayout" Target="../slideLayouts/slideLayout36.xml"/><Relationship Id="rId5" Type="http://schemas.openxmlformats.org/officeDocument/2006/relationships/hyperlink" Target="https://thecyphere.com/blog/supply-chain-attack/" TargetMode="External"/><Relationship Id="rId4" Type="http://schemas.openxmlformats.org/officeDocument/2006/relationships/hyperlink" Target="https://portswigger.net/daily-swig/four-fold-increase-in-software-supply-chain-attacks-predicted-in-2021-repor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889" y="1357027"/>
            <a:ext cx="9050337" cy="4254501"/>
          </a:xfrm>
        </p:spPr>
        <p:txBody>
          <a:bodyPr/>
          <a:lstStyle/>
          <a:p>
            <a:r>
              <a:rPr lang="en-GB" sz="8000" dirty="0"/>
              <a:t>The Rise of Supply Chain Attacks</a:t>
            </a:r>
            <a:br>
              <a:rPr lang="da-DK" dirty="0"/>
            </a:br>
            <a:br>
              <a:rPr lang="da-DK" sz="1400" dirty="0"/>
            </a:br>
            <a:br>
              <a:rPr lang="da-DK" sz="1400" dirty="0"/>
            </a:br>
            <a:br>
              <a:rPr lang="da-DK" sz="1400" dirty="0"/>
            </a:br>
            <a:r>
              <a:rPr lang="da-DK" sz="1400" dirty="0" err="1"/>
              <a:t>U</a:t>
            </a:r>
            <a:r>
              <a:rPr lang="da-DK" sz="1400" cap="none" dirty="0" err="1"/>
              <a:t>pdated</a:t>
            </a:r>
            <a:r>
              <a:rPr lang="da-DK" sz="1400" cap="none" dirty="0"/>
              <a:t> 25 </a:t>
            </a:r>
            <a:r>
              <a:rPr lang="da-DK" sz="1400" cap="none" dirty="0" err="1"/>
              <a:t>October</a:t>
            </a:r>
            <a:r>
              <a:rPr lang="da-DK" sz="1400" cap="none" dirty="0"/>
              <a:t> 2021</a:t>
            </a:r>
            <a:br>
              <a:rPr lang="en-GB" sz="1400" dirty="0"/>
            </a:b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7751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TROSCA &gt; Literature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BAB86DB-B787-4628-8BA6-BD74663C168B}"/>
              </a:ext>
            </a:extLst>
          </p:cNvPr>
          <p:cNvSpPr txBox="1"/>
          <p:nvPr/>
        </p:nvSpPr>
        <p:spPr>
          <a:xfrm>
            <a:off x="1288740" y="1381616"/>
            <a:ext cx="10326997" cy="42168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2"/>
              </a:rPr>
              <a:t>The evolution of the software </a:t>
            </a:r>
            <a:r>
              <a:rPr lang="da-DK" sz="2100" dirty="0" err="1">
                <a:hlinkClick r:id="rId2"/>
              </a:rPr>
              <a:t>supply</a:t>
            </a:r>
            <a:r>
              <a:rPr lang="da-DK" sz="2100" dirty="0">
                <a:hlinkClick r:id="rId2"/>
              </a:rPr>
              <a:t> </a:t>
            </a:r>
            <a:r>
              <a:rPr lang="da-DK" sz="2100" dirty="0" err="1">
                <a:hlinkClick r:id="rId2"/>
              </a:rPr>
              <a:t>chain</a:t>
            </a:r>
            <a:r>
              <a:rPr lang="da-DK" sz="2100" dirty="0">
                <a:hlinkClick r:id="rId2"/>
              </a:rPr>
              <a:t> </a:t>
            </a:r>
            <a:r>
              <a:rPr lang="da-DK" sz="2100" dirty="0" err="1">
                <a:hlinkClick r:id="rId2"/>
              </a:rPr>
              <a:t>attack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3"/>
              </a:rPr>
              <a:t>The </a:t>
            </a:r>
            <a:r>
              <a:rPr lang="da-DK" sz="2100" dirty="0" err="1">
                <a:hlinkClick r:id="rId3"/>
              </a:rPr>
              <a:t>Enemy</a:t>
            </a:r>
            <a:r>
              <a:rPr lang="da-DK" sz="2100" dirty="0">
                <a:hlinkClick r:id="rId3"/>
              </a:rPr>
              <a:t> </a:t>
            </a:r>
            <a:r>
              <a:rPr lang="da-DK" sz="2100" dirty="0" err="1">
                <a:hlinkClick r:id="rId3"/>
              </a:rPr>
              <a:t>Within</a:t>
            </a:r>
            <a:r>
              <a:rPr lang="da-DK" sz="2100" dirty="0">
                <a:hlinkClick r:id="rId3"/>
              </a:rPr>
              <a:t>: </a:t>
            </a:r>
            <a:r>
              <a:rPr lang="da-DK" sz="2100" dirty="0" err="1">
                <a:hlinkClick r:id="rId3"/>
              </a:rPr>
              <a:t>Modern</a:t>
            </a:r>
            <a:r>
              <a:rPr lang="da-DK" sz="2100" dirty="0">
                <a:hlinkClick r:id="rId3"/>
              </a:rPr>
              <a:t> Supply Chain Attacks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https://www.wired.com/story/hacker-lexicon-what-is-a-supply-chain-attack/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4"/>
              </a:rPr>
              <a:t>https://portswigger.net/daily-swig/four-fold-increase-in-software-supply-chain-attacks-predicted-in-2021-report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5"/>
              </a:rPr>
              <a:t>https://thecyphere.com/blog/supply-chain-attack/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https://www.ncsc.gov.uk/collection/supply-chain-security/supply-chain-attack-examples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</p:txBody>
      </p:sp>
    </p:spTree>
    <p:extLst>
      <p:ext uri="{BB962C8B-B14F-4D97-AF65-F5344CB8AC3E}">
        <p14:creationId xmlns:p14="http://schemas.microsoft.com/office/powerpoint/2010/main" val="2253575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TROSCA &gt; Q&amp;A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5C0A7D5-EEF5-4EC5-A1EB-718D19527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27" y="2268071"/>
            <a:ext cx="3074547" cy="30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9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801036E-B63C-45D7-819A-E0C1980A8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4830082"/>
              </p:ext>
            </p:extLst>
          </p:nvPr>
        </p:nvGraphicFramePr>
        <p:xfrm>
          <a:off x="953142" y="2427987"/>
          <a:ext cx="10285719" cy="2862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TROSCA &gt; Agenda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507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290901C-A830-48F6-853B-7274D824E0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1148ED2-8D8E-4196-99D5-F15AC3D680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3F6676B-C585-42B6-90F7-FCB750486C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TROSCA &gt; </a:t>
              </a:r>
              <a:r>
                <a:rPr lang="da-DK" sz="2000" dirty="0">
                  <a:solidFill>
                    <a:schemeClr val="bg1"/>
                  </a:solidFill>
                </a:rPr>
                <a:t>Big Picture &gt; </a:t>
              </a:r>
              <a:r>
                <a:rPr lang="da-DK" sz="2000" dirty="0" err="1">
                  <a:solidFill>
                    <a:schemeClr val="bg1"/>
                  </a:solidFill>
                </a:rPr>
                <a:t>What</a:t>
              </a:r>
              <a:r>
                <a:rPr lang="da-DK" sz="2000" dirty="0">
                  <a:solidFill>
                    <a:schemeClr val="bg1"/>
                  </a:solidFill>
                </a:rPr>
                <a:t> is a </a:t>
              </a:r>
              <a:r>
                <a:rPr lang="da-DK" sz="2000" dirty="0" err="1">
                  <a:solidFill>
                    <a:schemeClr val="bg1"/>
                  </a:solidFill>
                </a:rPr>
                <a:t>supply</a:t>
              </a:r>
              <a:r>
                <a:rPr lang="da-DK" sz="2000" dirty="0">
                  <a:solidFill>
                    <a:schemeClr val="bg1"/>
                  </a:solidFill>
                </a:rPr>
                <a:t> </a:t>
              </a:r>
              <a:r>
                <a:rPr lang="da-DK" sz="2000" dirty="0" err="1">
                  <a:solidFill>
                    <a:schemeClr val="bg1"/>
                  </a:solidFill>
                </a:rPr>
                <a:t>chain</a:t>
              </a:r>
              <a:r>
                <a:rPr lang="da-DK" sz="2000" dirty="0">
                  <a:solidFill>
                    <a:schemeClr val="bg1"/>
                  </a:solidFill>
                </a:rPr>
                <a:t> </a:t>
              </a:r>
              <a:r>
                <a:rPr lang="da-DK" sz="2000" dirty="0" err="1">
                  <a:solidFill>
                    <a:schemeClr val="bg1"/>
                  </a:solidFill>
                </a:rPr>
                <a:t>attack</a:t>
              </a:r>
              <a:r>
                <a:rPr lang="da-DK" sz="2000" dirty="0">
                  <a:solidFill>
                    <a:schemeClr val="bg1"/>
                  </a:solidFill>
                </a:rPr>
                <a:t>?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AutoShape 6" descr="Distributed Systems How hard can it be? - Internet Grandma Surprise | Meme  Generator">
            <a:extLst>
              <a:ext uri="{FF2B5EF4-FFF2-40B4-BE49-F238E27FC236}">
                <a16:creationId xmlns:a16="http://schemas.microsoft.com/office/drawing/2014/main" id="{B9A405E2-3F86-4A62-AC69-620251BA20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FDD56-B18E-4364-AA81-FF20AE75CF02}"/>
              </a:ext>
            </a:extLst>
          </p:cNvPr>
          <p:cNvSpPr txBox="1"/>
          <p:nvPr/>
        </p:nvSpPr>
        <p:spPr>
          <a:xfrm>
            <a:off x="1288742" y="1669002"/>
            <a:ext cx="5552930" cy="42168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A "supply chain attack" is a technique in which an adversary slips malicious code into a trusted piece of software or 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By compromising a single supplier, spies or saboteurs can hijack entire distribution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Supply chain attacks were first demonstrated around four decades ago when Ken Thompson hide a backdoor in Unix's login function</a:t>
            </a:r>
          </a:p>
        </p:txBody>
      </p:sp>
      <p:pic>
        <p:nvPicPr>
          <p:cNvPr id="2054" name="Picture 6" descr="Supply Chain Attack Examples And Prevention Measures">
            <a:extLst>
              <a:ext uri="{FF2B5EF4-FFF2-40B4-BE49-F238E27FC236}">
                <a16:creationId xmlns:a16="http://schemas.microsoft.com/office/drawing/2014/main" id="{4E6505C6-4AA3-43B4-BE95-87A1A04C0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387" y="1879282"/>
            <a:ext cx="4880800" cy="36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0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illede">
            <a:extLst>
              <a:ext uri="{FF2B5EF4-FFF2-40B4-BE49-F238E27FC236}">
                <a16:creationId xmlns:a16="http://schemas.microsoft.com/office/drawing/2014/main" id="{3FCFFE2E-73E8-446B-81A5-1AAFEE85E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868363"/>
            <a:ext cx="12192000" cy="598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TROSCA &gt; </a:t>
              </a:r>
              <a:r>
                <a:rPr lang="da-DK" sz="2000" dirty="0">
                  <a:solidFill>
                    <a:schemeClr val="bg1"/>
                  </a:solidFill>
                </a:rPr>
                <a:t>Big Picture &gt; Brief </a:t>
              </a:r>
              <a:r>
                <a:rPr lang="da-DK" sz="2000" dirty="0" err="1">
                  <a:solidFill>
                    <a:schemeClr val="bg1"/>
                  </a:solidFill>
                </a:rPr>
                <a:t>history</a:t>
              </a:r>
              <a:r>
                <a:rPr lang="da-DK" sz="2000" dirty="0">
                  <a:solidFill>
                    <a:schemeClr val="bg1"/>
                  </a:solidFill>
                </a:rPr>
                <a:t> of </a:t>
              </a:r>
              <a:r>
                <a:rPr lang="da-DK" sz="2000" dirty="0" err="1">
                  <a:solidFill>
                    <a:schemeClr val="bg1"/>
                  </a:solidFill>
                </a:rPr>
                <a:t>supply</a:t>
              </a:r>
              <a:r>
                <a:rPr lang="da-DK" sz="2000" dirty="0">
                  <a:solidFill>
                    <a:schemeClr val="bg1"/>
                  </a:solidFill>
                </a:rPr>
                <a:t> </a:t>
              </a:r>
              <a:r>
                <a:rPr lang="da-DK" sz="2000" dirty="0" err="1">
                  <a:solidFill>
                    <a:schemeClr val="bg1"/>
                  </a:solidFill>
                </a:rPr>
                <a:t>chain</a:t>
              </a:r>
              <a:r>
                <a:rPr lang="da-DK" sz="2000" dirty="0">
                  <a:solidFill>
                    <a:schemeClr val="bg1"/>
                  </a:solidFill>
                </a:rPr>
                <a:t> </a:t>
              </a:r>
              <a:r>
                <a:rPr lang="da-DK" sz="2000" dirty="0" err="1">
                  <a:solidFill>
                    <a:schemeClr val="bg1"/>
                  </a:solidFill>
                </a:rPr>
                <a:t>attacks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AutoShape 6" descr="Distributed Systems How hard can it be? - Internet Grandma Surprise | Meme  Generator">
            <a:extLst>
              <a:ext uri="{FF2B5EF4-FFF2-40B4-BE49-F238E27FC236}">
                <a16:creationId xmlns:a16="http://schemas.microsoft.com/office/drawing/2014/main" id="{B9A405E2-3F86-4A62-AC69-620251BA20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131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TROSCA &gt; </a:t>
              </a:r>
              <a:r>
                <a:rPr lang="da-DK" sz="2000" dirty="0">
                  <a:solidFill>
                    <a:schemeClr val="bg1"/>
                  </a:solidFill>
                </a:rPr>
                <a:t>Big Picture &gt; 2020/2021 </a:t>
              </a:r>
              <a:r>
                <a:rPr lang="da-DK" sz="2000" dirty="0" err="1">
                  <a:solidFill>
                    <a:schemeClr val="bg1"/>
                  </a:solidFill>
                </a:rPr>
                <a:t>was</a:t>
              </a:r>
              <a:r>
                <a:rPr lang="da-DK" sz="2000" dirty="0">
                  <a:solidFill>
                    <a:schemeClr val="bg1"/>
                  </a:solidFill>
                </a:rPr>
                <a:t> a </a:t>
              </a:r>
              <a:r>
                <a:rPr lang="da-DK" sz="2000" dirty="0" err="1">
                  <a:solidFill>
                    <a:schemeClr val="bg1"/>
                  </a:solidFill>
                </a:rPr>
                <a:t>record</a:t>
              </a:r>
              <a:r>
                <a:rPr lang="da-DK" sz="2000" dirty="0">
                  <a:solidFill>
                    <a:schemeClr val="bg1"/>
                  </a:solidFill>
                </a:rPr>
                <a:t> </a:t>
              </a:r>
              <a:r>
                <a:rPr lang="da-DK" sz="2000" dirty="0" err="1">
                  <a:solidFill>
                    <a:schemeClr val="bg1"/>
                  </a:solidFill>
                </a:rPr>
                <a:t>breaking</a:t>
              </a:r>
              <a:r>
                <a:rPr lang="da-DK" sz="2000" dirty="0">
                  <a:solidFill>
                    <a:schemeClr val="bg1"/>
                  </a:solidFill>
                </a:rPr>
                <a:t> </a:t>
              </a:r>
              <a:r>
                <a:rPr lang="da-DK" sz="2000" dirty="0" err="1">
                  <a:solidFill>
                    <a:schemeClr val="bg1"/>
                  </a:solidFill>
                </a:rPr>
                <a:t>season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AutoShape 6" descr="Distributed Systems How hard can it be? - Internet Grandma Surprise | Meme  Generator">
            <a:extLst>
              <a:ext uri="{FF2B5EF4-FFF2-40B4-BE49-F238E27FC236}">
                <a16:creationId xmlns:a16="http://schemas.microsoft.com/office/drawing/2014/main" id="{B9A405E2-3F86-4A62-AC69-620251BA20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4098" name="Picture 2" descr="A timeline of the attacks studied in the report">
            <a:extLst>
              <a:ext uri="{FF2B5EF4-FFF2-40B4-BE49-F238E27FC236}">
                <a16:creationId xmlns:a16="http://schemas.microsoft.com/office/drawing/2014/main" id="{CA5CE447-B307-476A-BDB8-7D88E3532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978" y="1225601"/>
            <a:ext cx="6868044" cy="538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4ECAB7B8-2268-4602-81E5-45547D555F37}"/>
              </a:ext>
            </a:extLst>
          </p:cNvPr>
          <p:cNvSpPr/>
          <p:nvPr/>
        </p:nvSpPr>
        <p:spPr>
          <a:xfrm>
            <a:off x="147588" y="996721"/>
            <a:ext cx="2720798" cy="5191808"/>
          </a:xfrm>
          <a:prstGeom prst="cloudCallout">
            <a:avLst>
              <a:gd name="adj1" fmla="val 100266"/>
              <a:gd name="adj2" fmla="val -19824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66% of supply chain attacks were committed by exploiting an unknown vulnerability, while 16% leveraged known software flaws</a:t>
            </a:r>
            <a:endParaRPr lang="da-DK" dirty="0" err="1"/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2F6B9F98-D57C-4DD1-BB23-754EA0C7901B}"/>
              </a:ext>
            </a:extLst>
          </p:cNvPr>
          <p:cNvSpPr/>
          <p:nvPr/>
        </p:nvSpPr>
        <p:spPr>
          <a:xfrm>
            <a:off x="3219767" y="4446917"/>
            <a:ext cx="4552738" cy="2313111"/>
          </a:xfrm>
          <a:prstGeom prst="cloudCallout">
            <a:avLst>
              <a:gd name="adj1" fmla="val 13744"/>
              <a:gd name="adj2" fmla="val -149158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Most attacks during the specified timeline aimed to compromise code (66%), followed by data (20%) and processes (12%)</a:t>
            </a:r>
            <a:endParaRPr lang="da-DK" dirty="0" err="1"/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B4D4D4FB-E00B-49E0-9B92-EC8705790A56}"/>
              </a:ext>
            </a:extLst>
          </p:cNvPr>
          <p:cNvSpPr/>
          <p:nvPr/>
        </p:nvSpPr>
        <p:spPr>
          <a:xfrm>
            <a:off x="9029700" y="1564882"/>
            <a:ext cx="2720798" cy="4378718"/>
          </a:xfrm>
          <a:prstGeom prst="cloudCallout">
            <a:avLst>
              <a:gd name="adj1" fmla="val -112849"/>
              <a:gd name="adj2" fmla="val -15287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Supply chain attacks most commonly targeted customer data (58%), followed by key people (16%) and financial resources (8%)</a:t>
            </a:r>
            <a:endParaRPr lang="da-DK" dirty="0" err="1"/>
          </a:p>
        </p:txBody>
      </p:sp>
    </p:spTree>
    <p:extLst>
      <p:ext uri="{BB962C8B-B14F-4D97-AF65-F5344CB8AC3E}">
        <p14:creationId xmlns:p14="http://schemas.microsoft.com/office/powerpoint/2010/main" val="157827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olorigate malware infection chain, source:microsoft">
            <a:extLst>
              <a:ext uri="{FF2B5EF4-FFF2-40B4-BE49-F238E27FC236}">
                <a16:creationId xmlns:a16="http://schemas.microsoft.com/office/drawing/2014/main" id="{3FABE31B-13C6-4AA5-BC77-5EE527C67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892" y="948337"/>
            <a:ext cx="7752216" cy="596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TROSCA &gt; </a:t>
              </a:r>
              <a:r>
                <a:rPr lang="da-DK" sz="2000" dirty="0">
                  <a:solidFill>
                    <a:schemeClr val="bg1"/>
                  </a:solidFill>
                </a:rPr>
                <a:t>Big Picture &gt; </a:t>
              </a:r>
              <a:r>
                <a:rPr lang="da-DK" sz="2000" dirty="0" err="1">
                  <a:solidFill>
                    <a:schemeClr val="bg1"/>
                  </a:solidFill>
                </a:rPr>
                <a:t>Disecting</a:t>
              </a:r>
              <a:r>
                <a:rPr lang="da-DK" sz="2000" dirty="0">
                  <a:solidFill>
                    <a:schemeClr val="bg1"/>
                  </a:solidFill>
                </a:rPr>
                <a:t> </a:t>
              </a:r>
              <a:r>
                <a:rPr lang="da-DK" sz="2000" dirty="0" err="1">
                  <a:solidFill>
                    <a:schemeClr val="bg1"/>
                  </a:solidFill>
                </a:rPr>
                <a:t>Solarwinds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AutoShape 6" descr="Distributed Systems How hard can it be? - Internet Grandma Surprise | Meme  Generator">
            <a:extLst>
              <a:ext uri="{FF2B5EF4-FFF2-40B4-BE49-F238E27FC236}">
                <a16:creationId xmlns:a16="http://schemas.microsoft.com/office/drawing/2014/main" id="{B9A405E2-3F86-4A62-AC69-620251BA20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2723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TROSCA &gt; </a:t>
              </a:r>
              <a:r>
                <a:rPr lang="da-DK" sz="2000" dirty="0">
                  <a:solidFill>
                    <a:schemeClr val="bg1"/>
                  </a:solidFill>
                </a:rPr>
                <a:t>Big Picture &gt; </a:t>
              </a:r>
              <a:r>
                <a:rPr lang="da-DK" sz="2000" dirty="0" err="1">
                  <a:solidFill>
                    <a:schemeClr val="bg1"/>
                  </a:solidFill>
                </a:rPr>
                <a:t>Turtles</a:t>
              </a:r>
              <a:r>
                <a:rPr lang="da-DK" sz="2000" dirty="0">
                  <a:solidFill>
                    <a:schemeClr val="bg1"/>
                  </a:solidFill>
                </a:rPr>
                <a:t> all the </a:t>
              </a:r>
              <a:r>
                <a:rPr lang="da-DK" sz="2000" dirty="0" err="1">
                  <a:solidFill>
                    <a:schemeClr val="bg1"/>
                  </a:solidFill>
                </a:rPr>
                <a:t>way</a:t>
              </a:r>
              <a:r>
                <a:rPr lang="da-DK" sz="2000" dirty="0">
                  <a:solidFill>
                    <a:schemeClr val="bg1"/>
                  </a:solidFill>
                </a:rPr>
                <a:t> </a:t>
              </a:r>
              <a:r>
                <a:rPr lang="da-DK" sz="2000" dirty="0" err="1">
                  <a:solidFill>
                    <a:schemeClr val="bg1"/>
                  </a:solidFill>
                </a:rPr>
                <a:t>down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AutoShape 6" descr="Distributed Systems How hard can it be? - Internet Grandma Surprise | Meme  Generator">
            <a:extLst>
              <a:ext uri="{FF2B5EF4-FFF2-40B4-BE49-F238E27FC236}">
                <a16:creationId xmlns:a16="http://schemas.microsoft.com/office/drawing/2014/main" id="{B9A405E2-3F86-4A62-AC69-620251BA20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385A5E5-1392-4812-9F61-02CED9E7D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154" y="1384630"/>
            <a:ext cx="7158491" cy="501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68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eeheehee | John green quotes, Down quotes, John green books">
            <a:extLst>
              <a:ext uri="{FF2B5EF4-FFF2-40B4-BE49-F238E27FC236}">
                <a16:creationId xmlns:a16="http://schemas.microsoft.com/office/drawing/2014/main" id="{A3EE34C8-366F-4A9A-9AEE-76A057727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1263702"/>
            <a:ext cx="4762500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TROSCA &gt; </a:t>
              </a:r>
              <a:r>
                <a:rPr lang="da-DK" sz="2000" dirty="0" err="1">
                  <a:solidFill>
                    <a:schemeClr val="bg1"/>
                  </a:solidFill>
                </a:rPr>
                <a:t>Vectors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AutoShape 6" descr="Distributed Systems How hard can it be? - Internet Grandma Surprise | Meme  Generator">
            <a:extLst>
              <a:ext uri="{FF2B5EF4-FFF2-40B4-BE49-F238E27FC236}">
                <a16:creationId xmlns:a16="http://schemas.microsoft.com/office/drawing/2014/main" id="{B9A405E2-3F86-4A62-AC69-620251BA20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FDD56-B18E-4364-AA81-FF20AE75CF02}"/>
              </a:ext>
            </a:extLst>
          </p:cNvPr>
          <p:cNvSpPr txBox="1"/>
          <p:nvPr/>
        </p:nvSpPr>
        <p:spPr>
          <a:xfrm>
            <a:off x="1288742" y="1669002"/>
            <a:ext cx="5552930" cy="42168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[Text]</a:t>
            </a:r>
          </a:p>
        </p:txBody>
      </p:sp>
    </p:spTree>
    <p:extLst>
      <p:ext uri="{BB962C8B-B14F-4D97-AF65-F5344CB8AC3E}">
        <p14:creationId xmlns:p14="http://schemas.microsoft.com/office/powerpoint/2010/main" val="63713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eeheehee | John green quotes, Down quotes, John green books">
            <a:extLst>
              <a:ext uri="{FF2B5EF4-FFF2-40B4-BE49-F238E27FC236}">
                <a16:creationId xmlns:a16="http://schemas.microsoft.com/office/drawing/2014/main" id="{A3EE34C8-366F-4A9A-9AEE-76A057727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1263702"/>
            <a:ext cx="4762500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TROSCA &gt; </a:t>
              </a:r>
              <a:r>
                <a:rPr lang="da-DK" sz="2000" dirty="0" err="1">
                  <a:solidFill>
                    <a:schemeClr val="bg1"/>
                  </a:solidFill>
                </a:rPr>
                <a:t>Self-defense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AutoShape 6" descr="Distributed Systems How hard can it be? - Internet Grandma Surprise | Meme  Generator">
            <a:extLst>
              <a:ext uri="{FF2B5EF4-FFF2-40B4-BE49-F238E27FC236}">
                <a16:creationId xmlns:a16="http://schemas.microsoft.com/office/drawing/2014/main" id="{B9A405E2-3F86-4A62-AC69-620251BA20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FDD56-B18E-4364-AA81-FF20AE75CF02}"/>
              </a:ext>
            </a:extLst>
          </p:cNvPr>
          <p:cNvSpPr txBox="1"/>
          <p:nvPr/>
        </p:nvSpPr>
        <p:spPr>
          <a:xfrm>
            <a:off x="1288742" y="1734316"/>
            <a:ext cx="5552930" cy="42168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[Text]</a:t>
            </a:r>
          </a:p>
        </p:txBody>
      </p:sp>
    </p:spTree>
    <p:extLst>
      <p:ext uri="{BB962C8B-B14F-4D97-AF65-F5344CB8AC3E}">
        <p14:creationId xmlns:p14="http://schemas.microsoft.com/office/powerpoint/2010/main" val="94365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FDS PowerPoint Template 16_9 logo top">
  <a:themeElements>
    <a:clrScheme name="DFDS">
      <a:dk1>
        <a:srgbClr val="000000"/>
      </a:dk1>
      <a:lt1>
        <a:sysClr val="window" lastClr="FFFFFF"/>
      </a:lt1>
      <a:dk2>
        <a:srgbClr val="999A9C"/>
      </a:dk2>
      <a:lt2>
        <a:srgbClr val="B2BFC7"/>
      </a:lt2>
      <a:accent1>
        <a:srgbClr val="002B45"/>
      </a:accent1>
      <a:accent2>
        <a:srgbClr val="1B5786"/>
      </a:accent2>
      <a:accent3>
        <a:srgbClr val="ED8B00"/>
      </a:accent3>
      <a:accent4>
        <a:srgbClr val="6D6F71"/>
      </a:accent4>
      <a:accent5>
        <a:srgbClr val="5087AC"/>
      </a:accent5>
      <a:accent6>
        <a:srgbClr val="68B2E3"/>
      </a:accent6>
      <a:hlink>
        <a:srgbClr val="000000"/>
      </a:hlink>
      <a:folHlink>
        <a:srgbClr val="000000"/>
      </a:folHlink>
    </a:clrScheme>
    <a:fontScheme name="DFDS">
      <a:majorFont>
        <a:latin typeface="DFDS Bold"/>
        <a:ea typeface=""/>
        <a:cs typeface=""/>
      </a:majorFont>
      <a:minorFont>
        <a:latin typeface="DFD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1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21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D43EC03-67F5-4F81-9AD7-58BC9E8771E9}" vid="{CC25375D-1E03-4284-8BC0-9882BEFE5D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5BD4264CB9094CA7944F610D2D7DCA" ma:contentTypeVersion="8" ma:contentTypeDescription="Create a new document." ma:contentTypeScope="" ma:versionID="36788d498739cbca4c312194324cbb1d">
  <xsd:schema xmlns:xsd="http://www.w3.org/2001/XMLSchema" xmlns:xs="http://www.w3.org/2001/XMLSchema" xmlns:p="http://schemas.microsoft.com/office/2006/metadata/properties" xmlns:ns2="2279a1a0-7112-41f8-b496-d9a5c3576fb0" xmlns:ns3="95c0be1d-4093-4789-923d-5b0c8c8304dc" targetNamespace="http://schemas.microsoft.com/office/2006/metadata/properties" ma:root="true" ma:fieldsID="c1c5f53f88eec499e334befc5346a665" ns2:_="" ns3:_="">
    <xsd:import namespace="2279a1a0-7112-41f8-b496-d9a5c3576fb0"/>
    <xsd:import namespace="95c0be1d-4093-4789-923d-5b0c8c8304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79a1a0-7112-41f8-b496-d9a5c3576f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c0be1d-4093-4789-923d-5b0c8c8304d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73EE10-C1B2-449B-9085-39965BA21A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E2CA-DCC7-45E5-87C8-6789A166AF77}">
  <ds:schemaRefs>
    <ds:schemaRef ds:uri="2279a1a0-7112-41f8-b496-d9a5c3576fb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95c0be1d-4093-4789-923d-5b0c8c8304d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E1B2A46-6D8E-4320-B782-CA3128996A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79a1a0-7112-41f8-b496-d9a5c3576fb0"/>
    <ds:schemaRef ds:uri="95c0be1d-4093-4789-923d-5b0c8c8304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DFDS_Group_PPTX_Compressed_06_2018</Template>
  <TotalTime>0</TotalTime>
  <Words>293</Words>
  <Application>Microsoft Office PowerPoint</Application>
  <PresentationFormat>Widescreen</PresentationFormat>
  <Paragraphs>49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DFDS Light</vt:lpstr>
      <vt:lpstr>DFDS</vt:lpstr>
      <vt:lpstr>DFDS Bold</vt:lpstr>
      <vt:lpstr>Calibri</vt:lpstr>
      <vt:lpstr>DFDS PowerPoint Template 16_9 logo top</vt:lpstr>
      <vt:lpstr>The Rise of Supply Chain Attacks    Updated 25 October 2021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Training  Updated 20 September 2019  </dc:title>
  <dc:creator/>
  <cp:revision>29</cp:revision>
  <dcterms:created xsi:type="dcterms:W3CDTF">2018-06-22T08:51:20Z</dcterms:created>
  <dcterms:modified xsi:type="dcterms:W3CDTF">2021-10-24T22:21:30Z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SD_DocumentLanguage">
    <vt:lpwstr>en-GB</vt:lpwstr>
  </property>
  <property fmtid="{D5CDD505-2E9C-101B-9397-08002B2CF9AE}" pid="4" name="ContentTypeId">
    <vt:lpwstr>0x010100F65BD4264CB9094CA7944F610D2D7DCA</vt:lpwstr>
  </property>
  <property fmtid="{D5CDD505-2E9C-101B-9397-08002B2CF9AE}" pid="5" name="MSIP_Label_c2458218-87f2-45e0-bab0-e659c30d0ebd_Enabled">
    <vt:lpwstr>True</vt:lpwstr>
  </property>
  <property fmtid="{D5CDD505-2E9C-101B-9397-08002B2CF9AE}" pid="6" name="MSIP_Label_c2458218-87f2-45e0-bab0-e659c30d0ebd_SiteId">
    <vt:lpwstr>73a99466-ad05-4221-9f90-e7142aa2f6c1</vt:lpwstr>
  </property>
  <property fmtid="{D5CDD505-2E9C-101B-9397-08002B2CF9AE}" pid="7" name="MSIP_Label_c2458218-87f2-45e0-bab0-e659c30d0ebd_Owner">
    <vt:lpwstr>toban@dfds.com</vt:lpwstr>
  </property>
  <property fmtid="{D5CDD505-2E9C-101B-9397-08002B2CF9AE}" pid="8" name="MSIP_Label_c2458218-87f2-45e0-bab0-e659c30d0ebd_SetDate">
    <vt:lpwstr>2019-10-18T10:26:23.9121466Z</vt:lpwstr>
  </property>
  <property fmtid="{D5CDD505-2E9C-101B-9397-08002B2CF9AE}" pid="9" name="MSIP_Label_c2458218-87f2-45e0-bab0-e659c30d0ebd_Name">
    <vt:lpwstr>Public</vt:lpwstr>
  </property>
  <property fmtid="{D5CDD505-2E9C-101B-9397-08002B2CF9AE}" pid="10" name="MSIP_Label_c2458218-87f2-45e0-bab0-e659c30d0ebd_Application">
    <vt:lpwstr>Microsoft Azure Information Protection</vt:lpwstr>
  </property>
  <property fmtid="{D5CDD505-2E9C-101B-9397-08002B2CF9AE}" pid="11" name="MSIP_Label_c2458218-87f2-45e0-bab0-e659c30d0ebd_ActionId">
    <vt:lpwstr>289ffa8a-9637-4421-9530-7573293065f2</vt:lpwstr>
  </property>
  <property fmtid="{D5CDD505-2E9C-101B-9397-08002B2CF9AE}" pid="12" name="MSIP_Label_c2458218-87f2-45e0-bab0-e659c30d0ebd_Extended_MSFT_Method">
    <vt:lpwstr>Automatic</vt:lpwstr>
  </property>
  <property fmtid="{D5CDD505-2E9C-101B-9397-08002B2CF9AE}" pid="13" name="Sensitivity">
    <vt:lpwstr>Public</vt:lpwstr>
  </property>
</Properties>
</file>