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72" r:id="rId5"/>
    <p:sldId id="257" r:id="rId6"/>
    <p:sldId id="421" r:id="rId7"/>
    <p:sldId id="423" r:id="rId8"/>
    <p:sldId id="422" r:id="rId9"/>
    <p:sldId id="424" r:id="rId10"/>
    <p:sldId id="418" r:id="rId11"/>
    <p:sldId id="427" r:id="rId12"/>
    <p:sldId id="426" r:id="rId13"/>
    <p:sldId id="428" r:id="rId14"/>
    <p:sldId id="425" r:id="rId15"/>
    <p:sldId id="506" r:id="rId16"/>
    <p:sldId id="476" r:id="rId17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DFDS" panose="020B0604020202020204" charset="0"/>
      <p:regular r:id="rId24"/>
      <p:bold r:id="rId25"/>
      <p:italic r:id="rId26"/>
    </p:embeddedFont>
    <p:embeddedFont>
      <p:font typeface="DFDS Bold" panose="020B0604020202020204" charset="0"/>
      <p:bold r:id="rId27"/>
    </p:embeddedFont>
    <p:embeddedFont>
      <p:font typeface="DFDS Light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2865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7" pos="4679" userDrawn="1">
          <p15:clr>
            <a:srgbClr val="A4A3A4"/>
          </p15:clr>
        </p15:guide>
        <p15:guide id="8" pos="1731" userDrawn="1">
          <p15:clr>
            <a:srgbClr val="A4A3A4"/>
          </p15:clr>
        </p15:guide>
        <p15:guide id="9" pos="4861" userDrawn="1">
          <p15:clr>
            <a:srgbClr val="A4A3A4"/>
          </p15:clr>
        </p15:guide>
        <p15:guide id="10" pos="1663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orient="horz" pos="527" userDrawn="1">
          <p15:clr>
            <a:srgbClr val="A4A3A4"/>
          </p15:clr>
        </p15:guide>
        <p15:guide id="14" pos="2797" userDrawn="1">
          <p15:clr>
            <a:srgbClr val="A4A3A4"/>
          </p15:clr>
        </p15:guide>
        <p15:guide id="15" orient="horz" pos="3816" userDrawn="1">
          <p15:clr>
            <a:srgbClr val="A4A3A4"/>
          </p15:clr>
        </p15:guide>
        <p15:guide id="16" pos="6357" userDrawn="1">
          <p15:clr>
            <a:srgbClr val="A4A3A4"/>
          </p15:clr>
        </p15:guide>
        <p15:guide id="17" pos="5904" userDrawn="1">
          <p15:clr>
            <a:srgbClr val="A4A3A4"/>
          </p15:clr>
        </p15:guide>
        <p15:guide id="18" orient="horz" pos="1275" userDrawn="1">
          <p15:clr>
            <a:srgbClr val="A4A3A4"/>
          </p15:clr>
        </p15:guide>
        <p15:guide id="19" pos="2320" userDrawn="1">
          <p15:clr>
            <a:srgbClr val="A4A3A4"/>
          </p15:clr>
        </p15:guide>
        <p15:guide id="20" pos="5836" userDrawn="1">
          <p15:clr>
            <a:srgbClr val="A4A3A4"/>
          </p15:clr>
        </p15:guide>
        <p15:guide id="21" pos="2457" userDrawn="1">
          <p15:clr>
            <a:srgbClr val="A4A3A4"/>
          </p15:clr>
        </p15:guide>
        <p15:guide id="22" pos="4475" userDrawn="1">
          <p15:clr>
            <a:srgbClr val="A4A3A4"/>
          </p15:clr>
        </p15:guide>
        <p15:guide id="23" pos="6947" userDrawn="1">
          <p15:clr>
            <a:srgbClr val="A4A3A4"/>
          </p15:clr>
        </p15:guide>
        <p15:guide id="24" pos="4407" userDrawn="1">
          <p15:clr>
            <a:srgbClr val="A4A3A4"/>
          </p15:clr>
        </p15:guide>
        <p15:guide id="25" orient="horz" pos="2160" userDrawn="1">
          <p15:clr>
            <a:srgbClr val="A4A3A4"/>
          </p15:clr>
        </p15:guide>
        <p15:guide id="26" pos="1504" userDrawn="1">
          <p15:clr>
            <a:srgbClr val="A4A3A4"/>
          </p15:clr>
        </p15:guide>
        <p15:guide id="27" orient="horz" pos="2727" userDrawn="1">
          <p15:clr>
            <a:srgbClr val="A4A3A4"/>
          </p15:clr>
        </p15:guide>
        <p15:guide id="28" orient="horz" pos="2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BF4"/>
    <a:srgbClr val="C4DBF3"/>
    <a:srgbClr val="ADDDF5"/>
    <a:srgbClr val="3C536F"/>
    <a:srgbClr val="A9C0E5"/>
    <a:srgbClr val="002B45"/>
    <a:srgbClr val="44546A"/>
    <a:srgbClr val="4D6B7D"/>
    <a:srgbClr val="FFE8D2"/>
    <a:srgbClr val="ABD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5380" autoAdjust="0"/>
  </p:normalViewPr>
  <p:slideViewPr>
    <p:cSldViewPr snapToGrid="0" showGuides="1">
      <p:cViewPr varScale="1">
        <p:scale>
          <a:sx n="114" d="100"/>
          <a:sy n="114" d="100"/>
        </p:scale>
        <p:origin x="354" y="144"/>
      </p:cViewPr>
      <p:guideLst>
        <p:guide orient="horz" pos="4133"/>
        <p:guide pos="2865"/>
        <p:guide orient="horz" pos="346"/>
        <p:guide orient="horz" pos="663"/>
        <p:guide pos="4679"/>
        <p:guide pos="1731"/>
        <p:guide pos="4861"/>
        <p:guide pos="1663"/>
        <p:guide pos="5292"/>
        <p:guide pos="3840"/>
        <p:guide orient="horz" pos="527"/>
        <p:guide pos="2797"/>
        <p:guide orient="horz" pos="3816"/>
        <p:guide pos="6357"/>
        <p:guide pos="5904"/>
        <p:guide orient="horz" pos="1275"/>
        <p:guide pos="2320"/>
        <p:guide pos="5836"/>
        <p:guide pos="2457"/>
        <p:guide pos="4475"/>
        <p:guide pos="6947"/>
        <p:guide pos="4407"/>
        <p:guide orient="horz" pos="2160"/>
        <p:guide pos="1504"/>
        <p:guide orient="horz" pos="2727"/>
        <p:guide orient="horz" pos="2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0F470-726F-426E-889A-8E92A4693460}" type="datetimeFigureOut">
              <a:rPr lang="en-GB" smtClean="0"/>
              <a:t>22/10/2020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878E9-47B1-4362-B238-A547D75475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4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 smtClean="0"/>
              <a:pPr/>
              <a:t>22/10/2020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98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7C56E99-434F-4322-94CC-F04E4ED58225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3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1231900"/>
            <a:ext cx="11469600" cy="4921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001963" y="2115263"/>
            <a:ext cx="2224088" cy="1187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4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5pPr>
            <a:lvl6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6pPr>
            <a:lvl7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7pPr>
            <a:lvl8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8pPr>
            <a:lvl9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 level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A36-EF7C-49E1-9E28-DC0261021B88}" type="datetime4">
              <a:rPr lang="en-GB" smtClean="0"/>
              <a:t>22 October 2020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E4DB5CC0-3980-4243-BB79-9A20CC9B01F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71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</p:spPr>
        <p:txBody>
          <a:bodyPr lIns="0" r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</p:spPr>
        <p:txBody>
          <a:bodyPr lIns="0" tIns="0" rIns="0" b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wrap="square"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Pladsholder til dato 1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A80043-8D1A-4EE7-8835-0FA45918CF0B}" type="datetime4">
              <a:rPr lang="en-GB" smtClean="0"/>
              <a:t>22 October 2020</a:t>
            </a:fld>
            <a:endParaRPr lang="en-GB" dirty="0"/>
          </a:p>
        </p:txBody>
      </p:sp>
      <p:sp>
        <p:nvSpPr>
          <p:cNvPr id="4" name="Pladsholder til sidefod 3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0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ed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tIns="0" rIns="72000" bIns="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0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6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494423"/>
            <a:ext cx="3582000" cy="128727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303285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8246553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316566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7548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3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FEEAF3EB-92D1-4F39-8839-FECF5B55287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5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0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4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3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5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50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97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12392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23133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014717"/>
            <a:ext cx="11474450" cy="27882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14500" cap="all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4400"/>
            <a:ext cx="877868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/>
          <a:stretch/>
        </p:blipFill>
        <p:spPr>
          <a:xfrm>
            <a:off x="-7982" y="900000"/>
            <a:ext cx="2530988" cy="506986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423007" y="1357026"/>
            <a:ext cx="8410218" cy="4254501"/>
          </a:xfrm>
        </p:spPr>
        <p:txBody>
          <a:bodyPr anchor="t" anchorCtr="0"/>
          <a:lstStyle>
            <a:lvl1pPr algn="r">
              <a:lnSpc>
                <a:spcPct val="100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sp>
        <p:nvSpPr>
          <p:cNvPr id="10" name="Pladsholder til diasnummer 5" hidden="1"/>
          <p:cNvSpPr txBox="1">
            <a:spLocks/>
          </p:cNvSpPr>
          <p:nvPr userDrawn="1"/>
        </p:nvSpPr>
        <p:spPr>
          <a:xfrm>
            <a:off x="360000" y="7297372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2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D109318C-4F41-4505-97E4-ABFC57736E2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99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9D88-A2D2-46EF-88AA-9A0C8DF2E827}" type="datetime4">
              <a:rPr lang="en-GB" smtClean="0"/>
              <a:t>22 October 2020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029" y="1790479"/>
            <a:ext cx="3271942" cy="32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</p:spTree>
    <p:extLst>
      <p:ext uri="{BB962C8B-B14F-4D97-AF65-F5344CB8AC3E}">
        <p14:creationId xmlns:p14="http://schemas.microsoft.com/office/powerpoint/2010/main" val="94525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10" name="Pladsholder til diasnummer 5">
            <a:extLst>
              <a:ext uri="{FF2B5EF4-FFF2-40B4-BE49-F238E27FC236}">
                <a16:creationId xmlns:a16="http://schemas.microsoft.com/office/drawing/2014/main" id="{3D21CFF8-B240-4C5A-AA2F-B21EBD9BED93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63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F734CF4E-E2CB-468E-92D9-4F5EB6D4DC48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36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ute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95568" cy="6858000"/>
          </a:xfrm>
          <a:prstGeom prst="rect">
            <a:avLst/>
          </a:prstGeom>
          <a:solidFill>
            <a:srgbClr val="C4DBF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00" dirty="0" err="1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662306" y="0"/>
            <a:ext cx="9540000" cy="68580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da-DK" dirty="0"/>
          </a:p>
        </p:txBody>
      </p:sp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a-DK" sz="3600" dirty="0" err="1"/>
              <a:t>Dfds</a:t>
            </a:r>
            <a:r>
              <a:rPr lang="da-DK" sz="3600" dirty="0"/>
              <a:t> at the </a:t>
            </a:r>
            <a:br>
              <a:rPr lang="da-DK" sz="3600" dirty="0"/>
            </a:br>
            <a:r>
              <a:rPr lang="da-DK" sz="3600" dirty="0" err="1">
                <a:solidFill>
                  <a:schemeClr val="accent3"/>
                </a:solidFill>
              </a:rPr>
              <a:t>heart</a:t>
            </a:r>
            <a:r>
              <a:rPr lang="da-DK" sz="3600" dirty="0">
                <a:solidFill>
                  <a:schemeClr val="accent3"/>
                </a:solidFill>
              </a:rPr>
              <a:t> of </a:t>
            </a:r>
            <a:r>
              <a:rPr lang="da-DK" sz="3600" dirty="0" err="1">
                <a:solidFill>
                  <a:schemeClr val="accent3"/>
                </a:solidFill>
              </a:rPr>
              <a:t>europe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1836000"/>
            <a:ext cx="5503010" cy="86476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8" name="Pladsholder til diasnummer 5">
            <a:extLst>
              <a:ext uri="{FF2B5EF4-FFF2-40B4-BE49-F238E27FC236}">
                <a16:creationId xmlns:a16="http://schemas.microsoft.com/office/drawing/2014/main" id="{EF1669B0-49F3-4E66-857D-52731B3441D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70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3969" y="6408250"/>
            <a:ext cx="816000" cy="163229"/>
          </a:xfrm>
          <a:prstGeom prst="rect">
            <a:avLst/>
          </a:prstGeom>
        </p:spPr>
        <p:txBody>
          <a:bodyPr/>
          <a:lstStyle/>
          <a:p>
            <a:fld id="{E66F39FE-A71C-4EA9-B6A2-49D418A6182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76000" y="6408250"/>
            <a:ext cx="2400000" cy="1632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000" y="6081601"/>
            <a:ext cx="373952" cy="489879"/>
          </a:xfrm>
          <a:prstGeom prst="rect">
            <a:avLst/>
          </a:prstGeom>
        </p:spPr>
        <p:txBody>
          <a:bodyPr/>
          <a:lstStyle/>
          <a:p>
            <a:fld id="{201C90D5-DB52-4DB2-A9D7-5E39CB45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3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45439285-538C-487D-8D31-1CB4FC22A674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53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906B16A8-636F-4F92-866C-74B192C6E1D7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5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4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5CC3AC24-9EE3-4E49-9150-A30C62BC9CC2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4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967" y="2012134"/>
            <a:ext cx="5818833" cy="2547625"/>
          </a:xfrm>
        </p:spPr>
        <p:txBody>
          <a:bodyPr anchor="b" anchorCtr="0"/>
          <a:lstStyle>
            <a:lvl1pPr algn="r">
              <a:defRPr sz="60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C56051B-E622-4E99-93F4-F268A159014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63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V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 rot="10800000">
            <a:off x="4070622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8836" y="3776766"/>
            <a:ext cx="5503010" cy="866952"/>
          </a:xfrm>
        </p:spPr>
        <p:txBody>
          <a:bodyPr anchor="b" anchorCtr="0"/>
          <a:lstStyle>
            <a:lvl1pPr marL="0" indent="0" algn="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798696" y="4822520"/>
            <a:ext cx="6013150" cy="1490597"/>
          </a:xfrm>
        </p:spPr>
        <p:txBody>
          <a:bodyPr anchor="t" anchorCtr="0"/>
          <a:lstStyle>
            <a:lvl1pPr algn="r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379F6721-15B7-4E08-AD53-BFBE57877941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84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92000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523306"/>
            <a:ext cx="5503010" cy="866952"/>
          </a:xfrm>
        </p:spPr>
        <p:txBody>
          <a:bodyPr anchor="t" anchorCtr="0"/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27459"/>
            <a:ext cx="5826269" cy="1490597"/>
          </a:xfrm>
        </p:spPr>
        <p:txBody>
          <a:bodyPr anchor="t" anchorCtr="0"/>
          <a:lstStyle>
            <a:lvl1pPr algn="l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227AD0B9-239B-48B7-B7EE-8AEC1E43033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72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155066"/>
            <a:ext cx="10393200" cy="68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31900"/>
            <a:ext cx="11470506" cy="4921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0000" y="917143"/>
            <a:ext cx="114732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/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5264543" y="722214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98DB34D-784C-4D9C-ABD8-61F63F762187}" type="datetime4">
              <a:rPr lang="en-GB" smtClean="0"/>
              <a:t>22 October 2020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8077200" y="7214105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5F75773-463E-48DD-B2BB-C89ED35423E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7" r:id="rId2"/>
    <p:sldLayoutId id="2147483660" r:id="rId3"/>
    <p:sldLayoutId id="2147483688" r:id="rId4"/>
    <p:sldLayoutId id="2147483691" r:id="rId5"/>
    <p:sldLayoutId id="2147483692" r:id="rId6"/>
    <p:sldLayoutId id="2147483694" r:id="rId7"/>
    <p:sldLayoutId id="2147483693" r:id="rId8"/>
    <p:sldLayoutId id="2147483695" r:id="rId9"/>
    <p:sldLayoutId id="2147483650" r:id="rId10"/>
    <p:sldLayoutId id="2147483661" r:id="rId11"/>
    <p:sldLayoutId id="2147483653" r:id="rId12"/>
    <p:sldLayoutId id="2147483678" r:id="rId13"/>
    <p:sldLayoutId id="2147483668" r:id="rId14"/>
    <p:sldLayoutId id="2147483679" r:id="rId15"/>
    <p:sldLayoutId id="2147483669" r:id="rId16"/>
    <p:sldLayoutId id="2147483681" r:id="rId17"/>
    <p:sldLayoutId id="2147483670" r:id="rId18"/>
    <p:sldLayoutId id="2147483680" r:id="rId19"/>
    <p:sldLayoutId id="2147483671" r:id="rId20"/>
    <p:sldLayoutId id="2147483682" r:id="rId21"/>
    <p:sldLayoutId id="2147483672" r:id="rId22"/>
    <p:sldLayoutId id="2147483683" r:id="rId23"/>
    <p:sldLayoutId id="2147483674" r:id="rId24"/>
    <p:sldLayoutId id="2147483684" r:id="rId25"/>
    <p:sldLayoutId id="2147483673" r:id="rId26"/>
    <p:sldLayoutId id="2147483685" r:id="rId27"/>
    <p:sldLayoutId id="2147483651" r:id="rId28"/>
    <p:sldLayoutId id="2147483690" r:id="rId29"/>
    <p:sldLayoutId id="2147483676" r:id="rId30"/>
    <p:sldLayoutId id="2147483654" r:id="rId31"/>
    <p:sldLayoutId id="2147483665" r:id="rId32"/>
    <p:sldLayoutId id="2147483655" r:id="rId33"/>
    <p:sldLayoutId id="2147483675" r:id="rId34"/>
    <p:sldLayoutId id="2147483697" r:id="rId35"/>
    <p:sldLayoutId id="2147483700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88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SzPct val="100000"/>
        <a:buFont typeface="DFDS Light" panose="02000300000000020000" pitchFamily="2" charset="0"/>
        <a:buChar char="–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3pPr>
      <a:lvl4pPr marL="432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DFDS Light" panose="02000300000000020000" pitchFamily="2" charset="0"/>
        <a:buChar char="–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ntonzotin/5-simple-steps-to-run-your-first-impact-mapping-session-7d182acbf15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889" y="1357027"/>
            <a:ext cx="9050337" cy="4254501"/>
          </a:xfrm>
        </p:spPr>
        <p:txBody>
          <a:bodyPr/>
          <a:lstStyle/>
          <a:p>
            <a:r>
              <a:rPr lang="da-DK" sz="9000" dirty="0" err="1"/>
              <a:t>Impact</a:t>
            </a:r>
            <a:r>
              <a:rPr lang="da-DK" sz="9000" dirty="0"/>
              <a:t> </a:t>
            </a:r>
            <a:r>
              <a:rPr lang="da-DK" sz="9000" dirty="0" err="1"/>
              <a:t>mapping</a:t>
            </a:r>
            <a:r>
              <a:rPr lang="da-DK" sz="9000" dirty="0"/>
              <a:t> IN 5 simple steps</a:t>
            </a:r>
            <a:br>
              <a:rPr lang="da-DK" sz="9000" dirty="0"/>
            </a:br>
            <a:br>
              <a:rPr lang="da-DK" dirty="0"/>
            </a:br>
            <a:r>
              <a:rPr lang="da-DK" sz="1400" dirty="0" err="1"/>
              <a:t>U</a:t>
            </a:r>
            <a:r>
              <a:rPr lang="da-DK" sz="1400" cap="none" dirty="0" err="1"/>
              <a:t>pdated</a:t>
            </a:r>
            <a:r>
              <a:rPr lang="da-DK" sz="1400" cap="none" dirty="0"/>
              <a:t> 23 September 2019</a:t>
            </a:r>
            <a:br>
              <a:rPr lang="da-DK" sz="1400" cap="none" dirty="0"/>
            </a:br>
            <a:br>
              <a:rPr lang="en-GB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775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Impact Mapping &gt; Examples</a:t>
              </a:r>
            </a:p>
          </p:txBody>
        </p:sp>
      </p:grp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93109BF9-39F2-424D-871D-C8872C93D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836478"/>
            <a:ext cx="60960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Impact Mapping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64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Impact Mapping &gt; Feedback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628E48B-4CAB-47B0-98B4-B6732F7224BD}"/>
              </a:ext>
            </a:extLst>
          </p:cNvPr>
          <p:cNvSpPr/>
          <p:nvPr/>
        </p:nvSpPr>
        <p:spPr>
          <a:xfrm>
            <a:off x="1251635" y="2772361"/>
            <a:ext cx="96887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3200" dirty="0"/>
              <a:t>https://forms.office.com/Pages/ResponsePage.aspx?id=ZpSpcwWtIUKfkOcUKqL2wTFclz-gNvpNq3THAj1j3ZxUODk1TjlEWVNJNzUxNjAwTFhGQkQ2VkNTWi4u</a:t>
            </a:r>
          </a:p>
        </p:txBody>
      </p:sp>
    </p:spTree>
    <p:extLst>
      <p:ext uri="{BB962C8B-B14F-4D97-AF65-F5344CB8AC3E}">
        <p14:creationId xmlns:p14="http://schemas.microsoft.com/office/powerpoint/2010/main" val="113157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</a:rPr>
                <a:t>Impact Mapping &gt; </a:t>
              </a:r>
              <a:r>
                <a:rPr lang="en-US" sz="2000" dirty="0">
                  <a:solidFill>
                    <a:schemeClr val="bg1"/>
                  </a:solidFill>
                </a:rPr>
                <a:t>Literature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E61E68-877D-4888-B34E-7FFC97D3F182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impactmapping.org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3"/>
              </a:rPr>
              <a:t>https://medium.com/@antonzotin/5-simple-steps-to-run-your-first-impact-mapping-session-7d182acbf153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https://www.youtube.com/watch?v=oKx4nITZw-8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</p:txBody>
      </p:sp>
    </p:spTree>
    <p:extLst>
      <p:ext uri="{BB962C8B-B14F-4D97-AF65-F5344CB8AC3E}">
        <p14:creationId xmlns:p14="http://schemas.microsoft.com/office/powerpoint/2010/main" val="371653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Impact Mapping</a:t>
              </a:r>
            </a:p>
          </p:txBody>
        </p:sp>
      </p:grp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590CF9F-3F25-4DB2-9D68-A1085C5A49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68423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7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Impact Mapping &gt; STEP #1 &gt; WHY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F372539-65F6-46CC-AA14-E8BB0720832E}"/>
              </a:ext>
            </a:extLst>
          </p:cNvPr>
          <p:cNvSpPr/>
          <p:nvPr/>
        </p:nvSpPr>
        <p:spPr>
          <a:xfrm>
            <a:off x="1399592" y="1263702"/>
            <a:ext cx="980336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Discuss &amp; put in the </a:t>
            </a:r>
            <a:r>
              <a:rPr lang="en-GB" sz="3200" dirty="0" err="1"/>
              <a:t>center</a:t>
            </a:r>
            <a:r>
              <a:rPr lang="en-GB" sz="3200" dirty="0"/>
              <a:t> of a flip-chart a goal you want to achieve (satisfying SMART criteria would be great). It answers the first question: </a:t>
            </a:r>
            <a:r>
              <a:rPr lang="en-GB" sz="3200" b="1" dirty="0"/>
              <a:t>WHY</a:t>
            </a:r>
            <a:r>
              <a:rPr lang="en-GB" sz="3200" dirty="0"/>
              <a:t> do we do this?”.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Good example: “Get 1M users”.</a:t>
            </a:r>
          </a:p>
        </p:txBody>
      </p:sp>
    </p:spTree>
    <p:extLst>
      <p:ext uri="{BB962C8B-B14F-4D97-AF65-F5344CB8AC3E}">
        <p14:creationId xmlns:p14="http://schemas.microsoft.com/office/powerpoint/2010/main" val="89532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Impact Mapping &gt; STEP #2 &gt; WHO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F372539-65F6-46CC-AA14-E8BB0720832E}"/>
              </a:ext>
            </a:extLst>
          </p:cNvPr>
          <p:cNvSpPr/>
          <p:nvPr/>
        </p:nvSpPr>
        <p:spPr>
          <a:xfrm>
            <a:off x="1399592" y="1263702"/>
            <a:ext cx="98033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Discuss and try to answer next questions: </a:t>
            </a:r>
            <a:r>
              <a:rPr lang="en-GB" sz="3200" b="1" dirty="0"/>
              <a:t>WHO</a:t>
            </a:r>
            <a:r>
              <a:rPr lang="en-GB" sz="3200" dirty="0"/>
              <a:t> can produce the desired effect? </a:t>
            </a:r>
            <a:r>
              <a:rPr lang="en-GB" sz="3200" b="1" dirty="0"/>
              <a:t>WHO</a:t>
            </a:r>
            <a:r>
              <a:rPr lang="en-GB" sz="3200" dirty="0"/>
              <a:t> can obstruct it? WHO are the consumers or users of our product? </a:t>
            </a:r>
            <a:r>
              <a:rPr lang="en-GB" sz="3200" b="1" dirty="0"/>
              <a:t>WHO</a:t>
            </a:r>
            <a:r>
              <a:rPr lang="en-GB" sz="3200" dirty="0"/>
              <a:t> will be impacted by it?</a:t>
            </a:r>
            <a:br>
              <a:rPr lang="en-GB" sz="3200" dirty="0"/>
            </a:br>
            <a:r>
              <a:rPr lang="en-GB" sz="3200" dirty="0"/>
              <a:t>Here we think about real groups of people, not tech abstracts.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Good examples: “Active Users”, “Our Marketing Guys”, “External Advertising Agency”.</a:t>
            </a:r>
          </a:p>
        </p:txBody>
      </p:sp>
    </p:spTree>
    <p:extLst>
      <p:ext uri="{BB962C8B-B14F-4D97-AF65-F5344CB8AC3E}">
        <p14:creationId xmlns:p14="http://schemas.microsoft.com/office/powerpoint/2010/main" val="181620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Impact Mapping &gt; STEP #3 &gt; HOW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F372539-65F6-46CC-AA14-E8BB0720832E}"/>
              </a:ext>
            </a:extLst>
          </p:cNvPr>
          <p:cNvSpPr/>
          <p:nvPr/>
        </p:nvSpPr>
        <p:spPr>
          <a:xfrm>
            <a:off x="1399592" y="1263702"/>
            <a:ext cx="980336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Discuss and try to answer next questions: </a:t>
            </a:r>
            <a:r>
              <a:rPr lang="en-GB" sz="3200" b="1" dirty="0"/>
              <a:t>HOW</a:t>
            </a:r>
            <a:r>
              <a:rPr lang="en-GB" sz="3200" dirty="0"/>
              <a:t> should our actors’ behaviour change? </a:t>
            </a:r>
            <a:r>
              <a:rPr lang="en-GB" sz="3200" b="1" dirty="0"/>
              <a:t>HOW</a:t>
            </a:r>
            <a:r>
              <a:rPr lang="en-GB" sz="3200" dirty="0"/>
              <a:t> can they help us to achieve the goal? </a:t>
            </a:r>
            <a:r>
              <a:rPr lang="en-GB" sz="3200" b="1" dirty="0"/>
              <a:t>HOW</a:t>
            </a:r>
            <a:r>
              <a:rPr lang="en-GB" sz="3200" dirty="0"/>
              <a:t> can they obstruct or prevent us from succeeding?</a:t>
            </a:r>
            <a:br>
              <a:rPr lang="en-GB" sz="3200" dirty="0"/>
            </a:br>
            <a:endParaRPr lang="en-GB" sz="3200" dirty="0"/>
          </a:p>
          <a:p>
            <a:r>
              <a:rPr lang="en-GB" sz="3200" dirty="0"/>
              <a:t>Good examples: “Recommending/posting (by Active Users)” or “Organise PR event (by Our Marketing Guys)”. 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Notice that we still don’t talk about features. We talk about real people and their actions.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427017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Impact Mapping &gt; STEP #4 &gt; WHAT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F372539-65F6-46CC-AA14-E8BB0720832E}"/>
              </a:ext>
            </a:extLst>
          </p:cNvPr>
          <p:cNvSpPr/>
          <p:nvPr/>
        </p:nvSpPr>
        <p:spPr>
          <a:xfrm>
            <a:off x="1399592" y="1263702"/>
            <a:ext cx="980336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Discuss and try to answer next question: </a:t>
            </a:r>
            <a:r>
              <a:rPr lang="en-GB" sz="3200" b="1" dirty="0"/>
              <a:t>WHAT</a:t>
            </a:r>
            <a:r>
              <a:rPr lang="en-GB" sz="3200" dirty="0"/>
              <a:t> can we do, as an organisation or a delivery team, to support the required impacts?</a:t>
            </a:r>
            <a:br>
              <a:rPr lang="en-GB" sz="3200" dirty="0"/>
            </a:br>
            <a:endParaRPr lang="en-GB" sz="3200" dirty="0"/>
          </a:p>
          <a:p>
            <a:r>
              <a:rPr lang="en-GB" sz="3200" dirty="0"/>
              <a:t>Notice that even here we talk not only about features but try to open all possible ideas (because very often it’s much cheaper to achieve something without even writing a single line of code).</a:t>
            </a:r>
            <a:br>
              <a:rPr lang="en-GB" sz="3200" dirty="0"/>
            </a:br>
            <a:endParaRPr lang="en-GB" sz="3200" dirty="0"/>
          </a:p>
          <a:p>
            <a:r>
              <a:rPr lang="en-GB" sz="3200" dirty="0"/>
              <a:t>Good examples: “Content to share/post about (to support Posting)”, “Invites (to support PR event.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16651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Impact Mapping &gt; Step #5 &gt; WHEN?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FABAFA6-55A9-4077-BB45-9A77C68C1DD2}"/>
              </a:ext>
            </a:extLst>
          </p:cNvPr>
          <p:cNvSpPr/>
          <p:nvPr/>
        </p:nvSpPr>
        <p:spPr>
          <a:xfrm>
            <a:off x="1399592" y="1263702"/>
            <a:ext cx="980336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Remember that this technique shouldn’t be done by a lonely Product Owner. This technique is a very powerful facilitation method </a:t>
            </a:r>
            <a:r>
              <a:rPr lang="en-GB" sz="3200" b="1" dirty="0"/>
              <a:t>WHEN</a:t>
            </a:r>
            <a:r>
              <a:rPr lang="en-GB" sz="3200" dirty="0"/>
              <a:t> used in a rich group discussion (at least an overall product development team but ideally plus all more or less involved stakeholders).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413868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Impact Mapping &gt; Examples</a:t>
              </a:r>
            </a:p>
          </p:txBody>
        </p:sp>
      </p:grp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7CC0CCE-551E-4C4D-AA43-0ED253F10F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474" y="1591631"/>
            <a:ext cx="8397551" cy="445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7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Impact Mapping &gt; Examples</a:t>
              </a:r>
            </a:p>
          </p:txBody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A39A96-97E5-4279-8B2B-20D72F2C9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990" y="1585718"/>
            <a:ext cx="70675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94745"/>
      </p:ext>
    </p:extLst>
  </p:cSld>
  <p:clrMapOvr>
    <a:masterClrMapping/>
  </p:clrMapOvr>
</p:sld>
</file>

<file path=ppt/theme/theme1.xml><?xml version="1.0" encoding="utf-8"?>
<a:theme xmlns:a="http://schemas.openxmlformats.org/drawingml/2006/main" name="DFDS PowerPoint Template 16_9 logo top">
  <a:themeElements>
    <a:clrScheme name="DFDS">
      <a:dk1>
        <a:srgbClr val="000000"/>
      </a:dk1>
      <a:lt1>
        <a:sysClr val="window" lastClr="FFFFFF"/>
      </a:lt1>
      <a:dk2>
        <a:srgbClr val="999A9C"/>
      </a:dk2>
      <a:lt2>
        <a:srgbClr val="B2BFC7"/>
      </a:lt2>
      <a:accent1>
        <a:srgbClr val="002B45"/>
      </a:accent1>
      <a:accent2>
        <a:srgbClr val="1B5786"/>
      </a:accent2>
      <a:accent3>
        <a:srgbClr val="ED8B00"/>
      </a:accent3>
      <a:accent4>
        <a:srgbClr val="6D6F71"/>
      </a:accent4>
      <a:accent5>
        <a:srgbClr val="5087AC"/>
      </a:accent5>
      <a:accent6>
        <a:srgbClr val="68B2E3"/>
      </a:accent6>
      <a:hlink>
        <a:srgbClr val="000000"/>
      </a:hlink>
      <a:folHlink>
        <a:srgbClr val="000000"/>
      </a:folHlink>
    </a:clrScheme>
    <a:fontScheme name="DFDS">
      <a:majorFont>
        <a:latin typeface="DFDS Bold"/>
        <a:ea typeface=""/>
        <a:cs typeface=""/>
      </a:majorFont>
      <a:minorFont>
        <a:latin typeface="DFD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1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1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43EC03-67F5-4F81-9AD7-58BC9E8771E9}" vid="{CC25375D-1E03-4284-8BC0-9882BEFE5D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BD4264CB9094CA7944F610D2D7DCA" ma:contentTypeVersion="7" ma:contentTypeDescription="Create a new document." ma:contentTypeScope="" ma:versionID="fa67c00a52acd51247ad97f6d4755a90">
  <xsd:schema xmlns:xsd="http://www.w3.org/2001/XMLSchema" xmlns:xs="http://www.w3.org/2001/XMLSchema" xmlns:p="http://schemas.microsoft.com/office/2006/metadata/properties" xmlns:ns2="2279a1a0-7112-41f8-b496-d9a5c3576fb0" xmlns:ns3="95c0be1d-4093-4789-923d-5b0c8c8304dc" targetNamespace="http://schemas.microsoft.com/office/2006/metadata/properties" ma:root="true" ma:fieldsID="7fb7be3e25bdbb5fed5cd7f028f2cc13" ns2:_="" ns3:_="">
    <xsd:import namespace="2279a1a0-7112-41f8-b496-d9a5c3576fb0"/>
    <xsd:import namespace="95c0be1d-4093-4789-923d-5b0c8c8304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9a1a0-7112-41f8-b496-d9a5c3576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0be1d-4093-4789-923d-5b0c8c8304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E2CA-DCC7-45E5-87C8-6789A166AF7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BA220DC-5E11-4E30-9DA1-C47F517A13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79a1a0-7112-41f8-b496-d9a5c3576fb0"/>
    <ds:schemaRef ds:uri="95c0be1d-4093-4789-923d-5b0c8c830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73EE10-C1B2-449B-9085-39965BA21A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DFDS_Group_PPTX_Compressed_06_2018</Template>
  <TotalTime>0</TotalTime>
  <Words>455</Words>
  <Application>Microsoft Office PowerPoint</Application>
  <PresentationFormat>Widescreen</PresentationFormat>
  <Paragraphs>28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DFDS Bold</vt:lpstr>
      <vt:lpstr>DFDS Light</vt:lpstr>
      <vt:lpstr>Arial</vt:lpstr>
      <vt:lpstr>DFDS</vt:lpstr>
      <vt:lpstr>Calibri</vt:lpstr>
      <vt:lpstr>DFDS PowerPoint Template 16_9 logo top</vt:lpstr>
      <vt:lpstr>Impact mapping IN 5 simple steps  Updated 23 September 2019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2018-06-22T08:51:20Z</dcterms:created>
  <dcterms:modified xsi:type="dcterms:W3CDTF">2020-10-22T11:10:32Z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">
    <vt:lpwstr>en-GB</vt:lpwstr>
  </property>
  <property fmtid="{D5CDD505-2E9C-101B-9397-08002B2CF9AE}" pid="4" name="ContentTypeId">
    <vt:lpwstr>0x010100F65BD4264CB9094CA7944F610D2D7DCA</vt:lpwstr>
  </property>
  <property fmtid="{D5CDD505-2E9C-101B-9397-08002B2CF9AE}" pid="5" name="MSIP_Label_c2458218-87f2-45e0-bab0-e659c30d0ebd_Enabled">
    <vt:lpwstr>True</vt:lpwstr>
  </property>
  <property fmtid="{D5CDD505-2E9C-101B-9397-08002B2CF9AE}" pid="6" name="MSIP_Label_c2458218-87f2-45e0-bab0-e659c30d0ebd_SiteId">
    <vt:lpwstr>73a99466-ad05-4221-9f90-e7142aa2f6c1</vt:lpwstr>
  </property>
  <property fmtid="{D5CDD505-2E9C-101B-9397-08002B2CF9AE}" pid="7" name="MSIP_Label_c2458218-87f2-45e0-bab0-e659c30d0ebd_Owner">
    <vt:lpwstr>toban@dfds.com</vt:lpwstr>
  </property>
  <property fmtid="{D5CDD505-2E9C-101B-9397-08002B2CF9AE}" pid="8" name="MSIP_Label_c2458218-87f2-45e0-bab0-e659c30d0ebd_SetDate">
    <vt:lpwstr>2019-09-23T08:47:48.5125003Z</vt:lpwstr>
  </property>
  <property fmtid="{D5CDD505-2E9C-101B-9397-08002B2CF9AE}" pid="9" name="MSIP_Label_c2458218-87f2-45e0-bab0-e659c30d0ebd_Name">
    <vt:lpwstr>Public</vt:lpwstr>
  </property>
  <property fmtid="{D5CDD505-2E9C-101B-9397-08002B2CF9AE}" pid="10" name="MSIP_Label_c2458218-87f2-45e0-bab0-e659c30d0ebd_Application">
    <vt:lpwstr>Microsoft Azure Information Protection</vt:lpwstr>
  </property>
  <property fmtid="{D5CDD505-2E9C-101B-9397-08002B2CF9AE}" pid="11" name="MSIP_Label_c2458218-87f2-45e0-bab0-e659c30d0ebd_Extended_MSFT_Method">
    <vt:lpwstr>Automatic</vt:lpwstr>
  </property>
  <property fmtid="{D5CDD505-2E9C-101B-9397-08002B2CF9AE}" pid="12" name="Sensitivity">
    <vt:lpwstr>Public</vt:lpwstr>
  </property>
</Properties>
</file>