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151" autoAdjust="0"/>
  </p:normalViewPr>
  <p:slideViewPr>
    <p:cSldViewPr snapToGrid="0">
      <p:cViewPr varScale="1">
        <p:scale>
          <a:sx n="91" d="100"/>
          <a:sy n="91" d="100"/>
        </p:scale>
        <p:origin x="121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282C33"/>
              </a:buClr>
              <a:buSzPts val="1500"/>
              <a:buChar char="●"/>
            </a:pPr>
            <a:r>
              <a:rPr lang="tr" sz="1500">
                <a:solidFill>
                  <a:srgbClr val="282C33"/>
                </a:solidFill>
                <a:highlight>
                  <a:srgbClr val="FFFFFF"/>
                </a:highlight>
              </a:rPr>
              <a:t>This is a rapid group modeling approach.</a:t>
            </a:r>
            <a:endParaRPr sz="1500">
              <a:solidFill>
                <a:srgbClr val="282C33"/>
              </a:solidFill>
              <a:highlight>
                <a:srgbClr val="FFFFFF"/>
              </a:highlight>
            </a:endParaRPr>
          </a:p>
          <a:p>
            <a:pPr marL="457200" lvl="0" indent="-323850" algn="l" rtl="0">
              <a:lnSpc>
                <a:spcPct val="135000"/>
              </a:lnSpc>
              <a:spcBef>
                <a:spcPts val="0"/>
              </a:spcBef>
              <a:spcAft>
                <a:spcPts val="0"/>
              </a:spcAft>
              <a:buClr>
                <a:srgbClr val="282C33"/>
              </a:buClr>
              <a:buSzPts val="1500"/>
              <a:buChar char="●"/>
            </a:pPr>
            <a:r>
              <a:rPr lang="tr" sz="1500">
                <a:solidFill>
                  <a:srgbClr val="282C33"/>
                </a:solidFill>
                <a:highlight>
                  <a:srgbClr val="FFFFFF"/>
                </a:highlight>
              </a:rPr>
              <a:t>This approach is fast because the event storming approach reduces the time it takes to create a comprehensive business domain model. </a:t>
            </a:r>
            <a:endParaRPr sz="1500">
              <a:solidFill>
                <a:srgbClr val="282C33"/>
              </a:solidFill>
              <a:highlight>
                <a:srgbClr val="FFFFFF"/>
              </a:highlight>
            </a:endParaRPr>
          </a:p>
          <a:p>
            <a:pPr marL="457200" lvl="0" indent="-323850" algn="l" rtl="0">
              <a:lnSpc>
                <a:spcPct val="135000"/>
              </a:lnSpc>
              <a:spcBef>
                <a:spcPts val="0"/>
              </a:spcBef>
              <a:spcAft>
                <a:spcPts val="0"/>
              </a:spcAft>
              <a:buClr>
                <a:srgbClr val="282C33"/>
              </a:buClr>
              <a:buSzPts val="1500"/>
              <a:buChar char="●"/>
            </a:pPr>
            <a:r>
              <a:rPr lang="tr" sz="1500">
                <a:solidFill>
                  <a:srgbClr val="282C33"/>
                </a:solidFill>
                <a:highlight>
                  <a:schemeClr val="lt1"/>
                </a:highlight>
              </a:rPr>
              <a:t>This approach is fast because </a:t>
            </a:r>
            <a:r>
              <a:rPr lang="tr" sz="1500">
                <a:solidFill>
                  <a:srgbClr val="282C33"/>
                </a:solidFill>
                <a:highlight>
                  <a:srgbClr val="FFFFFF"/>
                </a:highlight>
              </a:rPr>
              <a:t>straightforward because event storming makes easier to understand the process for technical and non-technical stakeholders.</a:t>
            </a:r>
            <a:endParaRPr sz="1500">
              <a:solidFill>
                <a:srgbClr val="282C33"/>
              </a:solidFill>
              <a:highlight>
                <a:srgbClr val="FFFFFF"/>
              </a:highlight>
            </a:endParaRPr>
          </a:p>
          <a:p>
            <a:pPr marL="457200" lvl="0" indent="-323850" algn="l" rtl="0">
              <a:lnSpc>
                <a:spcPct val="135000"/>
              </a:lnSpc>
              <a:spcBef>
                <a:spcPts val="0"/>
              </a:spcBef>
              <a:spcAft>
                <a:spcPts val="0"/>
              </a:spcAft>
              <a:buClr>
                <a:srgbClr val="282C33"/>
              </a:buClr>
              <a:buSzPts val="1500"/>
              <a:buChar char="●"/>
            </a:pPr>
            <a:r>
              <a:rPr lang="tr" sz="1500">
                <a:solidFill>
                  <a:srgbClr val="282C33"/>
                </a:solidFill>
                <a:highlight>
                  <a:srgbClr val="FFFFFF"/>
                </a:highlight>
              </a:rPr>
              <a:t>Event storming engages people because this approach invites each person to participate and interact. </a:t>
            </a:r>
            <a:endParaRPr sz="1500">
              <a:solidFill>
                <a:srgbClr val="282C33"/>
              </a:solidFill>
              <a:highlight>
                <a:srgbClr val="FFFFFF"/>
              </a:highlight>
            </a:endParaRPr>
          </a:p>
          <a:p>
            <a:pPr marL="457200" lvl="0" indent="-323850" algn="l" rtl="0">
              <a:lnSpc>
                <a:spcPct val="135000"/>
              </a:lnSpc>
              <a:spcBef>
                <a:spcPts val="0"/>
              </a:spcBef>
              <a:spcAft>
                <a:spcPts val="0"/>
              </a:spcAft>
              <a:buClr>
                <a:srgbClr val="282C33"/>
              </a:buClr>
              <a:buSzPts val="1500"/>
              <a:buChar char="●"/>
            </a:pPr>
            <a:r>
              <a:rPr lang="tr" sz="1500">
                <a:solidFill>
                  <a:srgbClr val="282C33"/>
                </a:solidFill>
                <a:highlight>
                  <a:srgbClr val="FFFFFF"/>
                </a:highlight>
              </a:rPr>
              <a:t>Effective: Event storming is not data modeling. Instead, it results in a fully behavioral model that can be quickly implemented and validated.</a:t>
            </a:r>
            <a:endParaRPr sz="1500">
              <a:solidFill>
                <a:srgbClr val="282C33"/>
              </a:solidFill>
              <a:highlight>
                <a:srgbClr val="FFFFFF"/>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82177f0e1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82177f0e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Commans = triggers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83e4ec578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83e4ec578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We added commands into our timeline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82177f0e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82177f0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Then we have reactions. Reactions helps us to see the the result of an event.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82177f0e1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82177f0e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Commans = triggers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83e4ec578_0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83e4ec578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a:solidFill>
                  <a:schemeClr val="dk1"/>
                </a:solidFill>
              </a:rPr>
              <a:t>We added reactions into our timeline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282177f0e1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282177f0e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283e4ec578_0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283e4ec57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solidFill>
                  <a:schemeClr val="dk1"/>
                </a:solidFill>
              </a:rPr>
              <a:t>If something is not clear, we will discuss about it later and post a purple sticky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282177f0e1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282177f0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283e4ec578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283e4ec578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t>Everyone will have a clear vision about the whole project and will be aware of the other part of the project. Everything will be available and under control.</a:t>
            </a:r>
            <a:endParaRPr sz="15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282177f0e1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282177f0e1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If a flow ends, we will  post an  “x”</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282177f0e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282177f0e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solidFill>
                  <a:srgbClr val="282C33"/>
                </a:solidFill>
                <a:highlight>
                  <a:srgbClr val="FFFFFF"/>
                </a:highlight>
              </a:rPr>
              <a:t>The first thing we need to do is to invite the right people. The number of the invited people may vary depending on the project.</a:t>
            </a:r>
            <a:endParaRPr sz="1500">
              <a:solidFill>
                <a:srgbClr val="282C33"/>
              </a:solidFill>
              <a:highlight>
                <a:srgbClr val="FFFFFF"/>
              </a:highlight>
            </a:endParaRPr>
          </a:p>
          <a:p>
            <a:pPr marL="0" lvl="0" indent="0" algn="l" rtl="0">
              <a:spcBef>
                <a:spcPts val="0"/>
              </a:spcBef>
              <a:spcAft>
                <a:spcPts val="0"/>
              </a:spcAft>
              <a:buNone/>
            </a:pPr>
            <a:r>
              <a:rPr lang="tr" sz="1500">
                <a:solidFill>
                  <a:srgbClr val="282C33"/>
                </a:solidFill>
                <a:highlight>
                  <a:srgbClr val="FFFFFF"/>
                </a:highlight>
              </a:rPr>
              <a:t> It’s better to invite between 4 and 8 people.</a:t>
            </a:r>
            <a:endParaRPr sz="1500">
              <a:solidFill>
                <a:srgbClr val="282C33"/>
              </a:solidFill>
              <a:highlight>
                <a:srgbClr val="FFFFFF"/>
              </a:highlight>
            </a:endParaRPr>
          </a:p>
          <a:p>
            <a:pPr marL="0" lvl="0" indent="0" algn="l" rtl="0">
              <a:spcBef>
                <a:spcPts val="0"/>
              </a:spcBef>
              <a:spcAft>
                <a:spcPts val="0"/>
              </a:spcAft>
              <a:buNone/>
            </a:pPr>
            <a:r>
              <a:rPr lang="tr" sz="1500">
                <a:solidFill>
                  <a:srgbClr val="282C33"/>
                </a:solidFill>
                <a:highlight>
                  <a:srgbClr val="FFFFFF"/>
                </a:highlight>
              </a:rPr>
              <a:t>What does the right people mean?</a:t>
            </a:r>
            <a:endParaRPr sz="1500">
              <a:solidFill>
                <a:srgbClr val="282C33"/>
              </a:solidFill>
              <a:highlight>
                <a:srgbClr val="FFFFFF"/>
              </a:highlight>
            </a:endParaRPr>
          </a:p>
          <a:p>
            <a:pPr marL="0" lvl="0" indent="0" algn="l" rtl="0">
              <a:spcBef>
                <a:spcPts val="0"/>
              </a:spcBef>
              <a:spcAft>
                <a:spcPts val="0"/>
              </a:spcAft>
              <a:buNone/>
            </a:pPr>
            <a:r>
              <a:rPr lang="tr" sz="1500">
                <a:solidFill>
                  <a:srgbClr val="282C33"/>
                </a:solidFill>
                <a:highlight>
                  <a:srgbClr val="FFFFFF"/>
                </a:highlight>
              </a:rPr>
              <a:t>According to Brandolini, “they are the people who know the right questions to ask and the ones who have the answers. </a:t>
            </a:r>
            <a:endParaRPr sz="1500">
              <a:solidFill>
                <a:srgbClr val="282C33"/>
              </a:solidFill>
              <a:highlight>
                <a:srgbClr val="FFFFFF"/>
              </a:highlight>
            </a:endParaRPr>
          </a:p>
          <a:p>
            <a:pPr marL="0" lvl="0" indent="0" algn="l" rtl="0">
              <a:spcBef>
                <a:spcPts val="0"/>
              </a:spcBef>
              <a:spcAft>
                <a:spcPts val="0"/>
              </a:spcAft>
              <a:buNone/>
            </a:pPr>
            <a:r>
              <a:rPr lang="tr" sz="1500">
                <a:solidFill>
                  <a:srgbClr val="282C33"/>
                </a:solidFill>
                <a:highlight>
                  <a:srgbClr val="FFFFFF"/>
                </a:highlight>
              </a:rPr>
              <a:t>This group will likely be a mixture of stakeholders representing user experience, business, architecture, development, and IT. We aren’t using UML, BPMN so everybody can join the conversation.”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283e4ec578_0_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283e4ec578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dirty="0"/>
              <a:t>I created different event stormings and used different applications such as draw.io, lucid and miro to decide which one is better for our team. In the next step, I’m ganna show you all of them.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3004748fa0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3004748fa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004748fa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004748f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3004748fa0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3004748fa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282177f0e1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1282177f0e1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82177f0e1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1282177f0e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30131376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3013137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282177f0e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282177f0e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a:t>We need an unlimited modeling space because the number of the events will increase. The more the domain is bigger the more space we need</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282177f0e1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282177f0e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t>First off all I identified keywords to meet our demands. There are different ways to apply event storming. We can also decide the sticky notes and their roles.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282177f0e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282177f0e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t>Primarily we need to do is to identify events. Events are noted at past tense to precise the time </a:t>
            </a:r>
            <a:endParaRPr sz="1500"/>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82177f0e1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82177f0e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Here you see some examples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be9d4444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1be9d4444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400"/>
              <a:t>Here you see two events. Some people may post the same event with different words. We need to create a common language to avoid duplicated events.</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83e4ec57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83e4ec57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1500"/>
              <a:t>We have a timeline from left to right.  We will order events locally then we will arrange it globally.</a:t>
            </a:r>
            <a:endParaRPr sz="15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82177f0e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82177f0e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Cause or trigger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ucid.app/lucidchart/9f0fe186-8c9e-4e6b-ad9e-f8b971689f5a/edit?invitationId=inv_24fafe77-a5ca-41e9-ad65-04024d45b5b5"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s://app.diagrams.net/#G1nZ4WTJGPwzdM2tAvNH4rAxcO_m5k08Ty"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s://miro.com/app/board/uXjVOEO9x5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lucid.app/lucidchart/9f0fe186-8c9e-4e6b-ad9e-f8b971689f5a/edit?invitationId=inv_24fafe77-a5ca-41e9-ad65-04024d45b5b5"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miro.com/app/board/uXjVOEO9x5g=/" TargetMode="External"/><Relationship Id="rId5" Type="http://schemas.openxmlformats.org/officeDocument/2006/relationships/hyperlink" Target="https://drive.google.com/file/d/1nZ4WTJGPwzdM2tAvNH4rAxcO_m5k08Ty/view?usp=sharing" TargetMode="External"/><Relationship Id="rId4" Type="http://schemas.openxmlformats.org/officeDocument/2006/relationships/hyperlink" Target="https://app.diagrams.net/#G1nZ4WTJGPwzdM2tAvNH4rAxcO_m5k08Ty"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ucidchart.com/blog/ddd-event-stormin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www.agilepartner.net/wp-content/uploads/Big-Picture.jp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56750" y="703200"/>
            <a:ext cx="8830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4800"/>
              <a:t>Event Storming</a:t>
            </a:r>
            <a:endParaRPr sz="4800"/>
          </a:p>
        </p:txBody>
      </p:sp>
      <p:grpSp>
        <p:nvGrpSpPr>
          <p:cNvPr id="55" name="Google Shape;55;p13"/>
          <p:cNvGrpSpPr/>
          <p:nvPr/>
        </p:nvGrpSpPr>
        <p:grpSpPr>
          <a:xfrm>
            <a:off x="1718411" y="622850"/>
            <a:ext cx="5707177" cy="251100"/>
            <a:chOff x="1978800" y="622850"/>
            <a:chExt cx="5344800" cy="251100"/>
          </a:xfrm>
        </p:grpSpPr>
        <p:cxnSp>
          <p:nvCxnSpPr>
            <p:cNvPr id="56" name="Google Shape;56;p13"/>
            <p:cNvCxnSpPr/>
            <p:nvPr/>
          </p:nvCxnSpPr>
          <p:spPr>
            <a:xfrm>
              <a:off x="4651200" y="622850"/>
              <a:ext cx="2672400" cy="251100"/>
            </a:xfrm>
            <a:prstGeom prst="straightConnector1">
              <a:avLst/>
            </a:prstGeom>
            <a:noFill/>
            <a:ln w="38100" cap="flat" cmpd="sng">
              <a:solidFill>
                <a:schemeClr val="dk2"/>
              </a:solidFill>
              <a:prstDash val="solid"/>
              <a:round/>
              <a:headEnd type="none" w="med" len="med"/>
              <a:tailEnd type="none" w="med" len="med"/>
            </a:ln>
          </p:spPr>
        </p:cxnSp>
        <p:cxnSp>
          <p:nvCxnSpPr>
            <p:cNvPr id="57" name="Google Shape;57;p13"/>
            <p:cNvCxnSpPr/>
            <p:nvPr/>
          </p:nvCxnSpPr>
          <p:spPr>
            <a:xfrm flipH="1">
              <a:off x="1978800" y="622850"/>
              <a:ext cx="2672400" cy="251100"/>
            </a:xfrm>
            <a:prstGeom prst="straightConnector1">
              <a:avLst/>
            </a:prstGeom>
            <a:noFill/>
            <a:ln w="38100" cap="flat" cmpd="sng">
              <a:solidFill>
                <a:schemeClr val="dk2"/>
              </a:solidFill>
              <a:prstDash val="solid"/>
              <a:round/>
              <a:headEnd type="none" w="med" len="med"/>
              <a:tailEnd type="none" w="med" len="med"/>
            </a:ln>
          </p:spPr>
        </p:cxnSp>
      </p:grpSp>
      <p:sp>
        <p:nvSpPr>
          <p:cNvPr id="58" name="Google Shape;58;p13"/>
          <p:cNvSpPr txBox="1"/>
          <p:nvPr/>
        </p:nvSpPr>
        <p:spPr>
          <a:xfrm>
            <a:off x="5558300" y="3804300"/>
            <a:ext cx="186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Barış Tutakli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p:nvPr/>
        </p:nvSpPr>
        <p:spPr>
          <a:xfrm>
            <a:off x="817750" y="829600"/>
            <a:ext cx="702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1" name="Google Shape;151;p22"/>
          <p:cNvSpPr txBox="1"/>
          <p:nvPr/>
        </p:nvSpPr>
        <p:spPr>
          <a:xfrm>
            <a:off x="841450" y="1386600"/>
            <a:ext cx="67080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a:t>Examples:</a:t>
            </a:r>
            <a:endParaRPr/>
          </a:p>
          <a:p>
            <a:pPr marL="457200" lvl="0" indent="0" algn="l" rtl="0">
              <a:lnSpc>
                <a:spcPct val="150000"/>
              </a:lnSpc>
              <a:spcBef>
                <a:spcPts val="0"/>
              </a:spcBef>
              <a:spcAft>
                <a:spcPts val="0"/>
              </a:spcAft>
              <a:buNone/>
            </a:pPr>
            <a:endParaRPr/>
          </a:p>
        </p:txBody>
      </p:sp>
      <p:sp>
        <p:nvSpPr>
          <p:cNvPr id="152" name="Google Shape;152;p22"/>
          <p:cNvSpPr/>
          <p:nvPr/>
        </p:nvSpPr>
        <p:spPr>
          <a:xfrm>
            <a:off x="1062975" y="2034300"/>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Register new user</a:t>
            </a:r>
            <a:endParaRPr sz="1500"/>
          </a:p>
        </p:txBody>
      </p:sp>
      <p:sp>
        <p:nvSpPr>
          <p:cNvPr id="153" name="Google Shape;153;p22"/>
          <p:cNvSpPr/>
          <p:nvPr/>
        </p:nvSpPr>
        <p:spPr>
          <a:xfrm>
            <a:off x="3040475" y="2034300"/>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Submit the order	</a:t>
            </a:r>
            <a:endParaRPr sz="1500"/>
          </a:p>
        </p:txBody>
      </p:sp>
      <p:sp>
        <p:nvSpPr>
          <p:cNvPr id="154" name="Google Shape;154;p22"/>
          <p:cNvSpPr/>
          <p:nvPr/>
        </p:nvSpPr>
        <p:spPr>
          <a:xfrm>
            <a:off x="5018000" y="2034300"/>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Update user</a:t>
            </a:r>
            <a:endParaRPr sz="1500"/>
          </a:p>
        </p:txBody>
      </p:sp>
      <p:sp>
        <p:nvSpPr>
          <p:cNvPr id="155" name="Google Shape;155;p22"/>
          <p:cNvSpPr/>
          <p:nvPr/>
        </p:nvSpPr>
        <p:spPr>
          <a:xfrm>
            <a:off x="6829575" y="2034300"/>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Ship the product</a:t>
            </a:r>
            <a:endParaRPr sz="1500"/>
          </a:p>
        </p:txBody>
      </p:sp>
      <p:grpSp>
        <p:nvGrpSpPr>
          <p:cNvPr id="156" name="Google Shape;156;p22"/>
          <p:cNvGrpSpPr/>
          <p:nvPr/>
        </p:nvGrpSpPr>
        <p:grpSpPr>
          <a:xfrm>
            <a:off x="0" y="0"/>
            <a:ext cx="274775" cy="5143501"/>
            <a:chOff x="0" y="0"/>
            <a:chExt cx="274775" cy="5143501"/>
          </a:xfrm>
        </p:grpSpPr>
        <p:pic>
          <p:nvPicPr>
            <p:cNvPr id="157" name="Google Shape;157;p22"/>
            <p:cNvPicPr preferRelativeResize="0"/>
            <p:nvPr/>
          </p:nvPicPr>
          <p:blipFill>
            <a:blip r:embed="rId3">
              <a:alphaModFix/>
            </a:blip>
            <a:stretch>
              <a:fillRect/>
            </a:stretch>
          </p:blipFill>
          <p:spPr>
            <a:xfrm>
              <a:off x="0" y="0"/>
              <a:ext cx="274775" cy="5143501"/>
            </a:xfrm>
            <a:prstGeom prst="rect">
              <a:avLst/>
            </a:prstGeom>
            <a:noFill/>
            <a:ln>
              <a:noFill/>
            </a:ln>
          </p:spPr>
        </p:pic>
        <p:sp>
          <p:nvSpPr>
            <p:cNvPr id="158" name="Google Shape;158;p22"/>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pSp>
        <p:nvGrpSpPr>
          <p:cNvPr id="163" name="Google Shape;163;p23"/>
          <p:cNvGrpSpPr/>
          <p:nvPr/>
        </p:nvGrpSpPr>
        <p:grpSpPr>
          <a:xfrm>
            <a:off x="0" y="0"/>
            <a:ext cx="274775" cy="5143501"/>
            <a:chOff x="0" y="0"/>
            <a:chExt cx="274775" cy="5143501"/>
          </a:xfrm>
        </p:grpSpPr>
        <p:pic>
          <p:nvPicPr>
            <p:cNvPr id="164" name="Google Shape;164;p23"/>
            <p:cNvPicPr preferRelativeResize="0"/>
            <p:nvPr/>
          </p:nvPicPr>
          <p:blipFill>
            <a:blip r:embed="rId3">
              <a:alphaModFix/>
            </a:blip>
            <a:stretch>
              <a:fillRect/>
            </a:stretch>
          </p:blipFill>
          <p:spPr>
            <a:xfrm>
              <a:off x="0" y="0"/>
              <a:ext cx="274775" cy="5143501"/>
            </a:xfrm>
            <a:prstGeom prst="rect">
              <a:avLst/>
            </a:prstGeom>
            <a:noFill/>
            <a:ln>
              <a:noFill/>
            </a:ln>
          </p:spPr>
        </p:pic>
        <p:sp>
          <p:nvSpPr>
            <p:cNvPr id="165" name="Google Shape;165;p23"/>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3"/>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185325"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69" name="Google Shape;169;p23"/>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0" name="Google Shape;170;p23"/>
          <p:cNvSpPr/>
          <p:nvPr/>
        </p:nvSpPr>
        <p:spPr>
          <a:xfrm>
            <a:off x="2651050"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1" name="Google Shape;171;p23"/>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2" name="Google Shape;172;p23"/>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3" name="Google Shape;173;p23"/>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4" name="Google Shape;174;p23"/>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5" name="Google Shape;175;p23"/>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6" name="Google Shape;176;p23"/>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7" name="Google Shape;177;p23"/>
          <p:cNvSpPr/>
          <p:nvPr/>
        </p:nvSpPr>
        <p:spPr>
          <a:xfrm>
            <a:off x="1356113" y="23051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8" name="Google Shape;178;p23"/>
          <p:cNvSpPr/>
          <p:nvPr/>
        </p:nvSpPr>
        <p:spPr>
          <a:xfrm>
            <a:off x="2326788"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79" name="Google Shape;179;p23"/>
          <p:cNvSpPr/>
          <p:nvPr/>
        </p:nvSpPr>
        <p:spPr>
          <a:xfrm>
            <a:off x="1845463"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0" name="Google Shape;180;p23"/>
          <p:cNvSpPr/>
          <p:nvPr/>
        </p:nvSpPr>
        <p:spPr>
          <a:xfrm>
            <a:off x="5459863"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1" name="Google Shape;181;p23"/>
          <p:cNvSpPr/>
          <p:nvPr/>
        </p:nvSpPr>
        <p:spPr>
          <a:xfrm>
            <a:off x="3653388" y="25717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2" name="Google Shape;182;p23"/>
          <p:cNvSpPr/>
          <p:nvPr/>
        </p:nvSpPr>
        <p:spPr>
          <a:xfrm>
            <a:off x="320791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3" name="Google Shape;183;p23"/>
          <p:cNvSpPr/>
          <p:nvPr/>
        </p:nvSpPr>
        <p:spPr>
          <a:xfrm>
            <a:off x="490876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4" name="Google Shape;184;p23"/>
          <p:cNvSpPr/>
          <p:nvPr/>
        </p:nvSpPr>
        <p:spPr>
          <a:xfrm>
            <a:off x="6065438"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5" name="Google Shape;185;p23"/>
          <p:cNvSpPr/>
          <p:nvPr/>
        </p:nvSpPr>
        <p:spPr>
          <a:xfrm>
            <a:off x="6478788" y="21505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86" name="Google Shape;186;p23"/>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Timeline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pSp>
        <p:nvGrpSpPr>
          <p:cNvPr id="191" name="Google Shape;191;p24"/>
          <p:cNvGrpSpPr/>
          <p:nvPr/>
        </p:nvGrpSpPr>
        <p:grpSpPr>
          <a:xfrm>
            <a:off x="0" y="0"/>
            <a:ext cx="274775" cy="5143501"/>
            <a:chOff x="0" y="0"/>
            <a:chExt cx="274775" cy="5143501"/>
          </a:xfrm>
        </p:grpSpPr>
        <p:pic>
          <p:nvPicPr>
            <p:cNvPr id="192" name="Google Shape;192;p24"/>
            <p:cNvPicPr preferRelativeResize="0"/>
            <p:nvPr/>
          </p:nvPicPr>
          <p:blipFill>
            <a:blip r:embed="rId3">
              <a:alphaModFix/>
            </a:blip>
            <a:stretch>
              <a:fillRect/>
            </a:stretch>
          </p:blipFill>
          <p:spPr>
            <a:xfrm>
              <a:off x="0" y="0"/>
              <a:ext cx="274775" cy="5143501"/>
            </a:xfrm>
            <a:prstGeom prst="rect">
              <a:avLst/>
            </a:prstGeom>
            <a:noFill/>
            <a:ln>
              <a:noFill/>
            </a:ln>
          </p:spPr>
        </p:pic>
        <p:sp>
          <p:nvSpPr>
            <p:cNvPr id="193" name="Google Shape;193;p24"/>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4"/>
          <p:cNvSpPr/>
          <p:nvPr/>
        </p:nvSpPr>
        <p:spPr>
          <a:xfrm>
            <a:off x="1537025" y="2034300"/>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Reaction</a:t>
            </a:r>
            <a:endParaRPr sz="1500"/>
          </a:p>
        </p:txBody>
      </p:sp>
      <p:sp>
        <p:nvSpPr>
          <p:cNvPr id="195" name="Google Shape;195;p24"/>
          <p:cNvSpPr txBox="1"/>
          <p:nvPr/>
        </p:nvSpPr>
        <p:spPr>
          <a:xfrm>
            <a:off x="3546200" y="2048400"/>
            <a:ext cx="47718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tr"/>
              <a:t>The results of an event is noted as a reaction </a:t>
            </a:r>
            <a:endParaRPr/>
          </a:p>
          <a:p>
            <a:pPr marL="457200" lvl="0" indent="-317500" algn="l" rtl="0">
              <a:lnSpc>
                <a:spcPct val="150000"/>
              </a:lnSpc>
              <a:spcBef>
                <a:spcPts val="0"/>
              </a:spcBef>
              <a:spcAft>
                <a:spcPts val="0"/>
              </a:spcAft>
              <a:buSzPts val="1400"/>
              <a:buChar char="❖"/>
            </a:pPr>
            <a:r>
              <a:rPr lang="tr"/>
              <a:t>Reactions are always noted in the present tense</a:t>
            </a:r>
            <a:endParaRPr/>
          </a:p>
          <a:p>
            <a:pPr marL="457200" lvl="0" indent="-317500" algn="l" rtl="0">
              <a:lnSpc>
                <a:spcPct val="150000"/>
              </a:lnSpc>
              <a:spcBef>
                <a:spcPts val="0"/>
              </a:spcBef>
              <a:spcAft>
                <a:spcPts val="0"/>
              </a:spcAft>
              <a:buSzPts val="1400"/>
              <a:buChar char="❖"/>
            </a:pPr>
            <a:r>
              <a:rPr lang="tr"/>
              <a:t>We will use green sticky notes for reactions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p:nvPr/>
        </p:nvSpPr>
        <p:spPr>
          <a:xfrm>
            <a:off x="817750" y="829600"/>
            <a:ext cx="702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1" name="Google Shape;201;p25"/>
          <p:cNvSpPr txBox="1"/>
          <p:nvPr/>
        </p:nvSpPr>
        <p:spPr>
          <a:xfrm>
            <a:off x="841450" y="1386600"/>
            <a:ext cx="67080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a:t>Examples:</a:t>
            </a:r>
            <a:endParaRPr/>
          </a:p>
          <a:p>
            <a:pPr marL="457200" lvl="0" indent="0" algn="l" rtl="0">
              <a:lnSpc>
                <a:spcPct val="150000"/>
              </a:lnSpc>
              <a:spcBef>
                <a:spcPts val="0"/>
              </a:spcBef>
              <a:spcAft>
                <a:spcPts val="0"/>
              </a:spcAft>
              <a:buNone/>
            </a:pPr>
            <a:endParaRPr/>
          </a:p>
        </p:txBody>
      </p:sp>
      <p:sp>
        <p:nvSpPr>
          <p:cNvPr id="202" name="Google Shape;202;p25"/>
          <p:cNvSpPr/>
          <p:nvPr/>
        </p:nvSpPr>
        <p:spPr>
          <a:xfrm>
            <a:off x="1062975" y="2034300"/>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Send an email</a:t>
            </a:r>
            <a:endParaRPr sz="1500"/>
          </a:p>
        </p:txBody>
      </p:sp>
      <p:sp>
        <p:nvSpPr>
          <p:cNvPr id="203" name="Google Shape;203;p25"/>
          <p:cNvSpPr/>
          <p:nvPr/>
        </p:nvSpPr>
        <p:spPr>
          <a:xfrm>
            <a:off x="3040475" y="2034300"/>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Send a message</a:t>
            </a:r>
            <a:endParaRPr sz="1500"/>
          </a:p>
        </p:txBody>
      </p:sp>
      <p:sp>
        <p:nvSpPr>
          <p:cNvPr id="204" name="Google Shape;204;p25"/>
          <p:cNvSpPr/>
          <p:nvPr/>
        </p:nvSpPr>
        <p:spPr>
          <a:xfrm>
            <a:off x="5018000" y="2034300"/>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Show  popup</a:t>
            </a:r>
            <a:endParaRPr sz="1500"/>
          </a:p>
        </p:txBody>
      </p:sp>
      <p:sp>
        <p:nvSpPr>
          <p:cNvPr id="205" name="Google Shape;205;p25"/>
          <p:cNvSpPr/>
          <p:nvPr/>
        </p:nvSpPr>
        <p:spPr>
          <a:xfrm>
            <a:off x="6829575" y="2034300"/>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tr" sz="1500"/>
              <a:t>Notify managers</a:t>
            </a:r>
            <a:endParaRPr sz="1500"/>
          </a:p>
        </p:txBody>
      </p:sp>
      <p:grpSp>
        <p:nvGrpSpPr>
          <p:cNvPr id="206" name="Google Shape;206;p25"/>
          <p:cNvGrpSpPr/>
          <p:nvPr/>
        </p:nvGrpSpPr>
        <p:grpSpPr>
          <a:xfrm>
            <a:off x="0" y="0"/>
            <a:ext cx="274775" cy="5143501"/>
            <a:chOff x="0" y="0"/>
            <a:chExt cx="274775" cy="5143501"/>
          </a:xfrm>
        </p:grpSpPr>
        <p:pic>
          <p:nvPicPr>
            <p:cNvPr id="207" name="Google Shape;207;p25"/>
            <p:cNvPicPr preferRelativeResize="0"/>
            <p:nvPr/>
          </p:nvPicPr>
          <p:blipFill>
            <a:blip r:embed="rId3">
              <a:alphaModFix/>
            </a:blip>
            <a:stretch>
              <a:fillRect/>
            </a:stretch>
          </p:blipFill>
          <p:spPr>
            <a:xfrm>
              <a:off x="0" y="0"/>
              <a:ext cx="274775" cy="5143501"/>
            </a:xfrm>
            <a:prstGeom prst="rect">
              <a:avLst/>
            </a:prstGeom>
            <a:noFill/>
            <a:ln>
              <a:noFill/>
            </a:ln>
          </p:spPr>
        </p:pic>
        <p:sp>
          <p:nvSpPr>
            <p:cNvPr id="208" name="Google Shape;208;p25"/>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6"/>
          <p:cNvGrpSpPr/>
          <p:nvPr/>
        </p:nvGrpSpPr>
        <p:grpSpPr>
          <a:xfrm>
            <a:off x="0" y="0"/>
            <a:ext cx="274775" cy="5143501"/>
            <a:chOff x="0" y="0"/>
            <a:chExt cx="274775" cy="5143501"/>
          </a:xfrm>
        </p:grpSpPr>
        <p:pic>
          <p:nvPicPr>
            <p:cNvPr id="214" name="Google Shape;214;p26"/>
            <p:cNvPicPr preferRelativeResize="0"/>
            <p:nvPr/>
          </p:nvPicPr>
          <p:blipFill>
            <a:blip r:embed="rId3">
              <a:alphaModFix/>
            </a:blip>
            <a:stretch>
              <a:fillRect/>
            </a:stretch>
          </p:blipFill>
          <p:spPr>
            <a:xfrm>
              <a:off x="0" y="0"/>
              <a:ext cx="274775" cy="5143501"/>
            </a:xfrm>
            <a:prstGeom prst="rect">
              <a:avLst/>
            </a:prstGeom>
            <a:noFill/>
            <a:ln>
              <a:noFill/>
            </a:ln>
          </p:spPr>
        </p:pic>
        <p:sp>
          <p:nvSpPr>
            <p:cNvPr id="215" name="Google Shape;215;p26"/>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26"/>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2230650" y="30024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19" name="Google Shape;219;p26"/>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0" name="Google Shape;220;p26"/>
          <p:cNvSpPr/>
          <p:nvPr/>
        </p:nvSpPr>
        <p:spPr>
          <a:xfrm>
            <a:off x="3029450" y="19427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1" name="Google Shape;221;p26"/>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2" name="Google Shape;222;p26"/>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3" name="Google Shape;223;p26"/>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4" name="Google Shape;224;p26"/>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5" name="Google Shape;225;p26"/>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6" name="Google Shape;226;p26"/>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7" name="Google Shape;227;p26"/>
          <p:cNvSpPr/>
          <p:nvPr/>
        </p:nvSpPr>
        <p:spPr>
          <a:xfrm>
            <a:off x="1356113" y="23051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8" name="Google Shape;228;p26"/>
          <p:cNvSpPr/>
          <p:nvPr/>
        </p:nvSpPr>
        <p:spPr>
          <a:xfrm>
            <a:off x="2705188" y="19427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29" name="Google Shape;229;p26"/>
          <p:cNvSpPr/>
          <p:nvPr/>
        </p:nvSpPr>
        <p:spPr>
          <a:xfrm>
            <a:off x="1890788" y="30024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0" name="Google Shape;230;p26"/>
          <p:cNvSpPr/>
          <p:nvPr/>
        </p:nvSpPr>
        <p:spPr>
          <a:xfrm>
            <a:off x="5459863"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1" name="Google Shape;231;p26"/>
          <p:cNvSpPr/>
          <p:nvPr/>
        </p:nvSpPr>
        <p:spPr>
          <a:xfrm>
            <a:off x="3653388" y="25717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2" name="Google Shape;232;p26"/>
          <p:cNvSpPr/>
          <p:nvPr/>
        </p:nvSpPr>
        <p:spPr>
          <a:xfrm>
            <a:off x="320791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3" name="Google Shape;233;p26"/>
          <p:cNvSpPr/>
          <p:nvPr/>
        </p:nvSpPr>
        <p:spPr>
          <a:xfrm>
            <a:off x="490876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4" name="Google Shape;234;p26"/>
          <p:cNvSpPr/>
          <p:nvPr/>
        </p:nvSpPr>
        <p:spPr>
          <a:xfrm>
            <a:off x="6065438"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5" name="Google Shape;235;p26"/>
          <p:cNvSpPr/>
          <p:nvPr/>
        </p:nvSpPr>
        <p:spPr>
          <a:xfrm>
            <a:off x="6478788" y="21505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6" name="Google Shape;236;p26"/>
          <p:cNvSpPr/>
          <p:nvPr/>
        </p:nvSpPr>
        <p:spPr>
          <a:xfrm>
            <a:off x="2549363" y="30024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7" name="Google Shape;237;p26"/>
          <p:cNvSpPr/>
          <p:nvPr/>
        </p:nvSpPr>
        <p:spPr>
          <a:xfrm>
            <a:off x="2549363" y="33648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8" name="Google Shape;238;p26"/>
          <p:cNvSpPr/>
          <p:nvPr/>
        </p:nvSpPr>
        <p:spPr>
          <a:xfrm>
            <a:off x="6742238" y="27645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39" name="Google Shape;239;p26"/>
          <p:cNvSpPr/>
          <p:nvPr/>
        </p:nvSpPr>
        <p:spPr>
          <a:xfrm>
            <a:off x="6742238" y="31269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40" name="Google Shape;240;p26"/>
          <p:cNvSpPr/>
          <p:nvPr/>
        </p:nvSpPr>
        <p:spPr>
          <a:xfrm>
            <a:off x="2032913" y="23051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41" name="Google Shape;241;p26"/>
          <p:cNvSpPr/>
          <p:nvPr/>
        </p:nvSpPr>
        <p:spPr>
          <a:xfrm>
            <a:off x="3376775" y="19427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cxnSp>
        <p:nvCxnSpPr>
          <p:cNvPr id="242" name="Google Shape;242;p26"/>
          <p:cNvCxnSpPr>
            <a:stCxn id="240" idx="3"/>
            <a:endCxn id="228" idx="1"/>
          </p:cNvCxnSpPr>
          <p:nvPr/>
        </p:nvCxnSpPr>
        <p:spPr>
          <a:xfrm rot="10800000" flipH="1">
            <a:off x="2371313" y="2123900"/>
            <a:ext cx="333900" cy="3624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243" name="Google Shape;243;p26"/>
          <p:cNvCxnSpPr>
            <a:stCxn id="241" idx="2"/>
            <a:endCxn id="231" idx="1"/>
          </p:cNvCxnSpPr>
          <p:nvPr/>
        </p:nvCxnSpPr>
        <p:spPr>
          <a:xfrm rot="-5400000" flipH="1">
            <a:off x="3375725" y="2475350"/>
            <a:ext cx="447900" cy="107400"/>
          </a:xfrm>
          <a:prstGeom prst="bentConnector2">
            <a:avLst/>
          </a:prstGeom>
          <a:noFill/>
          <a:ln w="9525" cap="flat" cmpd="sng">
            <a:solidFill>
              <a:schemeClr val="dk2"/>
            </a:solidFill>
            <a:prstDash val="solid"/>
            <a:round/>
            <a:headEnd type="none" w="med" len="med"/>
            <a:tailEnd type="none" w="med" len="med"/>
          </a:ln>
        </p:spPr>
      </p:cxnSp>
      <p:sp>
        <p:nvSpPr>
          <p:cNvPr id="244" name="Google Shape;244;p26"/>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Timeline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7"/>
          <p:cNvGrpSpPr/>
          <p:nvPr/>
        </p:nvGrpSpPr>
        <p:grpSpPr>
          <a:xfrm>
            <a:off x="0" y="0"/>
            <a:ext cx="274775" cy="5143501"/>
            <a:chOff x="0" y="0"/>
            <a:chExt cx="274775" cy="5143501"/>
          </a:xfrm>
        </p:grpSpPr>
        <p:pic>
          <p:nvPicPr>
            <p:cNvPr id="250" name="Google Shape;250;p27"/>
            <p:cNvPicPr preferRelativeResize="0"/>
            <p:nvPr/>
          </p:nvPicPr>
          <p:blipFill>
            <a:blip r:embed="rId3">
              <a:alphaModFix/>
            </a:blip>
            <a:stretch>
              <a:fillRect/>
            </a:stretch>
          </p:blipFill>
          <p:spPr>
            <a:xfrm>
              <a:off x="0" y="0"/>
              <a:ext cx="274775" cy="5143501"/>
            </a:xfrm>
            <a:prstGeom prst="rect">
              <a:avLst/>
            </a:prstGeom>
            <a:noFill/>
            <a:ln>
              <a:noFill/>
            </a:ln>
          </p:spPr>
        </p:pic>
        <p:sp>
          <p:nvSpPr>
            <p:cNvPr id="251" name="Google Shape;251;p27"/>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7"/>
          <p:cNvSpPr/>
          <p:nvPr/>
        </p:nvSpPr>
        <p:spPr>
          <a:xfrm>
            <a:off x="1537025" y="2034300"/>
            <a:ext cx="1185300" cy="10749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Not clear</a:t>
            </a:r>
            <a:endParaRPr sz="1500"/>
          </a:p>
        </p:txBody>
      </p:sp>
      <p:sp>
        <p:nvSpPr>
          <p:cNvPr id="253" name="Google Shape;253;p27"/>
          <p:cNvSpPr txBox="1"/>
          <p:nvPr/>
        </p:nvSpPr>
        <p:spPr>
          <a:xfrm>
            <a:off x="3546200" y="2048400"/>
            <a:ext cx="4771800" cy="104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a:t>When we blocked and have trouble to understand the current state, we will </a:t>
            </a:r>
            <a:r>
              <a:rPr lang="tr">
                <a:solidFill>
                  <a:schemeClr val="dk1"/>
                </a:solidFill>
              </a:rPr>
              <a:t>use purple sticky notes.</a:t>
            </a:r>
            <a:endParaRPr/>
          </a:p>
          <a:p>
            <a:pPr marL="0" lvl="0" indent="0" algn="l" rtl="0">
              <a:lnSpc>
                <a:spcPct val="150000"/>
              </a:lnSpc>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28"/>
          <p:cNvGrpSpPr/>
          <p:nvPr/>
        </p:nvGrpSpPr>
        <p:grpSpPr>
          <a:xfrm>
            <a:off x="0" y="0"/>
            <a:ext cx="274775" cy="5143501"/>
            <a:chOff x="0" y="0"/>
            <a:chExt cx="274775" cy="5143501"/>
          </a:xfrm>
        </p:grpSpPr>
        <p:pic>
          <p:nvPicPr>
            <p:cNvPr id="259" name="Google Shape;259;p28"/>
            <p:cNvPicPr preferRelativeResize="0"/>
            <p:nvPr/>
          </p:nvPicPr>
          <p:blipFill>
            <a:blip r:embed="rId3">
              <a:alphaModFix/>
            </a:blip>
            <a:stretch>
              <a:fillRect/>
            </a:stretch>
          </p:blipFill>
          <p:spPr>
            <a:xfrm>
              <a:off x="0" y="0"/>
              <a:ext cx="274775" cy="5143501"/>
            </a:xfrm>
            <a:prstGeom prst="rect">
              <a:avLst/>
            </a:prstGeom>
            <a:noFill/>
            <a:ln>
              <a:noFill/>
            </a:ln>
          </p:spPr>
        </p:pic>
        <p:sp>
          <p:nvSpPr>
            <p:cNvPr id="260" name="Google Shape;260;p28"/>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8"/>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2230650" y="30024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4" name="Google Shape;264;p28"/>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5" name="Google Shape;265;p28"/>
          <p:cNvSpPr/>
          <p:nvPr/>
        </p:nvSpPr>
        <p:spPr>
          <a:xfrm>
            <a:off x="3029450" y="19427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6" name="Google Shape;266;p28"/>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7" name="Google Shape;267;p28"/>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8" name="Google Shape;268;p28"/>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69" name="Google Shape;269;p28"/>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0" name="Google Shape;270;p28"/>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1" name="Google Shape;271;p28"/>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2" name="Google Shape;272;p28"/>
          <p:cNvSpPr/>
          <p:nvPr/>
        </p:nvSpPr>
        <p:spPr>
          <a:xfrm>
            <a:off x="1356113" y="23051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3" name="Google Shape;273;p28"/>
          <p:cNvSpPr/>
          <p:nvPr/>
        </p:nvSpPr>
        <p:spPr>
          <a:xfrm>
            <a:off x="2705188" y="19427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4" name="Google Shape;274;p28"/>
          <p:cNvSpPr/>
          <p:nvPr/>
        </p:nvSpPr>
        <p:spPr>
          <a:xfrm>
            <a:off x="1890788" y="30024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5" name="Google Shape;275;p28"/>
          <p:cNvSpPr/>
          <p:nvPr/>
        </p:nvSpPr>
        <p:spPr>
          <a:xfrm>
            <a:off x="5459863"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6" name="Google Shape;276;p28"/>
          <p:cNvSpPr/>
          <p:nvPr/>
        </p:nvSpPr>
        <p:spPr>
          <a:xfrm>
            <a:off x="3653388" y="25717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7" name="Google Shape;277;p28"/>
          <p:cNvSpPr/>
          <p:nvPr/>
        </p:nvSpPr>
        <p:spPr>
          <a:xfrm>
            <a:off x="320791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8" name="Google Shape;278;p28"/>
          <p:cNvSpPr/>
          <p:nvPr/>
        </p:nvSpPr>
        <p:spPr>
          <a:xfrm>
            <a:off x="490876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79" name="Google Shape;279;p28"/>
          <p:cNvSpPr/>
          <p:nvPr/>
        </p:nvSpPr>
        <p:spPr>
          <a:xfrm>
            <a:off x="6065438"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0" name="Google Shape;280;p28"/>
          <p:cNvSpPr/>
          <p:nvPr/>
        </p:nvSpPr>
        <p:spPr>
          <a:xfrm>
            <a:off x="6478788" y="21505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1" name="Google Shape;281;p28"/>
          <p:cNvSpPr/>
          <p:nvPr/>
        </p:nvSpPr>
        <p:spPr>
          <a:xfrm>
            <a:off x="2549363" y="30024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2" name="Google Shape;282;p28"/>
          <p:cNvSpPr/>
          <p:nvPr/>
        </p:nvSpPr>
        <p:spPr>
          <a:xfrm>
            <a:off x="2549363" y="33648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3" name="Google Shape;283;p28"/>
          <p:cNvSpPr/>
          <p:nvPr/>
        </p:nvSpPr>
        <p:spPr>
          <a:xfrm>
            <a:off x="6742238" y="27645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4" name="Google Shape;284;p28"/>
          <p:cNvSpPr/>
          <p:nvPr/>
        </p:nvSpPr>
        <p:spPr>
          <a:xfrm>
            <a:off x="6742238" y="31269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5" name="Google Shape;285;p28"/>
          <p:cNvSpPr/>
          <p:nvPr/>
        </p:nvSpPr>
        <p:spPr>
          <a:xfrm>
            <a:off x="2032913" y="23051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86" name="Google Shape;286;p28"/>
          <p:cNvSpPr/>
          <p:nvPr/>
        </p:nvSpPr>
        <p:spPr>
          <a:xfrm>
            <a:off x="3376775" y="19427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cxnSp>
        <p:nvCxnSpPr>
          <p:cNvPr id="287" name="Google Shape;287;p28"/>
          <p:cNvCxnSpPr>
            <a:stCxn id="285" idx="3"/>
            <a:endCxn id="273" idx="1"/>
          </p:cNvCxnSpPr>
          <p:nvPr/>
        </p:nvCxnSpPr>
        <p:spPr>
          <a:xfrm rot="10800000" flipH="1">
            <a:off x="2371313" y="2123900"/>
            <a:ext cx="333900" cy="3624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288" name="Google Shape;288;p28"/>
          <p:cNvCxnSpPr>
            <a:stCxn id="286" idx="2"/>
            <a:endCxn id="276" idx="1"/>
          </p:cNvCxnSpPr>
          <p:nvPr/>
        </p:nvCxnSpPr>
        <p:spPr>
          <a:xfrm rot="-5400000" flipH="1">
            <a:off x="3375725" y="2475350"/>
            <a:ext cx="447900" cy="107400"/>
          </a:xfrm>
          <a:prstGeom prst="bentConnector2">
            <a:avLst/>
          </a:prstGeom>
          <a:noFill/>
          <a:ln w="9525" cap="flat" cmpd="sng">
            <a:solidFill>
              <a:schemeClr val="dk2"/>
            </a:solidFill>
            <a:prstDash val="solid"/>
            <a:round/>
            <a:headEnd type="none" w="med" len="med"/>
            <a:tailEnd type="none" w="med" len="med"/>
          </a:ln>
        </p:spPr>
      </p:cxnSp>
      <p:sp>
        <p:nvSpPr>
          <p:cNvPr id="289" name="Google Shape;289;p28"/>
          <p:cNvSpPr/>
          <p:nvPr/>
        </p:nvSpPr>
        <p:spPr>
          <a:xfrm>
            <a:off x="3898275" y="32566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90" name="Google Shape;290;p28"/>
          <p:cNvSpPr/>
          <p:nvPr/>
        </p:nvSpPr>
        <p:spPr>
          <a:xfrm>
            <a:off x="7159325" y="20422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291" name="Google Shape;291;p28"/>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Timeline</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296" name="Google Shape;296;p29"/>
          <p:cNvGrpSpPr/>
          <p:nvPr/>
        </p:nvGrpSpPr>
        <p:grpSpPr>
          <a:xfrm>
            <a:off x="0" y="0"/>
            <a:ext cx="274775" cy="5143501"/>
            <a:chOff x="0" y="0"/>
            <a:chExt cx="274775" cy="5143501"/>
          </a:xfrm>
        </p:grpSpPr>
        <p:pic>
          <p:nvPicPr>
            <p:cNvPr id="297" name="Google Shape;297;p29"/>
            <p:cNvPicPr preferRelativeResize="0"/>
            <p:nvPr/>
          </p:nvPicPr>
          <p:blipFill>
            <a:blip r:embed="rId3">
              <a:alphaModFix/>
            </a:blip>
            <a:stretch>
              <a:fillRect/>
            </a:stretch>
          </p:blipFill>
          <p:spPr>
            <a:xfrm>
              <a:off x="0" y="0"/>
              <a:ext cx="274775" cy="5143501"/>
            </a:xfrm>
            <a:prstGeom prst="rect">
              <a:avLst/>
            </a:prstGeom>
            <a:noFill/>
            <a:ln>
              <a:noFill/>
            </a:ln>
          </p:spPr>
        </p:pic>
        <p:sp>
          <p:nvSpPr>
            <p:cNvPr id="298" name="Google Shape;298;p29"/>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9"/>
          <p:cNvSpPr/>
          <p:nvPr/>
        </p:nvSpPr>
        <p:spPr>
          <a:xfrm>
            <a:off x="1537025" y="2034300"/>
            <a:ext cx="1185300" cy="1074900"/>
          </a:xfrm>
          <a:prstGeom prst="rect">
            <a:avLst/>
          </a:prstGeom>
          <a:solidFill>
            <a:srgbClr val="E8EAE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External</a:t>
            </a:r>
            <a:endParaRPr sz="1500"/>
          </a:p>
        </p:txBody>
      </p:sp>
      <p:sp>
        <p:nvSpPr>
          <p:cNvPr id="300" name="Google Shape;300;p29"/>
          <p:cNvSpPr txBox="1"/>
          <p:nvPr/>
        </p:nvSpPr>
        <p:spPr>
          <a:xfrm>
            <a:off x="3546200" y="2048400"/>
            <a:ext cx="47718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a:t>We will use gray sticky notes for everything that we don’t control inside our system.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grpSp>
        <p:nvGrpSpPr>
          <p:cNvPr id="305" name="Google Shape;305;p30"/>
          <p:cNvGrpSpPr/>
          <p:nvPr/>
        </p:nvGrpSpPr>
        <p:grpSpPr>
          <a:xfrm>
            <a:off x="0" y="0"/>
            <a:ext cx="274775" cy="5143501"/>
            <a:chOff x="0" y="0"/>
            <a:chExt cx="274775" cy="5143501"/>
          </a:xfrm>
        </p:grpSpPr>
        <p:pic>
          <p:nvPicPr>
            <p:cNvPr id="306" name="Google Shape;306;p30"/>
            <p:cNvPicPr preferRelativeResize="0"/>
            <p:nvPr/>
          </p:nvPicPr>
          <p:blipFill>
            <a:blip r:embed="rId3">
              <a:alphaModFix/>
            </a:blip>
            <a:stretch>
              <a:fillRect/>
            </a:stretch>
          </p:blipFill>
          <p:spPr>
            <a:xfrm>
              <a:off x="0" y="0"/>
              <a:ext cx="274775" cy="5143501"/>
            </a:xfrm>
            <a:prstGeom prst="rect">
              <a:avLst/>
            </a:prstGeom>
            <a:noFill/>
            <a:ln>
              <a:noFill/>
            </a:ln>
          </p:spPr>
        </p:pic>
        <p:sp>
          <p:nvSpPr>
            <p:cNvPr id="307" name="Google Shape;307;p30"/>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30"/>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230650" y="30024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1" name="Google Shape;311;p30"/>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2" name="Google Shape;312;p30"/>
          <p:cNvSpPr/>
          <p:nvPr/>
        </p:nvSpPr>
        <p:spPr>
          <a:xfrm>
            <a:off x="3029450" y="19427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3" name="Google Shape;313;p30"/>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4" name="Google Shape;314;p30"/>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5" name="Google Shape;315;p30"/>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6" name="Google Shape;316;p30"/>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7" name="Google Shape;317;p30"/>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8" name="Google Shape;318;p30"/>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19" name="Google Shape;319;p30"/>
          <p:cNvSpPr/>
          <p:nvPr/>
        </p:nvSpPr>
        <p:spPr>
          <a:xfrm>
            <a:off x="1356113" y="23051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0" name="Google Shape;320;p30"/>
          <p:cNvSpPr/>
          <p:nvPr/>
        </p:nvSpPr>
        <p:spPr>
          <a:xfrm>
            <a:off x="2705188" y="19427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1" name="Google Shape;321;p30"/>
          <p:cNvSpPr/>
          <p:nvPr/>
        </p:nvSpPr>
        <p:spPr>
          <a:xfrm>
            <a:off x="1890788" y="30024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2" name="Google Shape;322;p30"/>
          <p:cNvSpPr/>
          <p:nvPr/>
        </p:nvSpPr>
        <p:spPr>
          <a:xfrm>
            <a:off x="5459863"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3" name="Google Shape;323;p30"/>
          <p:cNvSpPr/>
          <p:nvPr/>
        </p:nvSpPr>
        <p:spPr>
          <a:xfrm>
            <a:off x="3653388" y="25717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4" name="Google Shape;324;p30"/>
          <p:cNvSpPr/>
          <p:nvPr/>
        </p:nvSpPr>
        <p:spPr>
          <a:xfrm>
            <a:off x="320791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5" name="Google Shape;325;p30"/>
          <p:cNvSpPr/>
          <p:nvPr/>
        </p:nvSpPr>
        <p:spPr>
          <a:xfrm>
            <a:off x="490876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6" name="Google Shape;326;p30"/>
          <p:cNvSpPr/>
          <p:nvPr/>
        </p:nvSpPr>
        <p:spPr>
          <a:xfrm>
            <a:off x="6065438"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7" name="Google Shape;327;p30"/>
          <p:cNvSpPr/>
          <p:nvPr/>
        </p:nvSpPr>
        <p:spPr>
          <a:xfrm>
            <a:off x="6478788" y="21505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8" name="Google Shape;328;p30"/>
          <p:cNvSpPr/>
          <p:nvPr/>
        </p:nvSpPr>
        <p:spPr>
          <a:xfrm>
            <a:off x="2549363" y="30024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29" name="Google Shape;329;p30"/>
          <p:cNvSpPr/>
          <p:nvPr/>
        </p:nvSpPr>
        <p:spPr>
          <a:xfrm>
            <a:off x="2549363" y="33648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0" name="Google Shape;330;p30"/>
          <p:cNvSpPr/>
          <p:nvPr/>
        </p:nvSpPr>
        <p:spPr>
          <a:xfrm>
            <a:off x="6742238" y="27645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1" name="Google Shape;331;p30"/>
          <p:cNvSpPr/>
          <p:nvPr/>
        </p:nvSpPr>
        <p:spPr>
          <a:xfrm>
            <a:off x="6742238" y="31269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2" name="Google Shape;332;p30"/>
          <p:cNvSpPr/>
          <p:nvPr/>
        </p:nvSpPr>
        <p:spPr>
          <a:xfrm>
            <a:off x="2032913" y="23051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3" name="Google Shape;333;p30"/>
          <p:cNvSpPr/>
          <p:nvPr/>
        </p:nvSpPr>
        <p:spPr>
          <a:xfrm>
            <a:off x="3376775" y="19427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cxnSp>
        <p:nvCxnSpPr>
          <p:cNvPr id="334" name="Google Shape;334;p30"/>
          <p:cNvCxnSpPr>
            <a:stCxn id="332" idx="3"/>
            <a:endCxn id="320" idx="1"/>
          </p:cNvCxnSpPr>
          <p:nvPr/>
        </p:nvCxnSpPr>
        <p:spPr>
          <a:xfrm rot="10800000" flipH="1">
            <a:off x="2371313" y="2123900"/>
            <a:ext cx="333900" cy="3624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335" name="Google Shape;335;p30"/>
          <p:cNvCxnSpPr>
            <a:stCxn id="333" idx="2"/>
            <a:endCxn id="323" idx="1"/>
          </p:cNvCxnSpPr>
          <p:nvPr/>
        </p:nvCxnSpPr>
        <p:spPr>
          <a:xfrm rot="-5400000" flipH="1">
            <a:off x="3375725" y="2475350"/>
            <a:ext cx="447900" cy="107400"/>
          </a:xfrm>
          <a:prstGeom prst="bentConnector2">
            <a:avLst/>
          </a:prstGeom>
          <a:noFill/>
          <a:ln w="9525" cap="flat" cmpd="sng">
            <a:solidFill>
              <a:schemeClr val="dk2"/>
            </a:solidFill>
            <a:prstDash val="solid"/>
            <a:round/>
            <a:headEnd type="none" w="med" len="med"/>
            <a:tailEnd type="none" w="med" len="med"/>
          </a:ln>
        </p:spPr>
      </p:cxnSp>
      <p:sp>
        <p:nvSpPr>
          <p:cNvPr id="336" name="Google Shape;336;p30"/>
          <p:cNvSpPr/>
          <p:nvPr/>
        </p:nvSpPr>
        <p:spPr>
          <a:xfrm>
            <a:off x="3898275" y="32566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7" name="Google Shape;337;p30"/>
          <p:cNvSpPr/>
          <p:nvPr/>
        </p:nvSpPr>
        <p:spPr>
          <a:xfrm>
            <a:off x="7159325" y="20422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8" name="Google Shape;338;p30"/>
          <p:cNvSpPr/>
          <p:nvPr/>
        </p:nvSpPr>
        <p:spPr>
          <a:xfrm>
            <a:off x="4330275" y="2571750"/>
            <a:ext cx="338400" cy="3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39" name="Google Shape;339;p30"/>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Timeline</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31"/>
          <p:cNvGrpSpPr/>
          <p:nvPr/>
        </p:nvGrpSpPr>
        <p:grpSpPr>
          <a:xfrm>
            <a:off x="0" y="0"/>
            <a:ext cx="274775" cy="5143501"/>
            <a:chOff x="0" y="0"/>
            <a:chExt cx="274775" cy="5143501"/>
          </a:xfrm>
        </p:grpSpPr>
        <p:pic>
          <p:nvPicPr>
            <p:cNvPr id="345" name="Google Shape;345;p31"/>
            <p:cNvPicPr preferRelativeResize="0"/>
            <p:nvPr/>
          </p:nvPicPr>
          <p:blipFill>
            <a:blip r:embed="rId3">
              <a:alphaModFix/>
            </a:blip>
            <a:stretch>
              <a:fillRect/>
            </a:stretch>
          </p:blipFill>
          <p:spPr>
            <a:xfrm>
              <a:off x="0" y="0"/>
              <a:ext cx="274775" cy="5143501"/>
            </a:xfrm>
            <a:prstGeom prst="rect">
              <a:avLst/>
            </a:prstGeom>
            <a:noFill/>
            <a:ln>
              <a:noFill/>
            </a:ln>
          </p:spPr>
        </p:pic>
        <p:sp>
          <p:nvSpPr>
            <p:cNvPr id="346" name="Google Shape;346;p31"/>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31"/>
          <p:cNvSpPr txBox="1"/>
          <p:nvPr/>
        </p:nvSpPr>
        <p:spPr>
          <a:xfrm>
            <a:off x="2186100" y="1036550"/>
            <a:ext cx="47718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tr"/>
              <a:t>End of the flow</a:t>
            </a:r>
            <a:endParaRPr/>
          </a:p>
        </p:txBody>
      </p:sp>
      <p:grpSp>
        <p:nvGrpSpPr>
          <p:cNvPr id="2" name="Group 1">
            <a:extLst>
              <a:ext uri="{FF2B5EF4-FFF2-40B4-BE49-F238E27FC236}">
                <a16:creationId xmlns:a16="http://schemas.microsoft.com/office/drawing/2014/main" id="{3A39BA5B-8C45-4591-9EAA-09195C47141F}"/>
              </a:ext>
            </a:extLst>
          </p:cNvPr>
          <p:cNvGrpSpPr/>
          <p:nvPr/>
        </p:nvGrpSpPr>
        <p:grpSpPr>
          <a:xfrm rot="2780465">
            <a:off x="4191778" y="2033040"/>
            <a:ext cx="760301" cy="760307"/>
            <a:chOff x="4191778" y="2033040"/>
            <a:chExt cx="760301" cy="760307"/>
          </a:xfrm>
        </p:grpSpPr>
        <p:grpSp>
          <p:nvGrpSpPr>
            <p:cNvPr id="348" name="Google Shape;348;p31"/>
            <p:cNvGrpSpPr/>
            <p:nvPr/>
          </p:nvGrpSpPr>
          <p:grpSpPr>
            <a:xfrm>
              <a:off x="4191816" y="2033072"/>
              <a:ext cx="760263" cy="760275"/>
              <a:chOff x="4191816" y="2033072"/>
              <a:chExt cx="760263" cy="760275"/>
            </a:xfrm>
          </p:grpSpPr>
          <p:cxnSp>
            <p:nvCxnSpPr>
              <p:cNvPr id="349" name="Google Shape;349;p31"/>
              <p:cNvCxnSpPr/>
              <p:nvPr/>
            </p:nvCxnSpPr>
            <p:spPr>
              <a:xfrm>
                <a:off x="4571916" y="1875704"/>
                <a:ext cx="0" cy="1075085"/>
              </a:xfrm>
              <a:prstGeom prst="straightConnector1">
                <a:avLst/>
              </a:prstGeom>
              <a:noFill/>
              <a:ln w="38100" cap="flat" cmpd="sng">
                <a:solidFill>
                  <a:schemeClr val="dk2"/>
                </a:solidFill>
                <a:prstDash val="solid"/>
                <a:round/>
                <a:headEnd type="none" w="med" len="med"/>
                <a:tailEnd type="none" w="med" len="med"/>
              </a:ln>
            </p:spPr>
          </p:cxnSp>
          <p:cxnSp>
            <p:nvCxnSpPr>
              <p:cNvPr id="350" name="Google Shape;350;p31"/>
              <p:cNvCxnSpPr/>
              <p:nvPr/>
            </p:nvCxnSpPr>
            <p:spPr>
              <a:xfrm rot="10800000">
                <a:off x="4571979" y="1875629"/>
                <a:ext cx="0" cy="1075085"/>
              </a:xfrm>
              <a:prstGeom prst="straightConnector1">
                <a:avLst/>
              </a:prstGeom>
              <a:noFill/>
              <a:ln w="38100" cap="flat" cmpd="sng">
                <a:solidFill>
                  <a:schemeClr val="dk2"/>
                </a:solidFill>
                <a:prstDash val="solid"/>
                <a:round/>
                <a:headEnd type="none" w="med" len="med"/>
                <a:tailEnd type="none" w="med" len="med"/>
              </a:ln>
            </p:spPr>
          </p:cxnSp>
        </p:grpSp>
        <p:grpSp>
          <p:nvGrpSpPr>
            <p:cNvPr id="12" name="Google Shape;348;p31">
              <a:extLst>
                <a:ext uri="{FF2B5EF4-FFF2-40B4-BE49-F238E27FC236}">
                  <a16:creationId xmlns:a16="http://schemas.microsoft.com/office/drawing/2014/main" id="{9A67C33D-9DFE-456A-B150-7703FC4FED7E}"/>
                </a:ext>
              </a:extLst>
            </p:cNvPr>
            <p:cNvGrpSpPr/>
            <p:nvPr/>
          </p:nvGrpSpPr>
          <p:grpSpPr>
            <a:xfrm rot="5400000">
              <a:off x="4191784" y="2033034"/>
              <a:ext cx="760263" cy="760275"/>
              <a:chOff x="4191816" y="2033072"/>
              <a:chExt cx="760263" cy="760275"/>
            </a:xfrm>
          </p:grpSpPr>
          <p:cxnSp>
            <p:nvCxnSpPr>
              <p:cNvPr id="13" name="Google Shape;349;p31">
                <a:extLst>
                  <a:ext uri="{FF2B5EF4-FFF2-40B4-BE49-F238E27FC236}">
                    <a16:creationId xmlns:a16="http://schemas.microsoft.com/office/drawing/2014/main" id="{5E9F1C34-4748-43EA-B23E-D17B8CE571BF}"/>
                  </a:ext>
                </a:extLst>
              </p:cNvPr>
              <p:cNvCxnSpPr/>
              <p:nvPr/>
            </p:nvCxnSpPr>
            <p:spPr>
              <a:xfrm>
                <a:off x="4571916" y="1875704"/>
                <a:ext cx="0" cy="1075085"/>
              </a:xfrm>
              <a:prstGeom prst="straightConnector1">
                <a:avLst/>
              </a:prstGeom>
              <a:noFill/>
              <a:ln w="38100" cap="flat" cmpd="sng">
                <a:solidFill>
                  <a:schemeClr val="dk2"/>
                </a:solidFill>
                <a:prstDash val="solid"/>
                <a:round/>
                <a:headEnd type="none" w="med" len="med"/>
                <a:tailEnd type="none" w="med" len="med"/>
              </a:ln>
            </p:spPr>
          </p:cxnSp>
          <p:cxnSp>
            <p:nvCxnSpPr>
              <p:cNvPr id="14" name="Google Shape;350;p31">
                <a:extLst>
                  <a:ext uri="{FF2B5EF4-FFF2-40B4-BE49-F238E27FC236}">
                    <a16:creationId xmlns:a16="http://schemas.microsoft.com/office/drawing/2014/main" id="{062E247A-0DEC-4C12-9856-39E94EB1FC5B}"/>
                  </a:ext>
                </a:extLst>
              </p:cNvPr>
              <p:cNvCxnSpPr/>
              <p:nvPr/>
            </p:nvCxnSpPr>
            <p:spPr>
              <a:xfrm rot="10800000">
                <a:off x="4571979" y="1875629"/>
                <a:ext cx="0" cy="1075085"/>
              </a:xfrm>
              <a:prstGeom prst="straightConnector1">
                <a:avLst/>
              </a:prstGeom>
              <a:noFill/>
              <a:ln w="38100" cap="flat" cmpd="sng">
                <a:solidFill>
                  <a:schemeClr val="dk2"/>
                </a:solidFill>
                <a:prstDash val="solid"/>
                <a:round/>
                <a:headEnd type="none" w="med" len="med"/>
                <a:tailEnd type="none" w="med" len="med"/>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4"/>
          <p:cNvGrpSpPr/>
          <p:nvPr/>
        </p:nvGrpSpPr>
        <p:grpSpPr>
          <a:xfrm>
            <a:off x="0" y="0"/>
            <a:ext cx="274775" cy="5143501"/>
            <a:chOff x="0" y="0"/>
            <a:chExt cx="274775" cy="5143501"/>
          </a:xfrm>
        </p:grpSpPr>
        <p:pic>
          <p:nvPicPr>
            <p:cNvPr id="64" name="Google Shape;64;p14"/>
            <p:cNvPicPr preferRelativeResize="0"/>
            <p:nvPr/>
          </p:nvPicPr>
          <p:blipFill>
            <a:blip r:embed="rId3">
              <a:alphaModFix/>
            </a:blip>
            <a:stretch>
              <a:fillRect/>
            </a:stretch>
          </p:blipFill>
          <p:spPr>
            <a:xfrm>
              <a:off x="0" y="0"/>
              <a:ext cx="274775" cy="5143501"/>
            </a:xfrm>
            <a:prstGeom prst="rect">
              <a:avLst/>
            </a:prstGeom>
            <a:noFill/>
            <a:ln>
              <a:noFill/>
            </a:ln>
          </p:spPr>
        </p:pic>
        <p:sp>
          <p:nvSpPr>
            <p:cNvPr id="65" name="Google Shape;65;p14"/>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4"/>
          <p:cNvSpPr txBox="1"/>
          <p:nvPr/>
        </p:nvSpPr>
        <p:spPr>
          <a:xfrm>
            <a:off x="2326800" y="622450"/>
            <a:ext cx="44904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700"/>
              <a:t>Invite the right people</a:t>
            </a:r>
            <a:endParaRPr sz="1700"/>
          </a:p>
        </p:txBody>
      </p:sp>
      <p:pic>
        <p:nvPicPr>
          <p:cNvPr id="67" name="Google Shape;67;p14"/>
          <p:cNvPicPr preferRelativeResize="0"/>
          <p:nvPr/>
        </p:nvPicPr>
        <p:blipFill>
          <a:blip r:embed="rId4">
            <a:alphaModFix/>
          </a:blip>
          <a:stretch>
            <a:fillRect/>
          </a:stretch>
        </p:blipFill>
        <p:spPr>
          <a:xfrm>
            <a:off x="1905000" y="1219200"/>
            <a:ext cx="5334000" cy="2705100"/>
          </a:xfrm>
          <a:prstGeom prst="rect">
            <a:avLst/>
          </a:prstGeom>
          <a:noFill/>
          <a:ln>
            <a:noFill/>
          </a:ln>
        </p:spPr>
      </p:pic>
      <p:sp>
        <p:nvSpPr>
          <p:cNvPr id="68" name="Google Shape;68;p14"/>
          <p:cNvSpPr txBox="1"/>
          <p:nvPr/>
        </p:nvSpPr>
        <p:spPr>
          <a:xfrm>
            <a:off x="1327875" y="4373150"/>
            <a:ext cx="30000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350">
                <a:solidFill>
                  <a:srgbClr val="3C4858"/>
                </a:solidFill>
                <a:highlight>
                  <a:srgbClr val="FFFFFF"/>
                </a:highlight>
                <a:latin typeface="Montserrat"/>
                <a:ea typeface="Montserrat"/>
                <a:cs typeface="Montserrat"/>
                <a:sym typeface="Montserrat"/>
              </a:rPr>
              <a:t>Copywrite: Avanscoperta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grpSp>
        <p:nvGrpSpPr>
          <p:cNvPr id="355" name="Google Shape;355;p32"/>
          <p:cNvGrpSpPr/>
          <p:nvPr/>
        </p:nvGrpSpPr>
        <p:grpSpPr>
          <a:xfrm>
            <a:off x="0" y="0"/>
            <a:ext cx="274775" cy="5143501"/>
            <a:chOff x="0" y="0"/>
            <a:chExt cx="274775" cy="5143501"/>
          </a:xfrm>
        </p:grpSpPr>
        <p:pic>
          <p:nvPicPr>
            <p:cNvPr id="356" name="Google Shape;356;p32"/>
            <p:cNvPicPr preferRelativeResize="0"/>
            <p:nvPr/>
          </p:nvPicPr>
          <p:blipFill>
            <a:blip r:embed="rId3">
              <a:alphaModFix/>
            </a:blip>
            <a:stretch>
              <a:fillRect/>
            </a:stretch>
          </p:blipFill>
          <p:spPr>
            <a:xfrm>
              <a:off x="0" y="0"/>
              <a:ext cx="274775" cy="5143501"/>
            </a:xfrm>
            <a:prstGeom prst="rect">
              <a:avLst/>
            </a:prstGeom>
            <a:noFill/>
            <a:ln>
              <a:noFill/>
            </a:ln>
          </p:spPr>
        </p:pic>
        <p:sp>
          <p:nvSpPr>
            <p:cNvPr id="357" name="Google Shape;357;p32"/>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2"/>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2230650" y="30024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1" name="Google Shape;361;p32"/>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2" name="Google Shape;362;p32"/>
          <p:cNvSpPr/>
          <p:nvPr/>
        </p:nvSpPr>
        <p:spPr>
          <a:xfrm>
            <a:off x="3029450" y="19427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3" name="Google Shape;363;p32"/>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4" name="Google Shape;364;p32"/>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5" name="Google Shape;365;p32"/>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6" name="Google Shape;366;p32"/>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7" name="Google Shape;367;p32"/>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8" name="Google Shape;368;p32"/>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69" name="Google Shape;369;p32"/>
          <p:cNvSpPr/>
          <p:nvPr/>
        </p:nvSpPr>
        <p:spPr>
          <a:xfrm>
            <a:off x="1356113" y="23051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0" name="Google Shape;370;p32"/>
          <p:cNvSpPr/>
          <p:nvPr/>
        </p:nvSpPr>
        <p:spPr>
          <a:xfrm>
            <a:off x="2705188" y="19427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1" name="Google Shape;371;p32"/>
          <p:cNvSpPr/>
          <p:nvPr/>
        </p:nvSpPr>
        <p:spPr>
          <a:xfrm>
            <a:off x="1890788" y="30024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2" name="Google Shape;372;p32"/>
          <p:cNvSpPr/>
          <p:nvPr/>
        </p:nvSpPr>
        <p:spPr>
          <a:xfrm>
            <a:off x="5459863" y="22093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3" name="Google Shape;373;p32"/>
          <p:cNvSpPr/>
          <p:nvPr/>
        </p:nvSpPr>
        <p:spPr>
          <a:xfrm>
            <a:off x="3653388" y="25717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4" name="Google Shape;374;p32"/>
          <p:cNvSpPr/>
          <p:nvPr/>
        </p:nvSpPr>
        <p:spPr>
          <a:xfrm>
            <a:off x="320791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5" name="Google Shape;375;p32"/>
          <p:cNvSpPr/>
          <p:nvPr/>
        </p:nvSpPr>
        <p:spPr>
          <a:xfrm>
            <a:off x="4908763" y="31269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6" name="Google Shape;376;p32"/>
          <p:cNvSpPr/>
          <p:nvPr/>
        </p:nvSpPr>
        <p:spPr>
          <a:xfrm>
            <a:off x="6065438" y="276450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7" name="Google Shape;377;p32"/>
          <p:cNvSpPr/>
          <p:nvPr/>
        </p:nvSpPr>
        <p:spPr>
          <a:xfrm>
            <a:off x="6478788" y="2150550"/>
            <a:ext cx="338400" cy="362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8" name="Google Shape;378;p32"/>
          <p:cNvSpPr/>
          <p:nvPr/>
        </p:nvSpPr>
        <p:spPr>
          <a:xfrm>
            <a:off x="2549363" y="30024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79" name="Google Shape;379;p32"/>
          <p:cNvSpPr/>
          <p:nvPr/>
        </p:nvSpPr>
        <p:spPr>
          <a:xfrm>
            <a:off x="2549363" y="33648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0" name="Google Shape;380;p32"/>
          <p:cNvSpPr/>
          <p:nvPr/>
        </p:nvSpPr>
        <p:spPr>
          <a:xfrm>
            <a:off x="6742238" y="27645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1" name="Google Shape;381;p32"/>
          <p:cNvSpPr/>
          <p:nvPr/>
        </p:nvSpPr>
        <p:spPr>
          <a:xfrm>
            <a:off x="6742238" y="31269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2" name="Google Shape;382;p32"/>
          <p:cNvSpPr/>
          <p:nvPr/>
        </p:nvSpPr>
        <p:spPr>
          <a:xfrm>
            <a:off x="2032913" y="23051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3" name="Google Shape;383;p32"/>
          <p:cNvSpPr/>
          <p:nvPr/>
        </p:nvSpPr>
        <p:spPr>
          <a:xfrm>
            <a:off x="3376775" y="1942700"/>
            <a:ext cx="338400" cy="3624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cxnSp>
        <p:nvCxnSpPr>
          <p:cNvPr id="384" name="Google Shape;384;p32"/>
          <p:cNvCxnSpPr>
            <a:stCxn id="382" idx="3"/>
            <a:endCxn id="370" idx="1"/>
          </p:cNvCxnSpPr>
          <p:nvPr/>
        </p:nvCxnSpPr>
        <p:spPr>
          <a:xfrm rot="10800000" flipH="1">
            <a:off x="2371313" y="2123900"/>
            <a:ext cx="333900" cy="362400"/>
          </a:xfrm>
          <a:prstGeom prst="bentConnector3">
            <a:avLst>
              <a:gd name="adj1" fmla="val 49996"/>
            </a:avLst>
          </a:prstGeom>
          <a:noFill/>
          <a:ln w="9525" cap="flat" cmpd="sng">
            <a:solidFill>
              <a:schemeClr val="dk2"/>
            </a:solidFill>
            <a:prstDash val="solid"/>
            <a:round/>
            <a:headEnd type="none" w="med" len="med"/>
            <a:tailEnd type="none" w="med" len="med"/>
          </a:ln>
        </p:spPr>
      </p:cxnSp>
      <p:cxnSp>
        <p:nvCxnSpPr>
          <p:cNvPr id="385" name="Google Shape;385;p32"/>
          <p:cNvCxnSpPr>
            <a:stCxn id="383" idx="2"/>
            <a:endCxn id="373" idx="1"/>
          </p:cNvCxnSpPr>
          <p:nvPr/>
        </p:nvCxnSpPr>
        <p:spPr>
          <a:xfrm rot="-5400000" flipH="1">
            <a:off x="3375725" y="2475350"/>
            <a:ext cx="447900" cy="107400"/>
          </a:xfrm>
          <a:prstGeom prst="bentConnector2">
            <a:avLst/>
          </a:prstGeom>
          <a:noFill/>
          <a:ln w="9525" cap="flat" cmpd="sng">
            <a:solidFill>
              <a:schemeClr val="dk2"/>
            </a:solidFill>
            <a:prstDash val="solid"/>
            <a:round/>
            <a:headEnd type="none" w="med" len="med"/>
            <a:tailEnd type="none" w="med" len="med"/>
          </a:ln>
        </p:spPr>
      </p:cxnSp>
      <p:sp>
        <p:nvSpPr>
          <p:cNvPr id="386" name="Google Shape;386;p32"/>
          <p:cNvSpPr/>
          <p:nvPr/>
        </p:nvSpPr>
        <p:spPr>
          <a:xfrm>
            <a:off x="3898275" y="32566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7" name="Google Shape;387;p32"/>
          <p:cNvSpPr/>
          <p:nvPr/>
        </p:nvSpPr>
        <p:spPr>
          <a:xfrm>
            <a:off x="7159325" y="2042250"/>
            <a:ext cx="432000" cy="4707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88" name="Google Shape;388;p32"/>
          <p:cNvSpPr/>
          <p:nvPr/>
        </p:nvSpPr>
        <p:spPr>
          <a:xfrm>
            <a:off x="4330275" y="2571750"/>
            <a:ext cx="338400" cy="362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392" name="Google Shape;392;p32"/>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Timeline</a:t>
            </a:r>
            <a:endParaRPr sz="1800"/>
          </a:p>
        </p:txBody>
      </p:sp>
      <p:grpSp>
        <p:nvGrpSpPr>
          <p:cNvPr id="2" name="Group 1">
            <a:extLst>
              <a:ext uri="{FF2B5EF4-FFF2-40B4-BE49-F238E27FC236}">
                <a16:creationId xmlns:a16="http://schemas.microsoft.com/office/drawing/2014/main" id="{DED4373E-B6E0-441E-9712-4D5916A140D8}"/>
              </a:ext>
            </a:extLst>
          </p:cNvPr>
          <p:cNvGrpSpPr/>
          <p:nvPr/>
        </p:nvGrpSpPr>
        <p:grpSpPr>
          <a:xfrm rot="2455931">
            <a:off x="7080542" y="2729721"/>
            <a:ext cx="431981" cy="431981"/>
            <a:chOff x="7080542" y="2729721"/>
            <a:chExt cx="431981" cy="431981"/>
          </a:xfrm>
        </p:grpSpPr>
        <p:grpSp>
          <p:nvGrpSpPr>
            <p:cNvPr id="389" name="Google Shape;389;p32"/>
            <p:cNvGrpSpPr/>
            <p:nvPr/>
          </p:nvGrpSpPr>
          <p:grpSpPr>
            <a:xfrm>
              <a:off x="7080542" y="2764560"/>
              <a:ext cx="431981" cy="362423"/>
              <a:chOff x="4191816" y="2033072"/>
              <a:chExt cx="760263" cy="760275"/>
            </a:xfrm>
          </p:grpSpPr>
          <p:cxnSp>
            <p:nvCxnSpPr>
              <p:cNvPr id="390" name="Google Shape;390;p32"/>
              <p:cNvCxnSpPr/>
              <p:nvPr/>
            </p:nvCxnSpPr>
            <p:spPr>
              <a:xfrm>
                <a:off x="4571916" y="1875704"/>
                <a:ext cx="0" cy="1075085"/>
              </a:xfrm>
              <a:prstGeom prst="straightConnector1">
                <a:avLst/>
              </a:prstGeom>
              <a:noFill/>
              <a:ln w="38100" cap="flat" cmpd="sng">
                <a:solidFill>
                  <a:schemeClr val="dk2"/>
                </a:solidFill>
                <a:prstDash val="solid"/>
                <a:round/>
                <a:headEnd type="none" w="med" len="med"/>
                <a:tailEnd type="none" w="med" len="med"/>
              </a:ln>
            </p:spPr>
          </p:cxnSp>
          <p:cxnSp>
            <p:nvCxnSpPr>
              <p:cNvPr id="391" name="Google Shape;391;p32"/>
              <p:cNvCxnSpPr/>
              <p:nvPr/>
            </p:nvCxnSpPr>
            <p:spPr>
              <a:xfrm rot="10800000">
                <a:off x="4571979" y="1875629"/>
                <a:ext cx="0" cy="1075085"/>
              </a:xfrm>
              <a:prstGeom prst="straightConnector1">
                <a:avLst/>
              </a:prstGeom>
              <a:noFill/>
              <a:ln w="38100" cap="flat" cmpd="sng">
                <a:solidFill>
                  <a:schemeClr val="dk2"/>
                </a:solidFill>
                <a:prstDash val="solid"/>
                <a:round/>
                <a:headEnd type="none" w="med" len="med"/>
                <a:tailEnd type="none" w="med" len="med"/>
              </a:ln>
            </p:spPr>
          </p:cxnSp>
        </p:grpSp>
        <p:grpSp>
          <p:nvGrpSpPr>
            <p:cNvPr id="40" name="Google Shape;389;p32">
              <a:extLst>
                <a:ext uri="{FF2B5EF4-FFF2-40B4-BE49-F238E27FC236}">
                  <a16:creationId xmlns:a16="http://schemas.microsoft.com/office/drawing/2014/main" id="{F169C411-9BB0-4F38-8642-1AA39D568809}"/>
                </a:ext>
              </a:extLst>
            </p:cNvPr>
            <p:cNvGrpSpPr/>
            <p:nvPr/>
          </p:nvGrpSpPr>
          <p:grpSpPr>
            <a:xfrm rot="5400000">
              <a:off x="7075894" y="2764500"/>
              <a:ext cx="431981" cy="362423"/>
              <a:chOff x="4191816" y="2033072"/>
              <a:chExt cx="760263" cy="760275"/>
            </a:xfrm>
          </p:grpSpPr>
          <p:cxnSp>
            <p:nvCxnSpPr>
              <p:cNvPr id="41" name="Google Shape;390;p32">
                <a:extLst>
                  <a:ext uri="{FF2B5EF4-FFF2-40B4-BE49-F238E27FC236}">
                    <a16:creationId xmlns:a16="http://schemas.microsoft.com/office/drawing/2014/main" id="{DB7F38F5-EE1A-4B21-A114-693BE6EBF767}"/>
                  </a:ext>
                </a:extLst>
              </p:cNvPr>
              <p:cNvCxnSpPr/>
              <p:nvPr/>
            </p:nvCxnSpPr>
            <p:spPr>
              <a:xfrm>
                <a:off x="4571916" y="1875704"/>
                <a:ext cx="0" cy="1075085"/>
              </a:xfrm>
              <a:prstGeom prst="straightConnector1">
                <a:avLst/>
              </a:prstGeom>
              <a:noFill/>
              <a:ln w="38100" cap="flat" cmpd="sng">
                <a:solidFill>
                  <a:schemeClr val="dk2"/>
                </a:solidFill>
                <a:prstDash val="solid"/>
                <a:round/>
                <a:headEnd type="none" w="med" len="med"/>
                <a:tailEnd type="none" w="med" len="med"/>
              </a:ln>
            </p:spPr>
          </p:cxnSp>
          <p:cxnSp>
            <p:nvCxnSpPr>
              <p:cNvPr id="42" name="Google Shape;391;p32">
                <a:extLst>
                  <a:ext uri="{FF2B5EF4-FFF2-40B4-BE49-F238E27FC236}">
                    <a16:creationId xmlns:a16="http://schemas.microsoft.com/office/drawing/2014/main" id="{88890313-54EF-40B2-BE04-DC9C143A20C5}"/>
                  </a:ext>
                </a:extLst>
              </p:cNvPr>
              <p:cNvCxnSpPr/>
              <p:nvPr/>
            </p:nvCxnSpPr>
            <p:spPr>
              <a:xfrm rot="10800000">
                <a:off x="4571979" y="1875629"/>
                <a:ext cx="0" cy="1075085"/>
              </a:xfrm>
              <a:prstGeom prst="straightConnector1">
                <a:avLst/>
              </a:prstGeom>
              <a:noFill/>
              <a:ln w="38100" cap="flat" cmpd="sng">
                <a:solidFill>
                  <a:schemeClr val="dk2"/>
                </a:solidFill>
                <a:prstDash val="solid"/>
                <a:round/>
                <a:headEnd type="none" w="med" len="med"/>
                <a:tailEnd type="none" w="med" len="med"/>
              </a:ln>
            </p:spPr>
          </p:cxn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3">
            <a:hlinkClick r:id="rId3"/>
          </p:cNvPr>
          <p:cNvPicPr preferRelativeResize="0"/>
          <p:nvPr/>
        </p:nvPicPr>
        <p:blipFill>
          <a:blip r:embed="rId4">
            <a:alphaModFix/>
          </a:blip>
          <a:stretch>
            <a:fillRect/>
          </a:stretch>
        </p:blipFill>
        <p:spPr>
          <a:xfrm>
            <a:off x="152400" y="328417"/>
            <a:ext cx="8839200" cy="4486665"/>
          </a:xfrm>
          <a:prstGeom prst="rect">
            <a:avLst/>
          </a:prstGeom>
          <a:noFill/>
          <a:ln>
            <a:noFill/>
          </a:ln>
        </p:spPr>
      </p:pic>
      <p:sp>
        <p:nvSpPr>
          <p:cNvPr id="398" name="Google Shape;398;p33"/>
          <p:cNvSpPr txBox="1"/>
          <p:nvPr/>
        </p:nvSpPr>
        <p:spPr>
          <a:xfrm>
            <a:off x="3357600" y="44625"/>
            <a:ext cx="242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t>Lucid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p:nvPr/>
        </p:nvSpPr>
        <p:spPr>
          <a:xfrm>
            <a:off x="1223375" y="140197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04" name="Google Shape;404;p34">
            <a:hlinkClick r:id="rId3"/>
          </p:cNvPr>
          <p:cNvPicPr preferRelativeResize="0"/>
          <p:nvPr/>
        </p:nvPicPr>
        <p:blipFill>
          <a:blip r:embed="rId4">
            <a:alphaModFix/>
          </a:blip>
          <a:stretch>
            <a:fillRect/>
          </a:stretch>
        </p:blipFill>
        <p:spPr>
          <a:xfrm>
            <a:off x="2264087" y="253218"/>
            <a:ext cx="4615826" cy="4637064"/>
          </a:xfrm>
          <a:prstGeom prst="rect">
            <a:avLst/>
          </a:prstGeom>
          <a:noFill/>
          <a:ln>
            <a:noFill/>
          </a:ln>
        </p:spPr>
      </p:pic>
      <p:sp>
        <p:nvSpPr>
          <p:cNvPr id="405" name="Google Shape;405;p34"/>
          <p:cNvSpPr txBox="1"/>
          <p:nvPr/>
        </p:nvSpPr>
        <p:spPr>
          <a:xfrm>
            <a:off x="3357600" y="-53575"/>
            <a:ext cx="242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t>draw.io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pic>
        <p:nvPicPr>
          <p:cNvPr id="410" name="Google Shape;410;p35">
            <a:hlinkClick r:id="rId3"/>
          </p:cNvPr>
          <p:cNvPicPr preferRelativeResize="0"/>
          <p:nvPr/>
        </p:nvPicPr>
        <p:blipFill>
          <a:blip r:embed="rId4">
            <a:alphaModFix/>
          </a:blip>
          <a:stretch>
            <a:fillRect/>
          </a:stretch>
        </p:blipFill>
        <p:spPr>
          <a:xfrm>
            <a:off x="152400" y="152400"/>
            <a:ext cx="8615028" cy="4838700"/>
          </a:xfrm>
          <a:prstGeom prst="rect">
            <a:avLst/>
          </a:prstGeom>
          <a:noFill/>
          <a:ln>
            <a:noFill/>
          </a:ln>
        </p:spPr>
      </p:pic>
      <p:sp>
        <p:nvSpPr>
          <p:cNvPr id="411" name="Google Shape;411;p35"/>
          <p:cNvSpPr txBox="1"/>
          <p:nvPr/>
        </p:nvSpPr>
        <p:spPr>
          <a:xfrm>
            <a:off x="3357600" y="0"/>
            <a:ext cx="2428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a:t>Miro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16" name="Google Shape;416;p36"/>
          <p:cNvGrpSpPr/>
          <p:nvPr/>
        </p:nvGrpSpPr>
        <p:grpSpPr>
          <a:xfrm>
            <a:off x="0" y="0"/>
            <a:ext cx="274775" cy="5143501"/>
            <a:chOff x="0" y="0"/>
            <a:chExt cx="274775" cy="5143501"/>
          </a:xfrm>
        </p:grpSpPr>
        <p:pic>
          <p:nvPicPr>
            <p:cNvPr id="417" name="Google Shape;417;p36"/>
            <p:cNvPicPr preferRelativeResize="0"/>
            <p:nvPr/>
          </p:nvPicPr>
          <p:blipFill>
            <a:blip r:embed="rId3">
              <a:alphaModFix/>
            </a:blip>
            <a:stretch>
              <a:fillRect/>
            </a:stretch>
          </p:blipFill>
          <p:spPr>
            <a:xfrm>
              <a:off x="0" y="0"/>
              <a:ext cx="274775" cy="5143501"/>
            </a:xfrm>
            <a:prstGeom prst="rect">
              <a:avLst/>
            </a:prstGeom>
            <a:noFill/>
            <a:ln>
              <a:noFill/>
            </a:ln>
          </p:spPr>
        </p:pic>
        <p:sp>
          <p:nvSpPr>
            <p:cNvPr id="418" name="Google Shape;418;p36"/>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36"/>
          <p:cNvSpPr txBox="1"/>
          <p:nvPr/>
        </p:nvSpPr>
        <p:spPr>
          <a:xfrm rot="10800000" flipH="1">
            <a:off x="2014725" y="713825"/>
            <a:ext cx="599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0" name="Google Shape;420;p36"/>
          <p:cNvSpPr txBox="1"/>
          <p:nvPr/>
        </p:nvSpPr>
        <p:spPr>
          <a:xfrm>
            <a:off x="865150" y="829600"/>
            <a:ext cx="237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t>Samples</a:t>
            </a:r>
            <a:endParaRPr/>
          </a:p>
        </p:txBody>
      </p:sp>
      <p:sp>
        <p:nvSpPr>
          <p:cNvPr id="421" name="Google Shape;421;p36"/>
          <p:cNvSpPr txBox="1"/>
          <p:nvPr/>
        </p:nvSpPr>
        <p:spPr>
          <a:xfrm>
            <a:off x="1126175" y="1249200"/>
            <a:ext cx="371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2" name="Google Shape;422;p36"/>
          <p:cNvSpPr txBox="1"/>
          <p:nvPr/>
        </p:nvSpPr>
        <p:spPr>
          <a:xfrm>
            <a:off x="1164025" y="1395900"/>
            <a:ext cx="52374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tr" u="sng">
                <a:solidFill>
                  <a:schemeClr val="accent5"/>
                </a:solidFill>
                <a:hlinkClick r:id="rId4">
                  <a:extLst>
                    <a:ext uri="{A12FA001-AC4F-418D-AE19-62706E023703}">
                      <ahyp:hlinkClr xmlns:ahyp="http://schemas.microsoft.com/office/drawing/2018/hyperlinkcolor" val="tx"/>
                    </a:ext>
                  </a:extLst>
                </a:hlinkClick>
              </a:rPr>
              <a:t>Layout</a:t>
            </a:r>
            <a:endParaRPr/>
          </a:p>
          <a:p>
            <a:pPr marL="457200" lvl="0" indent="-317500" algn="l" rtl="0">
              <a:spcBef>
                <a:spcPts val="0"/>
              </a:spcBef>
              <a:spcAft>
                <a:spcPts val="0"/>
              </a:spcAft>
              <a:buSzPts val="1400"/>
              <a:buChar char="●"/>
            </a:pPr>
            <a:r>
              <a:rPr lang="tr" u="sng">
                <a:solidFill>
                  <a:schemeClr val="hlink"/>
                </a:solidFill>
                <a:hlinkClick r:id="rId5"/>
              </a:rPr>
              <a:t>screenshot</a:t>
            </a:r>
            <a:endParaRPr/>
          </a:p>
          <a:p>
            <a:pPr marL="457200" lvl="0" indent="-317500" algn="l" rtl="0">
              <a:spcBef>
                <a:spcPts val="0"/>
              </a:spcBef>
              <a:spcAft>
                <a:spcPts val="0"/>
              </a:spcAft>
              <a:buSzPts val="1400"/>
              <a:buChar char="●"/>
            </a:pPr>
            <a:r>
              <a:rPr lang="tr" u="sng">
                <a:solidFill>
                  <a:schemeClr val="hlink"/>
                </a:solidFill>
                <a:hlinkClick r:id="rId6"/>
              </a:rPr>
              <a:t>Miro/eventstorming</a:t>
            </a:r>
            <a:endParaRPr/>
          </a:p>
          <a:p>
            <a:pPr marL="457200" lvl="0" indent="-317500" algn="l" rtl="0">
              <a:spcBef>
                <a:spcPts val="0"/>
              </a:spcBef>
              <a:spcAft>
                <a:spcPts val="0"/>
              </a:spcAft>
              <a:buSzPts val="1400"/>
              <a:buChar char="●"/>
            </a:pPr>
            <a:r>
              <a:rPr lang="tr" u="sng">
                <a:solidFill>
                  <a:schemeClr val="hlink"/>
                </a:solidFill>
                <a:hlinkClick r:id="rId7"/>
              </a:rPr>
              <a:t>Lucid.app/eventstorming</a:t>
            </a:r>
            <a:endParaRPr/>
          </a:p>
          <a:p>
            <a:pPr marL="457200" lvl="0" indent="-317500" algn="l" rtl="0">
              <a:spcBef>
                <a:spcPts val="0"/>
              </a:spcBef>
              <a:spcAft>
                <a:spcPts val="0"/>
              </a:spcAft>
              <a:buSzPts val="1400"/>
              <a:buChar char="●"/>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7"/>
          <p:cNvSpPr txBox="1">
            <a:spLocks noGrp="1"/>
          </p:cNvSpPr>
          <p:nvPr>
            <p:ph type="subTitle" idx="1"/>
          </p:nvPr>
        </p:nvSpPr>
        <p:spPr>
          <a:xfrm>
            <a:off x="225175" y="853300"/>
            <a:ext cx="8793600" cy="27735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AutoNum type="arabicPeriod"/>
            </a:pPr>
            <a:r>
              <a:rPr lang="tr" sz="2300" u="sng">
                <a:solidFill>
                  <a:schemeClr val="hlink"/>
                </a:solidFill>
                <a:hlinkClick r:id="rId3"/>
              </a:rPr>
              <a:t>https://www.lucidchart.com/blog/ddd-event-storming</a:t>
            </a:r>
            <a:endParaRPr sz="2300"/>
          </a:p>
          <a:p>
            <a:pPr marL="457200" lvl="0" indent="-374650" algn="l" rtl="0">
              <a:spcBef>
                <a:spcPts val="0"/>
              </a:spcBef>
              <a:spcAft>
                <a:spcPts val="0"/>
              </a:spcAft>
              <a:buSzPts val="2300"/>
              <a:buAutoNum type="arabicPeriod"/>
            </a:pPr>
            <a:r>
              <a:rPr lang="tr" sz="2300" u="sng">
                <a:solidFill>
                  <a:schemeClr val="hlink"/>
                </a:solidFill>
                <a:hlinkClick r:id="rId4"/>
              </a:rPr>
              <a:t>https://www.agilepartner.net/wp-content/uploads/Big-Picture.jpg</a:t>
            </a:r>
            <a:endParaRPr sz="2300"/>
          </a:p>
          <a:p>
            <a:pPr marL="457200" lvl="0" indent="-374650" algn="l" rtl="0">
              <a:lnSpc>
                <a:spcPct val="115000"/>
              </a:lnSpc>
              <a:spcBef>
                <a:spcPts val="0"/>
              </a:spcBef>
              <a:spcAft>
                <a:spcPts val="0"/>
              </a:spcAft>
              <a:buSzPts val="2300"/>
              <a:buAutoNum type="arabicPeriod"/>
            </a:pPr>
            <a:r>
              <a:rPr lang="tr" sz="2300">
                <a:solidFill>
                  <a:srgbClr val="030303"/>
                </a:solidFill>
                <a:highlight>
                  <a:srgbClr val="F9F9F9"/>
                </a:highlight>
                <a:latin typeface="Roboto"/>
                <a:ea typeface="Roboto"/>
                <a:cs typeface="Roboto"/>
                <a:sym typeface="Roboto"/>
              </a:rPr>
              <a:t>Event Storming - Alberto Brandolini - DDD Europe 2019</a:t>
            </a:r>
            <a:endParaRPr sz="2300">
              <a:solidFill>
                <a:srgbClr val="030303"/>
              </a:solidFill>
              <a:highlight>
                <a:srgbClr val="F9F9F9"/>
              </a:highlight>
              <a:latin typeface="Roboto"/>
              <a:ea typeface="Roboto"/>
              <a:cs typeface="Roboto"/>
              <a:sym typeface="Roboto"/>
            </a:endParaRPr>
          </a:p>
          <a:p>
            <a:pPr marL="0" lvl="0" indent="0" algn="l" rtl="0">
              <a:spcBef>
                <a:spcPts val="0"/>
              </a:spcBef>
              <a:spcAft>
                <a:spcPts val="0"/>
              </a:spcAft>
              <a:buNone/>
            </a:pPr>
            <a:endParaRPr sz="23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15"/>
          <p:cNvGrpSpPr/>
          <p:nvPr/>
        </p:nvGrpSpPr>
        <p:grpSpPr>
          <a:xfrm>
            <a:off x="0" y="0"/>
            <a:ext cx="274775" cy="5143501"/>
            <a:chOff x="0" y="0"/>
            <a:chExt cx="274775" cy="5143501"/>
          </a:xfrm>
        </p:grpSpPr>
        <p:pic>
          <p:nvPicPr>
            <p:cNvPr id="74" name="Google Shape;74;p15"/>
            <p:cNvPicPr preferRelativeResize="0"/>
            <p:nvPr/>
          </p:nvPicPr>
          <p:blipFill>
            <a:blip r:embed="rId3">
              <a:alphaModFix/>
            </a:blip>
            <a:stretch>
              <a:fillRect/>
            </a:stretch>
          </p:blipFill>
          <p:spPr>
            <a:xfrm>
              <a:off x="0" y="0"/>
              <a:ext cx="274775" cy="5143501"/>
            </a:xfrm>
            <a:prstGeom prst="rect">
              <a:avLst/>
            </a:prstGeom>
            <a:noFill/>
            <a:ln>
              <a:noFill/>
            </a:ln>
          </p:spPr>
        </p:pic>
        <p:sp>
          <p:nvSpPr>
            <p:cNvPr id="75" name="Google Shape;75;p15"/>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5"/>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Unlimited modeling space</a:t>
            </a:r>
            <a:endParaRPr sz="1800"/>
          </a:p>
        </p:txBody>
      </p:sp>
      <p:pic>
        <p:nvPicPr>
          <p:cNvPr id="77" name="Google Shape;77;p15"/>
          <p:cNvPicPr preferRelativeResize="0"/>
          <p:nvPr/>
        </p:nvPicPr>
        <p:blipFill>
          <a:blip r:embed="rId4">
            <a:alphaModFix/>
          </a:blip>
          <a:stretch>
            <a:fillRect/>
          </a:stretch>
        </p:blipFill>
        <p:spPr>
          <a:xfrm>
            <a:off x="1266825" y="1277150"/>
            <a:ext cx="661035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grpSp>
        <p:nvGrpSpPr>
          <p:cNvPr id="82" name="Google Shape;82;p16"/>
          <p:cNvGrpSpPr/>
          <p:nvPr/>
        </p:nvGrpSpPr>
        <p:grpSpPr>
          <a:xfrm>
            <a:off x="0" y="0"/>
            <a:ext cx="274775" cy="5143501"/>
            <a:chOff x="0" y="0"/>
            <a:chExt cx="274775" cy="5143501"/>
          </a:xfrm>
        </p:grpSpPr>
        <p:pic>
          <p:nvPicPr>
            <p:cNvPr id="83" name="Google Shape;83;p16"/>
            <p:cNvPicPr preferRelativeResize="0"/>
            <p:nvPr/>
          </p:nvPicPr>
          <p:blipFill>
            <a:blip r:embed="rId3">
              <a:alphaModFix/>
            </a:blip>
            <a:stretch>
              <a:fillRect/>
            </a:stretch>
          </p:blipFill>
          <p:spPr>
            <a:xfrm>
              <a:off x="0" y="0"/>
              <a:ext cx="274775" cy="5143501"/>
            </a:xfrm>
            <a:prstGeom prst="rect">
              <a:avLst/>
            </a:prstGeom>
            <a:noFill/>
            <a:ln>
              <a:noFill/>
            </a:ln>
          </p:spPr>
        </p:pic>
        <p:sp>
          <p:nvSpPr>
            <p:cNvPr id="84" name="Google Shape;84;p16"/>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6"/>
          <p:cNvSpPr/>
          <p:nvPr/>
        </p:nvSpPr>
        <p:spPr>
          <a:xfrm>
            <a:off x="858400" y="2010588"/>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800"/>
              <a:t>Event</a:t>
            </a:r>
            <a:endParaRPr sz="2100"/>
          </a:p>
        </p:txBody>
      </p:sp>
      <p:sp>
        <p:nvSpPr>
          <p:cNvPr id="86" name="Google Shape;86;p16"/>
          <p:cNvSpPr txBox="1"/>
          <p:nvPr/>
        </p:nvSpPr>
        <p:spPr>
          <a:xfrm>
            <a:off x="156750" y="312100"/>
            <a:ext cx="88305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4800"/>
              <a:t>Key Points</a:t>
            </a:r>
            <a:endParaRPr sz="4800"/>
          </a:p>
        </p:txBody>
      </p:sp>
      <p:sp>
        <p:nvSpPr>
          <p:cNvPr id="87" name="Google Shape;87;p16"/>
          <p:cNvSpPr/>
          <p:nvPr/>
        </p:nvSpPr>
        <p:spPr>
          <a:xfrm>
            <a:off x="2504263" y="2010588"/>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Command</a:t>
            </a:r>
            <a:endParaRPr sz="1500"/>
          </a:p>
        </p:txBody>
      </p:sp>
      <p:sp>
        <p:nvSpPr>
          <p:cNvPr id="88" name="Google Shape;88;p16"/>
          <p:cNvSpPr/>
          <p:nvPr/>
        </p:nvSpPr>
        <p:spPr>
          <a:xfrm>
            <a:off x="4150125" y="2058013"/>
            <a:ext cx="1185300" cy="10749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Reaction</a:t>
            </a:r>
            <a:endParaRPr sz="1500"/>
          </a:p>
        </p:txBody>
      </p:sp>
      <p:sp>
        <p:nvSpPr>
          <p:cNvPr id="89" name="Google Shape;89;p16"/>
          <p:cNvSpPr/>
          <p:nvPr/>
        </p:nvSpPr>
        <p:spPr>
          <a:xfrm>
            <a:off x="5795988" y="2058013"/>
            <a:ext cx="1185300" cy="1074900"/>
          </a:xfrm>
          <a:prstGeom prst="rect">
            <a:avLst/>
          </a:prstGeom>
          <a:solidFill>
            <a:srgbClr val="E272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Not clear</a:t>
            </a:r>
            <a:endParaRPr sz="1500"/>
          </a:p>
        </p:txBody>
      </p:sp>
      <p:sp>
        <p:nvSpPr>
          <p:cNvPr id="90" name="Google Shape;90;p16"/>
          <p:cNvSpPr/>
          <p:nvPr/>
        </p:nvSpPr>
        <p:spPr>
          <a:xfrm>
            <a:off x="7441850" y="2058013"/>
            <a:ext cx="1185300" cy="1074900"/>
          </a:xfrm>
          <a:prstGeom prst="rect">
            <a:avLst/>
          </a:prstGeom>
          <a:solidFill>
            <a:srgbClr val="E8EAE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External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pSp>
        <p:nvGrpSpPr>
          <p:cNvPr id="95" name="Google Shape;95;p17"/>
          <p:cNvGrpSpPr/>
          <p:nvPr/>
        </p:nvGrpSpPr>
        <p:grpSpPr>
          <a:xfrm>
            <a:off x="0" y="0"/>
            <a:ext cx="274775" cy="5143501"/>
            <a:chOff x="0" y="0"/>
            <a:chExt cx="274775" cy="5143501"/>
          </a:xfrm>
        </p:grpSpPr>
        <p:pic>
          <p:nvPicPr>
            <p:cNvPr id="96" name="Google Shape;96;p17"/>
            <p:cNvPicPr preferRelativeResize="0"/>
            <p:nvPr/>
          </p:nvPicPr>
          <p:blipFill>
            <a:blip r:embed="rId3">
              <a:alphaModFix/>
            </a:blip>
            <a:stretch>
              <a:fillRect/>
            </a:stretch>
          </p:blipFill>
          <p:spPr>
            <a:xfrm>
              <a:off x="0" y="0"/>
              <a:ext cx="274775" cy="5143501"/>
            </a:xfrm>
            <a:prstGeom prst="rect">
              <a:avLst/>
            </a:prstGeom>
            <a:noFill/>
            <a:ln>
              <a:noFill/>
            </a:ln>
          </p:spPr>
        </p:pic>
        <p:sp>
          <p:nvSpPr>
            <p:cNvPr id="97" name="Google Shape;97;p17"/>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17"/>
          <p:cNvSpPr/>
          <p:nvPr/>
        </p:nvSpPr>
        <p:spPr>
          <a:xfrm>
            <a:off x="1537025"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800"/>
              <a:t>Event</a:t>
            </a:r>
            <a:endParaRPr sz="2100"/>
          </a:p>
        </p:txBody>
      </p:sp>
      <p:sp>
        <p:nvSpPr>
          <p:cNvPr id="99" name="Google Shape;99;p17"/>
          <p:cNvSpPr txBox="1"/>
          <p:nvPr/>
        </p:nvSpPr>
        <p:spPr>
          <a:xfrm>
            <a:off x="3546200" y="2048400"/>
            <a:ext cx="47718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tr"/>
              <a:t>Identify events</a:t>
            </a:r>
            <a:endParaRPr/>
          </a:p>
          <a:p>
            <a:pPr marL="457200" lvl="0" indent="-317500" algn="l" rtl="0">
              <a:lnSpc>
                <a:spcPct val="150000"/>
              </a:lnSpc>
              <a:spcBef>
                <a:spcPts val="0"/>
              </a:spcBef>
              <a:spcAft>
                <a:spcPts val="0"/>
              </a:spcAft>
              <a:buSzPts val="1400"/>
              <a:buChar char="❖"/>
            </a:pPr>
            <a:r>
              <a:rPr lang="tr"/>
              <a:t>Events are always noted in the past tense</a:t>
            </a:r>
            <a:endParaRPr/>
          </a:p>
          <a:p>
            <a:pPr marL="457200" lvl="0" indent="-317500" algn="l" rtl="0">
              <a:lnSpc>
                <a:spcPct val="150000"/>
              </a:lnSpc>
              <a:spcBef>
                <a:spcPts val="0"/>
              </a:spcBef>
              <a:spcAft>
                <a:spcPts val="0"/>
              </a:spcAft>
              <a:buSzPts val="1400"/>
              <a:buChar char="❖"/>
            </a:pPr>
            <a:r>
              <a:rPr lang="tr"/>
              <a:t>We will use orange sticky notes for events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p:nvPr/>
        </p:nvSpPr>
        <p:spPr>
          <a:xfrm>
            <a:off x="817750" y="829600"/>
            <a:ext cx="702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5" name="Google Shape;105;p18"/>
          <p:cNvSpPr txBox="1"/>
          <p:nvPr/>
        </p:nvSpPr>
        <p:spPr>
          <a:xfrm>
            <a:off x="841450" y="1386600"/>
            <a:ext cx="67080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a:t>Examples:</a:t>
            </a:r>
            <a:endParaRPr/>
          </a:p>
          <a:p>
            <a:pPr marL="457200" lvl="0" indent="0" algn="l" rtl="0">
              <a:lnSpc>
                <a:spcPct val="150000"/>
              </a:lnSpc>
              <a:spcBef>
                <a:spcPts val="0"/>
              </a:spcBef>
              <a:spcAft>
                <a:spcPts val="0"/>
              </a:spcAft>
              <a:buNone/>
            </a:pPr>
            <a:endParaRPr/>
          </a:p>
        </p:txBody>
      </p:sp>
      <p:sp>
        <p:nvSpPr>
          <p:cNvPr id="106" name="Google Shape;106;p18"/>
          <p:cNvSpPr/>
          <p:nvPr/>
        </p:nvSpPr>
        <p:spPr>
          <a:xfrm>
            <a:off x="731125"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1100"/>
              <a:buFont typeface="Arial"/>
              <a:buNone/>
            </a:pPr>
            <a:r>
              <a:rPr lang="tr">
                <a:solidFill>
                  <a:schemeClr val="dk1"/>
                </a:solidFill>
              </a:rPr>
              <a:t>User registered</a:t>
            </a:r>
            <a:endParaRPr sz="2100"/>
          </a:p>
        </p:txBody>
      </p:sp>
      <p:sp>
        <p:nvSpPr>
          <p:cNvPr id="107" name="Google Shape;107;p18"/>
          <p:cNvSpPr/>
          <p:nvPr/>
        </p:nvSpPr>
        <p:spPr>
          <a:xfrm>
            <a:off x="2798825"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tr">
                <a:solidFill>
                  <a:schemeClr val="dk1"/>
                </a:solidFill>
              </a:rPr>
              <a:t>User  logged in</a:t>
            </a:r>
            <a:endParaRPr sz="2100"/>
          </a:p>
        </p:txBody>
      </p:sp>
      <p:sp>
        <p:nvSpPr>
          <p:cNvPr id="108" name="Google Shape;108;p18"/>
          <p:cNvSpPr/>
          <p:nvPr/>
        </p:nvSpPr>
        <p:spPr>
          <a:xfrm>
            <a:off x="6992125"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tr">
                <a:solidFill>
                  <a:schemeClr val="dk1"/>
                </a:solidFill>
              </a:rPr>
              <a:t>Ticket sold</a:t>
            </a:r>
            <a:endParaRPr sz="2100"/>
          </a:p>
        </p:txBody>
      </p:sp>
      <p:sp>
        <p:nvSpPr>
          <p:cNvPr id="109" name="Google Shape;109;p18"/>
          <p:cNvSpPr/>
          <p:nvPr/>
        </p:nvSpPr>
        <p:spPr>
          <a:xfrm>
            <a:off x="4866513"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tr">
                <a:solidFill>
                  <a:schemeClr val="dk1"/>
                </a:solidFill>
              </a:rPr>
              <a:t>Forgotten password</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817750" y="829600"/>
            <a:ext cx="702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5" name="Google Shape;115;p19"/>
          <p:cNvSpPr txBox="1"/>
          <p:nvPr/>
        </p:nvSpPr>
        <p:spPr>
          <a:xfrm>
            <a:off x="817750" y="502375"/>
            <a:ext cx="6708000" cy="1231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tr" sz="3600"/>
              <a:t>Caution!!!</a:t>
            </a:r>
            <a:endParaRPr sz="3600"/>
          </a:p>
          <a:p>
            <a:pPr marL="457200" lvl="0" indent="0" algn="l" rtl="0">
              <a:lnSpc>
                <a:spcPct val="150000"/>
              </a:lnSpc>
              <a:spcBef>
                <a:spcPts val="0"/>
              </a:spcBef>
              <a:spcAft>
                <a:spcPts val="0"/>
              </a:spcAft>
              <a:buNone/>
            </a:pPr>
            <a:endParaRPr/>
          </a:p>
        </p:txBody>
      </p:sp>
      <p:sp>
        <p:nvSpPr>
          <p:cNvPr id="116" name="Google Shape;116;p19"/>
          <p:cNvSpPr/>
          <p:nvPr/>
        </p:nvSpPr>
        <p:spPr>
          <a:xfrm>
            <a:off x="2350125"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Clr>
                <a:schemeClr val="dk1"/>
              </a:buClr>
              <a:buSzPts val="1100"/>
              <a:buFont typeface="Arial"/>
              <a:buNone/>
            </a:pPr>
            <a:r>
              <a:rPr lang="tr">
                <a:solidFill>
                  <a:schemeClr val="dk1"/>
                </a:solidFill>
              </a:rPr>
              <a:t>User registered</a:t>
            </a:r>
            <a:endParaRPr sz="2100"/>
          </a:p>
        </p:txBody>
      </p:sp>
      <p:sp>
        <p:nvSpPr>
          <p:cNvPr id="117" name="Google Shape;117;p19"/>
          <p:cNvSpPr/>
          <p:nvPr/>
        </p:nvSpPr>
        <p:spPr>
          <a:xfrm>
            <a:off x="5825150" y="2034300"/>
            <a:ext cx="1185300" cy="10749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tr">
                <a:solidFill>
                  <a:schemeClr val="dk1"/>
                </a:solidFill>
              </a:rPr>
              <a:t>User  signed up</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20"/>
          <p:cNvGrpSpPr/>
          <p:nvPr/>
        </p:nvGrpSpPr>
        <p:grpSpPr>
          <a:xfrm>
            <a:off x="0" y="0"/>
            <a:ext cx="274775" cy="5143501"/>
            <a:chOff x="0" y="0"/>
            <a:chExt cx="274775" cy="5143501"/>
          </a:xfrm>
        </p:grpSpPr>
        <p:pic>
          <p:nvPicPr>
            <p:cNvPr id="123" name="Google Shape;123;p20"/>
            <p:cNvPicPr preferRelativeResize="0"/>
            <p:nvPr/>
          </p:nvPicPr>
          <p:blipFill>
            <a:blip r:embed="rId3">
              <a:alphaModFix/>
            </a:blip>
            <a:stretch>
              <a:fillRect/>
            </a:stretch>
          </p:blipFill>
          <p:spPr>
            <a:xfrm>
              <a:off x="0" y="0"/>
              <a:ext cx="274775" cy="5143501"/>
            </a:xfrm>
            <a:prstGeom prst="rect">
              <a:avLst/>
            </a:prstGeom>
            <a:noFill/>
            <a:ln>
              <a:noFill/>
            </a:ln>
          </p:spPr>
        </p:pic>
        <p:sp>
          <p:nvSpPr>
            <p:cNvPr id="124" name="Google Shape;124;p20"/>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0"/>
          <p:cNvSpPr txBox="1"/>
          <p:nvPr/>
        </p:nvSpPr>
        <p:spPr>
          <a:xfrm>
            <a:off x="2326800" y="482225"/>
            <a:ext cx="4490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tr" sz="1800"/>
              <a:t>Establish a Timeline</a:t>
            </a:r>
            <a:endParaRPr sz="1800"/>
          </a:p>
        </p:txBody>
      </p:sp>
      <p:sp>
        <p:nvSpPr>
          <p:cNvPr id="126" name="Google Shape;126;p20"/>
          <p:cNvSpPr/>
          <p:nvPr/>
        </p:nvSpPr>
        <p:spPr>
          <a:xfrm>
            <a:off x="985650" y="1484150"/>
            <a:ext cx="7318800" cy="2345100"/>
          </a:xfrm>
          <a:prstGeom prst="rect">
            <a:avLst/>
          </a:prstGeom>
          <a:solidFill>
            <a:srgbClr val="FCE5C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a:off x="2651050" y="1484150"/>
            <a:ext cx="3432900" cy="3624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2185325"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29" name="Google Shape;129;p20"/>
          <p:cNvSpPr/>
          <p:nvPr/>
        </p:nvSpPr>
        <p:spPr>
          <a:xfrm>
            <a:off x="1694525" y="23051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0" name="Google Shape;130;p20"/>
          <p:cNvSpPr/>
          <p:nvPr/>
        </p:nvSpPr>
        <p:spPr>
          <a:xfrm>
            <a:off x="2651050"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1" name="Google Shape;131;p20"/>
          <p:cNvSpPr/>
          <p:nvPr/>
        </p:nvSpPr>
        <p:spPr>
          <a:xfrm>
            <a:off x="354632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2" name="Google Shape;132;p20"/>
          <p:cNvSpPr/>
          <p:nvPr/>
        </p:nvSpPr>
        <p:spPr>
          <a:xfrm>
            <a:off x="3991800" y="25717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3" name="Google Shape;133;p20"/>
          <p:cNvSpPr/>
          <p:nvPr/>
        </p:nvSpPr>
        <p:spPr>
          <a:xfrm>
            <a:off x="5798275" y="22093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4" name="Google Shape;134;p20"/>
          <p:cNvSpPr/>
          <p:nvPr/>
        </p:nvSpPr>
        <p:spPr>
          <a:xfrm>
            <a:off x="6403850" y="27645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5" name="Google Shape;135;p20"/>
          <p:cNvSpPr/>
          <p:nvPr/>
        </p:nvSpPr>
        <p:spPr>
          <a:xfrm>
            <a:off x="6817200" y="215055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
        <p:nvSpPr>
          <p:cNvPr id="136" name="Google Shape;136;p20"/>
          <p:cNvSpPr/>
          <p:nvPr/>
        </p:nvSpPr>
        <p:spPr>
          <a:xfrm>
            <a:off x="5247175" y="3126900"/>
            <a:ext cx="338400" cy="3624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1" name="Google Shape;141;p21"/>
          <p:cNvGrpSpPr/>
          <p:nvPr/>
        </p:nvGrpSpPr>
        <p:grpSpPr>
          <a:xfrm>
            <a:off x="0" y="0"/>
            <a:ext cx="274775" cy="5143501"/>
            <a:chOff x="0" y="0"/>
            <a:chExt cx="274775" cy="5143501"/>
          </a:xfrm>
        </p:grpSpPr>
        <p:pic>
          <p:nvPicPr>
            <p:cNvPr id="142" name="Google Shape;142;p21"/>
            <p:cNvPicPr preferRelativeResize="0"/>
            <p:nvPr/>
          </p:nvPicPr>
          <p:blipFill>
            <a:blip r:embed="rId3">
              <a:alphaModFix/>
            </a:blip>
            <a:stretch>
              <a:fillRect/>
            </a:stretch>
          </p:blipFill>
          <p:spPr>
            <a:xfrm>
              <a:off x="0" y="0"/>
              <a:ext cx="274775" cy="5143501"/>
            </a:xfrm>
            <a:prstGeom prst="rect">
              <a:avLst/>
            </a:prstGeom>
            <a:noFill/>
            <a:ln>
              <a:noFill/>
            </a:ln>
          </p:spPr>
        </p:pic>
        <p:sp>
          <p:nvSpPr>
            <p:cNvPr id="143" name="Google Shape;143;p21"/>
            <p:cNvSpPr/>
            <p:nvPr/>
          </p:nvSpPr>
          <p:spPr>
            <a:xfrm>
              <a:off x="0" y="0"/>
              <a:ext cx="90300" cy="5143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1"/>
          <p:cNvSpPr/>
          <p:nvPr/>
        </p:nvSpPr>
        <p:spPr>
          <a:xfrm>
            <a:off x="1537025" y="2034300"/>
            <a:ext cx="1185300" cy="10749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tr" sz="1500"/>
              <a:t>Command</a:t>
            </a:r>
            <a:endParaRPr sz="1500"/>
          </a:p>
        </p:txBody>
      </p:sp>
      <p:sp>
        <p:nvSpPr>
          <p:cNvPr id="145" name="Google Shape;145;p21"/>
          <p:cNvSpPr txBox="1"/>
          <p:nvPr/>
        </p:nvSpPr>
        <p:spPr>
          <a:xfrm>
            <a:off x="3546200" y="2048400"/>
            <a:ext cx="47718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tr"/>
              <a:t>The cause of the event is noted as a command</a:t>
            </a:r>
            <a:endParaRPr/>
          </a:p>
          <a:p>
            <a:pPr marL="457200" lvl="0" indent="-317500" algn="l" rtl="0">
              <a:lnSpc>
                <a:spcPct val="150000"/>
              </a:lnSpc>
              <a:spcBef>
                <a:spcPts val="0"/>
              </a:spcBef>
              <a:spcAft>
                <a:spcPts val="0"/>
              </a:spcAft>
              <a:buSzPts val="1400"/>
              <a:buChar char="❖"/>
            </a:pPr>
            <a:r>
              <a:rPr lang="tr"/>
              <a:t>Commands are always noted in the simple tense</a:t>
            </a:r>
            <a:endParaRPr/>
          </a:p>
          <a:p>
            <a:pPr marL="457200" lvl="0" indent="-317500" algn="l" rtl="0">
              <a:lnSpc>
                <a:spcPct val="150000"/>
              </a:lnSpc>
              <a:spcBef>
                <a:spcPts val="0"/>
              </a:spcBef>
              <a:spcAft>
                <a:spcPts val="0"/>
              </a:spcAft>
              <a:buSzPts val="1400"/>
              <a:buChar char="❖"/>
            </a:pPr>
            <a:r>
              <a:rPr lang="tr"/>
              <a:t>We will use blue sticky notes for commands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707</Words>
  <Application>Microsoft Office PowerPoint</Application>
  <PresentationFormat>On-screen Show (16:9)</PresentationFormat>
  <Paragraphs>90</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Roboto</vt:lpstr>
      <vt:lpstr>Montserrat</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Barış Tutaklı</cp:lastModifiedBy>
  <cp:revision>1</cp:revision>
  <dcterms:modified xsi:type="dcterms:W3CDTF">2022-05-31T17:57:19Z</dcterms:modified>
</cp:coreProperties>
</file>