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372" r:id="rId5"/>
    <p:sldId id="257" r:id="rId6"/>
    <p:sldId id="470" r:id="rId7"/>
    <p:sldId id="471" r:id="rId8"/>
    <p:sldId id="475" r:id="rId9"/>
    <p:sldId id="465" r:id="rId10"/>
    <p:sldId id="449" r:id="rId11"/>
    <p:sldId id="450" r:id="rId12"/>
    <p:sldId id="447" r:id="rId13"/>
    <p:sldId id="452" r:id="rId14"/>
    <p:sldId id="462" r:id="rId15"/>
    <p:sldId id="463" r:id="rId16"/>
    <p:sldId id="441" r:id="rId17"/>
    <p:sldId id="442" r:id="rId18"/>
    <p:sldId id="448" r:id="rId19"/>
    <p:sldId id="443" r:id="rId20"/>
    <p:sldId id="444" r:id="rId21"/>
    <p:sldId id="445" r:id="rId22"/>
    <p:sldId id="423" r:id="rId23"/>
    <p:sldId id="416" r:id="rId24"/>
    <p:sldId id="446" r:id="rId25"/>
    <p:sldId id="439" r:id="rId26"/>
    <p:sldId id="440" r:id="rId27"/>
    <p:sldId id="438" r:id="rId28"/>
    <p:sldId id="477" r:id="rId29"/>
    <p:sldId id="478" r:id="rId30"/>
    <p:sldId id="464" r:id="rId31"/>
    <p:sldId id="476" r:id="rId32"/>
  </p:sldIdLst>
  <p:sldSz cx="12192000" cy="6858000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DFDS" panose="020B0604020202020204" charset="0"/>
      <p:regular r:id="rId39"/>
      <p:bold r:id="rId40"/>
      <p:italic r:id="rId41"/>
    </p:embeddedFont>
    <p:embeddedFont>
      <p:font typeface="DFDS Bold" panose="020B0604020202020204" charset="0"/>
      <p:bold r:id="rId42"/>
    </p:embeddedFont>
    <p:embeddedFont>
      <p:font typeface="DFDS Light" panose="020B0604020202020204" charset="0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2865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7" pos="4679" userDrawn="1">
          <p15:clr>
            <a:srgbClr val="A4A3A4"/>
          </p15:clr>
        </p15:guide>
        <p15:guide id="8" pos="1731" userDrawn="1">
          <p15:clr>
            <a:srgbClr val="A4A3A4"/>
          </p15:clr>
        </p15:guide>
        <p15:guide id="9" pos="4861" userDrawn="1">
          <p15:clr>
            <a:srgbClr val="A4A3A4"/>
          </p15:clr>
        </p15:guide>
        <p15:guide id="10" pos="1663" userDrawn="1">
          <p15:clr>
            <a:srgbClr val="A4A3A4"/>
          </p15:clr>
        </p15:guide>
        <p15:guide id="11" pos="5292" userDrawn="1">
          <p15:clr>
            <a:srgbClr val="A4A3A4"/>
          </p15:clr>
        </p15:guide>
        <p15:guide id="12" pos="3840" userDrawn="1">
          <p15:clr>
            <a:srgbClr val="A4A3A4"/>
          </p15:clr>
        </p15:guide>
        <p15:guide id="13" orient="horz" pos="527" userDrawn="1">
          <p15:clr>
            <a:srgbClr val="A4A3A4"/>
          </p15:clr>
        </p15:guide>
        <p15:guide id="14" pos="2797" userDrawn="1">
          <p15:clr>
            <a:srgbClr val="A4A3A4"/>
          </p15:clr>
        </p15:guide>
        <p15:guide id="15" orient="horz" pos="3816" userDrawn="1">
          <p15:clr>
            <a:srgbClr val="A4A3A4"/>
          </p15:clr>
        </p15:guide>
        <p15:guide id="16" pos="6357" userDrawn="1">
          <p15:clr>
            <a:srgbClr val="A4A3A4"/>
          </p15:clr>
        </p15:guide>
        <p15:guide id="17" pos="5904" userDrawn="1">
          <p15:clr>
            <a:srgbClr val="A4A3A4"/>
          </p15:clr>
        </p15:guide>
        <p15:guide id="18" orient="horz" pos="1275" userDrawn="1">
          <p15:clr>
            <a:srgbClr val="A4A3A4"/>
          </p15:clr>
        </p15:guide>
        <p15:guide id="19" pos="2320" userDrawn="1">
          <p15:clr>
            <a:srgbClr val="A4A3A4"/>
          </p15:clr>
        </p15:guide>
        <p15:guide id="20" pos="5836" userDrawn="1">
          <p15:clr>
            <a:srgbClr val="A4A3A4"/>
          </p15:clr>
        </p15:guide>
        <p15:guide id="21" pos="2457" userDrawn="1">
          <p15:clr>
            <a:srgbClr val="A4A3A4"/>
          </p15:clr>
        </p15:guide>
        <p15:guide id="22" pos="4475" userDrawn="1">
          <p15:clr>
            <a:srgbClr val="A4A3A4"/>
          </p15:clr>
        </p15:guide>
        <p15:guide id="23" pos="6947" userDrawn="1">
          <p15:clr>
            <a:srgbClr val="A4A3A4"/>
          </p15:clr>
        </p15:guide>
        <p15:guide id="24" pos="4407" userDrawn="1">
          <p15:clr>
            <a:srgbClr val="A4A3A4"/>
          </p15:clr>
        </p15:guide>
        <p15:guide id="25" orient="horz" pos="2160" userDrawn="1">
          <p15:clr>
            <a:srgbClr val="A4A3A4"/>
          </p15:clr>
        </p15:guide>
        <p15:guide id="26" pos="1504" userDrawn="1">
          <p15:clr>
            <a:srgbClr val="A4A3A4"/>
          </p15:clr>
        </p15:guide>
        <p15:guide id="27" orient="horz" pos="2727" userDrawn="1">
          <p15:clr>
            <a:srgbClr val="A4A3A4"/>
          </p15:clr>
        </p15:guide>
        <p15:guide id="28" orient="horz" pos="2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BF4"/>
    <a:srgbClr val="C4DBF3"/>
    <a:srgbClr val="ADDDF5"/>
    <a:srgbClr val="3C536F"/>
    <a:srgbClr val="A9C0E5"/>
    <a:srgbClr val="002B45"/>
    <a:srgbClr val="44546A"/>
    <a:srgbClr val="4D6B7D"/>
    <a:srgbClr val="FFE8D2"/>
    <a:srgbClr val="ABD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5380" autoAdjust="0"/>
  </p:normalViewPr>
  <p:slideViewPr>
    <p:cSldViewPr snapToGrid="0" showGuides="1">
      <p:cViewPr varScale="1">
        <p:scale>
          <a:sx n="114" d="100"/>
          <a:sy n="114" d="100"/>
        </p:scale>
        <p:origin x="186" y="144"/>
      </p:cViewPr>
      <p:guideLst>
        <p:guide orient="horz" pos="4133"/>
        <p:guide pos="2865"/>
        <p:guide orient="horz" pos="346"/>
        <p:guide orient="horz" pos="663"/>
        <p:guide pos="4679"/>
        <p:guide pos="1731"/>
        <p:guide pos="4861"/>
        <p:guide pos="1663"/>
        <p:guide pos="5292"/>
        <p:guide pos="3840"/>
        <p:guide orient="horz" pos="527"/>
        <p:guide pos="2797"/>
        <p:guide orient="horz" pos="3816"/>
        <p:guide pos="6357"/>
        <p:guide pos="5904"/>
        <p:guide orient="horz" pos="1275"/>
        <p:guide pos="2320"/>
        <p:guide pos="5836"/>
        <p:guide pos="2457"/>
        <p:guide pos="4475"/>
        <p:guide pos="6947"/>
        <p:guide pos="4407"/>
        <p:guide orient="horz" pos="2160"/>
        <p:guide pos="1504"/>
        <p:guide orient="horz" pos="2727"/>
        <p:guide orient="horz" pos="2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F6CF7F-7C05-4CC7-A03E-2BDBDEBE505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B98AE-C4F2-4058-B403-4EB01BEF754A}">
      <dgm:prSet/>
      <dgm:spPr/>
      <dgm:t>
        <a:bodyPr/>
        <a:lstStyle/>
        <a:p>
          <a:r>
            <a:rPr lang="en-US" dirty="0"/>
            <a:t>Big picture</a:t>
          </a:r>
        </a:p>
      </dgm:t>
    </dgm:pt>
    <dgm:pt modelId="{60938E6F-044B-41B4-989D-7D3473D4DA17}" type="parTrans" cxnId="{A6AF26EB-9C67-4650-85A4-E8FBA13DFB42}">
      <dgm:prSet/>
      <dgm:spPr/>
      <dgm:t>
        <a:bodyPr/>
        <a:lstStyle/>
        <a:p>
          <a:endParaRPr lang="en-US"/>
        </a:p>
      </dgm:t>
    </dgm:pt>
    <dgm:pt modelId="{09F7D9FA-04CC-4ABE-A7AC-AAD64CC13FCB}" type="sibTrans" cxnId="{A6AF26EB-9C67-4650-85A4-E8FBA13DFB42}">
      <dgm:prSet/>
      <dgm:spPr/>
      <dgm:t>
        <a:bodyPr/>
        <a:lstStyle/>
        <a:p>
          <a:endParaRPr lang="en-US"/>
        </a:p>
      </dgm:t>
    </dgm:pt>
    <dgm:pt modelId="{B2305CD8-162D-42EB-A2D8-5851BACC788E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Web Components</a:t>
          </a:r>
          <a:endParaRPr lang="en-US" dirty="0"/>
        </a:p>
      </dgm:t>
    </dgm:pt>
    <dgm:pt modelId="{5ABF9D48-8E98-4C99-859C-39110AAB2E64}" type="parTrans" cxnId="{9D6CC551-1375-429D-8C50-3693AF3C90BC}">
      <dgm:prSet/>
      <dgm:spPr/>
      <dgm:t>
        <a:bodyPr/>
        <a:lstStyle/>
        <a:p>
          <a:endParaRPr lang="en-US"/>
        </a:p>
      </dgm:t>
    </dgm:pt>
    <dgm:pt modelId="{BBBC1F02-8394-4958-B87A-7269B9401BC0}" type="sibTrans" cxnId="{9D6CC551-1375-429D-8C50-3693AF3C90BC}">
      <dgm:prSet/>
      <dgm:spPr/>
      <dgm:t>
        <a:bodyPr/>
        <a:lstStyle/>
        <a:p>
          <a:endParaRPr lang="en-US"/>
        </a:p>
      </dgm:t>
    </dgm:pt>
    <dgm:pt modelId="{98B7283A-9D77-415B-8ECC-D43E3D24679E}">
      <dgm:prSet/>
      <dgm:spPr/>
      <dgm:t>
        <a:bodyPr/>
        <a:lstStyle/>
        <a:p>
          <a:r>
            <a:rPr lang="en-US" dirty="0"/>
            <a:t>Q&amp;A</a:t>
          </a:r>
        </a:p>
      </dgm:t>
    </dgm:pt>
    <dgm:pt modelId="{45B8345C-AE24-4FBB-9082-486D5F57FEB7}" type="parTrans" cxnId="{A21E44DF-D340-4618-85AD-5CB7598FF8F2}">
      <dgm:prSet/>
      <dgm:spPr/>
      <dgm:t>
        <a:bodyPr/>
        <a:lstStyle/>
        <a:p>
          <a:endParaRPr lang="en-US"/>
        </a:p>
      </dgm:t>
    </dgm:pt>
    <dgm:pt modelId="{FF3CB658-A6E4-4B4C-A697-C79D8C4B601A}" type="sibTrans" cxnId="{A21E44DF-D340-4618-85AD-5CB7598FF8F2}">
      <dgm:prSet/>
      <dgm:spPr/>
      <dgm:t>
        <a:bodyPr/>
        <a:lstStyle/>
        <a:p>
          <a:endParaRPr lang="en-US"/>
        </a:p>
      </dgm:t>
    </dgm:pt>
    <dgm:pt modelId="{38BBDBA4-3FDD-4F73-A799-474A894363B4}">
      <dgm:prSet/>
      <dgm:spPr/>
      <dgm:t>
        <a:bodyPr/>
        <a:lstStyle/>
        <a:p>
          <a:r>
            <a:rPr lang="en-US" dirty="0" err="1"/>
            <a:t>MinionsJS</a:t>
          </a:r>
          <a:endParaRPr lang="en-US" dirty="0"/>
        </a:p>
      </dgm:t>
    </dgm:pt>
    <dgm:pt modelId="{9D7A58A8-12ED-4482-B960-08A92A8462D5}" type="parTrans" cxnId="{BB6F59B6-4742-49E3-AC24-E3007D8071B9}">
      <dgm:prSet/>
      <dgm:spPr/>
      <dgm:t>
        <a:bodyPr/>
        <a:lstStyle/>
        <a:p>
          <a:endParaRPr lang="da-DK"/>
        </a:p>
      </dgm:t>
    </dgm:pt>
    <dgm:pt modelId="{665D703A-5B1D-4802-86FF-C5F44CC1C673}" type="sibTrans" cxnId="{BB6F59B6-4742-49E3-AC24-E3007D8071B9}">
      <dgm:prSet/>
      <dgm:spPr/>
      <dgm:t>
        <a:bodyPr/>
        <a:lstStyle/>
        <a:p>
          <a:endParaRPr lang="da-DK"/>
        </a:p>
      </dgm:t>
    </dgm:pt>
    <dgm:pt modelId="{30AECAEA-DECC-4ABA-8EAC-6241F74EAB92}" type="pres">
      <dgm:prSet presAssocID="{33F6CF7F-7C05-4CC7-A03E-2BDBDEBE5051}" presName="CompostProcess" presStyleCnt="0">
        <dgm:presLayoutVars>
          <dgm:dir/>
          <dgm:resizeHandles val="exact"/>
        </dgm:presLayoutVars>
      </dgm:prSet>
      <dgm:spPr/>
    </dgm:pt>
    <dgm:pt modelId="{71757BC5-FD58-4092-9D20-A0775832EB03}" type="pres">
      <dgm:prSet presAssocID="{33F6CF7F-7C05-4CC7-A03E-2BDBDEBE5051}" presName="arrow" presStyleLbl="bgShp" presStyleIdx="0" presStyleCnt="1"/>
      <dgm:spPr/>
    </dgm:pt>
    <dgm:pt modelId="{A7B82D27-447E-4FAD-A4BB-CED5622127D4}" type="pres">
      <dgm:prSet presAssocID="{33F6CF7F-7C05-4CC7-A03E-2BDBDEBE5051}" presName="linearProcess" presStyleCnt="0"/>
      <dgm:spPr/>
    </dgm:pt>
    <dgm:pt modelId="{4290901C-A830-48F6-853B-7274D824E05D}" type="pres">
      <dgm:prSet presAssocID="{6FEB98AE-C4F2-4058-B403-4EB01BEF754A}" presName="textNode" presStyleLbl="node1" presStyleIdx="0" presStyleCnt="4">
        <dgm:presLayoutVars>
          <dgm:bulletEnabled val="1"/>
        </dgm:presLayoutVars>
      </dgm:prSet>
      <dgm:spPr/>
    </dgm:pt>
    <dgm:pt modelId="{5A9A8B9F-EC33-4AA8-ADA3-57E89ACE8AC2}" type="pres">
      <dgm:prSet presAssocID="{09F7D9FA-04CC-4ABE-A7AC-AAD64CC13FCB}" presName="sibTrans" presStyleCnt="0"/>
      <dgm:spPr/>
    </dgm:pt>
    <dgm:pt modelId="{85DB3C2C-F0EF-4458-B722-8D5D0E262489}" type="pres">
      <dgm:prSet presAssocID="{B2305CD8-162D-42EB-A2D8-5851BACC788E}" presName="textNode" presStyleLbl="node1" presStyleIdx="1" presStyleCnt="4">
        <dgm:presLayoutVars>
          <dgm:bulletEnabled val="1"/>
        </dgm:presLayoutVars>
      </dgm:prSet>
      <dgm:spPr/>
    </dgm:pt>
    <dgm:pt modelId="{76B92DBE-B947-4F9B-82D4-47F043ED7639}" type="pres">
      <dgm:prSet presAssocID="{BBBC1F02-8394-4958-B87A-7269B9401BC0}" presName="sibTrans" presStyleCnt="0"/>
      <dgm:spPr/>
    </dgm:pt>
    <dgm:pt modelId="{CE939322-9D50-4EF1-B4DF-02C64615E055}" type="pres">
      <dgm:prSet presAssocID="{38BBDBA4-3FDD-4F73-A799-474A894363B4}" presName="textNode" presStyleLbl="node1" presStyleIdx="2" presStyleCnt="4">
        <dgm:presLayoutVars>
          <dgm:bulletEnabled val="1"/>
        </dgm:presLayoutVars>
      </dgm:prSet>
      <dgm:spPr/>
    </dgm:pt>
    <dgm:pt modelId="{047D175F-454A-459B-9C29-70F56E02DDDF}" type="pres">
      <dgm:prSet presAssocID="{665D703A-5B1D-4802-86FF-C5F44CC1C673}" presName="sibTrans" presStyleCnt="0"/>
      <dgm:spPr/>
    </dgm:pt>
    <dgm:pt modelId="{234D0A35-B628-40DB-880F-F41E6740D644}" type="pres">
      <dgm:prSet presAssocID="{98B7283A-9D77-415B-8ECC-D43E3D24679E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858C7720-720E-4A21-8571-FD64FA9A0289}" type="presOf" srcId="{98B7283A-9D77-415B-8ECC-D43E3D24679E}" destId="{234D0A35-B628-40DB-880F-F41E6740D644}" srcOrd="0" destOrd="0" presId="urn:microsoft.com/office/officeart/2005/8/layout/hProcess9"/>
    <dgm:cxn modelId="{E1B9E04B-8008-4913-B329-79CEBEB9A2DB}" type="presOf" srcId="{6FEB98AE-C4F2-4058-B403-4EB01BEF754A}" destId="{4290901C-A830-48F6-853B-7274D824E05D}" srcOrd="0" destOrd="0" presId="urn:microsoft.com/office/officeart/2005/8/layout/hProcess9"/>
    <dgm:cxn modelId="{AB6A2F6D-8157-4178-AEC2-F31BC8AC7BF9}" type="presOf" srcId="{B2305CD8-162D-42EB-A2D8-5851BACC788E}" destId="{85DB3C2C-F0EF-4458-B722-8D5D0E262489}" srcOrd="0" destOrd="0" presId="urn:microsoft.com/office/officeart/2005/8/layout/hProcess9"/>
    <dgm:cxn modelId="{9D6CC551-1375-429D-8C50-3693AF3C90BC}" srcId="{33F6CF7F-7C05-4CC7-A03E-2BDBDEBE5051}" destId="{B2305CD8-162D-42EB-A2D8-5851BACC788E}" srcOrd="1" destOrd="0" parTransId="{5ABF9D48-8E98-4C99-859C-39110AAB2E64}" sibTransId="{BBBC1F02-8394-4958-B87A-7269B9401BC0}"/>
    <dgm:cxn modelId="{95094BA7-738F-475C-B3EE-54F707C512A5}" type="presOf" srcId="{38BBDBA4-3FDD-4F73-A799-474A894363B4}" destId="{CE939322-9D50-4EF1-B4DF-02C64615E055}" srcOrd="0" destOrd="0" presId="urn:microsoft.com/office/officeart/2005/8/layout/hProcess9"/>
    <dgm:cxn modelId="{BB6F59B6-4742-49E3-AC24-E3007D8071B9}" srcId="{33F6CF7F-7C05-4CC7-A03E-2BDBDEBE5051}" destId="{38BBDBA4-3FDD-4F73-A799-474A894363B4}" srcOrd="2" destOrd="0" parTransId="{9D7A58A8-12ED-4482-B960-08A92A8462D5}" sibTransId="{665D703A-5B1D-4802-86FF-C5F44CC1C673}"/>
    <dgm:cxn modelId="{5E9C0AD3-74C1-42F9-85AA-D1B627E22478}" type="presOf" srcId="{33F6CF7F-7C05-4CC7-A03E-2BDBDEBE5051}" destId="{30AECAEA-DECC-4ABA-8EAC-6241F74EAB92}" srcOrd="0" destOrd="0" presId="urn:microsoft.com/office/officeart/2005/8/layout/hProcess9"/>
    <dgm:cxn modelId="{A21E44DF-D340-4618-85AD-5CB7598FF8F2}" srcId="{33F6CF7F-7C05-4CC7-A03E-2BDBDEBE5051}" destId="{98B7283A-9D77-415B-8ECC-D43E3D24679E}" srcOrd="3" destOrd="0" parTransId="{45B8345C-AE24-4FBB-9082-486D5F57FEB7}" sibTransId="{FF3CB658-A6E4-4B4C-A697-C79D8C4B601A}"/>
    <dgm:cxn modelId="{A6AF26EB-9C67-4650-85A4-E8FBA13DFB42}" srcId="{33F6CF7F-7C05-4CC7-A03E-2BDBDEBE5051}" destId="{6FEB98AE-C4F2-4058-B403-4EB01BEF754A}" srcOrd="0" destOrd="0" parTransId="{60938E6F-044B-41B4-989D-7D3473D4DA17}" sibTransId="{09F7D9FA-04CC-4ABE-A7AC-AAD64CC13FCB}"/>
    <dgm:cxn modelId="{1C7FAAD5-BF38-41B7-8CE1-C8A583D5DDA5}" type="presParOf" srcId="{30AECAEA-DECC-4ABA-8EAC-6241F74EAB92}" destId="{71757BC5-FD58-4092-9D20-A0775832EB03}" srcOrd="0" destOrd="0" presId="urn:microsoft.com/office/officeart/2005/8/layout/hProcess9"/>
    <dgm:cxn modelId="{63DFE9FC-9462-4295-8E1C-54780EE12D0E}" type="presParOf" srcId="{30AECAEA-DECC-4ABA-8EAC-6241F74EAB92}" destId="{A7B82D27-447E-4FAD-A4BB-CED5622127D4}" srcOrd="1" destOrd="0" presId="urn:microsoft.com/office/officeart/2005/8/layout/hProcess9"/>
    <dgm:cxn modelId="{15FC901B-2F50-4E56-82E9-462E9F1AB88F}" type="presParOf" srcId="{A7B82D27-447E-4FAD-A4BB-CED5622127D4}" destId="{4290901C-A830-48F6-853B-7274D824E05D}" srcOrd="0" destOrd="0" presId="urn:microsoft.com/office/officeart/2005/8/layout/hProcess9"/>
    <dgm:cxn modelId="{FF5C38F6-6EFB-46D4-8494-8A26DAD799F4}" type="presParOf" srcId="{A7B82D27-447E-4FAD-A4BB-CED5622127D4}" destId="{5A9A8B9F-EC33-4AA8-ADA3-57E89ACE8AC2}" srcOrd="1" destOrd="0" presId="urn:microsoft.com/office/officeart/2005/8/layout/hProcess9"/>
    <dgm:cxn modelId="{156C8833-B39A-459B-892D-A0D3C411963C}" type="presParOf" srcId="{A7B82D27-447E-4FAD-A4BB-CED5622127D4}" destId="{85DB3C2C-F0EF-4458-B722-8D5D0E262489}" srcOrd="2" destOrd="0" presId="urn:microsoft.com/office/officeart/2005/8/layout/hProcess9"/>
    <dgm:cxn modelId="{540DB7D9-CEDA-42FA-A009-6BB93A844627}" type="presParOf" srcId="{A7B82D27-447E-4FAD-A4BB-CED5622127D4}" destId="{76B92DBE-B947-4F9B-82D4-47F043ED7639}" srcOrd="3" destOrd="0" presId="urn:microsoft.com/office/officeart/2005/8/layout/hProcess9"/>
    <dgm:cxn modelId="{80D2FFC1-CCFF-40B8-A2DD-DE630C7F7698}" type="presParOf" srcId="{A7B82D27-447E-4FAD-A4BB-CED5622127D4}" destId="{CE939322-9D50-4EF1-B4DF-02C64615E055}" srcOrd="4" destOrd="0" presId="urn:microsoft.com/office/officeart/2005/8/layout/hProcess9"/>
    <dgm:cxn modelId="{52F7DA0B-E1F5-45F5-9D21-CC673C51F356}" type="presParOf" srcId="{A7B82D27-447E-4FAD-A4BB-CED5622127D4}" destId="{047D175F-454A-459B-9C29-70F56E02DDDF}" srcOrd="5" destOrd="0" presId="urn:microsoft.com/office/officeart/2005/8/layout/hProcess9"/>
    <dgm:cxn modelId="{11D91A5E-A690-4D65-83F5-AF161CDA8173}" type="presParOf" srcId="{A7B82D27-447E-4FAD-A4BB-CED5622127D4}" destId="{234D0A35-B628-40DB-880F-F41E6740D64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7BC5-FD58-4092-9D20-A0775832EB03}">
      <dsp:nvSpPr>
        <dsp:cNvPr id="0" name=""/>
        <dsp:cNvSpPr/>
      </dsp:nvSpPr>
      <dsp:spPr>
        <a:xfrm>
          <a:off x="771428" y="0"/>
          <a:ext cx="8742861" cy="286232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0901C-A830-48F6-853B-7274D824E05D}">
      <dsp:nvSpPr>
        <dsp:cNvPr id="0" name=""/>
        <dsp:cNvSpPr/>
      </dsp:nvSpPr>
      <dsp:spPr>
        <a:xfrm>
          <a:off x="4535" y="858696"/>
          <a:ext cx="239137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Big picture</a:t>
          </a:r>
        </a:p>
      </dsp:txBody>
      <dsp:txXfrm>
        <a:off x="60426" y="914587"/>
        <a:ext cx="2279589" cy="1033147"/>
      </dsp:txXfrm>
    </dsp:sp>
    <dsp:sp modelId="{85DB3C2C-F0EF-4458-B722-8D5D0E262489}">
      <dsp:nvSpPr>
        <dsp:cNvPr id="0" name=""/>
        <dsp:cNvSpPr/>
      </dsp:nvSpPr>
      <dsp:spPr>
        <a:xfrm>
          <a:off x="2632961" y="858696"/>
          <a:ext cx="239137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Web Components</a:t>
          </a:r>
          <a:endParaRPr lang="en-US" sz="2900" kern="1200" dirty="0"/>
        </a:p>
      </dsp:txBody>
      <dsp:txXfrm>
        <a:off x="2688852" y="914587"/>
        <a:ext cx="2279589" cy="1033147"/>
      </dsp:txXfrm>
    </dsp:sp>
    <dsp:sp modelId="{CE939322-9D50-4EF1-B4DF-02C64615E055}">
      <dsp:nvSpPr>
        <dsp:cNvPr id="0" name=""/>
        <dsp:cNvSpPr/>
      </dsp:nvSpPr>
      <dsp:spPr>
        <a:xfrm>
          <a:off x="5261386" y="858696"/>
          <a:ext cx="239137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MinionsJS</a:t>
          </a:r>
          <a:endParaRPr lang="en-US" sz="2900" kern="1200" dirty="0"/>
        </a:p>
      </dsp:txBody>
      <dsp:txXfrm>
        <a:off x="5317277" y="914587"/>
        <a:ext cx="2279589" cy="1033147"/>
      </dsp:txXfrm>
    </dsp:sp>
    <dsp:sp modelId="{234D0A35-B628-40DB-880F-F41E6740D644}">
      <dsp:nvSpPr>
        <dsp:cNvPr id="0" name=""/>
        <dsp:cNvSpPr/>
      </dsp:nvSpPr>
      <dsp:spPr>
        <a:xfrm>
          <a:off x="7889811" y="858696"/>
          <a:ext cx="239137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Q&amp;A</a:t>
          </a:r>
        </a:p>
      </dsp:txBody>
      <dsp:txXfrm>
        <a:off x="7945702" y="914587"/>
        <a:ext cx="2279589" cy="1033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0F470-726F-426E-889A-8E92A4693460}" type="datetimeFigureOut">
              <a:rPr lang="en-GB" smtClean="0"/>
              <a:t>25/09/2020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878E9-47B1-4362-B238-A547D75475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84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 smtClean="0"/>
              <a:pPr/>
              <a:t>25/09/2020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98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7C56E99-434F-4322-94CC-F04E4ED58225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233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1231900"/>
            <a:ext cx="11469600" cy="49212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3001963" y="2115263"/>
            <a:ext cx="2224088" cy="1187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4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5pPr>
            <a:lvl6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6pPr>
            <a:lvl7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7pPr>
            <a:lvl8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8pPr>
            <a:lvl9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 level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5A36-EF7C-49E1-9E28-DC0261021B88}" type="datetime4">
              <a:rPr lang="en-GB" smtClean="0"/>
              <a:t>25 September 2020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E4DB5CC0-3980-4243-BB79-9A20CC9B01F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71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</p:spPr>
        <p:txBody>
          <a:bodyPr lIns="0" r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</p:spPr>
        <p:txBody>
          <a:bodyPr lIns="0" tIns="0" rIns="0" b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wrap="square"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Pladsholder til dato 1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3A80043-8D1A-4EE7-8835-0FA45918CF0B}" type="datetime4">
              <a:rPr lang="en-GB" smtClean="0"/>
              <a:t>25 September 2020</a:t>
            </a:fld>
            <a:endParaRPr lang="en-GB" dirty="0"/>
          </a:p>
        </p:txBody>
      </p:sp>
      <p:sp>
        <p:nvSpPr>
          <p:cNvPr id="4" name="Pladsholder til sidefod 3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0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ored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tIns="0" rIns="72000" bIns="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06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6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5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8775" y="1494423"/>
            <a:ext cx="3582000" cy="128727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303285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8246553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316566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427548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0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3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FEEAF3EB-92D1-4F39-8839-FECF5B55287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65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0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4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38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5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50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97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123924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23133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014717"/>
            <a:ext cx="11474450" cy="2788287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14500" cap="all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4400"/>
            <a:ext cx="877868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/>
          <a:stretch/>
        </p:blipFill>
        <p:spPr>
          <a:xfrm>
            <a:off x="-7982" y="900000"/>
            <a:ext cx="2530988" cy="506986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423007" y="1357026"/>
            <a:ext cx="8410218" cy="4254501"/>
          </a:xfrm>
        </p:spPr>
        <p:txBody>
          <a:bodyPr anchor="t" anchorCtr="0"/>
          <a:lstStyle>
            <a:lvl1pPr algn="r">
              <a:lnSpc>
                <a:spcPct val="100000"/>
              </a:lnSpc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sp>
        <p:nvSpPr>
          <p:cNvPr id="10" name="Pladsholder til diasnummer 5" hidden="1"/>
          <p:cNvSpPr txBox="1">
            <a:spLocks/>
          </p:cNvSpPr>
          <p:nvPr userDrawn="1"/>
        </p:nvSpPr>
        <p:spPr>
          <a:xfrm>
            <a:off x="360000" y="7297372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2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D109318C-4F41-4505-97E4-ABFC57736E2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993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9D88-A2D2-46EF-88AA-9A0C8DF2E827}" type="datetime4">
              <a:rPr lang="en-GB" smtClean="0"/>
              <a:t>25 September 2020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029" y="1790479"/>
            <a:ext cx="3271942" cy="32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9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</p:spTree>
    <p:extLst>
      <p:ext uri="{BB962C8B-B14F-4D97-AF65-F5344CB8AC3E}">
        <p14:creationId xmlns:p14="http://schemas.microsoft.com/office/powerpoint/2010/main" val="94525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10" name="Pladsholder til diasnummer 5">
            <a:extLst>
              <a:ext uri="{FF2B5EF4-FFF2-40B4-BE49-F238E27FC236}">
                <a16:creationId xmlns:a16="http://schemas.microsoft.com/office/drawing/2014/main" id="{3D21CFF8-B240-4C5A-AA2F-B21EBD9BED93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63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F734CF4E-E2CB-468E-92D9-4F5EB6D4DC48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36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ute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95568" cy="6858000"/>
          </a:xfrm>
          <a:prstGeom prst="rect">
            <a:avLst/>
          </a:prstGeom>
          <a:solidFill>
            <a:srgbClr val="C4DBF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00" dirty="0" err="1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662306" y="0"/>
            <a:ext cx="9540000" cy="68580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da-DK" dirty="0"/>
          </a:p>
        </p:txBody>
      </p:sp>
      <p:pic>
        <p:nvPicPr>
          <p:cNvPr id="5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a-DK" sz="3600" dirty="0" err="1"/>
              <a:t>Dfds</a:t>
            </a:r>
            <a:r>
              <a:rPr lang="da-DK" sz="3600" dirty="0"/>
              <a:t> at the </a:t>
            </a:r>
            <a:br>
              <a:rPr lang="da-DK" sz="3600" dirty="0"/>
            </a:br>
            <a:r>
              <a:rPr lang="da-DK" sz="3600" dirty="0" err="1">
                <a:solidFill>
                  <a:schemeClr val="accent3"/>
                </a:solidFill>
              </a:rPr>
              <a:t>heart</a:t>
            </a:r>
            <a:r>
              <a:rPr lang="da-DK" sz="3600" dirty="0">
                <a:solidFill>
                  <a:schemeClr val="accent3"/>
                </a:solidFill>
              </a:rPr>
              <a:t> of </a:t>
            </a:r>
            <a:r>
              <a:rPr lang="da-DK" sz="3600" dirty="0" err="1">
                <a:solidFill>
                  <a:schemeClr val="accent3"/>
                </a:solidFill>
              </a:rPr>
              <a:t>europe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1836000"/>
            <a:ext cx="5503010" cy="86476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8" name="Pladsholder til diasnummer 5">
            <a:extLst>
              <a:ext uri="{FF2B5EF4-FFF2-40B4-BE49-F238E27FC236}">
                <a16:creationId xmlns:a16="http://schemas.microsoft.com/office/drawing/2014/main" id="{EF1669B0-49F3-4E66-857D-52731B3441D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770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3969" y="6408250"/>
            <a:ext cx="816000" cy="163229"/>
          </a:xfrm>
          <a:prstGeom prst="rect">
            <a:avLst/>
          </a:prstGeom>
        </p:spPr>
        <p:txBody>
          <a:bodyPr/>
          <a:lstStyle/>
          <a:p>
            <a:fld id="{E66F39FE-A71C-4EA9-B6A2-49D418A6182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76000" y="6408250"/>
            <a:ext cx="2400000" cy="1632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000" y="6081601"/>
            <a:ext cx="373952" cy="489879"/>
          </a:xfrm>
          <a:prstGeom prst="rect">
            <a:avLst/>
          </a:prstGeom>
        </p:spPr>
        <p:txBody>
          <a:bodyPr/>
          <a:lstStyle/>
          <a:p>
            <a:fld id="{201C90D5-DB52-4DB2-A9D7-5E39CB459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3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45439285-538C-487D-8D31-1CB4FC22A674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53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906B16A8-636F-4F92-866C-74B192C6E1D7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252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4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5CC3AC24-9EE3-4E49-9150-A30C62BC9CC2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43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967" y="2012134"/>
            <a:ext cx="5818833" cy="2547625"/>
          </a:xfrm>
        </p:spPr>
        <p:txBody>
          <a:bodyPr anchor="b" anchorCtr="0"/>
          <a:lstStyle>
            <a:lvl1pPr algn="r">
              <a:defRPr sz="60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3C56051B-E622-4E99-93F4-F268A159014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635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V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 rot="10800000">
            <a:off x="4070622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8836" y="3776766"/>
            <a:ext cx="5503010" cy="866952"/>
          </a:xfrm>
        </p:spPr>
        <p:txBody>
          <a:bodyPr anchor="b" anchorCtr="0"/>
          <a:lstStyle>
            <a:lvl1pPr marL="0" indent="0" algn="r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798696" y="4822520"/>
            <a:ext cx="6013150" cy="1490597"/>
          </a:xfrm>
        </p:spPr>
        <p:txBody>
          <a:bodyPr anchor="t" anchorCtr="0"/>
          <a:lstStyle>
            <a:lvl1pPr algn="r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379F6721-15B7-4E08-AD53-BFBE57877941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84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92000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523306"/>
            <a:ext cx="5503010" cy="866952"/>
          </a:xfrm>
        </p:spPr>
        <p:txBody>
          <a:bodyPr anchor="t" anchorCtr="0"/>
          <a:lstStyle>
            <a:lvl1pPr marL="0" indent="0" algn="l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27459"/>
            <a:ext cx="5826269" cy="1490597"/>
          </a:xfrm>
        </p:spPr>
        <p:txBody>
          <a:bodyPr anchor="t" anchorCtr="0"/>
          <a:lstStyle>
            <a:lvl1pPr algn="l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227AD0B9-239B-48B7-B7EE-8AEC1E43033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72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155066"/>
            <a:ext cx="10393200" cy="68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31900"/>
            <a:ext cx="11470506" cy="4921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60000" y="917143"/>
            <a:ext cx="114732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Logo"/>
          <p:cNvPicPr>
            <a:picLocks noChangeAspect="1"/>
          </p:cNvPicPr>
          <p:nvPr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5264543" y="722214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98DB34D-784C-4D9C-ABD8-61F63F762187}" type="datetime4">
              <a:rPr lang="en-GB" smtClean="0"/>
              <a:t>25 September 2020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8077200" y="7214105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5F75773-463E-48DD-B2BB-C89ED35423E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7" r:id="rId2"/>
    <p:sldLayoutId id="2147483660" r:id="rId3"/>
    <p:sldLayoutId id="2147483688" r:id="rId4"/>
    <p:sldLayoutId id="2147483691" r:id="rId5"/>
    <p:sldLayoutId id="2147483692" r:id="rId6"/>
    <p:sldLayoutId id="2147483694" r:id="rId7"/>
    <p:sldLayoutId id="2147483693" r:id="rId8"/>
    <p:sldLayoutId id="2147483695" r:id="rId9"/>
    <p:sldLayoutId id="2147483650" r:id="rId10"/>
    <p:sldLayoutId id="2147483661" r:id="rId11"/>
    <p:sldLayoutId id="2147483653" r:id="rId12"/>
    <p:sldLayoutId id="2147483678" r:id="rId13"/>
    <p:sldLayoutId id="2147483668" r:id="rId14"/>
    <p:sldLayoutId id="2147483679" r:id="rId15"/>
    <p:sldLayoutId id="2147483669" r:id="rId16"/>
    <p:sldLayoutId id="2147483681" r:id="rId17"/>
    <p:sldLayoutId id="2147483670" r:id="rId18"/>
    <p:sldLayoutId id="2147483680" r:id="rId19"/>
    <p:sldLayoutId id="2147483671" r:id="rId20"/>
    <p:sldLayoutId id="2147483682" r:id="rId21"/>
    <p:sldLayoutId id="2147483672" r:id="rId22"/>
    <p:sldLayoutId id="2147483683" r:id="rId23"/>
    <p:sldLayoutId id="2147483674" r:id="rId24"/>
    <p:sldLayoutId id="2147483684" r:id="rId25"/>
    <p:sldLayoutId id="2147483673" r:id="rId26"/>
    <p:sldLayoutId id="2147483685" r:id="rId27"/>
    <p:sldLayoutId id="2147483651" r:id="rId28"/>
    <p:sldLayoutId id="2147483690" r:id="rId29"/>
    <p:sldLayoutId id="2147483676" r:id="rId30"/>
    <p:sldLayoutId id="2147483654" r:id="rId31"/>
    <p:sldLayoutId id="2147483665" r:id="rId32"/>
    <p:sldLayoutId id="2147483655" r:id="rId33"/>
    <p:sldLayoutId id="2147483675" r:id="rId34"/>
    <p:sldLayoutId id="2147483697" r:id="rId35"/>
    <p:sldLayoutId id="2147483700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88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SzPct val="100000"/>
        <a:buFont typeface="DFDS Light" panose="02000300000000020000" pitchFamily="2" charset="0"/>
        <a:buChar char="–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3pPr>
      <a:lvl4pPr marL="432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DFDS Light" panose="02000300000000020000" pitchFamily="2" charset="0"/>
        <a:buChar char="–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multipage/scripting.html#the-template-elemen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multipage/custom-elements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github.io/webcomponents/spec/shadow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-frontends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Relationship Id="rId5" Type="http://schemas.openxmlformats.org/officeDocument/2006/relationships/hyperlink" Target="https://hackernoon.com/front-end-microservices-with-web-components-597759313393" TargetMode="External"/><Relationship Id="rId4" Type="http://schemas.openxmlformats.org/officeDocument/2006/relationships/hyperlink" Target="https://medium.com/the-web-tub/why-web-components-matter-interview-with-taylor-savage-googles-polymer-project-d25002729d3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889" y="1357027"/>
            <a:ext cx="9050337" cy="4254501"/>
          </a:xfrm>
        </p:spPr>
        <p:txBody>
          <a:bodyPr/>
          <a:lstStyle/>
          <a:p>
            <a:r>
              <a:rPr lang="da-DK" sz="9000" dirty="0"/>
              <a:t>Micro frontend architecture </a:t>
            </a:r>
            <a:br>
              <a:rPr lang="da-DK" sz="9000" dirty="0"/>
            </a:br>
            <a:r>
              <a:rPr lang="da-DK" sz="9000" dirty="0"/>
              <a:t>Deep Dive</a:t>
            </a:r>
            <a:br>
              <a:rPr lang="da-DK" dirty="0"/>
            </a:br>
            <a:r>
              <a:rPr lang="da-DK" sz="1400" dirty="0"/>
              <a:t>U</a:t>
            </a:r>
            <a:r>
              <a:rPr lang="da-DK" sz="1400" cap="none" dirty="0"/>
              <a:t>pdated 24 September 2020</a:t>
            </a:r>
            <a:br>
              <a:rPr lang="da-DK" sz="1400" cap="none" dirty="0"/>
            </a:br>
            <a:br>
              <a:rPr lang="en-GB" sz="1400" dirty="0"/>
            </a:b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7751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Interoperability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7A27FB7-7C30-467A-835F-8772CACDF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1581019"/>
            <a:ext cx="63817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7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Demo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F1247D1-30D2-404B-821C-8D19AF5DC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021" y="1327278"/>
            <a:ext cx="9211112" cy="52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89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Templates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5E4769-A0AA-4FC5-91D2-BC2E94209EBE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/>
              <a:t>The </a:t>
            </a:r>
            <a:r>
              <a:rPr lang="en-US" sz="2100" dirty="0">
                <a:hlinkClick r:id="rId3"/>
              </a:rPr>
              <a:t>template specification</a:t>
            </a:r>
            <a:r>
              <a:rPr lang="en-US" sz="2100" dirty="0"/>
              <a:t> allows us to declare fragments of HTML that can be cloned and inserted in the document by scripts. </a:t>
            </a:r>
          </a:p>
          <a:p>
            <a:endParaRPr lang="en-US" sz="2100" dirty="0"/>
          </a:p>
          <a:p>
            <a:r>
              <a:rPr lang="en-US" sz="2100" dirty="0"/>
              <a:t>Content within &lt;template&gt;&lt;/template&gt; tags:</a:t>
            </a:r>
          </a:p>
          <a:p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Will </a:t>
            </a:r>
            <a:r>
              <a:rPr lang="en-US" sz="2100" b="1" dirty="0"/>
              <a:t>not render </a:t>
            </a:r>
            <a:r>
              <a:rPr lang="en-US" sz="2100" dirty="0"/>
              <a:t>until it is activated.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Has </a:t>
            </a:r>
            <a:r>
              <a:rPr lang="en-US" sz="2100" b="1" dirty="0"/>
              <a:t>no effect </a:t>
            </a:r>
            <a:r>
              <a:rPr lang="en-US" sz="2100" dirty="0"/>
              <a:t>on other parts of the page - scripts won’t run, images won’t load, audio won’t play - </a:t>
            </a:r>
            <a:r>
              <a:rPr lang="en-US" sz="2100" b="1" dirty="0"/>
              <a:t>until activated</a:t>
            </a:r>
            <a:r>
              <a:rPr lang="en-US" sz="2100" dirty="0"/>
              <a:t>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Will </a:t>
            </a:r>
            <a:r>
              <a:rPr lang="en-US" sz="2100" b="1" dirty="0"/>
              <a:t>not appear </a:t>
            </a:r>
            <a:r>
              <a:rPr lang="en-US" sz="2100" dirty="0"/>
              <a:t>in the DOM.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Templates can be </a:t>
            </a:r>
            <a:r>
              <a:rPr lang="en-US" sz="2100" b="1" dirty="0"/>
              <a:t>placed anywhere </a:t>
            </a:r>
            <a:r>
              <a:rPr lang="en-US" sz="2100" dirty="0"/>
              <a:t>in &lt;head&gt;, &lt;body&gt; or &lt;frameset&gt; and can contain </a:t>
            </a:r>
            <a:r>
              <a:rPr lang="en-US" sz="2100" b="1" dirty="0"/>
              <a:t>any content </a:t>
            </a:r>
            <a:r>
              <a:rPr lang="en-US" sz="2100" dirty="0"/>
              <a:t>that is allowed in those elements.</a:t>
            </a:r>
          </a:p>
        </p:txBody>
      </p:sp>
    </p:spTree>
    <p:extLst>
      <p:ext uri="{BB962C8B-B14F-4D97-AF65-F5344CB8AC3E}">
        <p14:creationId xmlns:p14="http://schemas.microsoft.com/office/powerpoint/2010/main" val="128525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818C1-C601-47B1-836C-F036733B9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74" y="1263702"/>
            <a:ext cx="7499751" cy="533075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Templates &gt; Hands-on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2450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Templates &gt; Hands-on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37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Imports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5BBBE51-195C-41CE-B185-F89F04108102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/>
              <a:t>HTML Imports, or just imports, are HTML documents that are linked as external resources from another HTML document. As such the following logic applies when dealing with imports: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The document that links to an import is called an </a:t>
            </a:r>
            <a:r>
              <a:rPr lang="en-US" sz="2100" b="1" dirty="0"/>
              <a:t>import referrer</a:t>
            </a:r>
            <a:r>
              <a:rPr lang="en-US" sz="21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In each import referrer, an import is represented as a Document, called the </a:t>
            </a:r>
            <a:r>
              <a:rPr lang="en-US" sz="2100" b="1" dirty="0"/>
              <a:t>imported document</a:t>
            </a:r>
            <a:r>
              <a:rPr lang="en-US" sz="21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An import referrer that is not an import, thus is not associated with any import referrer, is called a </a:t>
            </a:r>
            <a:r>
              <a:rPr lang="en-US" sz="2100" b="1" dirty="0"/>
              <a:t>master document</a:t>
            </a:r>
            <a:r>
              <a:rPr lang="en-US" sz="21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Each import is associated with one </a:t>
            </a:r>
            <a:r>
              <a:rPr lang="en-US" sz="2100" b="1" dirty="0"/>
              <a:t>master document</a:t>
            </a:r>
            <a:r>
              <a:rPr lang="en-US" sz="2100" dirty="0"/>
              <a:t>. If the </a:t>
            </a:r>
            <a:r>
              <a:rPr lang="en-US" sz="2100" b="1" dirty="0"/>
              <a:t>import referrer</a:t>
            </a:r>
            <a:r>
              <a:rPr lang="en-US" sz="2100" dirty="0"/>
              <a:t> is a </a:t>
            </a:r>
            <a:r>
              <a:rPr lang="en-US" sz="2100" b="1" dirty="0"/>
              <a:t>master document</a:t>
            </a:r>
            <a:r>
              <a:rPr lang="en-US" sz="2100" dirty="0"/>
              <a:t>, it becomes the master document of the associated import. </a:t>
            </a:r>
          </a:p>
        </p:txBody>
      </p:sp>
    </p:spTree>
    <p:extLst>
      <p:ext uri="{BB962C8B-B14F-4D97-AF65-F5344CB8AC3E}">
        <p14:creationId xmlns:p14="http://schemas.microsoft.com/office/powerpoint/2010/main" val="10560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818C1-C601-47B1-836C-F036733B9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74" y="1263702"/>
            <a:ext cx="7499751" cy="533075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Imports &gt; Hands-on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0449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Imports &gt; Hands-on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66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Custom Elements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BC19435-914D-4EEC-BEA8-F1A6C5320491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/>
              <a:t>The </a:t>
            </a:r>
            <a:r>
              <a:rPr lang="en-US" sz="2100" dirty="0">
                <a:hlinkClick r:id="rId3"/>
              </a:rPr>
              <a:t>Custom Elements specification</a:t>
            </a:r>
            <a:r>
              <a:rPr lang="en-US" sz="2100" dirty="0"/>
              <a:t> lays the foundation for designing and using new types of DOM elements that are fully-featured and re-usable. Thus enabling developers to create: </a:t>
            </a:r>
          </a:p>
          <a:p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Autonomous custom elements with </a:t>
            </a:r>
            <a:r>
              <a:rPr lang="en-US" sz="2100" b="1" dirty="0"/>
              <a:t>custom behaviors and styles</a:t>
            </a:r>
            <a:r>
              <a:rPr lang="en-US" sz="2100" dirty="0"/>
              <a:t>, defined entirely by the author.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Plug &amp; play components that can </a:t>
            </a:r>
            <a:r>
              <a:rPr lang="en-US" sz="2100" b="1" dirty="0"/>
              <a:t>integrated in any HTML5-enabled </a:t>
            </a:r>
            <a:r>
              <a:rPr lang="en-US" sz="2100" dirty="0"/>
              <a:t>context.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Extensions of existing HTML elements with new functionality as </a:t>
            </a:r>
            <a:r>
              <a:rPr lang="en-US" sz="2100" b="1" dirty="0"/>
              <a:t>custom elements inherit semantics </a:t>
            </a:r>
            <a:r>
              <a:rPr lang="en-US" sz="2100" dirty="0"/>
              <a:t>from the elements they extend.</a:t>
            </a:r>
          </a:p>
        </p:txBody>
      </p:sp>
    </p:spTree>
    <p:extLst>
      <p:ext uri="{BB962C8B-B14F-4D97-AF65-F5344CB8AC3E}">
        <p14:creationId xmlns:p14="http://schemas.microsoft.com/office/powerpoint/2010/main" val="104506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818C1-C601-47B1-836C-F036733B9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74" y="1263702"/>
            <a:ext cx="7499751" cy="533075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Custom Elements &gt; Hands-on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376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801036E-B63C-45D7-819A-E0C1980A8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369667"/>
              </p:ext>
            </p:extLst>
          </p:nvPr>
        </p:nvGraphicFramePr>
        <p:xfrm>
          <a:off x="953142" y="2427987"/>
          <a:ext cx="10285719" cy="2862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Agenda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50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1757BC5-FD58-4092-9D20-A0775832EB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290901C-A830-48F6-853B-7274D824E0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5DB3C2C-F0EF-4458-B722-8D5D0E2624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E939322-9D50-4EF1-B4DF-02C64615E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4D0A35-B628-40DB-880F-F41E6740D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Custom Elements &gt; Hands-on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62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Shadow DOM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B0C6B98-D7FC-4730-91FE-8C425AB93579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>
                <a:hlinkClick r:id="rId3"/>
              </a:rPr>
              <a:t>Shadow DOM</a:t>
            </a:r>
            <a:r>
              <a:rPr lang="en-US" sz="2100" dirty="0"/>
              <a:t> is a specification designed as a tool for building component-based apps. Therefore, it brings solutions for common problems in web development:</a:t>
            </a:r>
          </a:p>
          <a:p>
            <a:endParaRPr lang="en-US" sz="2100" dirty="0"/>
          </a:p>
          <a:p>
            <a:r>
              <a:rPr lang="en-US" sz="2100" b="1" dirty="0"/>
              <a:t>Isolated DOM</a:t>
            </a:r>
            <a:r>
              <a:rPr lang="en-US" sz="2100" dirty="0"/>
              <a:t> - A component's DOM is self-contained.</a:t>
            </a:r>
            <a:br>
              <a:rPr lang="en-US" sz="2100" dirty="0"/>
            </a:br>
            <a:endParaRPr lang="en-US" sz="2100" dirty="0"/>
          </a:p>
          <a:p>
            <a:r>
              <a:rPr lang="en-US" sz="2100" b="1" dirty="0"/>
              <a:t>Scoped CSS</a:t>
            </a:r>
            <a:r>
              <a:rPr lang="en-US" sz="2100" dirty="0"/>
              <a:t> - CSS defined inside shadow DOM is scoped to it. Style rules don't leak out and page styles don't bleed in.</a:t>
            </a:r>
          </a:p>
          <a:p>
            <a:endParaRPr lang="en-US" sz="2100" dirty="0"/>
          </a:p>
          <a:p>
            <a:r>
              <a:rPr lang="en-US" sz="2100" b="1" dirty="0"/>
              <a:t>Composition</a:t>
            </a:r>
            <a:r>
              <a:rPr lang="en-US" sz="2100" dirty="0"/>
              <a:t> - Design a declarative, markup-based API for your component.</a:t>
            </a:r>
          </a:p>
          <a:p>
            <a:endParaRPr lang="en-US" sz="2100" dirty="0"/>
          </a:p>
          <a:p>
            <a:r>
              <a:rPr lang="en-US" sz="2100" b="1" dirty="0"/>
              <a:t>Simplifies CSS</a:t>
            </a:r>
            <a:r>
              <a:rPr lang="en-US" sz="2100" dirty="0"/>
              <a:t> - Scoped DOM means you can use simple CSS selectors, more generic id/class names, and not worry about naming conflicts.</a:t>
            </a:r>
          </a:p>
          <a:p>
            <a:endParaRPr lang="en-US" sz="2100" dirty="0"/>
          </a:p>
          <a:p>
            <a:r>
              <a:rPr lang="en-US" sz="2100" b="1" dirty="0"/>
              <a:t>Productivity</a:t>
            </a:r>
            <a:r>
              <a:rPr lang="en-US" sz="2100" dirty="0"/>
              <a:t> - Think of apps in chunks of DOM rather than one large (global) page.</a:t>
            </a:r>
          </a:p>
        </p:txBody>
      </p:sp>
    </p:spTree>
    <p:extLst>
      <p:ext uri="{BB962C8B-B14F-4D97-AF65-F5344CB8AC3E}">
        <p14:creationId xmlns:p14="http://schemas.microsoft.com/office/powerpoint/2010/main" val="319706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818C1-C601-47B1-836C-F036733B9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74" y="1263702"/>
            <a:ext cx="7499751" cy="533075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Shadow DOM &gt; Hands-on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363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Shadow DOM &gt; Hands-on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55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</a:t>
              </a:r>
              <a:r>
                <a:rPr lang="en-US" sz="2000" dirty="0" err="1">
                  <a:solidFill>
                    <a:schemeClr val="bg1"/>
                  </a:solidFill>
                </a:rPr>
                <a:t>MinionsJS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5DB2A99-9C92-4FE1-B28A-4DB5B9352228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 err="1"/>
              <a:t>MinionsJS</a:t>
            </a:r>
            <a:r>
              <a:rPr lang="en-US" sz="2100" dirty="0"/>
              <a:t> is a lightweight framework focused on providing simple abstractions for key concepts such as web components, “transient events” and UI telemetry via a set of “prototypes” that tie together modern web standards with the aim of empower developers that want to built re-usable UI components which can be used anywhere and adhere to the general principles of our Composable Architecture.</a:t>
            </a:r>
            <a:br>
              <a:rPr lang="en-US" sz="2100" dirty="0"/>
            </a:br>
            <a:endParaRPr lang="en-US" sz="2100" dirty="0"/>
          </a:p>
          <a:p>
            <a:r>
              <a:rPr lang="en-US" sz="2100" dirty="0" err="1"/>
              <a:t>MinionsJS</a:t>
            </a:r>
            <a:r>
              <a:rPr lang="en-US" sz="2100" dirty="0"/>
              <a:t> achieve this through providing a “opinionated wrapper” around the lit-elements framework, a simple plugin API and a number of “extension points” to ensure compatibility with mainstream frameworks such as React, Angular and </a:t>
            </a:r>
            <a:r>
              <a:rPr lang="en-US" sz="2100" dirty="0" err="1"/>
              <a:t>VueJS</a:t>
            </a:r>
            <a:r>
              <a:rPr lang="en-US" sz="2100" dirty="0"/>
              <a:t>.</a:t>
            </a:r>
          </a:p>
          <a:p>
            <a:endParaRPr lang="en-US" sz="2100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9266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818C1-C601-47B1-836C-F036733B9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74" y="1263702"/>
            <a:ext cx="7499751" cy="533075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</a:t>
              </a:r>
              <a:r>
                <a:rPr lang="en-US" sz="2000" dirty="0" err="1">
                  <a:solidFill>
                    <a:schemeClr val="bg1"/>
                  </a:solidFill>
                </a:rPr>
                <a:t>MinionsJS</a:t>
              </a:r>
              <a:r>
                <a:rPr lang="en-US" sz="2000" dirty="0">
                  <a:solidFill>
                    <a:schemeClr val="bg1"/>
                  </a:solidFill>
                </a:rPr>
                <a:t> &gt; Hands-on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4031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</a:t>
              </a:r>
              <a:r>
                <a:rPr lang="en-US" sz="2000" dirty="0" err="1">
                  <a:solidFill>
                    <a:schemeClr val="bg1"/>
                  </a:solidFill>
                </a:rPr>
                <a:t>MinionsJS</a:t>
              </a:r>
              <a:r>
                <a:rPr lang="en-US" sz="2000" dirty="0">
                  <a:solidFill>
                    <a:schemeClr val="bg1"/>
                  </a:solidFill>
                </a:rPr>
                <a:t> &gt; Hands-on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41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Q/A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39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Literature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6E61E68-877D-4888-B34E-7FFC97D3F182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3"/>
              </a:rPr>
              <a:t>https://micro-frontends.org/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https://www.spec-india.com/blog/micro-frontend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https://www.webcomponents.org/specs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4"/>
              </a:rPr>
              <a:t>https://medium.com/the-web-tub/why-web-components-matter-interview-with-taylor-savage-googles-polymer-project-d25002729d3a</a:t>
            </a:r>
            <a:br>
              <a:rPr lang="da-DK" sz="2100" dirty="0"/>
            </a:b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5"/>
              </a:rPr>
              <a:t>https://hackernoon.com/front-end-microservices-with-web-components-597759313393</a:t>
            </a:r>
            <a:br>
              <a:rPr lang="da-DK" sz="2100" dirty="0"/>
            </a:b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https://github.com/dfds/micro-frontend-poc</a:t>
            </a:r>
          </a:p>
        </p:txBody>
      </p:sp>
    </p:spTree>
    <p:extLst>
      <p:ext uri="{BB962C8B-B14F-4D97-AF65-F5344CB8AC3E}">
        <p14:creationId xmlns:p14="http://schemas.microsoft.com/office/powerpoint/2010/main" val="371653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Big Picture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26E2707-0CD1-4FC2-9923-092383091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40" y="948337"/>
            <a:ext cx="10444767" cy="58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1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Big Picture &gt; Proposal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1C2987C-794B-4232-AFE0-FFE7152C9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84" y="1263702"/>
            <a:ext cx="9484871" cy="54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8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Big Picture &gt; UI microservices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CA5EB66-45BF-48E1-A503-3477A155F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20" y="1389250"/>
            <a:ext cx="9479560" cy="489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7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Big Picture &gt; Usage metrics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C94546B-11FF-43BC-8424-DC2D06DB1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84" y="1058774"/>
            <a:ext cx="9911832" cy="610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3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0A5E07C-2CB6-4445-8BBB-AAFCA148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972" y="1627362"/>
            <a:ext cx="4404055" cy="4734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</a:t>
              </a:r>
            </a:p>
          </p:txBody>
        </p:sp>
      </p:grp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7CC6E14C-4AE7-4296-BB00-151164AA4132}"/>
              </a:ext>
            </a:extLst>
          </p:cNvPr>
          <p:cNvSpPr/>
          <p:nvPr/>
        </p:nvSpPr>
        <p:spPr>
          <a:xfrm>
            <a:off x="501409" y="2071077"/>
            <a:ext cx="2897874" cy="2979852"/>
          </a:xfrm>
          <a:prstGeom prst="cloudCallout">
            <a:avLst>
              <a:gd name="adj1" fmla="val 108880"/>
              <a:gd name="adj2" fmla="val -5760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Web components is a meta-specification made possible by four other W3C specifications</a:t>
            </a:r>
            <a:endParaRPr lang="da-DK" dirty="0" err="1"/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4D71362B-3BED-438B-B44C-55812951088D}"/>
              </a:ext>
            </a:extLst>
          </p:cNvPr>
          <p:cNvSpPr/>
          <p:nvPr/>
        </p:nvSpPr>
        <p:spPr>
          <a:xfrm>
            <a:off x="8489659" y="1237838"/>
            <a:ext cx="3384095" cy="5111864"/>
          </a:xfrm>
          <a:prstGeom prst="cloudCallout">
            <a:avLst>
              <a:gd name="adj1" fmla="val -90757"/>
              <a:gd name="adj2" fmla="val -14796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The W3C specifications can be used individually or combined to allow us to define our own tags, whose styles are encapsulated and isolated, which can be re-stamped many times and have a consistent integration model.</a:t>
            </a:r>
            <a:endParaRPr lang="da-DK" dirty="0" err="1"/>
          </a:p>
        </p:txBody>
      </p:sp>
    </p:spTree>
    <p:extLst>
      <p:ext uri="{BB962C8B-B14F-4D97-AF65-F5344CB8AC3E}">
        <p14:creationId xmlns:p14="http://schemas.microsoft.com/office/powerpoint/2010/main" val="170653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A bundle of standards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03FF28F-DF4F-47D9-82D2-36E950004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20" y="1141277"/>
            <a:ext cx="8195559" cy="461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48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Interoperability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DED340B-5D0F-493D-A95E-2D56F14B6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256" y="1946247"/>
            <a:ext cx="6049487" cy="366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29391"/>
      </p:ext>
    </p:extLst>
  </p:cSld>
  <p:clrMapOvr>
    <a:masterClrMapping/>
  </p:clrMapOvr>
</p:sld>
</file>

<file path=ppt/theme/theme1.xml><?xml version="1.0" encoding="utf-8"?>
<a:theme xmlns:a="http://schemas.openxmlformats.org/drawingml/2006/main" name="DFDS PowerPoint Template 16_9 logo top">
  <a:themeElements>
    <a:clrScheme name="DFDS">
      <a:dk1>
        <a:srgbClr val="000000"/>
      </a:dk1>
      <a:lt1>
        <a:sysClr val="window" lastClr="FFFFFF"/>
      </a:lt1>
      <a:dk2>
        <a:srgbClr val="999A9C"/>
      </a:dk2>
      <a:lt2>
        <a:srgbClr val="B2BFC7"/>
      </a:lt2>
      <a:accent1>
        <a:srgbClr val="002B45"/>
      </a:accent1>
      <a:accent2>
        <a:srgbClr val="1B5786"/>
      </a:accent2>
      <a:accent3>
        <a:srgbClr val="ED8B00"/>
      </a:accent3>
      <a:accent4>
        <a:srgbClr val="6D6F71"/>
      </a:accent4>
      <a:accent5>
        <a:srgbClr val="5087AC"/>
      </a:accent5>
      <a:accent6>
        <a:srgbClr val="68B2E3"/>
      </a:accent6>
      <a:hlink>
        <a:srgbClr val="000000"/>
      </a:hlink>
      <a:folHlink>
        <a:srgbClr val="000000"/>
      </a:folHlink>
    </a:clrScheme>
    <a:fontScheme name="DFDS">
      <a:majorFont>
        <a:latin typeface="DFDS Bold"/>
        <a:ea typeface=""/>
        <a:cs typeface=""/>
      </a:majorFont>
      <a:minorFont>
        <a:latin typeface="DFD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1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21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D43EC03-67F5-4F81-9AD7-58BC9E8771E9}" vid="{CC25375D-1E03-4284-8BC0-9882BEFE5D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65BD4264CB9094CA7944F610D2D7DCA" ma:contentTypeVersion="7" ma:contentTypeDescription="Opret et nyt dokument." ma:contentTypeScope="" ma:versionID="285eed63ac2e046b8ebe16ddc91dee82">
  <xsd:schema xmlns:xsd="http://www.w3.org/2001/XMLSchema" xmlns:xs="http://www.w3.org/2001/XMLSchema" xmlns:p="http://schemas.microsoft.com/office/2006/metadata/properties" xmlns:ns2="2279a1a0-7112-41f8-b496-d9a5c3576fb0" xmlns:ns3="95c0be1d-4093-4789-923d-5b0c8c8304dc" targetNamespace="http://schemas.microsoft.com/office/2006/metadata/properties" ma:root="true" ma:fieldsID="92b7f3ae194bb82c73e460576e55bd12" ns2:_="" ns3:_="">
    <xsd:import namespace="2279a1a0-7112-41f8-b496-d9a5c3576fb0"/>
    <xsd:import namespace="95c0be1d-4093-4789-923d-5b0c8c8304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9a1a0-7112-41f8-b496-d9a5c3576f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c0be1d-4093-4789-923d-5b0c8c8304d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73EE10-C1B2-449B-9085-39965BA21A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E2CA-DCC7-45E5-87C8-6789A166AF7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4EFA56C-2770-467D-8E59-C07C9A9CC3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79a1a0-7112-41f8-b496-d9a5c3576fb0"/>
    <ds:schemaRef ds:uri="95c0be1d-4093-4789-923d-5b0c8c8304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DFDS_Group_PPTX_Compressed_06_2018</Template>
  <TotalTime>0</TotalTime>
  <Words>818</Words>
  <Application>Microsoft Office PowerPoint</Application>
  <PresentationFormat>Widescreen</PresentationFormat>
  <Paragraphs>78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DFDS Bold</vt:lpstr>
      <vt:lpstr>Arial</vt:lpstr>
      <vt:lpstr>DFDS Light</vt:lpstr>
      <vt:lpstr>Calibri</vt:lpstr>
      <vt:lpstr>DFDS</vt:lpstr>
      <vt:lpstr>DFDS PowerPoint Template 16_9 logo top</vt:lpstr>
      <vt:lpstr>Micro frontend architecture  Deep Dive Updated 24 September 2020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2018-06-22T08:51:20Z</dcterms:created>
  <dcterms:modified xsi:type="dcterms:W3CDTF">2020-09-25T10:49:29Z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SD_DocumentLanguage">
    <vt:lpwstr>en-GB</vt:lpwstr>
  </property>
  <property fmtid="{D5CDD505-2E9C-101B-9397-08002B2CF9AE}" pid="4" name="ContentTypeId">
    <vt:lpwstr>0x010100F65BD4264CB9094CA7944F610D2D7DCA</vt:lpwstr>
  </property>
  <property fmtid="{D5CDD505-2E9C-101B-9397-08002B2CF9AE}" pid="5" name="MSIP_Label_c2458218-87f2-45e0-bab0-e659c30d0ebd_Enabled">
    <vt:lpwstr>True</vt:lpwstr>
  </property>
  <property fmtid="{D5CDD505-2E9C-101B-9397-08002B2CF9AE}" pid="6" name="MSIP_Label_c2458218-87f2-45e0-bab0-e659c30d0ebd_SiteId">
    <vt:lpwstr>73a99466-ad05-4221-9f90-e7142aa2f6c1</vt:lpwstr>
  </property>
  <property fmtid="{D5CDD505-2E9C-101B-9397-08002B2CF9AE}" pid="7" name="MSIP_Label_c2458218-87f2-45e0-bab0-e659c30d0ebd_Owner">
    <vt:lpwstr>toban@dfds.com</vt:lpwstr>
  </property>
  <property fmtid="{D5CDD505-2E9C-101B-9397-08002B2CF9AE}" pid="8" name="MSIP_Label_c2458218-87f2-45e0-bab0-e659c30d0ebd_SetDate">
    <vt:lpwstr>2019-10-18T10:26:23.9121466Z</vt:lpwstr>
  </property>
  <property fmtid="{D5CDD505-2E9C-101B-9397-08002B2CF9AE}" pid="9" name="MSIP_Label_c2458218-87f2-45e0-bab0-e659c30d0ebd_Name">
    <vt:lpwstr>Public</vt:lpwstr>
  </property>
  <property fmtid="{D5CDD505-2E9C-101B-9397-08002B2CF9AE}" pid="10" name="MSIP_Label_c2458218-87f2-45e0-bab0-e659c30d0ebd_Application">
    <vt:lpwstr>Microsoft Azure Information Protection</vt:lpwstr>
  </property>
  <property fmtid="{D5CDD505-2E9C-101B-9397-08002B2CF9AE}" pid="11" name="MSIP_Label_c2458218-87f2-45e0-bab0-e659c30d0ebd_ActionId">
    <vt:lpwstr>289ffa8a-9637-4421-9530-7573293065f2</vt:lpwstr>
  </property>
  <property fmtid="{D5CDD505-2E9C-101B-9397-08002B2CF9AE}" pid="12" name="MSIP_Label_c2458218-87f2-45e0-bab0-e659c30d0ebd_Extended_MSFT_Method">
    <vt:lpwstr>Automatic</vt:lpwstr>
  </property>
  <property fmtid="{D5CDD505-2E9C-101B-9397-08002B2CF9AE}" pid="13" name="Sensitivity">
    <vt:lpwstr>Public</vt:lpwstr>
  </property>
</Properties>
</file>