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72" r:id="rId5"/>
    <p:sldId id="257" r:id="rId6"/>
    <p:sldId id="470" r:id="rId7"/>
    <p:sldId id="471" r:id="rId8"/>
    <p:sldId id="475" r:id="rId9"/>
    <p:sldId id="465" r:id="rId10"/>
    <p:sldId id="449" r:id="rId11"/>
    <p:sldId id="450" r:id="rId12"/>
    <p:sldId id="447" r:id="rId13"/>
    <p:sldId id="452" r:id="rId14"/>
    <p:sldId id="462" r:id="rId15"/>
    <p:sldId id="463" r:id="rId16"/>
    <p:sldId id="441" r:id="rId17"/>
    <p:sldId id="442" r:id="rId18"/>
    <p:sldId id="448" r:id="rId19"/>
    <p:sldId id="443" r:id="rId20"/>
    <p:sldId id="444" r:id="rId21"/>
    <p:sldId id="445" r:id="rId22"/>
    <p:sldId id="423" r:id="rId23"/>
    <p:sldId id="416" r:id="rId24"/>
    <p:sldId id="446" r:id="rId25"/>
    <p:sldId id="439" r:id="rId26"/>
    <p:sldId id="440" r:id="rId27"/>
    <p:sldId id="438" r:id="rId28"/>
    <p:sldId id="477" r:id="rId29"/>
    <p:sldId id="478" r:id="rId30"/>
    <p:sldId id="464" r:id="rId31"/>
    <p:sldId id="476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FDS" panose="020B0604020202020204" charset="0"/>
      <p:regular r:id="rId39"/>
      <p:bold r:id="rId40"/>
      <p:italic r:id="rId41"/>
    </p:embeddedFont>
    <p:embeddedFont>
      <p:font typeface="DFDS Bold" panose="020B0604020202020204" charset="0"/>
      <p:bold r:id="rId42"/>
    </p:embeddedFont>
    <p:embeddedFont>
      <p:font typeface="DFDS Light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5380" autoAdjust="0"/>
  </p:normalViewPr>
  <p:slideViewPr>
    <p:cSldViewPr snapToGrid="0" showGuides="1">
      <p:cViewPr varScale="1">
        <p:scale>
          <a:sx n="114" d="100"/>
          <a:sy n="114" d="100"/>
        </p:scale>
        <p:origin x="186" y="144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B2305CD8-162D-42EB-A2D8-5851BACC788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Web Components</a:t>
          </a:r>
          <a:endParaRPr lang="en-US" dirty="0"/>
        </a:p>
      </dgm:t>
    </dgm:pt>
    <dgm:pt modelId="{5ABF9D48-8E98-4C99-859C-39110AAB2E64}" type="parTrans" cxnId="{9D6CC551-1375-429D-8C50-3693AF3C90BC}">
      <dgm:prSet/>
      <dgm:spPr/>
      <dgm:t>
        <a:bodyPr/>
        <a:lstStyle/>
        <a:p>
          <a:endParaRPr lang="en-US"/>
        </a:p>
      </dgm:t>
    </dgm:pt>
    <dgm:pt modelId="{BBBC1F02-8394-4958-B87A-7269B9401BC0}" type="sibTrans" cxnId="{9D6CC551-1375-429D-8C50-3693AF3C90BC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38BBDBA4-3FDD-4F73-A799-474A894363B4}">
      <dgm:prSet/>
      <dgm:spPr/>
      <dgm:t>
        <a:bodyPr/>
        <a:lstStyle/>
        <a:p>
          <a:r>
            <a:rPr lang="en-US" dirty="0" err="1"/>
            <a:t>MinionsJS</a:t>
          </a:r>
          <a:endParaRPr lang="en-US" dirty="0"/>
        </a:p>
      </dgm:t>
    </dgm:pt>
    <dgm:pt modelId="{9D7A58A8-12ED-4482-B960-08A92A8462D5}" type="parTrans" cxnId="{BB6F59B6-4742-49E3-AC24-E3007D8071B9}">
      <dgm:prSet/>
      <dgm:spPr/>
      <dgm:t>
        <a:bodyPr/>
        <a:lstStyle/>
        <a:p>
          <a:endParaRPr lang="da-DK"/>
        </a:p>
      </dgm:t>
    </dgm:pt>
    <dgm:pt modelId="{665D703A-5B1D-4802-86FF-C5F44CC1C673}" type="sibTrans" cxnId="{BB6F59B6-4742-49E3-AC24-E3007D8071B9}">
      <dgm:prSet/>
      <dgm:spPr/>
      <dgm:t>
        <a:bodyPr/>
        <a:lstStyle/>
        <a:p>
          <a:endParaRPr lang="da-DK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4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85DB3C2C-F0EF-4458-B722-8D5D0E262489}" type="pres">
      <dgm:prSet presAssocID="{B2305CD8-162D-42EB-A2D8-5851BACC788E}" presName="textNode" presStyleLbl="node1" presStyleIdx="1" presStyleCnt="4">
        <dgm:presLayoutVars>
          <dgm:bulletEnabled val="1"/>
        </dgm:presLayoutVars>
      </dgm:prSet>
      <dgm:spPr/>
    </dgm:pt>
    <dgm:pt modelId="{76B92DBE-B947-4F9B-82D4-47F043ED7639}" type="pres">
      <dgm:prSet presAssocID="{BBBC1F02-8394-4958-B87A-7269B9401BC0}" presName="sibTrans" presStyleCnt="0"/>
      <dgm:spPr/>
    </dgm:pt>
    <dgm:pt modelId="{CE939322-9D50-4EF1-B4DF-02C64615E055}" type="pres">
      <dgm:prSet presAssocID="{38BBDBA4-3FDD-4F73-A799-474A894363B4}" presName="textNode" presStyleLbl="node1" presStyleIdx="2" presStyleCnt="4">
        <dgm:presLayoutVars>
          <dgm:bulletEnabled val="1"/>
        </dgm:presLayoutVars>
      </dgm:prSet>
      <dgm:spPr/>
    </dgm:pt>
    <dgm:pt modelId="{047D175F-454A-459B-9C29-70F56E02DDDF}" type="pres">
      <dgm:prSet presAssocID="{665D703A-5B1D-4802-86FF-C5F44CC1C673}" presName="sibTrans" presStyleCnt="0"/>
      <dgm:spPr/>
    </dgm:pt>
    <dgm:pt modelId="{234D0A35-B628-40DB-880F-F41E6740D644}" type="pres">
      <dgm:prSet presAssocID="{98B7283A-9D77-415B-8ECC-D43E3D24679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AB6A2F6D-8157-4178-AEC2-F31BC8AC7BF9}" type="presOf" srcId="{B2305CD8-162D-42EB-A2D8-5851BACC788E}" destId="{85DB3C2C-F0EF-4458-B722-8D5D0E262489}" srcOrd="0" destOrd="0" presId="urn:microsoft.com/office/officeart/2005/8/layout/hProcess9"/>
    <dgm:cxn modelId="{9D6CC551-1375-429D-8C50-3693AF3C90BC}" srcId="{33F6CF7F-7C05-4CC7-A03E-2BDBDEBE5051}" destId="{B2305CD8-162D-42EB-A2D8-5851BACC788E}" srcOrd="1" destOrd="0" parTransId="{5ABF9D48-8E98-4C99-859C-39110AAB2E64}" sibTransId="{BBBC1F02-8394-4958-B87A-7269B9401BC0}"/>
    <dgm:cxn modelId="{95094BA7-738F-475C-B3EE-54F707C512A5}" type="presOf" srcId="{38BBDBA4-3FDD-4F73-A799-474A894363B4}" destId="{CE939322-9D50-4EF1-B4DF-02C64615E055}" srcOrd="0" destOrd="0" presId="urn:microsoft.com/office/officeart/2005/8/layout/hProcess9"/>
    <dgm:cxn modelId="{BB6F59B6-4742-49E3-AC24-E3007D8071B9}" srcId="{33F6CF7F-7C05-4CC7-A03E-2BDBDEBE5051}" destId="{38BBDBA4-3FDD-4F73-A799-474A894363B4}" srcOrd="2" destOrd="0" parTransId="{9D7A58A8-12ED-4482-B960-08A92A8462D5}" sibTransId="{665D703A-5B1D-4802-86FF-C5F44CC1C673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3" destOrd="0" parTransId="{45B8345C-AE24-4FBB-9082-486D5F57FEB7}" sibTransId="{FF3CB658-A6E4-4B4C-A697-C79D8C4B601A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156C8833-B39A-459B-892D-A0D3C411963C}" type="presParOf" srcId="{A7B82D27-447E-4FAD-A4BB-CED5622127D4}" destId="{85DB3C2C-F0EF-4458-B722-8D5D0E262489}" srcOrd="2" destOrd="0" presId="urn:microsoft.com/office/officeart/2005/8/layout/hProcess9"/>
    <dgm:cxn modelId="{540DB7D9-CEDA-42FA-A009-6BB93A844627}" type="presParOf" srcId="{A7B82D27-447E-4FAD-A4BB-CED5622127D4}" destId="{76B92DBE-B947-4F9B-82D4-47F043ED7639}" srcOrd="3" destOrd="0" presId="urn:microsoft.com/office/officeart/2005/8/layout/hProcess9"/>
    <dgm:cxn modelId="{80D2FFC1-CCFF-40B8-A2DD-DE630C7F7698}" type="presParOf" srcId="{A7B82D27-447E-4FAD-A4BB-CED5622127D4}" destId="{CE939322-9D50-4EF1-B4DF-02C64615E055}" srcOrd="4" destOrd="0" presId="urn:microsoft.com/office/officeart/2005/8/layout/hProcess9"/>
    <dgm:cxn modelId="{52F7DA0B-E1F5-45F5-9D21-CC673C51F356}" type="presParOf" srcId="{A7B82D27-447E-4FAD-A4BB-CED5622127D4}" destId="{047D175F-454A-459B-9C29-70F56E02DDDF}" srcOrd="5" destOrd="0" presId="urn:microsoft.com/office/officeart/2005/8/layout/hProcess9"/>
    <dgm:cxn modelId="{11D91A5E-A690-4D65-83F5-AF161CDA8173}" type="presParOf" srcId="{A7B82D27-447E-4FAD-A4BB-CED5622127D4}" destId="{234D0A35-B628-40DB-880F-F41E6740D64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4535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Big picture</a:t>
          </a:r>
        </a:p>
      </dsp:txBody>
      <dsp:txXfrm>
        <a:off x="60426" y="914587"/>
        <a:ext cx="2279589" cy="1033147"/>
      </dsp:txXfrm>
    </dsp:sp>
    <dsp:sp modelId="{85DB3C2C-F0EF-4458-B722-8D5D0E262489}">
      <dsp:nvSpPr>
        <dsp:cNvPr id="0" name=""/>
        <dsp:cNvSpPr/>
      </dsp:nvSpPr>
      <dsp:spPr>
        <a:xfrm>
          <a:off x="263296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Web Components</a:t>
          </a:r>
          <a:endParaRPr lang="en-US" sz="2900" kern="1200" dirty="0"/>
        </a:p>
      </dsp:txBody>
      <dsp:txXfrm>
        <a:off x="2688852" y="914587"/>
        <a:ext cx="2279589" cy="1033147"/>
      </dsp:txXfrm>
    </dsp:sp>
    <dsp:sp modelId="{CE939322-9D50-4EF1-B4DF-02C64615E055}">
      <dsp:nvSpPr>
        <dsp:cNvPr id="0" name=""/>
        <dsp:cNvSpPr/>
      </dsp:nvSpPr>
      <dsp:spPr>
        <a:xfrm>
          <a:off x="5261386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MinionsJS</a:t>
          </a:r>
          <a:endParaRPr lang="en-US" sz="2900" kern="1200" dirty="0"/>
        </a:p>
      </dsp:txBody>
      <dsp:txXfrm>
        <a:off x="5317277" y="914587"/>
        <a:ext cx="2279589" cy="1033147"/>
      </dsp:txXfrm>
    </dsp:sp>
    <dsp:sp modelId="{234D0A35-B628-40DB-880F-F41E6740D644}">
      <dsp:nvSpPr>
        <dsp:cNvPr id="0" name=""/>
        <dsp:cNvSpPr/>
      </dsp:nvSpPr>
      <dsp:spPr>
        <a:xfrm>
          <a:off x="7889811" y="858696"/>
          <a:ext cx="2391371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Q&amp;A</a:t>
          </a:r>
        </a:p>
      </dsp:txBody>
      <dsp:txXfrm>
        <a:off x="7945702" y="914587"/>
        <a:ext cx="2279589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28/09/2020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28/09/2020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28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28 September 2020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28 September 2020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28 September 2020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scripting.html#the-template-ele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custom-element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components/spec/shadow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-frontend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hackernoon.com/front-end-microservices-with-web-components-597759313393" TargetMode="External"/><Relationship Id="rId4" Type="http://schemas.openxmlformats.org/officeDocument/2006/relationships/hyperlink" Target="https://medium.com/the-web-tub/why-web-components-matter-interview-with-taylor-savage-googles-polymer-project-d25002729d3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Micro frontend architecture 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24 September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A27FB7-7C30-467A-835F-8772CAC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581019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5E4769-A0AA-4FC5-91D2-BC2E94209EBE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template specification</a:t>
            </a:r>
            <a:r>
              <a:rPr lang="en-US" sz="2100" dirty="0"/>
              <a:t> allows us to declare fragments of HTML that can be cloned and inserted in the document by scripts. </a:t>
            </a:r>
          </a:p>
          <a:p>
            <a:endParaRPr lang="en-US" sz="2100" dirty="0"/>
          </a:p>
          <a:p>
            <a:r>
              <a:rPr lang="en-US" sz="2100" dirty="0"/>
              <a:t>Content within &lt;template&gt;&lt;/template&gt; tags: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render </a:t>
            </a:r>
            <a:r>
              <a:rPr lang="en-US" sz="2100" dirty="0"/>
              <a:t>until it is activated.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Has </a:t>
            </a:r>
            <a:r>
              <a:rPr lang="en-US" sz="2100" b="1" dirty="0"/>
              <a:t>no effect </a:t>
            </a:r>
            <a:r>
              <a:rPr lang="en-US" sz="2100" dirty="0"/>
              <a:t>on other parts of the page - scripts won’t run, images won’t load, audio won’t play - </a:t>
            </a:r>
            <a:r>
              <a:rPr lang="en-US" sz="2100" b="1" dirty="0"/>
              <a:t>until activated</a:t>
            </a:r>
            <a:r>
              <a:rPr lang="en-US" sz="2100" dirty="0"/>
              <a:t>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Will </a:t>
            </a:r>
            <a:r>
              <a:rPr lang="en-US" sz="2100" b="1" dirty="0"/>
              <a:t>not appear </a:t>
            </a:r>
            <a:r>
              <a:rPr lang="en-US" sz="2100" dirty="0"/>
              <a:t>in the DOM.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Templates can be </a:t>
            </a:r>
            <a:r>
              <a:rPr lang="en-US" sz="2100" b="1" dirty="0"/>
              <a:t>placed anywhere </a:t>
            </a:r>
            <a:r>
              <a:rPr lang="en-US" sz="2100" dirty="0"/>
              <a:t>in &lt;head&gt;, &lt;body&gt; or &lt;frameset&gt; and can contain </a:t>
            </a:r>
            <a:r>
              <a:rPr lang="en-US" sz="2100" b="1" dirty="0"/>
              <a:t>any content </a:t>
            </a:r>
            <a:r>
              <a:rPr lang="en-US" sz="2100" dirty="0"/>
              <a:t>that is allowed in those elements.</a:t>
            </a:r>
          </a:p>
        </p:txBody>
      </p:sp>
    </p:spTree>
    <p:extLst>
      <p:ext uri="{BB962C8B-B14F-4D97-AF65-F5344CB8AC3E}">
        <p14:creationId xmlns:p14="http://schemas.microsoft.com/office/powerpoint/2010/main" val="12852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45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Templates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BBBE51-195C-41CE-B185-F89F0410810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HTML Imports, or just imports, are HTML documents that are linked as external resources from another HTML document. As such the following logic applies when dealing with imports: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document that links to an import is called an </a:t>
            </a:r>
            <a:r>
              <a:rPr lang="en-US" sz="2100" b="1" dirty="0"/>
              <a:t>import referrer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each import referrer, an import is represented as a Document, called the </a:t>
            </a:r>
            <a:r>
              <a:rPr lang="en-US" sz="2100" b="1" dirty="0"/>
              <a:t>imported document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An import referrer that is not an import, thus is not associated with any import referrer, is called a </a:t>
            </a:r>
            <a:r>
              <a:rPr lang="en-US" sz="2100" b="1" dirty="0"/>
              <a:t>master document</a:t>
            </a:r>
            <a:r>
              <a:rPr lang="en-US" sz="21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Each import is associated with one </a:t>
            </a:r>
            <a:r>
              <a:rPr lang="en-US" sz="2100" b="1" dirty="0"/>
              <a:t>master document</a:t>
            </a:r>
            <a:r>
              <a:rPr lang="en-US" sz="2100" dirty="0"/>
              <a:t>. If the </a:t>
            </a:r>
            <a:r>
              <a:rPr lang="en-US" sz="2100" b="1" dirty="0"/>
              <a:t>import referrer</a:t>
            </a:r>
            <a:r>
              <a:rPr lang="en-US" sz="2100" dirty="0"/>
              <a:t> is a </a:t>
            </a:r>
            <a:r>
              <a:rPr lang="en-US" sz="2100" b="1" dirty="0"/>
              <a:t>master document</a:t>
            </a:r>
            <a:r>
              <a:rPr lang="en-US" sz="2100" dirty="0"/>
              <a:t>, it becomes the master document of the associated import. </a:t>
            </a:r>
          </a:p>
        </p:txBody>
      </p:sp>
    </p:spTree>
    <p:extLst>
      <p:ext uri="{BB962C8B-B14F-4D97-AF65-F5344CB8AC3E}">
        <p14:creationId xmlns:p14="http://schemas.microsoft.com/office/powerpoint/2010/main" val="10560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44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Imports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C19435-914D-4EEC-BEA8-F1A6C5320491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hlinkClick r:id="rId3"/>
              </a:rPr>
              <a:t>Custom Elements specification</a:t>
            </a:r>
            <a:r>
              <a:rPr lang="en-US" sz="2100" dirty="0"/>
              <a:t> lays the foundation for designing and using new types of DOM elements that are fully-featured and re-usable. Thus enabling developers to create: 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Autonomous custom elements with </a:t>
            </a:r>
            <a:r>
              <a:rPr lang="en-US" sz="2100" b="1" dirty="0"/>
              <a:t>custom behaviors and styles</a:t>
            </a:r>
            <a:r>
              <a:rPr lang="en-US" sz="2100" dirty="0"/>
              <a:t>, defined entirely by the author.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Plug &amp; play components that can </a:t>
            </a:r>
            <a:r>
              <a:rPr lang="en-US" sz="2100" b="1" dirty="0"/>
              <a:t>integrated in any HTML5-enabled </a:t>
            </a:r>
            <a:r>
              <a:rPr lang="en-US" sz="2100" dirty="0"/>
              <a:t>context.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Extensions of existing HTML elements with new functionality as </a:t>
            </a:r>
            <a:r>
              <a:rPr lang="en-US" sz="2100" b="1" dirty="0"/>
              <a:t>custom elements inherit semantics </a:t>
            </a:r>
            <a:r>
              <a:rPr lang="en-US" sz="2100" dirty="0"/>
              <a:t>from the elements they extend.</a:t>
            </a:r>
          </a:p>
        </p:txBody>
      </p:sp>
    </p:spTree>
    <p:extLst>
      <p:ext uri="{BB962C8B-B14F-4D97-AF65-F5344CB8AC3E}">
        <p14:creationId xmlns:p14="http://schemas.microsoft.com/office/powerpoint/2010/main" val="10450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76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369667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757BC5-FD58-4092-9D20-A0775832E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290901C-A830-48F6-853B-7274D824E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DB3C2C-F0EF-4458-B722-8D5D0E262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939322-9D50-4EF1-B4DF-02C64615E0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Custom Elements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0C6B98-D7FC-4730-91FE-8C425AB93579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>
                <a:hlinkClick r:id="rId3"/>
              </a:rPr>
              <a:t>Shadow DOM</a:t>
            </a:r>
            <a:r>
              <a:rPr lang="en-US" sz="2100" dirty="0"/>
              <a:t> is a specification designed as a tool for building component-based apps. Therefore, it brings solutions for common problems in web development: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Isolated DOM</a:t>
            </a:r>
            <a:r>
              <a:rPr lang="en-US" sz="2100" dirty="0"/>
              <a:t> - A component's DOM is self-contained.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Scoped CSS</a:t>
            </a:r>
            <a:r>
              <a:rPr lang="en-US" sz="2100" dirty="0"/>
              <a:t> - CSS defined inside shadow DOM is scoped to it. Style rules don't leak out and page styles don't bleed 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Composition</a:t>
            </a:r>
            <a:r>
              <a:rPr lang="en-US" sz="2100" dirty="0"/>
              <a:t> - Design a declarative, markup-based API for your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Simplifies CSS</a:t>
            </a:r>
            <a:r>
              <a:rPr lang="en-US" sz="2100" dirty="0"/>
              <a:t> - Scoped DOM means you can use simple CSS selectors, more generic id/class names, and not worry about naming conflicts.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/>
              <a:t>Productivity</a:t>
            </a:r>
            <a:r>
              <a:rPr lang="en-US" sz="2100" dirty="0"/>
              <a:t> - Think of apps in chunks of DOM rather than one large (global) page.</a:t>
            </a:r>
          </a:p>
        </p:txBody>
      </p:sp>
    </p:spTree>
    <p:extLst>
      <p:ext uri="{BB962C8B-B14F-4D97-AF65-F5344CB8AC3E}">
        <p14:creationId xmlns:p14="http://schemas.microsoft.com/office/powerpoint/2010/main" val="31970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818C1-C601-47B1-836C-F036733B9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4" y="1263702"/>
            <a:ext cx="7499751" cy="53307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36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Shadow DOM &gt; Hands-on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B2A99-9C92-4FE1-B28A-4DB5B9352228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100" dirty="0" err="1"/>
              <a:t>MinionsJS</a:t>
            </a:r>
            <a:r>
              <a:rPr lang="en-US" sz="2100" dirty="0"/>
              <a:t> is a lightweight framework focused on providing simple abstractions for key concepts such as web components, “transient events” and UI telemetry via a set of “prototypes” that tie together modern web standards with the aim of empower developers that want to built re-usable UI components which can be used anywhere and adhere to the general principles of our Composable Architecture.</a:t>
            </a:r>
            <a:br>
              <a:rPr lang="en-US" sz="2100" dirty="0"/>
            </a:br>
            <a:endParaRPr lang="en-US" sz="2100" b="1" dirty="0"/>
          </a:p>
          <a:p>
            <a:r>
              <a:rPr lang="en-US" sz="2100" b="1" i="1" dirty="0" err="1"/>
              <a:t>MinionsJS</a:t>
            </a:r>
            <a:r>
              <a:rPr lang="en-US" sz="2100" b="1" i="1" dirty="0"/>
              <a:t> achieve its goals by providing an “opinionated wrapper” around the Google lit-elements framework and a simple plugin API.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26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DF66D6C-4FDB-4361-99A8-EE2075D45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30842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</a:t>
              </a:r>
              <a:r>
                <a:rPr lang="en-US" sz="2000" dirty="0" err="1">
                  <a:solidFill>
                    <a:schemeClr val="bg1"/>
                  </a:solidFill>
                </a:rPr>
                <a:t>MinionsJS</a:t>
              </a:r>
              <a:r>
                <a:rPr lang="en-US" sz="2000" dirty="0">
                  <a:solidFill>
                    <a:schemeClr val="bg1"/>
                  </a:solidFill>
                </a:rPr>
                <a:t> &gt; Lab &gt; Assignment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557DE6-81D8-499A-879C-F8A4E1CCCF2D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Decide on </a:t>
            </a:r>
            <a:r>
              <a:rPr lang="en-US" sz="2100" dirty="0" err="1"/>
              <a:t>SimpleComponent</a:t>
            </a:r>
            <a:r>
              <a:rPr lang="en-US" sz="2100" dirty="0"/>
              <a:t> theme.</a:t>
            </a:r>
            <a:br>
              <a:rPr lang="en-US" sz="2100" dirty="0"/>
            </a:b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Implement </a:t>
            </a:r>
            <a:r>
              <a:rPr lang="en-US" sz="2100" dirty="0" err="1"/>
              <a:t>SimpleComponent</a:t>
            </a:r>
            <a:r>
              <a:rPr lang="en-US" sz="2100" dirty="0"/>
              <a:t> using </a:t>
            </a:r>
            <a:r>
              <a:rPr lang="en-US" sz="2100" dirty="0" err="1"/>
              <a:t>MinionsJS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Distributed </a:t>
            </a:r>
            <a:r>
              <a:rPr lang="en-US" sz="2100" dirty="0" err="1"/>
              <a:t>SimpleComponent</a:t>
            </a:r>
            <a:r>
              <a:rPr lang="en-US" sz="2100" dirty="0"/>
              <a:t> package via NPM.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Create </a:t>
            </a:r>
            <a:r>
              <a:rPr lang="en-US" sz="2100" dirty="0" err="1"/>
              <a:t>SimpleContainerApplication</a:t>
            </a:r>
            <a:r>
              <a:rPr lang="en-US" sz="2100" dirty="0"/>
              <a:t> to consume </a:t>
            </a:r>
            <a:r>
              <a:rPr lang="en-US" sz="2100" dirty="0" err="1"/>
              <a:t>SimpleComponent</a:t>
            </a:r>
            <a:r>
              <a:rPr lang="en-US" sz="21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Demo </a:t>
            </a:r>
            <a:r>
              <a:rPr lang="en-US" sz="2100" dirty="0" err="1"/>
              <a:t>SimpleContainerApplication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91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9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Literature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E61E68-877D-4888-B34E-7FFC97D3F182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3"/>
              </a:rPr>
              <a:t>https://micro-frontends.org/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https://www.spec-india.com/blog/micro-frontend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https://www.webcomponents.org/specs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https://medium.com/the-web-tub/why-web-components-matter-interview-with-taylor-savage-googles-polymer-project-d25002729d3a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https://hackernoon.com/front-end-microservices-with-web-components-597759313393</a:t>
            </a:r>
            <a:br>
              <a:rPr lang="da-DK" sz="2100" dirty="0"/>
            </a:b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https://github.com/dfds/micro-frontend-poc</a:t>
            </a:r>
          </a:p>
        </p:txBody>
      </p:sp>
    </p:spTree>
    <p:extLst>
      <p:ext uri="{BB962C8B-B14F-4D97-AF65-F5344CB8AC3E}">
        <p14:creationId xmlns:p14="http://schemas.microsoft.com/office/powerpoint/2010/main" val="371653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26E2707-0CD1-4FC2-9923-09238309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0" y="948337"/>
            <a:ext cx="10444767" cy="58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Proposal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1C2987C-794B-4232-AFE0-FFE7152C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4" y="1263702"/>
            <a:ext cx="9484871" cy="54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UI microservices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A5EB66-45BF-48E1-A503-3477A155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20" y="1389250"/>
            <a:ext cx="9479560" cy="4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Big Picture &gt; Usage metrics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94546B-11FF-43BC-8424-DC2D06DB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84" y="1058774"/>
            <a:ext cx="9911832" cy="6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3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A5E07C-2CB6-4445-8BBB-AAFCA148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72" y="1627362"/>
            <a:ext cx="4404055" cy="473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</a:t>
              </a:r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7CC6E14C-4AE7-4296-BB00-151164AA4132}"/>
              </a:ext>
            </a:extLst>
          </p:cNvPr>
          <p:cNvSpPr/>
          <p:nvPr/>
        </p:nvSpPr>
        <p:spPr>
          <a:xfrm>
            <a:off x="501409" y="2071077"/>
            <a:ext cx="2897874" cy="2979852"/>
          </a:xfrm>
          <a:prstGeom prst="cloudCallout">
            <a:avLst>
              <a:gd name="adj1" fmla="val 108880"/>
              <a:gd name="adj2" fmla="val -576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 components is a meta-specification made possible by four other W3C specifications</a:t>
            </a:r>
            <a:endParaRPr lang="da-DK" dirty="0" err="1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D71362B-3BED-438B-B44C-55812951088D}"/>
              </a:ext>
            </a:extLst>
          </p:cNvPr>
          <p:cNvSpPr/>
          <p:nvPr/>
        </p:nvSpPr>
        <p:spPr>
          <a:xfrm>
            <a:off x="8489659" y="1237838"/>
            <a:ext cx="3384095" cy="5111864"/>
          </a:xfrm>
          <a:prstGeom prst="cloudCallout">
            <a:avLst>
              <a:gd name="adj1" fmla="val -90757"/>
              <a:gd name="adj2" fmla="val -1479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The W3C specifications can be used individually or combined to allow us to define our own tags, whose styles are encapsulated and isolated, which can be re-stamped many times and have a consistent integration model.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7065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A bundle of standards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3FF28F-DF4F-47D9-82D2-36E9500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0" y="1141277"/>
            <a:ext cx="8195559" cy="46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MFA &gt; Web Components &gt; Interoperability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340B-5D0F-493D-A95E-2D56F14B6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56" y="1946247"/>
            <a:ext cx="6049487" cy="36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9391"/>
      </p:ext>
    </p:extLst>
  </p:cSld>
  <p:clrMapOvr>
    <a:masterClrMapping/>
  </p:clrMapOvr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827</Words>
  <Application>Microsoft Office PowerPoint</Application>
  <PresentationFormat>Widescreen</PresentationFormat>
  <Paragraphs>86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DFDS</vt:lpstr>
      <vt:lpstr>DFDS Bold</vt:lpstr>
      <vt:lpstr>Arial</vt:lpstr>
      <vt:lpstr>Calibri</vt:lpstr>
      <vt:lpstr>DFDS Light</vt:lpstr>
      <vt:lpstr>DFDS PowerPoint Template 16_9 logo top</vt:lpstr>
      <vt:lpstr>Micro frontend architecture  Deep Dive Updated 24 September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2020-09-28T16:11:33Z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