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72" r:id="rId5"/>
    <p:sldId id="257" r:id="rId6"/>
    <p:sldId id="354" r:id="rId7"/>
    <p:sldId id="526" r:id="rId8"/>
    <p:sldId id="528" r:id="rId9"/>
    <p:sldId id="463" r:id="rId10"/>
    <p:sldId id="405" r:id="rId11"/>
    <p:sldId id="527" r:id="rId12"/>
    <p:sldId id="537" r:id="rId13"/>
    <p:sldId id="533" r:id="rId14"/>
    <p:sldId id="532" r:id="rId15"/>
    <p:sldId id="534" r:id="rId16"/>
    <p:sldId id="536" r:id="rId17"/>
    <p:sldId id="535" r:id="rId18"/>
    <p:sldId id="423" r:id="rId19"/>
    <p:sldId id="416" r:id="rId20"/>
    <p:sldId id="431" r:id="rId21"/>
    <p:sldId id="514" r:id="rId22"/>
    <p:sldId id="540" r:id="rId23"/>
    <p:sldId id="542" r:id="rId24"/>
    <p:sldId id="539" r:id="rId25"/>
    <p:sldId id="538" r:id="rId26"/>
    <p:sldId id="541" r:id="rId27"/>
    <p:sldId id="515" r:id="rId28"/>
    <p:sldId id="516" r:id="rId29"/>
    <p:sldId id="517" r:id="rId30"/>
    <p:sldId id="518" r:id="rId31"/>
    <p:sldId id="530" r:id="rId32"/>
    <p:sldId id="519" r:id="rId33"/>
    <p:sldId id="520" r:id="rId34"/>
    <p:sldId id="521" r:id="rId35"/>
    <p:sldId id="522" r:id="rId36"/>
    <p:sldId id="531" r:id="rId37"/>
    <p:sldId id="523" r:id="rId38"/>
    <p:sldId id="524" r:id="rId39"/>
    <p:sldId id="525" r:id="rId40"/>
    <p:sldId id="479" r:id="rId41"/>
    <p:sldId id="513" r:id="rId42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DFDS" panose="00000500000000000000" pitchFamily="2" charset="0"/>
      <p:regular r:id="rId49"/>
      <p:bold r:id="rId50"/>
      <p:italic r:id="rId51"/>
    </p:embeddedFont>
    <p:embeddedFont>
      <p:font typeface="DFDS Bold" panose="00000800000000000000" pitchFamily="2" charset="0"/>
      <p:bold r:id="rId52"/>
    </p:embeddedFont>
    <p:embeddedFont>
      <p:font typeface="DFDS Light" panose="00000400000000000000" pitchFamily="2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65100" autoAdjust="0"/>
  </p:normalViewPr>
  <p:slideViewPr>
    <p:cSldViewPr snapToGrid="0" showGuides="1">
      <p:cViewPr varScale="1">
        <p:scale>
          <a:sx n="105" d="100"/>
          <a:sy n="105" d="100"/>
        </p:scale>
        <p:origin x="1554" y="150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FC4366A9-E0DE-451D-B3C5-A7248D50989E}">
      <dgm:prSet/>
      <dgm:spPr/>
      <dgm:t>
        <a:bodyPr/>
        <a:lstStyle/>
        <a:p>
          <a:r>
            <a:rPr lang="en-US" dirty="0"/>
            <a:t>Basics</a:t>
          </a:r>
        </a:p>
      </dgm:t>
    </dgm:pt>
    <dgm:pt modelId="{BE90DD5E-9F1C-41BB-909C-B8B968121D46}" type="parTrans" cxnId="{D11B3DB3-F65C-40C9-8395-692333035D06}">
      <dgm:prSet/>
      <dgm:spPr/>
      <dgm:t>
        <a:bodyPr/>
        <a:lstStyle/>
        <a:p>
          <a:endParaRPr lang="en-US"/>
        </a:p>
      </dgm:t>
    </dgm:pt>
    <dgm:pt modelId="{EEB1E75D-95BD-4D1C-A420-FD9A9027847C}" type="sibTrans" cxnId="{D11B3DB3-F65C-40C9-8395-692333035D06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Metrics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87005FB3-5408-4EE5-91C6-3B3CA50493AB}">
      <dgm:prSet/>
      <dgm:spPr/>
      <dgm:t>
        <a:bodyPr/>
        <a:lstStyle/>
        <a:p>
          <a:r>
            <a:rPr lang="en-US" dirty="0"/>
            <a:t>Alerts</a:t>
          </a:r>
        </a:p>
      </dgm:t>
    </dgm:pt>
    <dgm:pt modelId="{54059AA4-C322-445D-95C0-E34E02C5A3AD}" type="parTrans" cxnId="{E6E08686-297A-46A6-8C6D-A796197C2EF0}">
      <dgm:prSet/>
      <dgm:spPr/>
      <dgm:t>
        <a:bodyPr/>
        <a:lstStyle/>
        <a:p>
          <a:endParaRPr lang="en-US"/>
        </a:p>
      </dgm:t>
    </dgm:pt>
    <dgm:pt modelId="{EC7BFF0B-BB7B-4757-A0CF-2330B3C010AF}" type="sibTrans" cxnId="{E6E08686-297A-46A6-8C6D-A796197C2EF0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A8793905-A487-4BF4-830A-3428CA9C7A0C}">
      <dgm:prSet/>
      <dgm:spPr/>
      <dgm:t>
        <a:bodyPr/>
        <a:lstStyle/>
        <a:p>
          <a:r>
            <a:rPr lang="en-US" dirty="0"/>
            <a:t>Logs</a:t>
          </a:r>
        </a:p>
      </dgm:t>
    </dgm:pt>
    <dgm:pt modelId="{C795361C-27C5-4235-8F25-2538D796B3B2}" type="parTrans" cxnId="{F6E9F460-C040-46F9-B922-DCC91279F387}">
      <dgm:prSet/>
      <dgm:spPr/>
      <dgm:t>
        <a:bodyPr/>
        <a:lstStyle/>
        <a:p>
          <a:endParaRPr lang="da-DK"/>
        </a:p>
      </dgm:t>
    </dgm:pt>
    <dgm:pt modelId="{4B29FDBB-5E97-427D-900A-CA9451512F1C}" type="sibTrans" cxnId="{F6E9F460-C040-46F9-B922-DCC91279F387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6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3FB451EB-C8FF-4B1D-A594-27C97946F24E}" type="pres">
      <dgm:prSet presAssocID="{FC4366A9-E0DE-451D-B3C5-A7248D50989E}" presName="textNode" presStyleLbl="node1" presStyleIdx="1" presStyleCnt="6">
        <dgm:presLayoutVars>
          <dgm:bulletEnabled val="1"/>
        </dgm:presLayoutVars>
      </dgm:prSet>
      <dgm:spPr/>
    </dgm:pt>
    <dgm:pt modelId="{37EAF7A5-0032-4E57-BD9C-FD9BED61F92A}" type="pres">
      <dgm:prSet presAssocID="{EEB1E75D-95BD-4D1C-A420-FD9A9027847C}" presName="sibTrans" presStyleCnt="0"/>
      <dgm:spPr/>
    </dgm:pt>
    <dgm:pt modelId="{85DB3C2C-F0EF-4458-B722-8D5D0E262489}" type="pres">
      <dgm:prSet presAssocID="{B2305CD8-162D-42EB-A2D8-5851BACC788E}" presName="textNode" presStyleLbl="node1" presStyleIdx="2" presStyleCnt="6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95D10706-CEBD-4E11-922E-2870D42FABA9}" type="pres">
      <dgm:prSet presAssocID="{A8793905-A487-4BF4-830A-3428CA9C7A0C}" presName="textNode" presStyleLbl="node1" presStyleIdx="3" presStyleCnt="6">
        <dgm:presLayoutVars>
          <dgm:bulletEnabled val="1"/>
        </dgm:presLayoutVars>
      </dgm:prSet>
      <dgm:spPr/>
    </dgm:pt>
    <dgm:pt modelId="{2BC9D958-BEB3-4DE1-BCB6-97922C6EC0E5}" type="pres">
      <dgm:prSet presAssocID="{4B29FDBB-5E97-427D-900A-CA9451512F1C}" presName="sibTrans" presStyleCnt="0"/>
      <dgm:spPr/>
    </dgm:pt>
    <dgm:pt modelId="{6DBA44F2-2D26-4F34-A87C-3A477231FCE1}" type="pres">
      <dgm:prSet presAssocID="{87005FB3-5408-4EE5-91C6-3B3CA50493AB}" presName="textNode" presStyleLbl="node1" presStyleIdx="4" presStyleCnt="6">
        <dgm:presLayoutVars>
          <dgm:bulletEnabled val="1"/>
        </dgm:presLayoutVars>
      </dgm:prSet>
      <dgm:spPr/>
    </dgm:pt>
    <dgm:pt modelId="{3BDE6D3C-8271-494F-8C14-9B57D3B04761}" type="pres">
      <dgm:prSet presAssocID="{EC7BFF0B-BB7B-4757-A0CF-2330B3C010AF}" presName="sibTrans" presStyleCnt="0"/>
      <dgm:spPr/>
    </dgm:pt>
    <dgm:pt modelId="{234D0A35-B628-40DB-880F-F41E6740D644}" type="pres">
      <dgm:prSet presAssocID="{98B7283A-9D77-415B-8ECC-D43E3D24679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910C795B-A672-481B-B18E-3EBA30BAE707}" type="presOf" srcId="{87005FB3-5408-4EE5-91C6-3B3CA50493AB}" destId="{6DBA44F2-2D26-4F34-A87C-3A477231FCE1}" srcOrd="0" destOrd="0" presId="urn:microsoft.com/office/officeart/2005/8/layout/hProcess9"/>
    <dgm:cxn modelId="{17BC675C-568C-4503-9E89-B89CDD9EFE65}" type="presOf" srcId="{A8793905-A487-4BF4-830A-3428CA9C7A0C}" destId="{95D10706-CEBD-4E11-922E-2870D42FABA9}" srcOrd="0" destOrd="0" presId="urn:microsoft.com/office/officeart/2005/8/layout/hProcess9"/>
    <dgm:cxn modelId="{F6E9F460-C040-46F9-B922-DCC91279F387}" srcId="{33F6CF7F-7C05-4CC7-A03E-2BDBDEBE5051}" destId="{A8793905-A487-4BF4-830A-3428CA9C7A0C}" srcOrd="3" destOrd="0" parTransId="{C795361C-27C5-4235-8F25-2538D796B3B2}" sibTransId="{4B29FDBB-5E97-427D-900A-CA9451512F1C}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5E1EA870-B16E-452B-B387-EBE4C18B3C10}" type="presOf" srcId="{FC4366A9-E0DE-451D-B3C5-A7248D50989E}" destId="{3FB451EB-C8FF-4B1D-A594-27C97946F24E}" srcOrd="0" destOrd="0" presId="urn:microsoft.com/office/officeart/2005/8/layout/hProcess9"/>
    <dgm:cxn modelId="{9D6CC551-1375-429D-8C50-3693AF3C90BC}" srcId="{33F6CF7F-7C05-4CC7-A03E-2BDBDEBE5051}" destId="{B2305CD8-162D-42EB-A2D8-5851BACC788E}" srcOrd="2" destOrd="0" parTransId="{5ABF9D48-8E98-4C99-859C-39110AAB2E64}" sibTransId="{BBBC1F02-8394-4958-B87A-7269B9401BC0}"/>
    <dgm:cxn modelId="{E6E08686-297A-46A6-8C6D-A796197C2EF0}" srcId="{33F6CF7F-7C05-4CC7-A03E-2BDBDEBE5051}" destId="{87005FB3-5408-4EE5-91C6-3B3CA50493AB}" srcOrd="4" destOrd="0" parTransId="{54059AA4-C322-445D-95C0-E34E02C5A3AD}" sibTransId="{EC7BFF0B-BB7B-4757-A0CF-2330B3C010AF}"/>
    <dgm:cxn modelId="{D11B3DB3-F65C-40C9-8395-692333035D06}" srcId="{33F6CF7F-7C05-4CC7-A03E-2BDBDEBE5051}" destId="{FC4366A9-E0DE-451D-B3C5-A7248D50989E}" srcOrd="1" destOrd="0" parTransId="{BE90DD5E-9F1C-41BB-909C-B8B968121D46}" sibTransId="{EEB1E75D-95BD-4D1C-A420-FD9A9027847C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5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A669221E-819F-470D-9F5D-586780E02B15}" type="presParOf" srcId="{A7B82D27-447E-4FAD-A4BB-CED5622127D4}" destId="{3FB451EB-C8FF-4B1D-A594-27C97946F24E}" srcOrd="2" destOrd="0" presId="urn:microsoft.com/office/officeart/2005/8/layout/hProcess9"/>
    <dgm:cxn modelId="{672348F3-4044-4682-8578-F4E65E12CD11}" type="presParOf" srcId="{A7B82D27-447E-4FAD-A4BB-CED5622127D4}" destId="{37EAF7A5-0032-4E57-BD9C-FD9BED61F92A}" srcOrd="3" destOrd="0" presId="urn:microsoft.com/office/officeart/2005/8/layout/hProcess9"/>
    <dgm:cxn modelId="{156C8833-B39A-459B-892D-A0D3C411963C}" type="presParOf" srcId="{A7B82D27-447E-4FAD-A4BB-CED5622127D4}" destId="{85DB3C2C-F0EF-4458-B722-8D5D0E262489}" srcOrd="4" destOrd="0" presId="urn:microsoft.com/office/officeart/2005/8/layout/hProcess9"/>
    <dgm:cxn modelId="{540DB7D9-CEDA-42FA-A009-6BB93A844627}" type="presParOf" srcId="{A7B82D27-447E-4FAD-A4BB-CED5622127D4}" destId="{76B92DBE-B947-4F9B-82D4-47F043ED7639}" srcOrd="5" destOrd="0" presId="urn:microsoft.com/office/officeart/2005/8/layout/hProcess9"/>
    <dgm:cxn modelId="{D1E63EC7-5A1D-4577-B9BA-9566DFF336EC}" type="presParOf" srcId="{A7B82D27-447E-4FAD-A4BB-CED5622127D4}" destId="{95D10706-CEBD-4E11-922E-2870D42FABA9}" srcOrd="6" destOrd="0" presId="urn:microsoft.com/office/officeart/2005/8/layout/hProcess9"/>
    <dgm:cxn modelId="{1390621C-176D-41A7-B22E-6D131312F095}" type="presParOf" srcId="{A7B82D27-447E-4FAD-A4BB-CED5622127D4}" destId="{2BC9D958-BEB3-4DE1-BCB6-97922C6EC0E5}" srcOrd="7" destOrd="0" presId="urn:microsoft.com/office/officeart/2005/8/layout/hProcess9"/>
    <dgm:cxn modelId="{BDF3E266-AC3D-4C08-9DCE-51C997928304}" type="presParOf" srcId="{A7B82D27-447E-4FAD-A4BB-CED5622127D4}" destId="{6DBA44F2-2D26-4F34-A87C-3A477231FCE1}" srcOrd="8" destOrd="0" presId="urn:microsoft.com/office/officeart/2005/8/layout/hProcess9"/>
    <dgm:cxn modelId="{F12BA62D-B74B-4891-A418-372F09AC384E}" type="presParOf" srcId="{A7B82D27-447E-4FAD-A4BB-CED5622127D4}" destId="{3BDE6D3C-8271-494F-8C14-9B57D3B04761}" srcOrd="9" destOrd="0" presId="urn:microsoft.com/office/officeart/2005/8/layout/hProcess9"/>
    <dgm:cxn modelId="{11D91A5E-A690-4D65-83F5-AF161CDA8173}" type="presParOf" srcId="{A7B82D27-447E-4FAD-A4BB-CED5622127D4}" destId="{234D0A35-B628-40DB-880F-F41E6740D64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6356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2247" y="914587"/>
        <a:ext cx="1456203" cy="1033147"/>
      </dsp:txXfrm>
    </dsp:sp>
    <dsp:sp modelId="{3FB451EB-C8FF-4B1D-A594-27C97946F24E}">
      <dsp:nvSpPr>
        <dsp:cNvPr id="0" name=""/>
        <dsp:cNvSpPr/>
      </dsp:nvSpPr>
      <dsp:spPr>
        <a:xfrm>
          <a:off x="1747360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Basics</a:t>
          </a:r>
        </a:p>
      </dsp:txBody>
      <dsp:txXfrm>
        <a:off x="1803251" y="914587"/>
        <a:ext cx="1456203" cy="1033147"/>
      </dsp:txXfrm>
    </dsp:sp>
    <dsp:sp modelId="{85DB3C2C-F0EF-4458-B722-8D5D0E262489}">
      <dsp:nvSpPr>
        <dsp:cNvPr id="0" name=""/>
        <dsp:cNvSpPr/>
      </dsp:nvSpPr>
      <dsp:spPr>
        <a:xfrm>
          <a:off x="3488364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Metrics</a:t>
          </a:r>
          <a:endParaRPr lang="en-US" sz="2900" kern="1200" dirty="0"/>
        </a:p>
      </dsp:txBody>
      <dsp:txXfrm>
        <a:off x="3544255" y="914587"/>
        <a:ext cx="1456203" cy="1033147"/>
      </dsp:txXfrm>
    </dsp:sp>
    <dsp:sp modelId="{95D10706-CEBD-4E11-922E-2870D42FABA9}">
      <dsp:nvSpPr>
        <dsp:cNvPr id="0" name=""/>
        <dsp:cNvSpPr/>
      </dsp:nvSpPr>
      <dsp:spPr>
        <a:xfrm>
          <a:off x="5229369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Logs</a:t>
          </a:r>
        </a:p>
      </dsp:txBody>
      <dsp:txXfrm>
        <a:off x="5285260" y="914587"/>
        <a:ext cx="1456203" cy="1033147"/>
      </dsp:txXfrm>
    </dsp:sp>
    <dsp:sp modelId="{6DBA44F2-2D26-4F34-A87C-3A477231FCE1}">
      <dsp:nvSpPr>
        <dsp:cNvPr id="0" name=""/>
        <dsp:cNvSpPr/>
      </dsp:nvSpPr>
      <dsp:spPr>
        <a:xfrm>
          <a:off x="6970373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Alerts</a:t>
          </a:r>
        </a:p>
      </dsp:txBody>
      <dsp:txXfrm>
        <a:off x="7026264" y="914587"/>
        <a:ext cx="1456203" cy="1033147"/>
      </dsp:txXfrm>
    </dsp:sp>
    <dsp:sp modelId="{234D0A35-B628-40DB-880F-F41E6740D644}">
      <dsp:nvSpPr>
        <dsp:cNvPr id="0" name=""/>
        <dsp:cNvSpPr/>
      </dsp:nvSpPr>
      <dsp:spPr>
        <a:xfrm>
          <a:off x="8711377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8767268" y="914587"/>
        <a:ext cx="1456203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07/03/2022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07/03/2022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4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Create custom metrics in .NET app via NuGet package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Setup a simple alert in Azure Monitor based on metrics to send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20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Configure </a:t>
            </a:r>
            <a:r>
              <a:rPr lang="en-US" dirty="0" err="1"/>
              <a:t>ApplicationInsights</a:t>
            </a:r>
            <a:r>
              <a:rPr lang="en-US" dirty="0"/>
              <a:t> </a:t>
            </a:r>
            <a:r>
              <a:rPr lang="en-US" dirty="0" err="1"/>
              <a:t>Serilog</a:t>
            </a:r>
            <a:r>
              <a:rPr lang="en-US" dirty="0"/>
              <a:t> sink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Create a few trace logs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Setup a dashboard to visualize new trace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815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Setup some advanced alerts in Azure Monitor based on metrics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97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0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2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29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91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95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2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https://www.serverless360.com/blog/azure-log-analytics-workspace (setup workspace)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Create a dashboard with standard CPU metrics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Create simple </a:t>
            </a:r>
            <a:r>
              <a:rPr lang="en-US" dirty="0" err="1"/>
              <a:t>.net</a:t>
            </a:r>
            <a:r>
              <a:rPr lang="en-US" dirty="0"/>
              <a:t> app w. instrumentation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19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02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07 March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07 March 2022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07 March 2022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07 March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docs.microsoft.com/en-us/azure/azure-monitor/app/pre-aggregated-metrics-log-metrics#pre-aggregated-metrics" TargetMode="External"/><Relationship Id="rId4" Type="http://schemas.openxmlformats.org/officeDocument/2006/relationships/hyperlink" Target="https://docs.microsoft.com/en-us/azure/azure-monitor/essentials/data-platform-metrics#multi-dimensional-metric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overview" TargetMode="External"/><Relationship Id="rId7" Type="http://schemas.openxmlformats.org/officeDocument/2006/relationships/hyperlink" Target="https://docs.microsoft.com/en-us/learn/modules/monitor-app-performanc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docs.microsoft.com/en-us/learn/modules/analyze-infrastructure-with-azure-monitor-logs/" TargetMode="External"/><Relationship Id="rId5" Type="http://schemas.openxmlformats.org/officeDocument/2006/relationships/hyperlink" Target="https://docs.microsoft.com/en-us/learn/modules/design-solution-to-log-monitor-azure-resources/" TargetMode="External"/><Relationship Id="rId4" Type="http://schemas.openxmlformats.org/officeDocument/2006/relationships/hyperlink" Target="https://docs.microsoft.com/en-us/learn/modules/azure-monit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monitor/agents/agents-overview#dependency-agent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docs.microsoft.com/en-us/azure/azure-monitor/agents/agents-overview#azure-monitor-ag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docs.microsoft.com/en-us/azure/azure-monitor/agents/agents-overview#telegraf-agent" TargetMode="External"/><Relationship Id="rId5" Type="http://schemas.openxmlformats.org/officeDocument/2006/relationships/hyperlink" Target="https://docs.microsoft.com/en-us/azure/azure-monitor/agents/agents-overview#azure-diagnostics-extension" TargetMode="External"/><Relationship Id="rId4" Type="http://schemas.openxmlformats.org/officeDocument/2006/relationships/hyperlink" Target="https://docs.microsoft.com/en-us/azure/azure-monitor/agents/agents-overview#log-analytics-agent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Azure Monitoring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sz="9000" dirty="0"/>
            </a:br>
            <a:br>
              <a:rPr lang="da-DK" sz="9000" dirty="0"/>
            </a:b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5 Feb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B631D0-8443-4F75-AC96-5B88C1CC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098" y="2072749"/>
            <a:ext cx="4660597" cy="3703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Data Sources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Application</a:t>
            </a:r>
            <a:r>
              <a:rPr lang="en-US" sz="2100" dirty="0"/>
              <a:t> – Data from SDK-enabled processes.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OS</a:t>
            </a:r>
            <a:r>
              <a:rPr lang="en-US" sz="2100" dirty="0"/>
              <a:t> – Data from OSs orchestrated by Azure.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Resource</a:t>
            </a:r>
            <a:r>
              <a:rPr lang="en-US" sz="2100" dirty="0"/>
              <a:t> - Data about the operation and performance of Azure resources (SaaS/PaaS).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Subscription </a:t>
            </a:r>
            <a:r>
              <a:rPr lang="en-US" sz="2100" dirty="0"/>
              <a:t>- Data related to the health and management of cross-resource services, e.g. Resource Manager and Service Health.</a:t>
            </a: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Tenant </a:t>
            </a:r>
            <a:r>
              <a:rPr lang="en-US" sz="2100" dirty="0"/>
              <a:t>- Data about the operation of tenant-level Azure services, e.g. Azure AD.</a:t>
            </a: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Custom </a:t>
            </a:r>
            <a:r>
              <a:rPr lang="en-US" sz="2100" dirty="0"/>
              <a:t>– Everything else.</a:t>
            </a: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27116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agram of Azure Resource Manager.">
            <a:extLst>
              <a:ext uri="{FF2B5EF4-FFF2-40B4-BE49-F238E27FC236}">
                <a16:creationId xmlns:a16="http://schemas.microsoft.com/office/drawing/2014/main" id="{28596315-E02F-4D89-82CF-5CB6EE50A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14" y="2128659"/>
            <a:ext cx="4450941" cy="35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Resources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Activity log </a:t>
            </a:r>
            <a:r>
              <a:rPr lang="en-US" sz="2100" dirty="0"/>
              <a:t>- Subscription level events that track operations for each Azure resource.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Platform metrics </a:t>
            </a:r>
            <a:r>
              <a:rPr lang="en-US" sz="2100" dirty="0"/>
              <a:t>- Numerical values that are automatically collected at regular intervals and describe some aspect of a resource at a particular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Resource logs </a:t>
            </a:r>
            <a:r>
              <a:rPr lang="en-US" sz="2100" dirty="0"/>
              <a:t>- Provide insight into operations that were performed by an Azure resource, for example getting a secret from a Key Vault or making a request to a database.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9667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this blog – Sam Learns Azure">
            <a:extLst>
              <a:ext uri="{FF2B5EF4-FFF2-40B4-BE49-F238E27FC236}">
                <a16:creationId xmlns:a16="http://schemas.microsoft.com/office/drawing/2014/main" id="{114A8D23-C736-4936-B947-68FD449D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41" y="1627464"/>
            <a:ext cx="4729714" cy="459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Workspaces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Are the logical storage unit where data is collected and stored.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Contain two databases: </a:t>
            </a:r>
            <a:r>
              <a:rPr lang="en-US" sz="2100" i="1" dirty="0"/>
              <a:t>logs &amp; metrics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Provides extensible dashboards &amp; widgets to visualize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Uses Kusto Query Language (KQL) to query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30827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this blog – Sam Learns Azure">
            <a:extLst>
              <a:ext uri="{FF2B5EF4-FFF2-40B4-BE49-F238E27FC236}">
                <a16:creationId xmlns:a16="http://schemas.microsoft.com/office/drawing/2014/main" id="{114A8D23-C736-4936-B947-68FD449D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41" y="1627464"/>
            <a:ext cx="4729714" cy="459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SDKs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ASP.NET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NodeJS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App Center (mobile SDK)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40342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329843-A947-46A2-A495-38E96D56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58" y="1335024"/>
            <a:ext cx="4402679" cy="5001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Services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Insights</a:t>
            </a:r>
            <a:r>
              <a:rPr lang="en-US" sz="2100" dirty="0"/>
              <a:t> - services responsible for capturing application logs &amp;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Visualize</a:t>
            </a:r>
            <a:r>
              <a:rPr lang="en-US" sz="2100" dirty="0"/>
              <a:t> - services used to visualize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Analyze</a:t>
            </a:r>
            <a:r>
              <a:rPr lang="en-US" sz="2100" dirty="0"/>
              <a:t> – services available for analyzing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Respond</a:t>
            </a:r>
            <a:r>
              <a:rPr lang="en-US" sz="2100" dirty="0"/>
              <a:t> – services focused on responding to patterns identified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Integrate </a:t>
            </a:r>
            <a:r>
              <a:rPr lang="en-US" sz="2100" dirty="0"/>
              <a:t>– services related to integrating Azure Monitor with third parties.</a:t>
            </a: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1447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4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F49E42F-9B14-42E4-B907-EF0FB869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61" y="1145301"/>
            <a:ext cx="7362092" cy="552156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21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Metric Explorer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1" y="1627464"/>
            <a:ext cx="5470546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Provides an easy-to-use editor for querying metrics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Allows plotting charts, visually correlating trends, and investigating spikes and dips in metrics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Support filtering and splitting that are powerful diagnostic tools for the metrics that have dimensions.</a:t>
            </a:r>
          </a:p>
        </p:txBody>
      </p:sp>
      <p:pic>
        <p:nvPicPr>
          <p:cNvPr id="3" name="Picture 2" descr="Azure Monitor overview - Azure Monitor | Microsoft Docs">
            <a:extLst>
              <a:ext uri="{FF2B5EF4-FFF2-40B4-BE49-F238E27FC236}">
                <a16:creationId xmlns:a16="http://schemas.microsoft.com/office/drawing/2014/main" id="{5916BB99-3BED-4A20-99FA-A3870E33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4" y="2711208"/>
            <a:ext cx="5796980" cy="22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9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272834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B451EB-C8FF-4B1D-A594-27C97946F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D10706-CEBD-4E11-922E-2870D42FA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BA44F2-2D26-4F34-A87C-3A477231F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Measuring Metrics: Log Analytics vs Azure Metrics - Part 3 Azure Metrics -  AdinErmie.com">
            <a:extLst>
              <a:ext uri="{FF2B5EF4-FFF2-40B4-BE49-F238E27FC236}">
                <a16:creationId xmlns:a16="http://schemas.microsoft.com/office/drawing/2014/main" id="{4CE4054C-F1DB-4E8B-BC30-AECB2BE26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1" r="5385"/>
          <a:stretch/>
        </p:blipFill>
        <p:spPr bwMode="auto">
          <a:xfrm>
            <a:off x="7050024" y="2136047"/>
            <a:ext cx="5037202" cy="33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Guidelines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Must be simple, objective and hard to misinterpret.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Collection should be automated and non-intrusive.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Contributes to quality assessment in the software development lifecycle.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Support RED-metrics when possible - Request Rate, Request Errors &amp; Request Duration.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648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formance Metrics Overview: Definition, Types &amp;amp;amp; Examples">
            <a:extLst>
              <a:ext uri="{FF2B5EF4-FFF2-40B4-BE49-F238E27FC236}">
                <a16:creationId xmlns:a16="http://schemas.microsoft.com/office/drawing/2014/main" id="{DE9C55C8-C6BD-4CF1-ACEC-60221E06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010" y="2201777"/>
            <a:ext cx="4809744" cy="321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Types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Log-based (Standard) </a:t>
            </a:r>
            <a:r>
              <a:rPr lang="en-US" sz="2100" dirty="0"/>
              <a:t>- available by default in Azure Monitor.</a:t>
            </a: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Log-based (Custom) </a:t>
            </a:r>
            <a:r>
              <a:rPr lang="en-US" sz="2100" dirty="0"/>
              <a:t>- created on demand via Application Insight SDKs or REST API.</a:t>
            </a: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hlinkClick r:id="rId4"/>
              </a:rPr>
              <a:t>Multi-dimensional</a:t>
            </a:r>
            <a:r>
              <a:rPr lang="en-US" sz="2100" b="1" dirty="0"/>
              <a:t> </a:t>
            </a:r>
            <a:r>
              <a:rPr lang="en-US" sz="2100" dirty="0"/>
              <a:t>- dimensions are name/value pairs that carry additional data to describe the metric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hlinkClick r:id="rId5"/>
              </a:rPr>
              <a:t>Pre-aggregated</a:t>
            </a:r>
            <a:r>
              <a:rPr lang="en-US" sz="2100" dirty="0"/>
              <a:t> - are stored as pre-aggregated time series, and only with key dimensions, which makes them superior at query time.</a:t>
            </a: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81909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2CA4B0D-8BAC-40E3-982A-C3488E3B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7"/>
          <a:stretch/>
        </p:blipFill>
        <p:spPr>
          <a:xfrm>
            <a:off x="7202705" y="1751250"/>
            <a:ext cx="4671049" cy="335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Source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Azure resources </a:t>
            </a:r>
            <a:r>
              <a:rPr lang="en-US" sz="2100" dirty="0"/>
              <a:t>- platform metrics provide visibility into resource health and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Applications Insights </a:t>
            </a:r>
            <a:r>
              <a:rPr lang="en-US" sz="2100" dirty="0"/>
              <a:t>- help you detect performance issues and track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Virtual machine agents </a:t>
            </a:r>
            <a:r>
              <a:rPr lang="en-US" sz="2100" dirty="0"/>
              <a:t>- collect metrics from the guest operating system of a virtual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Custom metrics </a:t>
            </a:r>
            <a:r>
              <a:rPr lang="en-US" sz="2100" dirty="0"/>
              <a:t>- extends the standard metrics that are automatically available in Azure Monitor.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29690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rovisioning Grafana Datasources and Dashboards Automagically">
            <a:extLst>
              <a:ext uri="{FF2B5EF4-FFF2-40B4-BE49-F238E27FC236}">
                <a16:creationId xmlns:a16="http://schemas.microsoft.com/office/drawing/2014/main" id="{24649146-0F71-4B66-9137-78CD5900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78" y="2561456"/>
            <a:ext cx="4837176" cy="24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Quotas and limits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Total active time series in a subscription (across all regions): </a:t>
            </a:r>
            <a:r>
              <a:rPr lang="en-US" sz="2100" b="1" dirty="0"/>
              <a:t>50,000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/>
              <a:t>Dimension keys per metric: </a:t>
            </a:r>
            <a:r>
              <a:rPr lang="it-IT" sz="2100" b="1" dirty="0"/>
              <a:t>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String length for metric namespaces, metric names, dimension keys, and dimension values: </a:t>
            </a:r>
            <a:r>
              <a:rPr lang="en-US" sz="2100" b="1" dirty="0"/>
              <a:t>256 characters</a:t>
            </a: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117184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07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4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15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Log Images | Free Vectors, Stock Photos &amp;amp; PSD">
            <a:extLst>
              <a:ext uri="{FF2B5EF4-FFF2-40B4-BE49-F238E27FC236}">
                <a16:creationId xmlns:a16="http://schemas.microsoft.com/office/drawing/2014/main" id="{3EA4C2F6-E802-45E6-A69C-23E940066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33" y="1263702"/>
            <a:ext cx="8128933" cy="54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56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Measuring Metrics: Log Analytics vs Azure Metrics - Part 2 Log Analytics -  AdinErmie.com">
            <a:extLst>
              <a:ext uri="{FF2B5EF4-FFF2-40B4-BE49-F238E27FC236}">
                <a16:creationId xmlns:a16="http://schemas.microsoft.com/office/drawing/2014/main" id="{0605E89E-BCC9-4CB1-A469-2484B3499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6"/>
          <a:stretch/>
        </p:blipFill>
        <p:spPr bwMode="auto">
          <a:xfrm>
            <a:off x="6464807" y="2139696"/>
            <a:ext cx="5555743" cy="33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DFDS logging guidelines…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Log levels…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Log types… [TODO]</a:t>
            </a:r>
          </a:p>
        </p:txBody>
      </p:sp>
    </p:spTree>
    <p:extLst>
      <p:ext uri="{BB962C8B-B14F-4D97-AF65-F5344CB8AC3E}">
        <p14:creationId xmlns:p14="http://schemas.microsoft.com/office/powerpoint/2010/main" val="21980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4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Big Picture</a:t>
              </a:r>
            </a:p>
          </p:txBody>
        </p:sp>
      </p:grpSp>
      <p:pic>
        <p:nvPicPr>
          <p:cNvPr id="1032" name="Picture 8" descr="designing medical products">
            <a:extLst>
              <a:ext uri="{FF2B5EF4-FFF2-40B4-BE49-F238E27FC236}">
                <a16:creationId xmlns:a16="http://schemas.microsoft.com/office/drawing/2014/main" id="{0C9A4A11-B8B0-4F4F-8B90-68E4A191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33" y="1263701"/>
            <a:ext cx="8468133" cy="475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85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19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86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w to use Google Alerts to Monitor your Small Business Online">
            <a:extLst>
              <a:ext uri="{FF2B5EF4-FFF2-40B4-BE49-F238E27FC236}">
                <a16:creationId xmlns:a16="http://schemas.microsoft.com/office/drawing/2014/main" id="{4822D5E9-BA17-406B-B240-3C86928C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12" y="1331436"/>
            <a:ext cx="8701775" cy="49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210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DFDS alerting guidelines…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Standard alerts…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Custom alerts…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Smart Groups… [TODO]</a:t>
            </a:r>
          </a:p>
        </p:txBody>
      </p:sp>
      <p:pic>
        <p:nvPicPr>
          <p:cNvPr id="9220" name="Picture 4" descr="Microsoft Adds Azure Monitor Alert Capabilities -- Redmondmag.com">
            <a:extLst>
              <a:ext uri="{FF2B5EF4-FFF2-40B4-BE49-F238E27FC236}">
                <a16:creationId xmlns:a16="http://schemas.microsoft.com/office/drawing/2014/main" id="{223A6663-F4F0-4B5F-8F7D-150D6E60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32" y="2292790"/>
            <a:ext cx="4359522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3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41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2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8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Literature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4B176E-36E4-4FC4-ADCE-F3DE3CD0A256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https://docs.microsoft.com/en-us/azure/azure-monitor/overview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https://docs.microsoft.com/en-us/learn/modules/azure-monitor/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https://docs.microsoft.com/en-us/learn/modules/design-solution-to-log-monitor-azure-resources/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6"/>
              </a:rPr>
              <a:t>https://docs.microsoft.com/en-us/learn/modules/analyze-infrastructure-with-azure-monitor-logs/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7"/>
              </a:rPr>
              <a:t>https://docs.microsoft.com/en-us/learn/modules/monitor-app-performance/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https://docs.microsoft.com/en-us/learn/modules/microservices-logging-aspnet-core/</a:t>
            </a:r>
          </a:p>
          <a:p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51461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Big Picture &gt; Azure Monitor</a:t>
              </a:r>
            </a:p>
          </p:txBody>
        </p:sp>
      </p:grp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F97E946-92E0-4CD3-8E1A-472E19D1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39" y="1546057"/>
            <a:ext cx="8800169" cy="462044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8CACF8E-01E9-4821-A9C5-6F71687324C1}"/>
              </a:ext>
            </a:extLst>
          </p:cNvPr>
          <p:cNvSpPr/>
          <p:nvPr/>
        </p:nvSpPr>
        <p:spPr>
          <a:xfrm>
            <a:off x="257470" y="1313198"/>
            <a:ext cx="2028529" cy="948334"/>
          </a:xfrm>
          <a:prstGeom prst="cloudCallout">
            <a:avLst>
              <a:gd name="adj1" fmla="val 8034"/>
              <a:gd name="adj2" fmla="val 22580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Azure Monitor</a:t>
            </a:r>
          </a:p>
          <a:p>
            <a:pPr algn="ctr">
              <a:lnSpc>
                <a:spcPct val="96000"/>
              </a:lnSpc>
            </a:pPr>
            <a:r>
              <a:rPr lang="en-US" sz="1227" dirty="0"/>
              <a:t>data sources</a:t>
            </a:r>
            <a:endParaRPr lang="da-DK" sz="1227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9372BA5-8474-4837-A9A2-2913E7F0E5B3}"/>
              </a:ext>
            </a:extLst>
          </p:cNvPr>
          <p:cNvSpPr/>
          <p:nvPr/>
        </p:nvSpPr>
        <p:spPr>
          <a:xfrm>
            <a:off x="10157096" y="4970799"/>
            <a:ext cx="1838960" cy="813864"/>
          </a:xfrm>
          <a:prstGeom prst="cloudCallout">
            <a:avLst>
              <a:gd name="adj1" fmla="val -80911"/>
              <a:gd name="adj2" fmla="val -16088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Azure Monitor services</a:t>
            </a:r>
            <a:endParaRPr lang="da-DK" sz="1227" dirty="0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0518CC-05E6-4771-A238-693F0EEEC261}"/>
              </a:ext>
            </a:extLst>
          </p:cNvPr>
          <p:cNvSpPr/>
          <p:nvPr/>
        </p:nvSpPr>
        <p:spPr>
          <a:xfrm>
            <a:off x="3626464" y="5495544"/>
            <a:ext cx="1987951" cy="1142323"/>
          </a:xfrm>
          <a:prstGeom prst="cloudCallout">
            <a:avLst>
              <a:gd name="adj1" fmla="val 8582"/>
              <a:gd name="adj2" fmla="val -12371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Azure Monitor Log Analytics workspace</a:t>
            </a:r>
            <a:endParaRPr lang="da-DK" sz="1227" dirty="0"/>
          </a:p>
        </p:txBody>
      </p:sp>
    </p:spTree>
    <p:extLst>
      <p:ext uri="{BB962C8B-B14F-4D97-AF65-F5344CB8AC3E}">
        <p14:creationId xmlns:p14="http://schemas.microsoft.com/office/powerpoint/2010/main" val="309658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Application Insights instrumentation in your app sends telemetry to your Application Insights resource.">
            <a:extLst>
              <a:ext uri="{FF2B5EF4-FFF2-40B4-BE49-F238E27FC236}">
                <a16:creationId xmlns:a16="http://schemas.microsoft.com/office/drawing/2014/main" id="{3E4F0552-4926-4DB5-AC43-B2986E2B6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46" y="1112984"/>
            <a:ext cx="9609108" cy="56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Big Picture &gt; Application Insights</a:t>
              </a:r>
            </a:p>
          </p:txBody>
        </p:sp>
      </p:grp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7227B15-07AE-4D01-B433-41165BB9B44F}"/>
              </a:ext>
            </a:extLst>
          </p:cNvPr>
          <p:cNvSpPr/>
          <p:nvPr/>
        </p:nvSpPr>
        <p:spPr>
          <a:xfrm>
            <a:off x="21200" y="1273642"/>
            <a:ext cx="2300605" cy="1178726"/>
          </a:xfrm>
          <a:prstGeom prst="cloudCallout">
            <a:avLst>
              <a:gd name="adj1" fmla="val 69192"/>
              <a:gd name="adj2" fmla="val 15845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Solutions instrumented via Application Insights SDK(s)</a:t>
            </a:r>
            <a:endParaRPr lang="da-DK" sz="1227" dirty="0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56E38DD-6509-4399-9A0C-A9166E0D0DC7}"/>
              </a:ext>
            </a:extLst>
          </p:cNvPr>
          <p:cNvSpPr/>
          <p:nvPr/>
        </p:nvSpPr>
        <p:spPr>
          <a:xfrm>
            <a:off x="5652769" y="1600200"/>
            <a:ext cx="2503679" cy="1076669"/>
          </a:xfrm>
          <a:prstGeom prst="cloudCallout">
            <a:avLst>
              <a:gd name="adj1" fmla="val -5349"/>
              <a:gd name="adj2" fmla="val 17755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Azure Application Insights Resource in Azure</a:t>
            </a:r>
            <a:endParaRPr lang="da-DK" sz="1227" dirty="0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75447B87-88F3-4510-BC12-CFA80AC5495B}"/>
              </a:ext>
            </a:extLst>
          </p:cNvPr>
          <p:cNvSpPr/>
          <p:nvPr/>
        </p:nvSpPr>
        <p:spPr>
          <a:xfrm>
            <a:off x="9544346" y="1456073"/>
            <a:ext cx="1838960" cy="813864"/>
          </a:xfrm>
          <a:prstGeom prst="cloudCallout">
            <a:avLst>
              <a:gd name="adj1" fmla="val -35561"/>
              <a:gd name="adj2" fmla="val 1549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Integration Services</a:t>
            </a:r>
            <a:endParaRPr lang="da-DK" sz="1227" dirty="0"/>
          </a:p>
        </p:txBody>
      </p:sp>
    </p:spTree>
    <p:extLst>
      <p:ext uri="{BB962C8B-B14F-4D97-AF65-F5344CB8AC3E}">
        <p14:creationId xmlns:p14="http://schemas.microsoft.com/office/powerpoint/2010/main" val="20699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Big Picture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F00799-F542-4359-AA19-79C2C4444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7" y="118403"/>
            <a:ext cx="7362092" cy="73620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7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this blog – Sam Learns Azure">
            <a:extLst>
              <a:ext uri="{FF2B5EF4-FFF2-40B4-BE49-F238E27FC236}">
                <a16:creationId xmlns:a16="http://schemas.microsoft.com/office/drawing/2014/main" id="{114A8D23-C736-4936-B947-68FD449D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41" y="1627464"/>
            <a:ext cx="4729714" cy="459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Taxonomy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Agents</a:t>
            </a:r>
            <a:r>
              <a:rPr lang="en-US" sz="2100" dirty="0"/>
              <a:t> - are programs designed to ship metrics &amp; logs to Azure Monitor.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Data sources </a:t>
            </a:r>
            <a:r>
              <a:rPr lang="en-US" sz="2100" dirty="0"/>
              <a:t>– are processes sending metric &amp; log data via agents and/or SDKs.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Resources</a:t>
            </a:r>
            <a:r>
              <a:rPr lang="en-US" sz="2100" dirty="0"/>
              <a:t> – are services created in Azure that are observed by Azure Monitor.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Workspaces</a:t>
            </a:r>
            <a:r>
              <a:rPr lang="en-US" sz="2100" dirty="0"/>
              <a:t> – are storage units for metrics &amp; logs.</a:t>
            </a: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SDKs</a:t>
            </a:r>
            <a:r>
              <a:rPr lang="en-US" sz="2100" dirty="0"/>
              <a:t> – are libraries used to control instrument of your distributed tracing.</a:t>
            </a: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Services</a:t>
            </a:r>
            <a:r>
              <a:rPr lang="en-US" sz="2100" dirty="0"/>
              <a:t> – Integration services provided by Azure Monitor.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147136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Agents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1" y="1627464"/>
            <a:ext cx="5955177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hlinkClick r:id="rId4"/>
              </a:rPr>
              <a:t>Log Analytics Agent</a:t>
            </a:r>
            <a:r>
              <a:rPr lang="en-US" sz="2100" dirty="0"/>
              <a:t> - targets OS &amp; VMs in Azure, other cloud providers, and on-premises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hlinkClick r:id="rId5"/>
              </a:rPr>
              <a:t>Azure Diagnostics Extension</a:t>
            </a:r>
            <a:r>
              <a:rPr lang="en-US" sz="2100" dirty="0"/>
              <a:t> – targets OS &amp; workloads of VMs and other compute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 err="1">
                <a:hlinkClick r:id="rId6"/>
              </a:rPr>
              <a:t>Telegraf</a:t>
            </a:r>
            <a:r>
              <a:rPr lang="en-US" sz="2100" b="1" dirty="0">
                <a:hlinkClick r:id="rId6"/>
              </a:rPr>
              <a:t> Agent</a:t>
            </a:r>
            <a:r>
              <a:rPr lang="en-US" sz="2100" b="1" dirty="0"/>
              <a:t> </a:t>
            </a:r>
            <a:r>
              <a:rPr lang="en-US" sz="2100" dirty="0"/>
              <a:t>- targets Linux computers.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hlinkClick r:id="rId7"/>
              </a:rPr>
              <a:t>Azure Monitor Agent</a:t>
            </a:r>
            <a:r>
              <a:rPr lang="en-US" sz="2100" b="1" dirty="0"/>
              <a:t> </a:t>
            </a:r>
            <a:r>
              <a:rPr lang="en-US" sz="2100" dirty="0"/>
              <a:t>– replaces the above from 2024+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hlinkClick r:id="rId8"/>
              </a:rPr>
              <a:t>Dependency Agent</a:t>
            </a:r>
            <a:r>
              <a:rPr lang="en-US" sz="2100" b="1" dirty="0"/>
              <a:t> </a:t>
            </a:r>
            <a:r>
              <a:rPr lang="en-US" sz="2100" dirty="0"/>
              <a:t>- targets processes running on the machine and external process dependencies.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41CD2-1015-442D-B93C-A30B861442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250" y="1910928"/>
            <a:ext cx="5044800" cy="38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1171</Words>
  <Application>Microsoft Office PowerPoint</Application>
  <PresentationFormat>Widescreen</PresentationFormat>
  <Paragraphs>229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DFDS Light</vt:lpstr>
      <vt:lpstr>DFDS</vt:lpstr>
      <vt:lpstr>Calibri</vt:lpstr>
      <vt:lpstr>DFDS Bold</vt:lpstr>
      <vt:lpstr>DFDS PowerPoint Template 16_9 logo top</vt:lpstr>
      <vt:lpstr>Azure Monitoring  Deep Dive   Updated 5 Feb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2022-03-07T17:22:04Z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