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72" r:id="rId5"/>
    <p:sldId id="257" r:id="rId6"/>
    <p:sldId id="354" r:id="rId7"/>
    <p:sldId id="567" r:id="rId8"/>
    <p:sldId id="550" r:id="rId9"/>
    <p:sldId id="463" r:id="rId10"/>
    <p:sldId id="405" r:id="rId11"/>
    <p:sldId id="551" r:id="rId12"/>
    <p:sldId id="552" r:id="rId13"/>
    <p:sldId id="554" r:id="rId14"/>
    <p:sldId id="569" r:id="rId15"/>
    <p:sldId id="423" r:id="rId16"/>
    <p:sldId id="416" r:id="rId17"/>
    <p:sldId id="431" r:id="rId18"/>
    <p:sldId id="560" r:id="rId19"/>
    <p:sldId id="568" r:id="rId20"/>
    <p:sldId id="557" r:id="rId21"/>
    <p:sldId id="558" r:id="rId22"/>
    <p:sldId id="559" r:id="rId23"/>
    <p:sldId id="556" r:id="rId24"/>
    <p:sldId id="561" r:id="rId25"/>
    <p:sldId id="564" r:id="rId26"/>
    <p:sldId id="565" r:id="rId27"/>
    <p:sldId id="566" r:id="rId28"/>
    <p:sldId id="562" r:id="rId29"/>
    <p:sldId id="479" r:id="rId30"/>
    <p:sldId id="513" r:id="rId31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DFDS" panose="00000500000000000000" pitchFamily="2" charset="0"/>
      <p:regular r:id="rId38"/>
      <p:bold r:id="rId39"/>
      <p:italic r:id="rId40"/>
    </p:embeddedFont>
    <p:embeddedFont>
      <p:font typeface="DFDS Bold" panose="00000800000000000000" pitchFamily="2" charset="0"/>
      <p:bold r:id="rId41"/>
    </p:embeddedFont>
    <p:embeddedFont>
      <p:font typeface="DFDS Light" panose="00000400000000000000" pitchFamily="2" charset="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4"/>
    <a:srgbClr val="C4DBF3"/>
    <a:srgbClr val="ADDDF5"/>
    <a:srgbClr val="3C536F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65100" autoAdjust="0"/>
  </p:normalViewPr>
  <p:slideViewPr>
    <p:cSldViewPr snapToGrid="0" showGuides="1">
      <p:cViewPr varScale="1">
        <p:scale>
          <a:sx n="105" d="100"/>
          <a:sy n="105" d="100"/>
        </p:scale>
        <p:origin x="1554" y="150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B98AE-C4F2-4058-B403-4EB01BEF754A}">
      <dgm:prSet/>
      <dgm:spPr/>
      <dgm:t>
        <a:bodyPr/>
        <a:lstStyle/>
        <a:p>
          <a:r>
            <a:rPr lang="en-US" dirty="0"/>
            <a:t>Big picture</a:t>
          </a:r>
        </a:p>
      </dgm:t>
    </dgm:pt>
    <dgm:pt modelId="{60938E6F-044B-41B4-989D-7D3473D4DA17}" type="parTrans" cxnId="{A6AF26EB-9C67-4650-85A4-E8FBA13DFB42}">
      <dgm:prSet/>
      <dgm:spPr/>
      <dgm:t>
        <a:bodyPr/>
        <a:lstStyle/>
        <a:p>
          <a:endParaRPr lang="en-US"/>
        </a:p>
      </dgm:t>
    </dgm:pt>
    <dgm:pt modelId="{09F7D9FA-04CC-4ABE-A7AC-AAD64CC13FCB}" type="sibTrans" cxnId="{A6AF26EB-9C67-4650-85A4-E8FBA13DFB42}">
      <dgm:prSet/>
      <dgm:spPr/>
      <dgm:t>
        <a:bodyPr/>
        <a:lstStyle/>
        <a:p>
          <a:endParaRPr lang="en-US"/>
        </a:p>
      </dgm:t>
    </dgm:pt>
    <dgm:pt modelId="{FC4366A9-E0DE-451D-B3C5-A7248D50989E}">
      <dgm:prSet/>
      <dgm:spPr/>
      <dgm:t>
        <a:bodyPr/>
        <a:lstStyle/>
        <a:p>
          <a:r>
            <a:rPr lang="en-US" dirty="0"/>
            <a:t>Discovery</a:t>
          </a:r>
        </a:p>
      </dgm:t>
    </dgm:pt>
    <dgm:pt modelId="{BE90DD5E-9F1C-41BB-909C-B8B968121D46}" type="parTrans" cxnId="{D11B3DB3-F65C-40C9-8395-692333035D06}">
      <dgm:prSet/>
      <dgm:spPr/>
      <dgm:t>
        <a:bodyPr/>
        <a:lstStyle/>
        <a:p>
          <a:endParaRPr lang="en-US"/>
        </a:p>
      </dgm:t>
    </dgm:pt>
    <dgm:pt modelId="{EEB1E75D-95BD-4D1C-A420-FD9A9027847C}" type="sibTrans" cxnId="{D11B3DB3-F65C-40C9-8395-692333035D06}">
      <dgm:prSet/>
      <dgm:spPr/>
      <dgm:t>
        <a:bodyPr/>
        <a:lstStyle/>
        <a:p>
          <a:endParaRPr lang="en-US"/>
        </a:p>
      </dgm:t>
    </dgm:pt>
    <dgm:pt modelId="{98B7283A-9D77-415B-8ECC-D43E3D24679E}">
      <dgm:prSet/>
      <dgm:spPr/>
      <dgm:t>
        <a:bodyPr/>
        <a:lstStyle/>
        <a:p>
          <a:r>
            <a:rPr lang="en-US" dirty="0"/>
            <a:t>Q&amp;A</a:t>
          </a:r>
        </a:p>
      </dgm:t>
    </dgm:pt>
    <dgm:pt modelId="{45B8345C-AE24-4FBB-9082-486D5F57FEB7}" type="parTrans" cxnId="{A21E44DF-D340-4618-85AD-5CB7598FF8F2}">
      <dgm:prSet/>
      <dgm:spPr/>
      <dgm:t>
        <a:bodyPr/>
        <a:lstStyle/>
        <a:p>
          <a:endParaRPr lang="en-US"/>
        </a:p>
      </dgm:t>
    </dgm:pt>
    <dgm:pt modelId="{FF3CB658-A6E4-4B4C-A697-C79D8C4B601A}" type="sibTrans" cxnId="{A21E44DF-D340-4618-85AD-5CB7598FF8F2}">
      <dgm:prSet/>
      <dgm:spPr/>
      <dgm:t>
        <a:bodyPr/>
        <a:lstStyle/>
        <a:p>
          <a:endParaRPr lang="en-US"/>
        </a:p>
      </dgm:t>
    </dgm:pt>
    <dgm:pt modelId="{4F9749FC-19B8-4653-ABF5-532D0EBE0377}">
      <dgm:prSet/>
      <dgm:spPr/>
      <dgm:t>
        <a:bodyPr/>
        <a:lstStyle/>
        <a:p>
          <a:r>
            <a:rPr lang="en-US" dirty="0"/>
            <a:t>Protocols</a:t>
          </a:r>
        </a:p>
      </dgm:t>
    </dgm:pt>
    <dgm:pt modelId="{A69133BC-ADDD-4164-9739-1F3886AB1BEE}" type="parTrans" cxnId="{318DA5CB-6A04-4395-A48A-BF19C56EDF30}">
      <dgm:prSet/>
      <dgm:spPr/>
      <dgm:t>
        <a:bodyPr/>
        <a:lstStyle/>
        <a:p>
          <a:endParaRPr lang="en-US"/>
        </a:p>
      </dgm:t>
    </dgm:pt>
    <dgm:pt modelId="{62C2BCA5-F6E4-490D-B98F-9806B5E6188B}" type="sibTrans" cxnId="{318DA5CB-6A04-4395-A48A-BF19C56EDF30}">
      <dgm:prSet/>
      <dgm:spPr/>
      <dgm:t>
        <a:bodyPr/>
        <a:lstStyle/>
        <a:p>
          <a:endParaRPr lang="en-US"/>
        </a:p>
      </dgm:t>
    </dgm:pt>
    <dgm:pt modelId="{9B9B7B1C-32F1-4F9F-B9A0-817D24812575}">
      <dgm:prSet/>
      <dgm:spPr/>
      <dgm:t>
        <a:bodyPr/>
        <a:lstStyle/>
        <a:p>
          <a:r>
            <a:rPr lang="en-US" b="0" i="0" dirty="0"/>
            <a:t>Tools</a:t>
          </a:r>
          <a:endParaRPr lang="en-US" b="0" dirty="0"/>
        </a:p>
      </dgm:t>
    </dgm:pt>
    <dgm:pt modelId="{54D42CF8-74CF-4CBA-A2EE-22A84C46FA0F}" type="parTrans" cxnId="{3484D6E7-5532-4607-8896-9C403C4B1FA1}">
      <dgm:prSet/>
      <dgm:spPr/>
      <dgm:t>
        <a:bodyPr/>
        <a:lstStyle/>
        <a:p>
          <a:endParaRPr lang="en-US"/>
        </a:p>
      </dgm:t>
    </dgm:pt>
    <dgm:pt modelId="{AAD3DA11-129A-4615-A98B-7ECA2A723814}" type="sibTrans" cxnId="{3484D6E7-5532-4607-8896-9C403C4B1FA1}">
      <dgm:prSet/>
      <dgm:spPr/>
      <dgm:t>
        <a:bodyPr/>
        <a:lstStyle/>
        <a:p>
          <a:endParaRPr lang="en-US"/>
        </a:p>
      </dgm:t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4290901C-A830-48F6-853B-7274D824E05D}" type="pres">
      <dgm:prSet presAssocID="{6FEB98AE-C4F2-4058-B403-4EB01BEF754A}" presName="textNode" presStyleLbl="node1" presStyleIdx="0" presStyleCnt="5">
        <dgm:presLayoutVars>
          <dgm:bulletEnabled val="1"/>
        </dgm:presLayoutVars>
      </dgm:prSet>
      <dgm:spPr/>
    </dgm:pt>
    <dgm:pt modelId="{5A9A8B9F-EC33-4AA8-ADA3-57E89ACE8AC2}" type="pres">
      <dgm:prSet presAssocID="{09F7D9FA-04CC-4ABE-A7AC-AAD64CC13FCB}" presName="sibTrans" presStyleCnt="0"/>
      <dgm:spPr/>
    </dgm:pt>
    <dgm:pt modelId="{59B3A13A-BAC1-4D4A-B5E1-FA3ACA9335FC}" type="pres">
      <dgm:prSet presAssocID="{4F9749FC-19B8-4653-ABF5-532D0EBE0377}" presName="textNode" presStyleLbl="node1" presStyleIdx="1" presStyleCnt="5">
        <dgm:presLayoutVars>
          <dgm:bulletEnabled val="1"/>
        </dgm:presLayoutVars>
      </dgm:prSet>
      <dgm:spPr/>
    </dgm:pt>
    <dgm:pt modelId="{6D935A95-A8B1-4D24-8DBC-0EE10405608B}" type="pres">
      <dgm:prSet presAssocID="{62C2BCA5-F6E4-490D-B98F-9806B5E6188B}" presName="sibTrans" presStyleCnt="0"/>
      <dgm:spPr/>
    </dgm:pt>
    <dgm:pt modelId="{3FB451EB-C8FF-4B1D-A594-27C97946F24E}" type="pres">
      <dgm:prSet presAssocID="{FC4366A9-E0DE-451D-B3C5-A7248D50989E}" presName="textNode" presStyleLbl="node1" presStyleIdx="2" presStyleCnt="5">
        <dgm:presLayoutVars>
          <dgm:bulletEnabled val="1"/>
        </dgm:presLayoutVars>
      </dgm:prSet>
      <dgm:spPr/>
    </dgm:pt>
    <dgm:pt modelId="{37EAF7A5-0032-4E57-BD9C-FD9BED61F92A}" type="pres">
      <dgm:prSet presAssocID="{EEB1E75D-95BD-4D1C-A420-FD9A9027847C}" presName="sibTrans" presStyleCnt="0"/>
      <dgm:spPr/>
    </dgm:pt>
    <dgm:pt modelId="{034110F0-A87E-4DD9-8EAF-9D4FFFF933AF}" type="pres">
      <dgm:prSet presAssocID="{9B9B7B1C-32F1-4F9F-B9A0-817D24812575}" presName="textNode" presStyleLbl="node1" presStyleIdx="3" presStyleCnt="5">
        <dgm:presLayoutVars>
          <dgm:bulletEnabled val="1"/>
        </dgm:presLayoutVars>
      </dgm:prSet>
      <dgm:spPr/>
    </dgm:pt>
    <dgm:pt modelId="{BDCA037F-7178-40C7-BA16-47AD6829D848}" type="pres">
      <dgm:prSet presAssocID="{AAD3DA11-129A-4615-A98B-7ECA2A723814}" presName="sibTrans" presStyleCnt="0"/>
      <dgm:spPr/>
    </dgm:pt>
    <dgm:pt modelId="{234D0A35-B628-40DB-880F-F41E6740D644}" type="pres">
      <dgm:prSet presAssocID="{98B7283A-9D77-415B-8ECC-D43E3D24679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58C7720-720E-4A21-8571-FD64FA9A0289}" type="presOf" srcId="{98B7283A-9D77-415B-8ECC-D43E3D24679E}" destId="{234D0A35-B628-40DB-880F-F41E6740D644}" srcOrd="0" destOrd="0" presId="urn:microsoft.com/office/officeart/2005/8/layout/hProcess9"/>
    <dgm:cxn modelId="{5E897144-06FC-45F6-9AA2-77A3C2D88679}" type="presOf" srcId="{4F9749FC-19B8-4653-ABF5-532D0EBE0377}" destId="{59B3A13A-BAC1-4D4A-B5E1-FA3ACA9335FC}" srcOrd="0" destOrd="0" presId="urn:microsoft.com/office/officeart/2005/8/layout/hProcess9"/>
    <dgm:cxn modelId="{E1B9E04B-8008-4913-B329-79CEBEB9A2DB}" type="presOf" srcId="{6FEB98AE-C4F2-4058-B403-4EB01BEF754A}" destId="{4290901C-A830-48F6-853B-7274D824E05D}" srcOrd="0" destOrd="0" presId="urn:microsoft.com/office/officeart/2005/8/layout/hProcess9"/>
    <dgm:cxn modelId="{5E1EA870-B16E-452B-B387-EBE4C18B3C10}" type="presOf" srcId="{FC4366A9-E0DE-451D-B3C5-A7248D50989E}" destId="{3FB451EB-C8FF-4B1D-A594-27C97946F24E}" srcOrd="0" destOrd="0" presId="urn:microsoft.com/office/officeart/2005/8/layout/hProcess9"/>
    <dgm:cxn modelId="{BAF99083-F235-4E40-B708-E2BB72508C63}" type="presOf" srcId="{9B9B7B1C-32F1-4F9F-B9A0-817D24812575}" destId="{034110F0-A87E-4DD9-8EAF-9D4FFFF933AF}" srcOrd="0" destOrd="0" presId="urn:microsoft.com/office/officeart/2005/8/layout/hProcess9"/>
    <dgm:cxn modelId="{D11B3DB3-F65C-40C9-8395-692333035D06}" srcId="{33F6CF7F-7C05-4CC7-A03E-2BDBDEBE5051}" destId="{FC4366A9-E0DE-451D-B3C5-A7248D50989E}" srcOrd="2" destOrd="0" parTransId="{BE90DD5E-9F1C-41BB-909C-B8B968121D46}" sibTransId="{EEB1E75D-95BD-4D1C-A420-FD9A9027847C}"/>
    <dgm:cxn modelId="{318DA5CB-6A04-4395-A48A-BF19C56EDF30}" srcId="{33F6CF7F-7C05-4CC7-A03E-2BDBDEBE5051}" destId="{4F9749FC-19B8-4653-ABF5-532D0EBE0377}" srcOrd="1" destOrd="0" parTransId="{A69133BC-ADDD-4164-9739-1F3886AB1BEE}" sibTransId="{62C2BCA5-F6E4-490D-B98F-9806B5E6188B}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A21E44DF-D340-4618-85AD-5CB7598FF8F2}" srcId="{33F6CF7F-7C05-4CC7-A03E-2BDBDEBE5051}" destId="{98B7283A-9D77-415B-8ECC-D43E3D24679E}" srcOrd="4" destOrd="0" parTransId="{45B8345C-AE24-4FBB-9082-486D5F57FEB7}" sibTransId="{FF3CB658-A6E4-4B4C-A697-C79D8C4B601A}"/>
    <dgm:cxn modelId="{3484D6E7-5532-4607-8896-9C403C4B1FA1}" srcId="{33F6CF7F-7C05-4CC7-A03E-2BDBDEBE5051}" destId="{9B9B7B1C-32F1-4F9F-B9A0-817D24812575}" srcOrd="3" destOrd="0" parTransId="{54D42CF8-74CF-4CBA-A2EE-22A84C46FA0F}" sibTransId="{AAD3DA11-129A-4615-A98B-7ECA2A723814}"/>
    <dgm:cxn modelId="{A6AF26EB-9C67-4650-85A4-E8FBA13DFB42}" srcId="{33F6CF7F-7C05-4CC7-A03E-2BDBDEBE5051}" destId="{6FEB98AE-C4F2-4058-B403-4EB01BEF754A}" srcOrd="0" destOrd="0" parTransId="{60938E6F-044B-41B4-989D-7D3473D4DA17}" sibTransId="{09F7D9FA-04CC-4ABE-A7AC-AAD64CC13FCB}"/>
    <dgm:cxn modelId="{1C7FAAD5-BF38-41B7-8CE1-C8A583D5DDA5}" type="presParOf" srcId="{30AECAEA-DECC-4ABA-8EAC-6241F74EAB92}" destId="{71757BC5-FD58-4092-9D20-A0775832EB03}" srcOrd="0" destOrd="0" presId="urn:microsoft.com/office/officeart/2005/8/layout/hProcess9"/>
    <dgm:cxn modelId="{63DFE9FC-9462-4295-8E1C-54780EE12D0E}" type="presParOf" srcId="{30AECAEA-DECC-4ABA-8EAC-6241F74EAB92}" destId="{A7B82D27-447E-4FAD-A4BB-CED5622127D4}" srcOrd="1" destOrd="0" presId="urn:microsoft.com/office/officeart/2005/8/layout/hProcess9"/>
    <dgm:cxn modelId="{15FC901B-2F50-4E56-82E9-462E9F1AB88F}" type="presParOf" srcId="{A7B82D27-447E-4FAD-A4BB-CED5622127D4}" destId="{4290901C-A830-48F6-853B-7274D824E05D}" srcOrd="0" destOrd="0" presId="urn:microsoft.com/office/officeart/2005/8/layout/hProcess9"/>
    <dgm:cxn modelId="{FF5C38F6-6EFB-46D4-8494-8A26DAD799F4}" type="presParOf" srcId="{A7B82D27-447E-4FAD-A4BB-CED5622127D4}" destId="{5A9A8B9F-EC33-4AA8-ADA3-57E89ACE8AC2}" srcOrd="1" destOrd="0" presId="urn:microsoft.com/office/officeart/2005/8/layout/hProcess9"/>
    <dgm:cxn modelId="{C7049913-3588-4B1E-B59B-2B871E1AE5D6}" type="presParOf" srcId="{A7B82D27-447E-4FAD-A4BB-CED5622127D4}" destId="{59B3A13A-BAC1-4D4A-B5E1-FA3ACA9335FC}" srcOrd="2" destOrd="0" presId="urn:microsoft.com/office/officeart/2005/8/layout/hProcess9"/>
    <dgm:cxn modelId="{DA0CBAFF-2431-41F2-92D6-EE6C3EF34C20}" type="presParOf" srcId="{A7B82D27-447E-4FAD-A4BB-CED5622127D4}" destId="{6D935A95-A8B1-4D24-8DBC-0EE10405608B}" srcOrd="3" destOrd="0" presId="urn:microsoft.com/office/officeart/2005/8/layout/hProcess9"/>
    <dgm:cxn modelId="{A669221E-819F-470D-9F5D-586780E02B15}" type="presParOf" srcId="{A7B82D27-447E-4FAD-A4BB-CED5622127D4}" destId="{3FB451EB-C8FF-4B1D-A594-27C97946F24E}" srcOrd="4" destOrd="0" presId="urn:microsoft.com/office/officeart/2005/8/layout/hProcess9"/>
    <dgm:cxn modelId="{672348F3-4044-4682-8578-F4E65E12CD11}" type="presParOf" srcId="{A7B82D27-447E-4FAD-A4BB-CED5622127D4}" destId="{37EAF7A5-0032-4E57-BD9C-FD9BED61F92A}" srcOrd="5" destOrd="0" presId="urn:microsoft.com/office/officeart/2005/8/layout/hProcess9"/>
    <dgm:cxn modelId="{D372C3D9-9A41-4BA1-B1A4-3EBF3851006C}" type="presParOf" srcId="{A7B82D27-447E-4FAD-A4BB-CED5622127D4}" destId="{034110F0-A87E-4DD9-8EAF-9D4FFFF933AF}" srcOrd="6" destOrd="0" presId="urn:microsoft.com/office/officeart/2005/8/layout/hProcess9"/>
    <dgm:cxn modelId="{60B47855-ECF8-4BBA-BE78-DEECD4FA42D0}" type="presParOf" srcId="{A7B82D27-447E-4FAD-A4BB-CED5622127D4}" destId="{BDCA037F-7178-40C7-BA16-47AD6829D848}" srcOrd="7" destOrd="0" presId="urn:microsoft.com/office/officeart/2005/8/layout/hProcess9"/>
    <dgm:cxn modelId="{11D91A5E-A690-4D65-83F5-AF161CDA8173}" type="presParOf" srcId="{A7B82D27-447E-4FAD-A4BB-CED5622127D4}" destId="{234D0A35-B628-40DB-880F-F41E6740D64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771428" y="0"/>
          <a:ext cx="8742861" cy="28623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0901C-A830-48F6-853B-7274D824E05D}">
      <dsp:nvSpPr>
        <dsp:cNvPr id="0" name=""/>
        <dsp:cNvSpPr/>
      </dsp:nvSpPr>
      <dsp:spPr>
        <a:xfrm>
          <a:off x="3845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Big picture</a:t>
          </a:r>
        </a:p>
      </dsp:txBody>
      <dsp:txXfrm>
        <a:off x="59736" y="914587"/>
        <a:ext cx="1777082" cy="1033147"/>
      </dsp:txXfrm>
    </dsp:sp>
    <dsp:sp modelId="{59B3A13A-BAC1-4D4A-B5E1-FA3ACA9335FC}">
      <dsp:nvSpPr>
        <dsp:cNvPr id="0" name=""/>
        <dsp:cNvSpPr/>
      </dsp:nvSpPr>
      <dsp:spPr>
        <a:xfrm>
          <a:off x="2101136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Protocols</a:t>
          </a:r>
        </a:p>
      </dsp:txBody>
      <dsp:txXfrm>
        <a:off x="2157027" y="914587"/>
        <a:ext cx="1777082" cy="1033147"/>
      </dsp:txXfrm>
    </dsp:sp>
    <dsp:sp modelId="{3FB451EB-C8FF-4B1D-A594-27C97946F24E}">
      <dsp:nvSpPr>
        <dsp:cNvPr id="0" name=""/>
        <dsp:cNvSpPr/>
      </dsp:nvSpPr>
      <dsp:spPr>
        <a:xfrm>
          <a:off x="4198427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Discovery</a:t>
          </a:r>
        </a:p>
      </dsp:txBody>
      <dsp:txXfrm>
        <a:off x="4254318" y="914587"/>
        <a:ext cx="1777082" cy="1033147"/>
      </dsp:txXfrm>
    </dsp:sp>
    <dsp:sp modelId="{034110F0-A87E-4DD9-8EAF-9D4FFFF933AF}">
      <dsp:nvSpPr>
        <dsp:cNvPr id="0" name=""/>
        <dsp:cNvSpPr/>
      </dsp:nvSpPr>
      <dsp:spPr>
        <a:xfrm>
          <a:off x="6295718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Tools</a:t>
          </a:r>
          <a:endParaRPr lang="en-US" sz="2800" b="0" kern="1200" dirty="0"/>
        </a:p>
      </dsp:txBody>
      <dsp:txXfrm>
        <a:off x="6351609" y="914587"/>
        <a:ext cx="1777082" cy="1033147"/>
      </dsp:txXfrm>
    </dsp:sp>
    <dsp:sp modelId="{234D0A35-B628-40DB-880F-F41E6740D644}">
      <dsp:nvSpPr>
        <dsp:cNvPr id="0" name=""/>
        <dsp:cNvSpPr/>
      </dsp:nvSpPr>
      <dsp:spPr>
        <a:xfrm>
          <a:off x="8393009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Q&amp;A</a:t>
          </a:r>
        </a:p>
      </dsp:txBody>
      <dsp:txXfrm>
        <a:off x="8448900" y="914587"/>
        <a:ext cx="1777082" cy="103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22/06/2022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96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49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65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524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TODO: Postman + </a:t>
            </a:r>
            <a:r>
              <a:rPr lang="en-US" dirty="0" err="1"/>
              <a:t>AsyncAPI</a:t>
            </a:r>
            <a:r>
              <a:rPr lang="en-US" dirty="0"/>
              <a:t> kata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045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082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240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617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</a:t>
            </a:r>
            <a:r>
              <a:rPr lang="en-US" dirty="0" err="1"/>
              <a:t>kcat</a:t>
            </a:r>
            <a:r>
              <a:rPr lang="en-US" dirty="0"/>
              <a:t> kata</a:t>
            </a:r>
          </a:p>
          <a:p>
            <a:pPr marL="0" indent="0">
              <a:buFontTx/>
              <a:buNone/>
            </a:pPr>
            <a:r>
              <a:rPr lang="en-US" dirty="0"/>
              <a:t>TODO: </a:t>
            </a:r>
            <a:r>
              <a:rPr lang="en-US" dirty="0" err="1"/>
              <a:t>wscat</a:t>
            </a:r>
            <a:r>
              <a:rPr lang="en-US" dirty="0"/>
              <a:t> kata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992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260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Websocat</a:t>
            </a:r>
            <a:r>
              <a:rPr lang="en-US" dirty="0"/>
              <a:t>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05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028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41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08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95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160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629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TODO: long-polling kata</a:t>
            </a:r>
          </a:p>
          <a:p>
            <a:pPr marL="0" indent="0">
              <a:buFontTx/>
              <a:buNone/>
            </a:pPr>
            <a:r>
              <a:rPr lang="en-US" dirty="0"/>
              <a:t>TODO: SSE kata</a:t>
            </a:r>
          </a:p>
          <a:p>
            <a:pPr marL="0" indent="0">
              <a:buFontTx/>
              <a:buNone/>
            </a:pPr>
            <a:r>
              <a:rPr lang="en-US" dirty="0"/>
              <a:t>TODO: WS kata</a:t>
            </a:r>
          </a:p>
          <a:p>
            <a:pPr marL="0" indent="0">
              <a:buFontTx/>
              <a:buNone/>
            </a:pPr>
            <a:r>
              <a:rPr lang="en-US" dirty="0"/>
              <a:t>STRETCH: </a:t>
            </a:r>
            <a:r>
              <a:rPr lang="en-US" dirty="0" err="1"/>
              <a:t>gRPC</a:t>
            </a:r>
            <a:r>
              <a:rPr lang="en-US" dirty="0"/>
              <a:t> kata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91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 level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22 June 2022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22 June 2022</a:t>
            </a:fld>
            <a:endParaRPr lang="en-GB" dirty="0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22 June 2022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dirty="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 dirty="0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dirty="0" err="1"/>
              <a:t>Dfds</a:t>
            </a:r>
            <a:r>
              <a:rPr lang="da-DK" sz="3600" dirty="0"/>
              <a:t> at the </a:t>
            </a:r>
            <a:br>
              <a:rPr lang="da-DK" sz="3600" dirty="0"/>
            </a:br>
            <a:r>
              <a:rPr lang="da-DK" sz="3600" dirty="0" err="1">
                <a:solidFill>
                  <a:schemeClr val="accent3"/>
                </a:solidFill>
              </a:rPr>
              <a:t>heart</a:t>
            </a:r>
            <a:r>
              <a:rPr lang="da-DK" sz="3600" dirty="0">
                <a:solidFill>
                  <a:schemeClr val="accent3"/>
                </a:solidFill>
              </a:rPr>
              <a:t> of </a:t>
            </a:r>
            <a:r>
              <a:rPr lang="da-DK" sz="3600" dirty="0" err="1">
                <a:solidFill>
                  <a:schemeClr val="accent3"/>
                </a:solidFill>
              </a:rPr>
              <a:t>europe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22 June 2022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1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medium.com/system-design-blog/long-polling-vs-websockets-vs-server-sent-events-c43ba96df7c1" TargetMode="External"/><Relationship Id="rId5" Type="http://schemas.openxmlformats.org/officeDocument/2006/relationships/hyperlink" Target="https://www.tibco.com/reference-center/what-is-event-driven-architecture" TargetMode="External"/><Relationship Id="rId4" Type="http://schemas.openxmlformats.org/officeDocument/2006/relationships/hyperlink" Target="https://docs.microsoft.com/en-us/dotnet/architecture/microservices/architect-microservice-container-applications/asynchronous-message-based-communic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da-DK" sz="9000" dirty="0"/>
              <a:t>Event API</a:t>
            </a:r>
            <a:br>
              <a:rPr lang="da-DK" sz="9000" dirty="0"/>
            </a:br>
            <a:r>
              <a:rPr lang="da-DK" sz="9000" dirty="0"/>
              <a:t>Deep Dive</a:t>
            </a:r>
            <a:br>
              <a:rPr lang="da-DK" sz="9000" dirty="0"/>
            </a:br>
            <a:br>
              <a:rPr lang="da-DK" sz="9000" dirty="0"/>
            </a:br>
            <a:br>
              <a:rPr lang="da-DK" dirty="0"/>
            </a:br>
            <a:r>
              <a:rPr lang="da-DK" sz="1400" dirty="0"/>
              <a:t>U</a:t>
            </a:r>
            <a:r>
              <a:rPr lang="da-DK" sz="1400" cap="none" dirty="0"/>
              <a:t>pdated 22 June 2020</a:t>
            </a:r>
            <a:br>
              <a:rPr lang="da-DK" sz="1400" cap="none" dirty="0"/>
            </a:b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</a:t>
              </a:r>
              <a:r>
                <a:rPr lang="en-US" sz="2000" dirty="0" err="1">
                  <a:solidFill>
                    <a:schemeClr val="bg1"/>
                  </a:solidFill>
                </a:rPr>
                <a:t>WebSockets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0345A9D2-8CE2-4009-BFD0-BEFBF2911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016" y="1370085"/>
            <a:ext cx="5623560" cy="506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27B4169-45C7-4326-92C7-AC7290D16DD9}"/>
              </a:ext>
            </a:extLst>
          </p:cNvPr>
          <p:cNvSpPr/>
          <p:nvPr/>
        </p:nvSpPr>
        <p:spPr>
          <a:xfrm>
            <a:off x="281952" y="1076863"/>
            <a:ext cx="3412223" cy="2002239"/>
          </a:xfrm>
          <a:prstGeom prst="cloudCallout">
            <a:avLst>
              <a:gd name="adj1" fmla="val 72201"/>
              <a:gd name="adj2" fmla="val 77395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 client initiates a WebSocket handshake process by sending a HTTP upgrade request to a server.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868F79AC-22B7-4136-8739-25D8A46701CF}"/>
              </a:ext>
            </a:extLst>
          </p:cNvPr>
          <p:cNvSpPr/>
          <p:nvPr/>
        </p:nvSpPr>
        <p:spPr>
          <a:xfrm>
            <a:off x="8527870" y="1199795"/>
            <a:ext cx="3412223" cy="2002239"/>
          </a:xfrm>
          <a:prstGeom prst="cloudCallout">
            <a:avLst>
              <a:gd name="adj1" fmla="val -57686"/>
              <a:gd name="adj2" fmla="val 86715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server receives the HTTP upgrade request and tries to opens a connection to the web client.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EF7D26E-07E5-450A-8593-5FEE3BEA0537}"/>
              </a:ext>
            </a:extLst>
          </p:cNvPr>
          <p:cNvSpPr/>
          <p:nvPr/>
        </p:nvSpPr>
        <p:spPr>
          <a:xfrm>
            <a:off x="328076" y="4019116"/>
            <a:ext cx="3412223" cy="2002239"/>
          </a:xfrm>
          <a:prstGeom prst="cloudCallout">
            <a:avLst>
              <a:gd name="adj1" fmla="val 78217"/>
              <a:gd name="adj2" fmla="val -13477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Upon receiving a successful WebSocket handshake response the web client tries to open a connection to the server.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065E9781-F24B-4D61-B8AE-D687E15E0E6B}"/>
              </a:ext>
            </a:extLst>
          </p:cNvPr>
          <p:cNvSpPr/>
          <p:nvPr/>
        </p:nvSpPr>
        <p:spPr>
          <a:xfrm>
            <a:off x="8115021" y="3495256"/>
            <a:ext cx="3953088" cy="3229255"/>
          </a:xfrm>
          <a:prstGeom prst="cloudCallout">
            <a:avLst>
              <a:gd name="adj1" fmla="val -82850"/>
              <a:gd name="adj2" fmla="val 19920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If both connections are established successfully full-duplex communication is now available between client and server over TCP.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The connection will close once either peer decides to do so.</a:t>
            </a:r>
          </a:p>
        </p:txBody>
      </p:sp>
    </p:spTree>
    <p:extLst>
      <p:ext uri="{BB962C8B-B14F-4D97-AF65-F5344CB8AC3E}">
        <p14:creationId xmlns:p14="http://schemas.microsoft.com/office/powerpoint/2010/main" val="27059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</a:t>
              </a:r>
              <a:r>
                <a:rPr lang="en-US" sz="2000" dirty="0" err="1">
                  <a:solidFill>
                    <a:schemeClr val="bg1"/>
                  </a:solidFill>
                </a:rPr>
                <a:t>gRPC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grpc">
            <a:extLst>
              <a:ext uri="{FF2B5EF4-FFF2-40B4-BE49-F238E27FC236}">
                <a16:creationId xmlns:a16="http://schemas.microsoft.com/office/drawing/2014/main" id="{FD378139-56AE-4377-BFDE-9CB069971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08" y="1369026"/>
            <a:ext cx="6827583" cy="507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16F73270-31D6-4376-A6E5-1F7579FB980F}"/>
              </a:ext>
            </a:extLst>
          </p:cNvPr>
          <p:cNvSpPr/>
          <p:nvPr/>
        </p:nvSpPr>
        <p:spPr>
          <a:xfrm>
            <a:off x="256032" y="1263702"/>
            <a:ext cx="3236587" cy="4464846"/>
          </a:xfrm>
          <a:prstGeom prst="cloudCallout">
            <a:avLst>
              <a:gd name="adj1" fmla="val 119538"/>
              <a:gd name="adj2" fmla="val 907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gRPC</a:t>
            </a:r>
            <a:r>
              <a:rPr lang="en-US" sz="1600" dirty="0"/>
              <a:t>, unbeknownst to many, supports bi-directional streaming because of its ties to HTTP/2. In other words, it allows defining a service operation that either accepts an incoming stream or emits an outgoing stream, or both.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02DCAD72-7678-491A-B4A9-507E297EBA4D}"/>
              </a:ext>
            </a:extLst>
          </p:cNvPr>
          <p:cNvSpPr/>
          <p:nvPr/>
        </p:nvSpPr>
        <p:spPr>
          <a:xfrm>
            <a:off x="8366985" y="1136166"/>
            <a:ext cx="3703095" cy="4928616"/>
          </a:xfrm>
          <a:prstGeom prst="cloudCallout">
            <a:avLst>
              <a:gd name="adj1" fmla="val -111594"/>
              <a:gd name="adj2" fmla="val -1813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gRPC</a:t>
            </a:r>
            <a:r>
              <a:rPr lang="en-US" sz="1600" dirty="0"/>
              <a:t> takes advantage of HTTP/2 and protocol buffers to ensure increased performance and maximum interoperability. In other words, the .proto file acts as the service definition (instead of a Swagger file) and can be used to generate client stubs and server-side skeletons. </a:t>
            </a:r>
          </a:p>
        </p:txBody>
      </p:sp>
    </p:spTree>
    <p:extLst>
      <p:ext uri="{BB962C8B-B14F-4D97-AF65-F5344CB8AC3E}">
        <p14:creationId xmlns:p14="http://schemas.microsoft.com/office/powerpoint/2010/main" val="168507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14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Code Kata #1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8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3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068A703-6B97-4C2A-8643-94A4357745E5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API discovery focus on enabling development efficiency and innovation.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When an API is easy to find, understand &amp; access downstream services become easier to manage.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Your API is your product and your developers and partners are your customers!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API discovery in this context also focuses on providing a service catalog where your downstream teams can find what you have to offer, e.g. Backstage</a:t>
            </a:r>
            <a:endParaRPr lang="da-DK" sz="2100" dirty="0" err="1"/>
          </a:p>
        </p:txBody>
      </p:sp>
      <p:pic>
        <p:nvPicPr>
          <p:cNvPr id="11270" name="Picture 6" descr="Backstage Software Catalog · Backstage Software Catalog and Developer  Platform">
            <a:extLst>
              <a:ext uri="{FF2B5EF4-FFF2-40B4-BE49-F238E27FC236}">
                <a16:creationId xmlns:a16="http://schemas.microsoft.com/office/drawing/2014/main" id="{664F90B1-0E17-4756-BB5E-00451DF1E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040" y="2262836"/>
            <a:ext cx="4808918" cy="291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8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n Introduction to Microservices, Part 3: The Service Registry">
            <a:extLst>
              <a:ext uri="{FF2B5EF4-FFF2-40B4-BE49-F238E27FC236}">
                <a16:creationId xmlns:a16="http://schemas.microsoft.com/office/drawing/2014/main" id="{11A3B9BC-0134-4BDE-A2CB-CE3027CA3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229281"/>
            <a:ext cx="8044053" cy="531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Example</a:t>
              </a:r>
            </a:p>
          </p:txBody>
        </p:sp>
      </p:grp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597B6A25-AF7A-489D-9EA9-FE0CB587AED3}"/>
              </a:ext>
            </a:extLst>
          </p:cNvPr>
          <p:cNvSpPr/>
          <p:nvPr/>
        </p:nvSpPr>
        <p:spPr>
          <a:xfrm>
            <a:off x="355494" y="996421"/>
            <a:ext cx="3375257" cy="1739790"/>
          </a:xfrm>
          <a:prstGeom prst="cloudCallout">
            <a:avLst>
              <a:gd name="adj1" fmla="val 109610"/>
              <a:gd name="adj2" fmla="val 51371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Client queries registry endpoint for API meta-data (swagger, saunter, custom)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5162D74C-DEBF-4934-9214-6674B19F1235}"/>
              </a:ext>
            </a:extLst>
          </p:cNvPr>
          <p:cNvSpPr/>
          <p:nvPr/>
        </p:nvSpPr>
        <p:spPr>
          <a:xfrm>
            <a:off x="8868560" y="1589598"/>
            <a:ext cx="3078929" cy="1739790"/>
          </a:xfrm>
          <a:prstGeom prst="cloudCallout">
            <a:avLst>
              <a:gd name="adj1" fmla="val -142098"/>
              <a:gd name="adj2" fmla="val 85007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Registry endpoints returns requested API meta-data.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89B64EE3-4C5B-4A40-B56A-24957B1951CD}"/>
              </a:ext>
            </a:extLst>
          </p:cNvPr>
          <p:cNvSpPr/>
          <p:nvPr/>
        </p:nvSpPr>
        <p:spPr>
          <a:xfrm>
            <a:off x="501409" y="4892040"/>
            <a:ext cx="3078929" cy="1739790"/>
          </a:xfrm>
          <a:prstGeom prst="cloudCallout">
            <a:avLst>
              <a:gd name="adj1" fmla="val 34014"/>
              <a:gd name="adj2" fmla="val -8317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Client sends API payload to service proxy (REST) or broker (Event)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65AC0FB6-2617-4278-8D24-133872169FD0}"/>
              </a:ext>
            </a:extLst>
          </p:cNvPr>
          <p:cNvSpPr/>
          <p:nvPr/>
        </p:nvSpPr>
        <p:spPr>
          <a:xfrm>
            <a:off x="7726680" y="4678680"/>
            <a:ext cx="4315968" cy="1739790"/>
          </a:xfrm>
          <a:prstGeom prst="cloudCallout">
            <a:avLst>
              <a:gd name="adj1" fmla="val -90124"/>
              <a:gd name="adj2" fmla="val -3797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Payload is consumed by API synchronously (REST) or asynchronously (Event)</a:t>
            </a:r>
          </a:p>
        </p:txBody>
      </p:sp>
    </p:spTree>
    <p:extLst>
      <p:ext uri="{BB962C8B-B14F-4D97-AF65-F5344CB8AC3E}">
        <p14:creationId xmlns:p14="http://schemas.microsoft.com/office/powerpoint/2010/main" val="4781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</a:t>
              </a:r>
              <a:r>
                <a:rPr lang="en-US" sz="2000" dirty="0" err="1">
                  <a:solidFill>
                    <a:schemeClr val="bg1"/>
                  </a:solidFill>
                </a:rPr>
                <a:t>AsyncAPI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3011AA0-6389-47C0-88A7-0BC2F71DA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576" y="1857916"/>
            <a:ext cx="4593336" cy="4198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86B75B-D4D1-44AE-AA84-F1798E7FD942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100" dirty="0" err="1"/>
              <a:t>AsyncAPI</a:t>
            </a:r>
            <a:r>
              <a:rPr lang="en-US" sz="2100" dirty="0"/>
              <a:t> enables code generation in downstream application to create decorator-style-wrappers around upstream APIs which reduces maintenance overhead.</a:t>
            </a:r>
          </a:p>
          <a:p>
            <a:pPr marL="457200" indent="-457200">
              <a:buFont typeface="+mj-lt"/>
              <a:buAutoNum type="arabicPeriod"/>
            </a:pPr>
            <a:endParaRPr lang="en-US" sz="2100" dirty="0"/>
          </a:p>
          <a:p>
            <a:pPr marL="457200" indent="-457200">
              <a:buFont typeface="+mj-lt"/>
              <a:buAutoNum type="arabicPeriod"/>
            </a:pPr>
            <a:r>
              <a:rPr lang="en-US" sz="2100" dirty="0" err="1"/>
              <a:t>AsyncAPI</a:t>
            </a:r>
            <a:r>
              <a:rPr lang="en-US" sz="2100" dirty="0"/>
              <a:t> allows downstream teams to easily validate messages and test upstream APIs via tools like Postman.</a:t>
            </a:r>
          </a:p>
          <a:p>
            <a:pPr marL="457200" indent="-457200">
              <a:buFont typeface="+mj-lt"/>
              <a:buAutoNum type="arabicPeriod"/>
            </a:pPr>
            <a:endParaRPr lang="en-US" sz="2100" dirty="0"/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Technology-specific bindings defined within a </a:t>
            </a:r>
            <a:r>
              <a:rPr lang="en-US" sz="2100" dirty="0" err="1"/>
              <a:t>AsyncAPI</a:t>
            </a:r>
            <a:r>
              <a:rPr lang="en-US" sz="2100" dirty="0"/>
              <a:t> document can be used to dynamically establish connections and subscriptions to event brokers.</a:t>
            </a:r>
            <a:endParaRPr lang="da-DK" sz="2100" dirty="0" err="1"/>
          </a:p>
        </p:txBody>
      </p:sp>
    </p:spTree>
    <p:extLst>
      <p:ext uri="{BB962C8B-B14F-4D97-AF65-F5344CB8AC3E}">
        <p14:creationId xmlns:p14="http://schemas.microsoft.com/office/powerpoint/2010/main" val="328025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07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Code Kata #2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01036E-B63C-45D7-819A-E0C1980A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262768"/>
              </p:ext>
            </p:extLst>
          </p:nvPr>
        </p:nvGraphicFramePr>
        <p:xfrm>
          <a:off x="953142" y="2427987"/>
          <a:ext cx="10285719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9B3A13A-BAC1-4D4A-B5E1-FA3ACA933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B451EB-C8FF-4B1D-A594-27C97946F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4110F0-A87E-4DD9-8EAF-9D4FFFF933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4D0A35-B628-40DB-880F-F41E6740D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33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</a:t>
              </a:r>
              <a:r>
                <a:rPr lang="en-US" sz="2000" dirty="0" err="1">
                  <a:solidFill>
                    <a:schemeClr val="bg1"/>
                  </a:solidFill>
                </a:rPr>
                <a:t>kcat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CC7D65A-6B8A-464B-B485-67F6C6FAFD28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/>
              <a:t>kcat</a:t>
            </a:r>
            <a:r>
              <a:rPr lang="en-US" sz="2100" dirty="0"/>
              <a:t> is a generic non-JVM producer and consumer for Apache Kafka &gt;=0.8, think of it as a </a:t>
            </a:r>
            <a:r>
              <a:rPr lang="en-US" sz="2100" dirty="0" err="1"/>
              <a:t>netcat</a:t>
            </a:r>
            <a:r>
              <a:rPr lang="en-US" sz="2100" dirty="0"/>
              <a:t> for Kafka.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In producer mode </a:t>
            </a:r>
            <a:r>
              <a:rPr lang="en-US" sz="2100" dirty="0" err="1"/>
              <a:t>kcat</a:t>
            </a:r>
            <a:r>
              <a:rPr lang="en-US" sz="2100" dirty="0"/>
              <a:t> reads messages from stdin and produces them to the provided Kafka cluster, topic and partition.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In consumer mode </a:t>
            </a:r>
            <a:r>
              <a:rPr lang="en-US" sz="2100" dirty="0" err="1"/>
              <a:t>kcat</a:t>
            </a:r>
            <a:r>
              <a:rPr lang="en-US" sz="2100" dirty="0"/>
              <a:t> reads messages from a topic and partition and prints them to </a:t>
            </a:r>
            <a:r>
              <a:rPr lang="en-US" sz="2100" dirty="0" err="1"/>
              <a:t>stdout</a:t>
            </a:r>
            <a:r>
              <a:rPr lang="en-US" sz="2100" dirty="0"/>
              <a:t>.</a:t>
            </a:r>
            <a:endParaRPr lang="da-DK" sz="2100" dirty="0" err="1"/>
          </a:p>
        </p:txBody>
      </p:sp>
      <p:pic>
        <p:nvPicPr>
          <p:cNvPr id="1026" name="Picture 2" descr="logo by @dtrapezoid">
            <a:extLst>
              <a:ext uri="{FF2B5EF4-FFF2-40B4-BE49-F238E27FC236}">
                <a16:creationId xmlns:a16="http://schemas.microsoft.com/office/drawing/2014/main" id="{2A62BE4A-56F3-4D5C-8215-DD0BD2D7B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570" y="2627918"/>
            <a:ext cx="25241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76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</a:t>
              </a:r>
              <a:r>
                <a:rPr lang="en-US" sz="2000" dirty="0" err="1">
                  <a:solidFill>
                    <a:schemeClr val="bg1"/>
                  </a:solidFill>
                </a:rPr>
                <a:t>wscat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70EF0E6-58E5-43A2-9204-D68FF31CFA1D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/>
              <a:t>wscat</a:t>
            </a:r>
            <a:r>
              <a:rPr lang="en-US" sz="2100" dirty="0"/>
              <a:t> is a tool for connecting to and serving </a:t>
            </a:r>
            <a:r>
              <a:rPr lang="en-US" sz="2100" dirty="0" err="1"/>
              <a:t>WebSockets</a:t>
            </a:r>
            <a:r>
              <a:rPr lang="en-US" sz="2100" dirty="0"/>
              <a:t> from the command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 err="1"/>
              <a:t>wscat</a:t>
            </a:r>
            <a:r>
              <a:rPr lang="en-US" sz="2100" dirty="0"/>
              <a:t> works on Linux, Windows &amp; Mac.</a:t>
            </a:r>
            <a:endParaRPr lang="da-DK" sz="2100" dirty="0" err="1"/>
          </a:p>
        </p:txBody>
      </p:sp>
      <p:pic>
        <p:nvPicPr>
          <p:cNvPr id="2052" name="Picture 4" descr="WebSocket security issues - Infosec Resources">
            <a:extLst>
              <a:ext uri="{FF2B5EF4-FFF2-40B4-BE49-F238E27FC236}">
                <a16:creationId xmlns:a16="http://schemas.microsoft.com/office/drawing/2014/main" id="{898FE722-136A-4DF6-9983-CD5F88F78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148356"/>
            <a:ext cx="4772025" cy="293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26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549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Code Kata #3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87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07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Feedback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628E48B-4CAB-47B0-98B4-B6732F7224BD}"/>
              </a:ext>
            </a:extLst>
          </p:cNvPr>
          <p:cNvSpPr/>
          <p:nvPr/>
        </p:nvSpPr>
        <p:spPr>
          <a:xfrm>
            <a:off x="1251635" y="2772361"/>
            <a:ext cx="96887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3200" dirty="0"/>
              <a:t>https://forms.office.com/Pages/ResponsePage.aspx?id=ZpSpcwWtIUKfkOcUKqL2wTFclz-gNvpNq3THAj1j3ZxUODk1TjlEWVNJNzUxNjAwTFhGQkQ2VkNTWi4u</a:t>
            </a:r>
          </a:p>
        </p:txBody>
      </p:sp>
    </p:spTree>
    <p:extLst>
      <p:ext uri="{BB962C8B-B14F-4D97-AF65-F5344CB8AC3E}">
        <p14:creationId xmlns:p14="http://schemas.microsoft.com/office/powerpoint/2010/main" val="1151304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Literature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A4B176E-36E4-4FC4-ADCE-F3DE3CD0A256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4"/>
              </a:rPr>
              <a:t>https://docs.microsoft.com/en-us/dotnet/architecture/microservices/architect-microservice-container-applications/asynchronous-message-based-communication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>
              <a:hlinkClick r:id="rId5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5"/>
              </a:rPr>
              <a:t>https://github.com/wso2/reference-architecture/blob/master/event-driven-api-architecture.md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>
              <a:hlinkClick r:id="rId5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5"/>
              </a:rPr>
              <a:t>https://www.tibco.com/reference-center/what-is-event-driven-architecture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6"/>
              </a:rPr>
              <a:t>https://medium.com/system-design-blog/long-polling-vs-websockets-vs-server-sent-events-c43ba96df7c1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https://www.asyncapi.com/blog/async_standards_compare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</p:txBody>
      </p:sp>
    </p:spTree>
    <p:extLst>
      <p:ext uri="{BB962C8B-B14F-4D97-AF65-F5344CB8AC3E}">
        <p14:creationId xmlns:p14="http://schemas.microsoft.com/office/powerpoint/2010/main" val="251461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4"/>
            <a:chOff x="0" y="0"/>
            <a:chExt cx="12192000" cy="948335"/>
          </a:xfrm>
          <a:solidFill>
            <a:schemeClr val="tx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Big Picture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65C665E-29C2-491D-8929-DBA065960349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 mechanism that allows consumers to subscribe to events of their interest.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 mechanism that can deliver events to consumers in an asynchronous manner.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A mechanism that can provide discovery meta-data about its public interface in a standardized manner (e.g. AsyncAPI).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A mechanism that can support multiple protocols like XHR, SSE, WebSockets &amp; gRPC.</a:t>
            </a:r>
          </a:p>
        </p:txBody>
      </p:sp>
      <p:pic>
        <p:nvPicPr>
          <p:cNvPr id="2052" name="Picture 4" descr="Event-driven vs Rest APIs interactions | APIfriends">
            <a:extLst>
              <a:ext uri="{FF2B5EF4-FFF2-40B4-BE49-F238E27FC236}">
                <a16:creationId xmlns:a16="http://schemas.microsoft.com/office/drawing/2014/main" id="{F792E408-4AA7-49F1-9A40-B5784BAE1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2" r="15387"/>
          <a:stretch/>
        </p:blipFill>
        <p:spPr bwMode="auto">
          <a:xfrm>
            <a:off x="7269480" y="1707070"/>
            <a:ext cx="4782312" cy="404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68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4"/>
            <a:chOff x="0" y="0"/>
            <a:chExt cx="12192000" cy="948335"/>
          </a:xfrm>
          <a:solidFill>
            <a:schemeClr val="tx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Big Picture &gt; REST vs Event-driven</a:t>
              </a:r>
            </a:p>
          </p:txBody>
        </p:sp>
      </p:grpSp>
      <p:pic>
        <p:nvPicPr>
          <p:cNvPr id="1026" name="Picture 2" descr="The Challenges of Building a Reliable Real-Time Event-Driven Ecosystem">
            <a:extLst>
              <a:ext uri="{FF2B5EF4-FFF2-40B4-BE49-F238E27FC236}">
                <a16:creationId xmlns:a16="http://schemas.microsoft.com/office/drawing/2014/main" id="{0F1A2D8E-0159-4C14-B6E0-31268B34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2342"/>
            <a:ext cx="114300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97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4"/>
            <a:chOff x="0" y="0"/>
            <a:chExt cx="12192000" cy="948335"/>
          </a:xfrm>
          <a:solidFill>
            <a:schemeClr val="tx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Big Picture &gt; Event-driven APIs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AD8D99E-8564-4887-8271-340B813E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32" y="1969863"/>
            <a:ext cx="10689336" cy="3448625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CB72773-7621-40F2-B57B-14646836C077}"/>
              </a:ext>
            </a:extLst>
          </p:cNvPr>
          <p:cNvSpPr/>
          <p:nvPr/>
        </p:nvSpPr>
        <p:spPr>
          <a:xfrm>
            <a:off x="501408" y="948336"/>
            <a:ext cx="3476231" cy="1782447"/>
          </a:xfrm>
          <a:prstGeom prst="cloudCallout">
            <a:avLst>
              <a:gd name="adj1" fmla="val -9030"/>
              <a:gd name="adj2" fmla="val 104323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One or more event producers collaborate to maintain an Event-driven API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E93EE5B4-03EA-496F-B8F6-BDBE67391471}"/>
              </a:ext>
            </a:extLst>
          </p:cNvPr>
          <p:cNvSpPr/>
          <p:nvPr/>
        </p:nvSpPr>
        <p:spPr>
          <a:xfrm>
            <a:off x="3072384" y="5442037"/>
            <a:ext cx="5715000" cy="1254194"/>
          </a:xfrm>
          <a:prstGeom prst="cloudCallout">
            <a:avLst>
              <a:gd name="adj1" fmla="val -4729"/>
              <a:gd name="adj2" fmla="val -114291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An event broker provides an async delivery mechanism for consumers to subscribe to events from producers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5281A57F-8B0E-4EA8-BD36-44CD0A323555}"/>
              </a:ext>
            </a:extLst>
          </p:cNvPr>
          <p:cNvSpPr/>
          <p:nvPr/>
        </p:nvSpPr>
        <p:spPr>
          <a:xfrm>
            <a:off x="6476247" y="997981"/>
            <a:ext cx="5214345" cy="1132571"/>
          </a:xfrm>
          <a:prstGeom prst="cloudCallout">
            <a:avLst>
              <a:gd name="adj1" fmla="val 19203"/>
              <a:gd name="adj2" fmla="val 131252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Consumers listen events (messages) on topics (channels) from producers</a:t>
            </a:r>
          </a:p>
        </p:txBody>
      </p:sp>
    </p:spTree>
    <p:extLst>
      <p:ext uri="{BB962C8B-B14F-4D97-AF65-F5344CB8AC3E}">
        <p14:creationId xmlns:p14="http://schemas.microsoft.com/office/powerpoint/2010/main" val="33683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Big Picture &gt; Demo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F1247D1-30D2-404B-821C-8D19AF5DC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21" y="1327278"/>
            <a:ext cx="9211112" cy="52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2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</a:t>
              </a:r>
            </a:p>
          </p:txBody>
        </p:sp>
      </p:grpSp>
      <p:pic>
        <p:nvPicPr>
          <p:cNvPr id="2054" name="Picture 6" descr="COMET Techniques | Web Tech Docs">
            <a:extLst>
              <a:ext uri="{FF2B5EF4-FFF2-40B4-BE49-F238E27FC236}">
                <a16:creationId xmlns:a16="http://schemas.microsoft.com/office/drawing/2014/main" id="{519634C1-4976-46D3-9C38-95590A2F0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28" y="1554479"/>
            <a:ext cx="8199317" cy="471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7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XHR Pooling</a:t>
              </a:r>
            </a:p>
          </p:txBody>
        </p:sp>
      </p:grpSp>
      <p:pic>
        <p:nvPicPr>
          <p:cNvPr id="6156" name="Picture 12">
            <a:extLst>
              <a:ext uri="{FF2B5EF4-FFF2-40B4-BE49-F238E27FC236}">
                <a16:creationId xmlns:a16="http://schemas.microsoft.com/office/drawing/2014/main" id="{DAD44B58-CDA4-4176-8972-5C4C9C413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" y="1712634"/>
            <a:ext cx="9326880" cy="405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5F35F9A9-CB20-4E29-8CE9-7640C6185B9C}"/>
              </a:ext>
            </a:extLst>
          </p:cNvPr>
          <p:cNvSpPr/>
          <p:nvPr/>
        </p:nvSpPr>
        <p:spPr>
          <a:xfrm>
            <a:off x="501409" y="1192436"/>
            <a:ext cx="3055218" cy="1538347"/>
          </a:xfrm>
          <a:prstGeom prst="cloudCallout">
            <a:avLst>
              <a:gd name="adj1" fmla="val 114481"/>
              <a:gd name="adj2" fmla="val 72763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 client initiates an XHR/AJAX request to a server.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37206392-1739-47D7-96E8-0E0D1F50FE2E}"/>
              </a:ext>
            </a:extLst>
          </p:cNvPr>
          <p:cNvSpPr/>
          <p:nvPr/>
        </p:nvSpPr>
        <p:spPr>
          <a:xfrm>
            <a:off x="8590482" y="1192436"/>
            <a:ext cx="3467017" cy="1998820"/>
          </a:xfrm>
          <a:prstGeom prst="cloudCallout">
            <a:avLst>
              <a:gd name="adj1" fmla="val -104921"/>
              <a:gd name="adj2" fmla="val 49656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server does not immediately respond but waits until there is new information available.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F07C7239-493B-4CB9-B3D1-38CC823EF400}"/>
              </a:ext>
            </a:extLst>
          </p:cNvPr>
          <p:cNvSpPr/>
          <p:nvPr/>
        </p:nvSpPr>
        <p:spPr>
          <a:xfrm>
            <a:off x="8872227" y="4672583"/>
            <a:ext cx="2903526" cy="1769465"/>
          </a:xfrm>
          <a:prstGeom prst="cloudCallout">
            <a:avLst>
              <a:gd name="adj1" fmla="val -106437"/>
              <a:gd name="adj2" fmla="val -109043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When there is new information available the server responds.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892572F0-D6CC-4DA6-A0A4-20BAD953A359}"/>
              </a:ext>
            </a:extLst>
          </p:cNvPr>
          <p:cNvSpPr/>
          <p:nvPr/>
        </p:nvSpPr>
        <p:spPr>
          <a:xfrm>
            <a:off x="329184" y="4572000"/>
            <a:ext cx="4006902" cy="1959939"/>
          </a:xfrm>
          <a:prstGeom prst="cloudCallout">
            <a:avLst>
              <a:gd name="adj1" fmla="val 77029"/>
              <a:gd name="adj2" fmla="val -9834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client receives the response and immediately sends another request to the server restarting the process.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272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Server Sent Events (SSE)</a:t>
              </a:r>
            </a:p>
          </p:txBody>
        </p:sp>
      </p:grpSp>
      <p:pic>
        <p:nvPicPr>
          <p:cNvPr id="5126" name="Picture 6">
            <a:extLst>
              <a:ext uri="{FF2B5EF4-FFF2-40B4-BE49-F238E27FC236}">
                <a16:creationId xmlns:a16="http://schemas.microsoft.com/office/drawing/2014/main" id="{0BF28431-F3C7-45AE-AF2B-1CA6A6CD2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72" y="1819957"/>
            <a:ext cx="8541730" cy="406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70155BE1-C5C8-45BA-B1D9-AE502081D55C}"/>
              </a:ext>
            </a:extLst>
          </p:cNvPr>
          <p:cNvSpPr/>
          <p:nvPr/>
        </p:nvSpPr>
        <p:spPr>
          <a:xfrm>
            <a:off x="281952" y="1076863"/>
            <a:ext cx="3412223" cy="1538347"/>
          </a:xfrm>
          <a:prstGeom prst="cloudCallout">
            <a:avLst>
              <a:gd name="adj1" fmla="val 58802"/>
              <a:gd name="adj2" fmla="val 59687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 client creates a connection to a server via the </a:t>
            </a:r>
            <a:r>
              <a:rPr lang="en-US" sz="1600" dirty="0" err="1"/>
              <a:t>EventSource</a:t>
            </a:r>
            <a:r>
              <a:rPr lang="en-US" sz="1600" dirty="0"/>
              <a:t> API.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8FA9F32-8C3A-4446-919B-57BE6CFB3946}"/>
              </a:ext>
            </a:extLst>
          </p:cNvPr>
          <p:cNvSpPr/>
          <p:nvPr/>
        </p:nvSpPr>
        <p:spPr>
          <a:xfrm>
            <a:off x="414531" y="4791455"/>
            <a:ext cx="4349493" cy="1963543"/>
          </a:xfrm>
          <a:prstGeom prst="cloudCallout">
            <a:avLst>
              <a:gd name="adj1" fmla="val 3131"/>
              <a:gd name="adj2" fmla="val -143187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</a:t>
            </a:r>
            <a:r>
              <a:rPr lang="en-US" sz="1600" dirty="0" err="1"/>
              <a:t>EventSource</a:t>
            </a:r>
            <a:r>
              <a:rPr lang="en-US" sz="1600" dirty="0"/>
              <a:t> API ensures that the server receives a regular “keep-alive” HTTP request from the client to keep the connection open.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42501C6A-88F2-431C-BAFF-E4F09970BCE0}"/>
              </a:ext>
            </a:extLst>
          </p:cNvPr>
          <p:cNvSpPr/>
          <p:nvPr/>
        </p:nvSpPr>
        <p:spPr>
          <a:xfrm>
            <a:off x="7510274" y="2371104"/>
            <a:ext cx="4579026" cy="1796142"/>
          </a:xfrm>
          <a:prstGeom prst="cloudCallout">
            <a:avLst>
              <a:gd name="adj1" fmla="val -71500"/>
              <a:gd name="adj2" fmla="val 6600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connection is kept alive until either the server or client sends a “close signal” at which point the connection is terminated.</a:t>
            </a:r>
          </a:p>
        </p:txBody>
      </p:sp>
    </p:spTree>
    <p:extLst>
      <p:ext uri="{BB962C8B-B14F-4D97-AF65-F5344CB8AC3E}">
        <p14:creationId xmlns:p14="http://schemas.microsoft.com/office/powerpoint/2010/main" val="72845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5BD4264CB9094CA7944F610D2D7DCA" ma:contentTypeVersion="7" ma:contentTypeDescription="Opret et nyt dokument." ma:contentTypeScope="" ma:versionID="285eed63ac2e046b8ebe16ddc91dee82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92b7f3ae194bb82c73e460576e55bd12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EFA56C-2770-467D-8E59-C07C9A9CC3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1EE2CA-DCC7-45E5-87C8-6789A166AF7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967</Words>
  <Application>Microsoft Office PowerPoint</Application>
  <PresentationFormat>Widescreen</PresentationFormat>
  <Paragraphs>117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DFDS</vt:lpstr>
      <vt:lpstr>DFDS Light</vt:lpstr>
      <vt:lpstr>DFDS Bold</vt:lpstr>
      <vt:lpstr>Calibri</vt:lpstr>
      <vt:lpstr>Arial</vt:lpstr>
      <vt:lpstr>DFDS PowerPoint Template 16_9 logo top</vt:lpstr>
      <vt:lpstr>Event API Deep Dive   Updated 22 June 2020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2018-06-22T08:51:20Z</dcterms:created>
  <dcterms:modified xsi:type="dcterms:W3CDTF">2022-06-22T14:38:14Z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2019-10-18T10:26:23.9121466Z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289ffa8a-9637-4421-9530-7573293065f2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</Properties>
</file>