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Welcome to the PTD Generator presentation. This system automates the creation of Protocol Translation Documents from clinical trial documents. It combines AI-powered text extraction with structured data processing to streamline the clinical research workflow.</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roadmap includes clear priorities for future development, focusing on scalability and maintainability. The community-driven development approach ensures continuous improvement and adaptation to user needs.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Extensive documentation is available for both users and developers, with multiple support channels for assistance. Regular updates and community contributions ensure the project remains current and responsive to user needs.</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an open floor for questions and discussion. We can address specific use cases and requirements, gather feedback for future improvements, and discuss integration strategies.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PTD Generator solves the manual, time-consuming process of creating Protocol Translation Documents. It uses advanced AI to extract and structure data from complex clinical documents, producing standardized outputs that integrate with existing clinical data management systems.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system uses a three-layer architecture: Frontend, API, and Processing Pipeline. The Flask API serves as the communication layer between the web interface and processing modules. This modular design allows for easy maintenance and feature additions.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project has a clean, organized structure with clear separation of concerns. The frontend handles user interaction, PTD_Gen contains core processing logic, and comprehensive documentation ensures maintainability.</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form extraction module uses pattern matching and AI to intelligently extract form information. The schedule parser handles various visit naming conventions and provides robust parsing for different document formats.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system provides a RESTful API design for easy integration with existing systems. It supports both file upload and JSON data input, with comprehensive error handling and status reporting.</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setup process is simple with minimal dependencies. The application runs on standard port 5000 and is easy to deploy and maintain.</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Common issues are well-documented with specific solutions. Debug commands help identify and resolve problems quickly, and comprehensive logging provides detailed information for troubleshooting.</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live demonstration shows the complete workflow from document upload to PTD generation. The user-friendly interface and processing capabilities are demonstrated, along with real-world usage scenarios.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PTD Generator</a:t>
            </a:r>
          </a:p>
        </p:txBody>
      </p:sp>
      <p:sp>
        <p:nvSpPr>
          <p:cNvPr id="3" name="Subtitle 2"/>
          <p:cNvSpPr>
            <a:spLocks noGrp="1"/>
          </p:cNvSpPr>
          <p:nvPr>
            <p:ph type="subTitle" idx="1"/>
          </p:nvPr>
        </p:nvSpPr>
        <p:spPr/>
        <p:txBody>
          <a:bodyPr/>
          <a:lstStyle/>
          <a:p>
            <a:r>
              <a:t>Automated Protocol Translation Document Generation</a:t>
            </a:r>
          </a:p>
          <a:p/>
          <a:p>
            <a:r>
              <a:t>Transform Protocol and CRF documents into structured PTD files using AI-powered processing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Enhancements</a:t>
            </a:r>
          </a:p>
        </p:txBody>
      </p:sp>
      <p:sp>
        <p:nvSpPr>
          <p:cNvPr id="3" name="Content Placeholder 2"/>
          <p:cNvSpPr>
            <a:spLocks noGrp="1"/>
          </p:cNvSpPr>
          <p:nvPr>
            <p:ph idx="1"/>
          </p:nvPr>
        </p:nvSpPr>
        <p:spPr/>
        <p:txBody>
          <a:bodyPr/>
          <a:lstStyle/>
          <a:p>
            <a:r>
              <a:t>Immediate Improvements:</a:t>
            </a:r>
          </a:p>
          <a:p>
            <a:r>
              <a:t>• Complete integration testing</a:t>
            </a:r>
          </a:p>
          <a:p>
            <a:r>
              <a:t>• Enhanced error handling</a:t>
            </a:r>
          </a:p>
          <a:p>
            <a:r>
              <a:t>• Input validation</a:t>
            </a:r>
          </a:p>
          <a:p>
            <a:r>
              <a:t>Short-term Goals:</a:t>
            </a:r>
          </a:p>
          <a:p>
            <a:r>
              <a:t>• Docker containerization</a:t>
            </a:r>
          </a:p>
          <a:p>
            <a:r>
              <a:t>• CI/CD pipeline</a:t>
            </a:r>
          </a:p>
          <a:p>
            <a:r>
              <a:t>• API documentation with Swagger</a:t>
            </a:r>
          </a:p>
          <a:p>
            <a:r>
              <a:t>Long-term Vision:</a:t>
            </a:r>
          </a:p>
          <a:p>
            <a:r>
              <a:t>• Microservices architecture</a:t>
            </a:r>
          </a:p>
          <a:p>
            <a:r>
              <a:t>• Cloud deployment</a:t>
            </a:r>
          </a:p>
          <a:p>
            <a:r>
              <a:t>• Machine learning enhancements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Documentation and Support</a:t>
            </a:r>
          </a:p>
        </p:txBody>
      </p:sp>
      <p:sp>
        <p:nvSpPr>
          <p:cNvPr id="3" name="Content Placeholder 2"/>
          <p:cNvSpPr>
            <a:spLocks noGrp="1"/>
          </p:cNvSpPr>
          <p:nvPr>
            <p:ph idx="1"/>
          </p:nvPr>
        </p:nvSpPr>
        <p:spPr/>
        <p:txBody>
          <a:bodyPr/>
          <a:lstStyle/>
          <a:p>
            <a:r>
              <a:t>Documentation:</a:t>
            </a:r>
          </a:p>
          <a:p>
            <a:r>
              <a:t>• docs/README_FULL.md - Comprehensive documentation</a:t>
            </a:r>
          </a:p>
          <a:p>
            <a:r>
              <a:t>• docs/ARCHITECTURE.md - System architecture</a:t>
            </a:r>
          </a:p>
          <a:p>
            <a:r>
              <a:t>• docs/API_REFERENCE.md - API documentation</a:t>
            </a:r>
          </a:p>
          <a:p>
            <a:r>
              <a:t>• docs/QUICK_START.md - Quick start guide</a:t>
            </a:r>
          </a:p>
          <a:p>
            <a:r>
              <a:t>Support:</a:t>
            </a:r>
          </a:p>
          <a:p>
            <a:r>
              <a:t>• GitHub repository with issue tracking</a:t>
            </a:r>
          </a:p>
          <a:p>
            <a:r>
              <a:t>• Comprehensive troubleshooting guide</a:t>
            </a:r>
          </a:p>
          <a:p>
            <a:r>
              <a:t>• Example configurations and templates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Questions and Discussion</a:t>
            </a:r>
          </a:p>
        </p:txBody>
      </p:sp>
      <p:sp>
        <p:nvSpPr>
          <p:cNvPr id="3" name="Content Placeholder 2"/>
          <p:cNvSpPr>
            <a:spLocks noGrp="1"/>
          </p:cNvSpPr>
          <p:nvPr>
            <p:ph idx="1"/>
          </p:nvPr>
        </p:nvSpPr>
        <p:spPr/>
        <p:txBody>
          <a:bodyPr/>
          <a:lstStyle/>
          <a:p>
            <a:r>
              <a:t>Contact Information:</a:t>
            </a:r>
          </a:p>
          <a:p>
            <a:r>
              <a:t>• Repository: [GitHub Link]</a:t>
            </a:r>
          </a:p>
          <a:p>
            <a:r>
              <a:t>• Documentation: docs/ directory</a:t>
            </a:r>
          </a:p>
          <a:p>
            <a:r>
              <a:t>• Issues: GitHub Issues tracker</a:t>
            </a:r>
          </a:p>
          <a:p>
            <a:r>
              <a:t>Discussion Topics:</a:t>
            </a:r>
          </a:p>
          <a:p>
            <a:r>
              <a:t>• Integration requirements</a:t>
            </a:r>
          </a:p>
          <a:p>
            <a:r>
              <a:t>• Customization needs</a:t>
            </a:r>
          </a:p>
          <a:p>
            <a:r>
              <a:t>• Performance considerations</a:t>
            </a:r>
          </a:p>
          <a:p>
            <a:r>
              <a:t>• Deployment strategies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PTD Generator?</a:t>
            </a:r>
          </a:p>
        </p:txBody>
      </p:sp>
      <p:sp>
        <p:nvSpPr>
          <p:cNvPr id="3" name="Content Placeholder 2"/>
          <p:cNvSpPr>
            <a:spLocks noGrp="1"/>
          </p:cNvSpPr>
          <p:nvPr>
            <p:ph idx="1"/>
          </p:nvPr>
        </p:nvSpPr>
        <p:spPr/>
        <p:txBody>
          <a:bodyPr/>
          <a:lstStyle/>
          <a:p>
            <a:r>
              <a:t>Purpose: Transform Protocol PDFs and eCRF documents into structured PTD files</a:t>
            </a:r>
          </a:p>
          <a:p>
            <a:r>
              <a:t>Technology: AI-powered text extraction + hierarchical document structuring</a:t>
            </a:r>
          </a:p>
          <a:p>
            <a:r>
              <a:t>Output: Standardized Excel files with Schedule Grid and Study Specific Forms</a:t>
            </a:r>
          </a:p>
          <a:p>
            <a:r>
              <a:t>Target Users: Clinical research teams, data managers, protocol developers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p:txBody>
          <a:bodyPr/>
          <a:lstStyle/>
          <a:p>
            <a:r>
              <a:t>Three-Layer Architecture:</a:t>
            </a:r>
          </a:p>
          <a:p>
            <a:r>
              <a:t>• Frontend (HTML/JS) - User interface</a:t>
            </a:r>
          </a:p>
          <a:p>
            <a:r>
              <a:t>• Flask API (app.py) - Communication layer</a:t>
            </a:r>
          </a:p>
          <a:p>
            <a:r>
              <a:t>• PTD Pipeline (PTD_Gen/) - Processing modules</a:t>
            </a:r>
          </a:p>
          <a:p>
            <a:r>
              <a:t>• Modules: form_extractor, soa_parser, common_matrix, event_grouping, schedule_layout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Structure</a:t>
            </a:r>
          </a:p>
        </p:txBody>
      </p:sp>
      <p:sp>
        <p:nvSpPr>
          <p:cNvPr id="3" name="Content Placeholder 2"/>
          <p:cNvSpPr>
            <a:spLocks noGrp="1"/>
          </p:cNvSpPr>
          <p:nvPr>
            <p:ph idx="1"/>
          </p:nvPr>
        </p:nvSpPr>
        <p:spPr/>
        <p:txBody>
          <a:bodyPr/>
          <a:lstStyle/>
          <a:p>
            <a:r>
              <a:t>Full_pipeline/</a:t>
            </a:r>
          </a:p>
          <a:p>
            <a:r>
              <a:t>├── app.py (Main Flask application)</a:t>
            </a:r>
          </a:p>
          <a:p>
            <a:r>
              <a:t>├── frontend/ (Web interface)</a:t>
            </a:r>
          </a:p>
          <a:p>
            <a:r>
              <a:t>├── PTD_Gen/ (Core PTD generation)</a:t>
            </a:r>
          </a:p>
          <a:p>
            <a:r>
              <a:t>└── docs/ (Documentation)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Modules</a:t>
            </a:r>
          </a:p>
        </p:txBody>
      </p:sp>
      <p:sp>
        <p:nvSpPr>
          <p:cNvPr id="3" name="Content Placeholder 2"/>
          <p:cNvSpPr>
            <a:spLocks noGrp="1"/>
          </p:cNvSpPr>
          <p:nvPr>
            <p:ph idx="1" sz="half"/>
          </p:nvPr>
        </p:nvSpPr>
        <p:spPr/>
        <p:txBody>
          <a:bodyPr/>
          <a:lstStyle/>
          <a:p>
            <a:r>
              <a:t>Form Extraction Module</a:t>
            </a:r>
          </a:p>
          <a:p>
            <a:r>
              <a:t>• Extract forms from eCRF JSON</a:t>
            </a:r>
          </a:p>
          <a:p>
            <a:r>
              <a:t>• Classify form sources</a:t>
            </a:r>
          </a:p>
          <a:p>
            <a:r>
              <a:t>• Identify triggers &amp; requirements</a:t>
            </a:r>
          </a:p>
          <a:p>
            <a:r>
              <a:t>• Generate structured CSV</a:t>
            </a:r>
          </a:p>
        </p:txBody>
      </p:sp>
      <p:sp>
        <p:nvSpPr>
          <p:cNvPr id="4" name="Content Placeholder 3"/>
          <p:cNvSpPr>
            <a:spLocks noGrp="1"/>
          </p:cNvSpPr>
          <p:nvPr>
            <p:ph idx="2" sz="half"/>
          </p:nvPr>
        </p:nvSpPr>
        <p:spPr/>
        <p:txBody>
          <a:bodyPr/>
          <a:lstStyle/>
          <a:p>
            <a:r>
              <a:t>Schedule Parser Module</a:t>
            </a:r>
          </a:p>
          <a:p>
            <a:r>
              <a:t>• Parse schedule tables</a:t>
            </a:r>
          </a:p>
          <a:p>
            <a:r>
              <a:t>• Extract visit patterns</a:t>
            </a:r>
          </a:p>
          <a:p>
            <a:r>
              <a:t>• Create visit-procedure matrix</a:t>
            </a:r>
          </a:p>
          <a:p>
            <a:r>
              <a:t>• Handle complex structures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RESTful API Interface</a:t>
            </a:r>
          </a:p>
        </p:txBody>
      </p:sp>
      <p:sp>
        <p:nvSpPr>
          <p:cNvPr id="3" name="Content Placeholder 2"/>
          <p:cNvSpPr>
            <a:spLocks noGrp="1"/>
          </p:cNvSpPr>
          <p:nvPr>
            <p:ph idx="1"/>
          </p:nvPr>
        </p:nvSpPr>
        <p:spPr/>
        <p:txBody>
          <a:bodyPr/>
          <a:lstStyle/>
          <a:p>
            <a:r>
              <a:t>Key Endpoints:</a:t>
            </a:r>
          </a:p>
          <a:p>
            <a:r>
              <a:t>• GET /status - System status and health</a:t>
            </a:r>
          </a:p>
          <a:p>
            <a:r>
              <a:t>• POST /run_pipeline - Main processing endpoint</a:t>
            </a:r>
          </a:p>
          <a:p>
            <a:r>
              <a:t>• POST /run_ptd_generation - Full PTD generation</a:t>
            </a:r>
          </a:p>
          <a:p>
            <a:r>
              <a:t>• GET /download/&lt;filename&gt; - File download</a:t>
            </a:r>
          </a:p>
          <a:p>
            <a:r>
              <a:t>• Supports both file upload and JSON data input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Quick Setup and Running</a:t>
            </a:r>
          </a:p>
        </p:txBody>
      </p:sp>
      <p:sp>
        <p:nvSpPr>
          <p:cNvPr id="3" name="Content Placeholder 2"/>
          <p:cNvSpPr>
            <a:spLocks noGrp="1"/>
          </p:cNvSpPr>
          <p:nvPr>
            <p:ph idx="1"/>
          </p:nvPr>
        </p:nvSpPr>
        <p:spPr/>
        <p:txBody>
          <a:bodyPr/>
          <a:lstStyle/>
          <a:p>
            <a:r>
              <a:t>Setup Commands:</a:t>
            </a:r>
          </a:p>
          <a:p>
            <a:r>
              <a:t>python -m venv venv</a:t>
            </a:r>
          </a:p>
          <a:p>
            <a:r>
              <a:t>source venv/bin/activate</a:t>
            </a:r>
          </a:p>
          <a:p>
            <a:r>
              <a:t>pip install -r requirements.txt</a:t>
            </a:r>
          </a:p>
          <a:p>
            <a:r>
              <a:t>python app.py</a:t>
            </a:r>
          </a:p>
          <a:p>
            <a:r>
              <a:t>Access: http://localhost:5000</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Issues and Solutions</a:t>
            </a:r>
          </a:p>
        </p:txBody>
      </p:sp>
      <p:sp>
        <p:nvSpPr>
          <p:cNvPr id="3" name="Content Placeholder 2"/>
          <p:cNvSpPr>
            <a:spLocks noGrp="1"/>
          </p:cNvSpPr>
          <p:nvPr>
            <p:ph idx="1"/>
          </p:nvPr>
        </p:nvSpPr>
        <p:spPr/>
        <p:txBody>
          <a:bodyPr/>
          <a:lstStyle/>
          <a:p>
            <a:r>
              <a:t>Top 5 Fixes:</a:t>
            </a:r>
          </a:p>
          <a:p>
            <a:r>
              <a:t>1. ModuleNotFoundError: Add current directory to PYTHONPATH</a:t>
            </a:r>
          </a:p>
          <a:p>
            <a:r>
              <a:t>2. Port Already in Use: Kill existing process or use different port</a:t>
            </a:r>
          </a:p>
          <a:p>
            <a:r>
              <a:t>3. Missing Dependencies: Reinstall requirements.txt</a:t>
            </a:r>
          </a:p>
          <a:p>
            <a:r>
              <a:t>4. File Not Found: Check file paths and permissions</a:t>
            </a:r>
          </a:p>
          <a:p>
            <a:r>
              <a:t>5. JSON Decode Error: Validate input JSON files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Live Demo - PTD Generation</a:t>
            </a:r>
          </a:p>
        </p:txBody>
      </p:sp>
      <p:sp>
        <p:nvSpPr>
          <p:cNvPr id="3" name="Content Placeholder 2"/>
          <p:cNvSpPr>
            <a:spLocks noGrp="1"/>
          </p:cNvSpPr>
          <p:nvPr>
            <p:ph idx="1"/>
          </p:nvPr>
        </p:nvSpPr>
        <p:spPr/>
        <p:txBody>
          <a:bodyPr/>
          <a:lstStyle/>
          <a:p>
            <a:r>
              <a:t>Demo Steps:</a:t>
            </a:r>
          </a:p>
          <a:p>
            <a:r>
              <a:t>1. Start Application: python app.py</a:t>
            </a:r>
          </a:p>
          <a:p>
            <a:r>
              <a:t>2. Access Frontend: http://localhost:5000</a:t>
            </a:r>
          </a:p>
          <a:p>
            <a:r>
              <a:t>3. Upload Files: Drag and drop Protocol and CRF documents</a:t>
            </a:r>
          </a:p>
          <a:p>
            <a:r>
              <a:t>4. Process Documents: Click 'Generate PTD' button</a:t>
            </a:r>
          </a:p>
          <a:p>
            <a:r>
              <a:t>5. Monitor Progress: Watch processing steps</a:t>
            </a:r>
          </a:p>
          <a:p>
            <a:r>
              <a:t>6. Download Result: Get generated PTD Excel file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