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5B0-09C0-4291-8A96-4E8E78F9756B}" type="datetimeFigureOut">
              <a:rPr lang="ru-RU" smtClean="0"/>
              <a:pPr/>
              <a:t>03.12.2020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F7D1FC9-9A38-4A34-A067-0AE9B78B33F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5B0-09C0-4291-8A96-4E8E78F9756B}" type="datetimeFigureOut">
              <a:rPr lang="ru-RU" smtClean="0"/>
              <a:pPr/>
              <a:t>03.12.2020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1FC9-9A38-4A34-A067-0AE9B78B33F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5B0-09C0-4291-8A96-4E8E78F9756B}" type="datetimeFigureOut">
              <a:rPr lang="ru-RU" smtClean="0"/>
              <a:pPr/>
              <a:t>03.12.2020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1FC9-9A38-4A34-A067-0AE9B78B33F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5B0-09C0-4291-8A96-4E8E78F9756B}" type="datetimeFigureOut">
              <a:rPr lang="ru-RU" smtClean="0"/>
              <a:pPr/>
              <a:t>03.12.2020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1FC9-9A38-4A34-A067-0AE9B78B33F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5B0-09C0-4291-8A96-4E8E78F9756B}" type="datetimeFigureOut">
              <a:rPr lang="ru-RU" smtClean="0"/>
              <a:pPr/>
              <a:t>03.12.2020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F7D1FC9-9A38-4A34-A067-0AE9B78B33F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5B0-09C0-4291-8A96-4E8E78F9756B}" type="datetimeFigureOut">
              <a:rPr lang="ru-RU" smtClean="0"/>
              <a:pPr/>
              <a:t>03.12.2020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1FC9-9A38-4A34-A067-0AE9B78B33F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5B0-09C0-4291-8A96-4E8E78F9756B}" type="datetimeFigureOut">
              <a:rPr lang="ru-RU" smtClean="0"/>
              <a:pPr/>
              <a:t>03.12.2020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1FC9-9A38-4A34-A067-0AE9B78B33F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5B0-09C0-4291-8A96-4E8E78F9756B}" type="datetimeFigureOut">
              <a:rPr lang="ru-RU" smtClean="0"/>
              <a:pPr/>
              <a:t>03.12.2020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1FC9-9A38-4A34-A067-0AE9B78B33F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5B0-09C0-4291-8A96-4E8E78F9756B}" type="datetimeFigureOut">
              <a:rPr lang="ru-RU" smtClean="0"/>
              <a:pPr/>
              <a:t>03.12.2020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1FC9-9A38-4A34-A067-0AE9B78B33F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5B0-09C0-4291-8A96-4E8E78F9756B}" type="datetimeFigureOut">
              <a:rPr lang="ru-RU" smtClean="0"/>
              <a:pPr/>
              <a:t>03.12.2020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D1FC9-9A38-4A34-A067-0AE9B78B33F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5B0-09C0-4291-8A96-4E8E78F9756B}" type="datetimeFigureOut">
              <a:rPr lang="ru-RU" smtClean="0"/>
              <a:pPr/>
              <a:t>03.12.2020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F7D1FC9-9A38-4A34-A067-0AE9B78B33F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4DA35B0-09C0-4291-8A96-4E8E78F9756B}" type="datetimeFigureOut">
              <a:rPr lang="ru-RU" smtClean="0"/>
              <a:pPr/>
              <a:t>03.12.2020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F7D1FC9-9A38-4A34-A067-0AE9B78B33F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851920" y="6057900"/>
            <a:ext cx="6400800" cy="1600200"/>
          </a:xfrm>
        </p:spPr>
        <p:txBody>
          <a:bodyPr/>
          <a:lstStyle/>
          <a:p>
            <a:r>
              <a:rPr lang="ru-RU" dirty="0" smtClean="0"/>
              <a:t>Акимов Алексей, 18123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Паросочетания</a:t>
            </a:r>
            <a:r>
              <a:rPr lang="ru-RU" dirty="0" smtClean="0"/>
              <a:t> и рёберные покрытия.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и обозначение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u="sng" dirty="0" err="1" smtClean="0"/>
              <a:t>Паросочетанием</a:t>
            </a:r>
            <a:r>
              <a:rPr lang="ru-RU" dirty="0" smtClean="0"/>
              <a:t> </a:t>
            </a:r>
            <a:r>
              <a:rPr lang="ru-RU" dirty="0" smtClean="0"/>
              <a:t>в графе называется </a:t>
            </a:r>
            <a:r>
              <a:rPr lang="ru-RU" dirty="0" smtClean="0"/>
              <a:t>множество рёбер</a:t>
            </a:r>
            <a:r>
              <a:rPr lang="en-US" dirty="0" smtClean="0"/>
              <a:t>, </a:t>
            </a:r>
            <a:r>
              <a:rPr lang="ru-RU" dirty="0" smtClean="0"/>
              <a:t>попарно не имеющих общих вершин. Иногда </a:t>
            </a:r>
            <a:r>
              <a:rPr lang="ru-RU" dirty="0" err="1" smtClean="0"/>
              <a:t>паросочетание</a:t>
            </a:r>
            <a:r>
              <a:rPr lang="ru-RU" dirty="0" smtClean="0"/>
              <a:t> называют независимым множество рёбер.</a:t>
            </a:r>
          </a:p>
          <a:p>
            <a:pPr>
              <a:buNone/>
            </a:pPr>
            <a:r>
              <a:rPr lang="ru-RU" dirty="0" smtClean="0"/>
              <a:t>	Задача о </a:t>
            </a:r>
            <a:r>
              <a:rPr lang="ru-RU" dirty="0" err="1" smtClean="0"/>
              <a:t>паросочетании</a:t>
            </a:r>
            <a:r>
              <a:rPr lang="ru-RU" dirty="0" smtClean="0"/>
              <a:t> состоит в том, чтобы найти </a:t>
            </a:r>
            <a:r>
              <a:rPr lang="ru-RU" dirty="0" err="1" smtClean="0"/>
              <a:t>паросочетание</a:t>
            </a:r>
            <a:r>
              <a:rPr lang="ru-RU" dirty="0" smtClean="0"/>
              <a:t> с наибольшим количеством рёбер, то есть наибольшее </a:t>
            </a:r>
            <a:r>
              <a:rPr lang="ru-RU" dirty="0" err="1" smtClean="0"/>
              <a:t>паросочетание</a:t>
            </a:r>
            <a:r>
              <a:rPr lang="ru-RU" dirty="0" smtClean="0"/>
              <a:t>. Такое число для графа </a:t>
            </a:r>
            <a:r>
              <a:rPr lang="en-US" dirty="0" smtClean="0"/>
              <a:t>G</a:t>
            </a:r>
            <a:r>
              <a:rPr lang="ru-RU" dirty="0" smtClean="0"/>
              <a:t>, обозначим как </a:t>
            </a:r>
            <a:r>
              <a:rPr lang="el-GR" dirty="0" smtClean="0"/>
              <a:t>π</a:t>
            </a:r>
            <a:r>
              <a:rPr lang="ru-RU" dirty="0" smtClean="0"/>
              <a:t>(</a:t>
            </a:r>
            <a:r>
              <a:rPr lang="en-US" dirty="0" smtClean="0"/>
              <a:t>G).</a:t>
            </a:r>
            <a:endParaRPr lang="ru-RU" dirty="0"/>
          </a:p>
        </p:txBody>
      </p:sp>
      <p:pic>
        <p:nvPicPr>
          <p:cNvPr id="1028" name="Picture 4" descr="C:\Users\Алексей\Desktop\Maximal-matching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5085184"/>
            <a:ext cx="7560837" cy="1512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Ещё определение и обозначение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u="sng" dirty="0" smtClean="0"/>
              <a:t>Рёберным покрытием</a:t>
            </a:r>
            <a:r>
              <a:rPr lang="ru-RU" dirty="0" smtClean="0"/>
              <a:t> графа называется такое множество рёбер, что всякая вершина графа инцидентна  хотя бы одному из этих рёбер.</a:t>
            </a:r>
          </a:p>
          <a:p>
            <a:pPr>
              <a:buNone/>
            </a:pPr>
            <a:r>
              <a:rPr lang="ru-RU" dirty="0" smtClean="0"/>
              <a:t>	Наименьшее число рёбер в рёберном покрытии графа </a:t>
            </a:r>
            <a:r>
              <a:rPr lang="en-US" dirty="0" smtClean="0"/>
              <a:t>G </a:t>
            </a:r>
            <a:r>
              <a:rPr lang="ru-RU" dirty="0" smtClean="0"/>
              <a:t>обозначим как </a:t>
            </a:r>
            <a:r>
              <a:rPr lang="el-GR" dirty="0" smtClean="0"/>
              <a:t>ρ</a:t>
            </a:r>
            <a:r>
              <a:rPr lang="ru-RU" dirty="0" smtClean="0"/>
              <a:t>(</a:t>
            </a:r>
            <a:r>
              <a:rPr lang="en-US" dirty="0" smtClean="0"/>
              <a:t>G).</a:t>
            </a:r>
            <a:endParaRPr lang="ru-RU" dirty="0"/>
          </a:p>
        </p:txBody>
      </p:sp>
      <p:pic>
        <p:nvPicPr>
          <p:cNvPr id="2050" name="Picture 2" descr="C:\Users\Алексей\Desktop\Edge-cover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4149080"/>
            <a:ext cx="6840760" cy="20522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1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/>
              <a:t>Для любого графа </a:t>
            </a:r>
            <a:r>
              <a:rPr lang="en-US" dirty="0" smtClean="0"/>
              <a:t>G</a:t>
            </a:r>
            <a:r>
              <a:rPr lang="ru-RU" dirty="0" smtClean="0"/>
              <a:t> с </a:t>
            </a:r>
            <a:r>
              <a:rPr lang="en-US" dirty="0" smtClean="0"/>
              <a:t>n </a:t>
            </a:r>
            <a:r>
              <a:rPr lang="ru-RU" dirty="0" smtClean="0"/>
              <a:t>вершинами, не имеющего изолированных вершин, справедливо равенство </a:t>
            </a:r>
            <a:r>
              <a:rPr lang="el-GR" dirty="0" smtClean="0"/>
              <a:t>π</a:t>
            </a:r>
            <a:r>
              <a:rPr lang="ru-RU" dirty="0" smtClean="0"/>
              <a:t>(</a:t>
            </a:r>
            <a:r>
              <a:rPr lang="en-US" dirty="0" smtClean="0"/>
              <a:t>G)</a:t>
            </a:r>
            <a:r>
              <a:rPr lang="el-GR" dirty="0" smtClean="0"/>
              <a:t> </a:t>
            </a:r>
            <a:r>
              <a:rPr lang="ru-RU" dirty="0" smtClean="0"/>
              <a:t>+ </a:t>
            </a:r>
            <a:r>
              <a:rPr lang="el-GR" dirty="0" smtClean="0"/>
              <a:t>ρ</a:t>
            </a:r>
            <a:r>
              <a:rPr lang="ru-RU" dirty="0" smtClean="0"/>
              <a:t>(</a:t>
            </a:r>
            <a:r>
              <a:rPr lang="en-US" dirty="0" smtClean="0"/>
              <a:t>G)</a:t>
            </a:r>
            <a:r>
              <a:rPr lang="ru-RU" dirty="0" smtClean="0"/>
              <a:t> =</a:t>
            </a:r>
            <a:r>
              <a:rPr lang="en-US" dirty="0" smtClean="0"/>
              <a:t>n.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Доказательство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62056" cy="51495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ru-RU" dirty="0" smtClean="0"/>
              <a:t>	Пусть </a:t>
            </a:r>
            <a:r>
              <a:rPr lang="en-US" dirty="0" smtClean="0"/>
              <a:t>M –</a:t>
            </a:r>
            <a:r>
              <a:rPr lang="ru-RU" dirty="0" smtClean="0"/>
              <a:t> наибольшее </a:t>
            </a:r>
            <a:r>
              <a:rPr lang="ru-RU" dirty="0" err="1" smtClean="0"/>
              <a:t>паросочетание</a:t>
            </a:r>
            <a:r>
              <a:rPr lang="ru-RU" dirty="0" smtClean="0"/>
              <a:t> в графе </a:t>
            </a:r>
            <a:r>
              <a:rPr lang="en-US" dirty="0" smtClean="0"/>
              <a:t>G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  	Обозначим</a:t>
            </a:r>
            <a:r>
              <a:rPr lang="en-US" dirty="0" smtClean="0"/>
              <a:t> </a:t>
            </a:r>
            <a:r>
              <a:rPr lang="ru-RU" dirty="0" smtClean="0"/>
              <a:t>через </a:t>
            </a:r>
            <a:r>
              <a:rPr lang="en-US" dirty="0" smtClean="0"/>
              <a:t>W</a:t>
            </a:r>
            <a:r>
              <a:rPr lang="ru-RU" dirty="0" smtClean="0"/>
              <a:t> множество всех вершин графа, не покрытых ребрами этого</a:t>
            </a:r>
            <a:r>
              <a:rPr lang="en-US" dirty="0" smtClean="0"/>
              <a:t> </a:t>
            </a:r>
            <a:r>
              <a:rPr lang="ru-RU" dirty="0" err="1" smtClean="0"/>
              <a:t>паросочетания</a:t>
            </a:r>
            <a:r>
              <a:rPr lang="en-US" dirty="0" smtClean="0"/>
              <a:t>. </a:t>
            </a:r>
            <a:r>
              <a:rPr lang="ru-RU" dirty="0" smtClean="0"/>
              <a:t>Тогда </a:t>
            </a:r>
            <a:r>
              <a:rPr lang="en-US" dirty="0" smtClean="0"/>
              <a:t>|W| = n - 2</a:t>
            </a:r>
            <a:r>
              <a:rPr lang="el-GR" dirty="0" smtClean="0"/>
              <a:t> π</a:t>
            </a:r>
            <a:r>
              <a:rPr lang="ru-RU" dirty="0" smtClean="0"/>
              <a:t>(</a:t>
            </a:r>
            <a:r>
              <a:rPr lang="en-US" dirty="0" smtClean="0"/>
              <a:t>G).</a:t>
            </a:r>
            <a:r>
              <a:rPr lang="ru-RU" dirty="0" smtClean="0"/>
              <a:t> Заметим, что</a:t>
            </a:r>
            <a:r>
              <a:rPr lang="en-US" dirty="0" smtClean="0"/>
              <a:t> W </a:t>
            </a:r>
            <a:r>
              <a:rPr lang="ru-RU" dirty="0" smtClean="0"/>
              <a:t>независимое множество вершин(поскольку иначе </a:t>
            </a:r>
            <a:r>
              <a:rPr lang="en-US" dirty="0" smtClean="0"/>
              <a:t>M </a:t>
            </a:r>
            <a:r>
              <a:rPr lang="ru-RU" dirty="0" smtClean="0"/>
              <a:t>не будет наибольшим). </a:t>
            </a:r>
            <a:r>
              <a:rPr lang="en-US" dirty="0" smtClean="0"/>
              <a:t> </a:t>
            </a:r>
            <a:r>
              <a:rPr lang="ru-RU" dirty="0" smtClean="0"/>
              <a:t>Выберем для каждой вершины из </a:t>
            </a:r>
            <a:r>
              <a:rPr lang="en-US" dirty="0" smtClean="0"/>
              <a:t>W </a:t>
            </a:r>
            <a:r>
              <a:rPr lang="ru-RU" dirty="0" smtClean="0"/>
              <a:t>какое-нибудь инцидентное ей ребро и обозначим множество выбранных рёбер за </a:t>
            </a:r>
            <a:r>
              <a:rPr lang="en-US" dirty="0" smtClean="0"/>
              <a:t>F</a:t>
            </a:r>
            <a:r>
              <a:rPr lang="ru-RU" dirty="0" smtClean="0"/>
              <a:t>. Тогда </a:t>
            </a:r>
            <a:r>
              <a:rPr lang="en-US" dirty="0" smtClean="0"/>
              <a:t>M </a:t>
            </a:r>
            <a:r>
              <a:rPr lang="en-US" dirty="0" smtClean="0">
                <a:latin typeface="Cambria"/>
              </a:rPr>
              <a:t>⋃ F </a:t>
            </a:r>
            <a:r>
              <a:rPr lang="ru-RU" dirty="0" smtClean="0">
                <a:latin typeface="Cambria"/>
              </a:rPr>
              <a:t>– рёберное покрытие и </a:t>
            </a:r>
            <a:r>
              <a:rPr lang="en-US" dirty="0" smtClean="0">
                <a:latin typeface="Cambria"/>
              </a:rPr>
              <a:t>|</a:t>
            </a:r>
            <a:r>
              <a:rPr lang="en-US" dirty="0" smtClean="0"/>
              <a:t>M </a:t>
            </a:r>
            <a:r>
              <a:rPr lang="en-US" dirty="0" smtClean="0">
                <a:latin typeface="Cambria"/>
              </a:rPr>
              <a:t>⋃ F| = n - </a:t>
            </a:r>
            <a:r>
              <a:rPr lang="el-GR" dirty="0" smtClean="0"/>
              <a:t>π</a:t>
            </a:r>
            <a:r>
              <a:rPr lang="ru-RU" dirty="0" smtClean="0"/>
              <a:t>(</a:t>
            </a:r>
            <a:r>
              <a:rPr lang="en-US" dirty="0" smtClean="0"/>
              <a:t>G)</a:t>
            </a:r>
            <a:r>
              <a:rPr lang="ru-RU" dirty="0" smtClean="0"/>
              <a:t>, следовательно, </a:t>
            </a:r>
            <a:r>
              <a:rPr lang="el-GR" dirty="0" smtClean="0"/>
              <a:t>ρ</a:t>
            </a:r>
            <a:r>
              <a:rPr lang="ru-RU" dirty="0" smtClean="0"/>
              <a:t>(</a:t>
            </a:r>
            <a:r>
              <a:rPr lang="en-US" dirty="0" smtClean="0"/>
              <a:t>G)</a:t>
            </a:r>
            <a:r>
              <a:rPr lang="ru-RU" dirty="0" smtClean="0"/>
              <a:t> </a:t>
            </a:r>
            <a:r>
              <a:rPr lang="ru-RU" dirty="0" smtClean="0">
                <a:latin typeface="Cambria"/>
              </a:rPr>
              <a:t>⩽ </a:t>
            </a:r>
            <a:r>
              <a:rPr lang="en-US" dirty="0" smtClean="0">
                <a:latin typeface="Cambria"/>
              </a:rPr>
              <a:t>n - </a:t>
            </a:r>
            <a:r>
              <a:rPr lang="el-GR" dirty="0" smtClean="0"/>
              <a:t>π</a:t>
            </a:r>
            <a:r>
              <a:rPr lang="ru-RU" dirty="0" smtClean="0"/>
              <a:t>(</a:t>
            </a:r>
            <a:r>
              <a:rPr lang="en-US" dirty="0" smtClean="0"/>
              <a:t>G) </a:t>
            </a:r>
            <a:r>
              <a:rPr lang="ru-RU" dirty="0" smtClean="0"/>
              <a:t>или </a:t>
            </a:r>
          </a:p>
          <a:p>
            <a:pPr>
              <a:buNone/>
            </a:pPr>
            <a:r>
              <a:rPr lang="ru-RU" dirty="0" smtClean="0"/>
              <a:t>    </a:t>
            </a:r>
            <a:r>
              <a:rPr lang="el-GR" dirty="0" smtClean="0"/>
              <a:t>π</a:t>
            </a:r>
            <a:r>
              <a:rPr lang="ru-RU" dirty="0" smtClean="0"/>
              <a:t>(</a:t>
            </a:r>
            <a:r>
              <a:rPr lang="en-US" dirty="0" smtClean="0"/>
              <a:t>G)</a:t>
            </a:r>
            <a:r>
              <a:rPr lang="ru-RU" dirty="0" smtClean="0"/>
              <a:t> + </a:t>
            </a:r>
            <a:r>
              <a:rPr lang="el-GR" dirty="0" smtClean="0"/>
              <a:t>ρ</a:t>
            </a:r>
            <a:r>
              <a:rPr lang="ru-RU" dirty="0" smtClean="0"/>
              <a:t>(</a:t>
            </a:r>
            <a:r>
              <a:rPr lang="en-US" dirty="0" smtClean="0"/>
              <a:t>G)</a:t>
            </a:r>
            <a:r>
              <a:rPr lang="ru-RU" dirty="0" smtClean="0"/>
              <a:t> ⩽ </a:t>
            </a:r>
            <a:r>
              <a:rPr lang="en-US" dirty="0" smtClean="0">
                <a:latin typeface="Cambria"/>
              </a:rPr>
              <a:t>n</a:t>
            </a:r>
            <a:r>
              <a:rPr lang="ru-RU" dirty="0" smtClean="0"/>
              <a:t> .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Доказательство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/>
              <a:t>Пусть теперь С – наименьшее рёберное покрытие графа </a:t>
            </a:r>
            <a:r>
              <a:rPr lang="en-US" dirty="0" smtClean="0"/>
              <a:t>G. </a:t>
            </a:r>
            <a:r>
              <a:rPr lang="ru-RU" dirty="0" smtClean="0"/>
              <a:t>Рассмотрим подграф </a:t>
            </a:r>
            <a:r>
              <a:rPr lang="en-US" dirty="0" smtClean="0"/>
              <a:t>H </a:t>
            </a:r>
            <a:r>
              <a:rPr lang="ru-RU" dirty="0" smtClean="0"/>
              <a:t>графа </a:t>
            </a:r>
            <a:r>
              <a:rPr lang="en-US" dirty="0" smtClean="0"/>
              <a:t>G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образованный рёбрами этого покрытия. В графе </a:t>
            </a:r>
            <a:r>
              <a:rPr lang="en-US" dirty="0" smtClean="0"/>
              <a:t>H </a:t>
            </a:r>
            <a:r>
              <a:rPr lang="ru-RU" dirty="0" smtClean="0"/>
              <a:t>один из концов каждого ребра является вершиной степени 1 (ребро, каждая вершина которого инцидентна, по крайней мере, ещё одному ребру, можно было бы удалить из </a:t>
            </a:r>
            <a:r>
              <a:rPr lang="en-US" dirty="0" smtClean="0"/>
              <a:t>C, </a:t>
            </a:r>
            <a:r>
              <a:rPr lang="ru-RU" dirty="0" smtClean="0"/>
              <a:t>и оставшиеся рёбра по прежнему покрывали бы все вершины). Отсюда следует, что каждая компонента связности графа </a:t>
            </a:r>
            <a:r>
              <a:rPr lang="en-US" dirty="0" smtClean="0"/>
              <a:t>H </a:t>
            </a:r>
            <a:r>
              <a:rPr lang="ru-RU" dirty="0" smtClean="0"/>
              <a:t>является звездой.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Доказательство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34064" cy="493352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sz="2400" dirty="0" smtClean="0"/>
              <a:t>Напомним, что звезда – это дерево, у которого не больше одной вершины степени больше 1.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ru-RU" sz="2400" dirty="0" smtClean="0"/>
              <a:t>Так как в любом лесе сумма количества рёбер и компонент связности равна числу вершин, то число компонент связности в графе </a:t>
            </a:r>
            <a:r>
              <a:rPr lang="en-US" sz="2400" dirty="0" smtClean="0"/>
              <a:t>H </a:t>
            </a:r>
            <a:r>
              <a:rPr lang="ru-RU" sz="2400" dirty="0" smtClean="0"/>
              <a:t>равно </a:t>
            </a:r>
            <a:r>
              <a:rPr lang="en-US" sz="2400" dirty="0" smtClean="0"/>
              <a:t>n - </a:t>
            </a:r>
            <a:r>
              <a:rPr lang="el-GR" sz="2400" dirty="0" smtClean="0"/>
              <a:t>ρ</a:t>
            </a:r>
            <a:r>
              <a:rPr lang="ru-RU" sz="2400" dirty="0" smtClean="0"/>
              <a:t>(</a:t>
            </a:r>
            <a:r>
              <a:rPr lang="en-US" sz="2400" dirty="0" smtClean="0"/>
              <a:t>G). </a:t>
            </a:r>
            <a:r>
              <a:rPr lang="ru-RU" sz="2400" dirty="0" smtClean="0"/>
              <a:t>Выбрав по одному ребру из каждой компоненты, получим </a:t>
            </a:r>
            <a:r>
              <a:rPr lang="ru-RU" sz="2400" dirty="0" err="1" smtClean="0"/>
              <a:t>паросочетание</a:t>
            </a:r>
            <a:r>
              <a:rPr lang="ru-RU" sz="2400" dirty="0" smtClean="0"/>
              <a:t>. Отсюда следует, что </a:t>
            </a:r>
          </a:p>
          <a:p>
            <a:pPr>
              <a:buNone/>
            </a:pPr>
            <a:r>
              <a:rPr lang="ru-RU" sz="2400" dirty="0" smtClean="0"/>
              <a:t>	</a:t>
            </a:r>
            <a:r>
              <a:rPr lang="el-GR" sz="2400" dirty="0" smtClean="0"/>
              <a:t> π</a:t>
            </a:r>
            <a:r>
              <a:rPr lang="ru-RU" sz="2400" dirty="0" smtClean="0"/>
              <a:t>(</a:t>
            </a:r>
            <a:r>
              <a:rPr lang="en-US" sz="2400" dirty="0" smtClean="0"/>
              <a:t>G) </a:t>
            </a:r>
            <a:r>
              <a:rPr lang="ru-RU" sz="2400" dirty="0" smtClean="0">
                <a:latin typeface="Cambria"/>
              </a:rPr>
              <a:t>⩾</a:t>
            </a:r>
            <a:r>
              <a:rPr lang="ru-RU" sz="2400" dirty="0" smtClean="0"/>
              <a:t> </a:t>
            </a:r>
            <a:r>
              <a:rPr lang="en-US" sz="2400" dirty="0" smtClean="0">
                <a:latin typeface="Cambria"/>
              </a:rPr>
              <a:t>n -</a:t>
            </a:r>
            <a:r>
              <a:rPr lang="ru-RU" sz="2400" dirty="0" smtClean="0">
                <a:latin typeface="Cambria"/>
              </a:rPr>
              <a:t> </a:t>
            </a:r>
            <a:r>
              <a:rPr lang="el-GR" sz="2400" dirty="0" smtClean="0"/>
              <a:t>ρ</a:t>
            </a:r>
            <a:r>
              <a:rPr lang="ru-RU" sz="2400" dirty="0" smtClean="0"/>
              <a:t>(</a:t>
            </a:r>
            <a:r>
              <a:rPr lang="en-US" sz="2400" dirty="0" smtClean="0"/>
              <a:t>G)</a:t>
            </a:r>
            <a:r>
              <a:rPr lang="ru-RU" sz="2400" dirty="0" smtClean="0"/>
              <a:t> или </a:t>
            </a:r>
            <a:r>
              <a:rPr lang="el-GR" sz="2400" dirty="0" smtClean="0"/>
              <a:t>π</a:t>
            </a:r>
            <a:r>
              <a:rPr lang="ru-RU" sz="2400" dirty="0" smtClean="0"/>
              <a:t>(</a:t>
            </a:r>
            <a:r>
              <a:rPr lang="en-US" sz="2400" dirty="0" smtClean="0"/>
              <a:t>G)</a:t>
            </a:r>
            <a:r>
              <a:rPr lang="ru-RU" sz="2400" dirty="0" smtClean="0"/>
              <a:t> +</a:t>
            </a:r>
            <a:r>
              <a:rPr lang="en-US" sz="2400" dirty="0" smtClean="0"/>
              <a:t> </a:t>
            </a:r>
            <a:r>
              <a:rPr lang="el-GR" sz="2400" dirty="0" smtClean="0"/>
              <a:t>ρ</a:t>
            </a:r>
            <a:r>
              <a:rPr lang="ru-RU" sz="2400" dirty="0" smtClean="0"/>
              <a:t>(</a:t>
            </a:r>
            <a:r>
              <a:rPr lang="en-US" sz="2400" dirty="0" smtClean="0"/>
              <a:t>G) </a:t>
            </a:r>
            <a:r>
              <a:rPr lang="ru-RU" sz="2400" dirty="0" smtClean="0">
                <a:latin typeface="Cambria"/>
              </a:rPr>
              <a:t>⩾</a:t>
            </a:r>
            <a:r>
              <a:rPr lang="ru-RU" sz="2400" dirty="0" smtClean="0"/>
              <a:t> </a:t>
            </a:r>
            <a:r>
              <a:rPr lang="en-US" sz="2400" dirty="0" smtClean="0">
                <a:latin typeface="Cambria"/>
              </a:rPr>
              <a:t>n.</a:t>
            </a:r>
            <a:r>
              <a:rPr lang="ru-RU" sz="2400" dirty="0" smtClean="0">
                <a:latin typeface="Cambria"/>
              </a:rPr>
              <a:t>			█</a:t>
            </a:r>
            <a:endParaRPr lang="ru-RU" sz="2400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endParaRPr lang="ru-RU" dirty="0"/>
          </a:p>
        </p:txBody>
      </p:sp>
      <p:pic>
        <p:nvPicPr>
          <p:cNvPr id="3074" name="Picture 2" descr="C:\Users\Алексей\Desktop\Star_graphs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492896"/>
            <a:ext cx="5616624" cy="14158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Замечание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Несмотря на сходство между </a:t>
            </a:r>
            <a:r>
              <a:rPr lang="en-US" dirty="0" smtClean="0"/>
              <a:t>“</a:t>
            </a:r>
            <a:r>
              <a:rPr lang="ru-RU" dirty="0" smtClean="0"/>
              <a:t>вершинными</a:t>
            </a:r>
            <a:r>
              <a:rPr lang="en-US" dirty="0" smtClean="0"/>
              <a:t>” </a:t>
            </a:r>
            <a:r>
              <a:rPr lang="ru-RU" dirty="0" smtClean="0"/>
              <a:t>и </a:t>
            </a:r>
            <a:r>
              <a:rPr lang="en-US" dirty="0" smtClean="0"/>
              <a:t>“</a:t>
            </a:r>
            <a:r>
              <a:rPr lang="ru-RU" dirty="0" smtClean="0"/>
              <a:t>рёберными</a:t>
            </a:r>
            <a:r>
              <a:rPr lang="en-US" dirty="0" smtClean="0"/>
              <a:t>” </a:t>
            </a:r>
            <a:r>
              <a:rPr lang="ru-RU" dirty="0" smtClean="0"/>
              <a:t>вариантами независимых множеств и покрытий, имеется кардинальное различие в сложности соответствующих экстремальных задач. </a:t>
            </a:r>
            <a:r>
              <a:rPr lang="en-US" dirty="0" smtClean="0"/>
              <a:t>“</a:t>
            </a:r>
            <a:r>
              <a:rPr lang="ru-RU" dirty="0" smtClean="0"/>
              <a:t>Вершинные</a:t>
            </a:r>
            <a:r>
              <a:rPr lang="en-US" dirty="0" smtClean="0"/>
              <a:t>” </a:t>
            </a:r>
            <a:r>
              <a:rPr lang="ru-RU" dirty="0" smtClean="0"/>
              <a:t>задачи являются </a:t>
            </a:r>
            <a:r>
              <a:rPr lang="en-US" dirty="0" smtClean="0"/>
              <a:t>NP-</a:t>
            </a:r>
            <a:r>
              <a:rPr lang="ru-RU" dirty="0" smtClean="0"/>
              <a:t>полными. Для рёберных же известны полиномиальные алгоритмы, которые основаны на методе чередующихся путей. 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Спасибо за внимание!</a:t>
            </a:r>
            <a:endParaRPr lang="ru-RU" sz="54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C:\Users\Алексей\Desktop\300px-Understandable,_Have_a_Great_Da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12776"/>
            <a:ext cx="7968411" cy="5077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163</TotalTime>
  <Words>33</Words>
  <Application>Microsoft Office PowerPoint</Application>
  <PresentationFormat>Экран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Справедливость</vt:lpstr>
      <vt:lpstr>Паросочетания и рёберные покрытия.</vt:lpstr>
      <vt:lpstr>Определение и обозначение:</vt:lpstr>
      <vt:lpstr>Ещё определение и обозначение:</vt:lpstr>
      <vt:lpstr>Теорема 1:</vt:lpstr>
      <vt:lpstr>Доказательство:</vt:lpstr>
      <vt:lpstr>Доказательство:</vt:lpstr>
      <vt:lpstr>Доказательство:</vt:lpstr>
      <vt:lpstr>Замечание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Паросочетания и рёберные покрытия.</dc:title>
  <dc:creator>Алексей</dc:creator>
  <cp:lastModifiedBy>Алексей</cp:lastModifiedBy>
  <cp:revision>17</cp:revision>
  <dcterms:created xsi:type="dcterms:W3CDTF">2020-12-02T14:39:37Z</dcterms:created>
  <dcterms:modified xsi:type="dcterms:W3CDTF">2020-12-03T12:04:31Z</dcterms:modified>
</cp:coreProperties>
</file>