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6" r:id="rId5"/>
    <p:sldId id="262" r:id="rId6"/>
    <p:sldId id="267" r:id="rId7"/>
    <p:sldId id="263" r:id="rId8"/>
    <p:sldId id="268" r:id="rId9"/>
    <p:sldId id="269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>
        <p:scale>
          <a:sx n="114" d="100"/>
          <a:sy n="114" d="100"/>
        </p:scale>
        <p:origin x="47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BB847-404A-F447-9217-DA5862B2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8DEB53-1531-1440-BC50-7ABBA9A04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E3B9DA-F1D6-1146-B94D-7FD538E7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BD625-F9DD-7542-A818-A008795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0D91F-5999-B940-9993-85C5090F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5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E1B3F-9A90-A64D-BB12-73C0C3CC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17DD2-CC80-AB4C-AD5D-C03D6EDE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3CE7B-8B15-3440-8599-07503A45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02E7DC-64A5-D049-B95F-D623BE20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C6C77-8C69-594C-96B9-85ADB68F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9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A0264B-CA08-5C4B-90F1-39C76B4E1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62C08A-1C1B-8449-A4C2-86CE1B9C4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5FE880-9A3A-1C4F-880B-A8873D32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31935-1133-1D4F-ACAC-DEEF6B34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B90A3-09FA-F647-9F2E-46C9F800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338E2-4405-4840-9824-A5A6984D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0BD3D-F2E8-2340-8DC3-A63D14E8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3A4C5E-3B88-5644-976B-2E8A109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6126DC-929D-2E4A-B1B6-FE36C216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A6438-E290-7042-BD69-A977B60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7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A0AE7-D5C2-5C4A-8843-151DC985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51BB77-9DFE-3E40-B3D6-17B29A26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672B2-3241-1F4E-B500-B862F277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376F4-907C-E74C-A9AC-F4528F02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1EE5F-508C-2E47-A6D1-78259B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6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111C6-5B50-0640-91B6-E511D0B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3C28C-00BC-3643-AE8F-A4EA464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0109D3-BEE1-5A49-9427-C644587C8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C74FEC-116F-654D-9C88-FA5D361C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EE95A-B60A-4249-B380-10C25BF9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3F744-B79F-B64A-BD77-AC4E3701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61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82E78-9718-7E40-A5EB-F2E55EF5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36564-7F74-A443-9F47-95C2F1F5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3C778A-50F5-9F4E-9844-3DE447396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3B246E-44B0-FE46-8A1F-021CE74B4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208BA-0943-CA4A-AA35-E30FE5755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D4C01D-2234-6E46-8B7D-1B672E5A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5B613F-2F33-1F4E-8625-2D0D93CE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E5DB4E-C8F3-6E46-9285-39E9E2E2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1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629B8-AB71-F04C-A40D-19137AD8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472016-26DB-0049-8E0D-3640B9D7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EE68D5-E4C5-CC4A-86C2-4CCF2680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0775CA-D8FA-3F41-98B9-7FFA5ABF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31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E63AF0-0F82-7844-A9FD-A02C631F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7CDD0A-13FE-5E4D-B4CD-99E37B64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CFF08B-F990-7546-AE45-184E7645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6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23855-0344-6146-9EE9-3273025F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13132-2A39-544F-8BAB-7E268BC3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E0DB6C-CFE7-FB49-AECD-55DC3EEA3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98382-66D2-CA4E-9AD2-FB98F8BD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4E1F93-F3B2-5046-933A-AC3ACCFB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82DA2-EBAD-8A40-A582-A34E34E6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2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89DB7-BA18-C34C-8EC1-B46E5F42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D26EFD-FFC4-A045-B463-6DCBBCED2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D9F7F8-5547-9743-8803-924825144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44ABA-FF64-8F47-92EE-2C155058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9F716-B400-3E45-A7EA-143B82A4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09B1FE-C271-3E40-934F-7184D1D2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7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751B-9266-8249-9F49-01BDCB2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C6801E-A1C1-AE47-8F93-1B56477F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63659F-9C46-B040-989C-857DA697B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3DE5-5A72-EB45-A659-0E31C30435A5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7C132-2503-8C4B-8477-3AA6ADB2E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9B037-DEF3-3B48-8CE6-53BD490BD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EB88F-9188-6B42-837E-670350CFDE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4372B-A026-AA4E-A0A5-0FD99599A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Перебор максимальных независимых множеств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AD6FB-6911-0242-94D7-3BF362792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Овчинникова Елизавета 18122</a:t>
            </a:r>
          </a:p>
        </p:txBody>
      </p:sp>
    </p:spTree>
    <p:extLst>
      <p:ext uri="{BB962C8B-B14F-4D97-AF65-F5344CB8AC3E}">
        <p14:creationId xmlns:p14="http://schemas.microsoft.com/office/powerpoint/2010/main" val="14684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CF201-89B0-3149-AD9C-FD70FD74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CA7ED-674C-1F42-91FC-B4B346A3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 dirty="0"/>
              <a:t>L</a:t>
            </a:r>
            <a:r>
              <a:rPr lang="en-US" b="1" baseline="-25000" dirty="0"/>
              <a:t>1</a:t>
            </a:r>
            <a:r>
              <a:rPr lang="en-US" b="1" dirty="0"/>
              <a:t> = {</a:t>
            </a:r>
            <a:r>
              <a:rPr lang="en-US" sz="2400" b="1" dirty="0"/>
              <a:t>{2, 5, 7, 8}, {4, 6}, {3, 7, 8}</a:t>
            </a:r>
            <a:r>
              <a:rPr lang="en-US" b="1" dirty="0"/>
              <a:t>}</a:t>
            </a:r>
            <a:r>
              <a:rPr lang="ru-RU" b="1" dirty="0"/>
              <a:t>, А = </a:t>
            </a:r>
            <a:r>
              <a:rPr lang="en-US" b="1" dirty="0"/>
              <a:t>{2, 6, 8}</a:t>
            </a:r>
            <a:r>
              <a:rPr lang="ru-RU" b="1" dirty="0"/>
              <a:t>, </a:t>
            </a:r>
            <a:r>
              <a:rPr lang="en-US" b="1" dirty="0"/>
              <a:t>B = {3, 4, 5, 7}</a:t>
            </a:r>
            <a:endParaRPr lang="ru-RU" b="1" dirty="0"/>
          </a:p>
          <a:p>
            <a:pPr marL="514350" indent="-514350">
              <a:buFont typeface="+mj-lt"/>
              <a:buAutoNum type="arabicPeriod" startAt="11"/>
            </a:pPr>
            <a:r>
              <a:rPr lang="ru-RU" dirty="0"/>
              <a:t>Берём элемент </a:t>
            </a:r>
            <a:r>
              <a:rPr lang="ru-RU" b="1" dirty="0"/>
              <a:t>М = </a:t>
            </a:r>
            <a:r>
              <a:rPr lang="en-US" b="1" dirty="0"/>
              <a:t>{3, 7, 8} </a:t>
            </a:r>
            <a:r>
              <a:rPr lang="ru-RU" dirty="0"/>
              <a:t>из </a:t>
            </a:r>
            <a:r>
              <a:rPr lang="en-US" b="1" dirty="0"/>
              <a:t>L</a:t>
            </a:r>
            <a:r>
              <a:rPr lang="ru-RU" b="1" baseline="-25000" dirty="0"/>
              <a:t>1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b="1" dirty="0"/>
              <a:t>M </a:t>
            </a:r>
            <a:r>
              <a:rPr lang="ru-RU" dirty="0"/>
              <a:t>не лежит в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ru-RU" dirty="0"/>
              <a:t>значит добавляем к </a:t>
            </a:r>
            <a:r>
              <a:rPr lang="en-US" b="1" dirty="0"/>
              <a:t>L</a:t>
            </a:r>
            <a:r>
              <a:rPr lang="en-US" dirty="0"/>
              <a:t> </a:t>
            </a:r>
            <a:r>
              <a:rPr lang="ru-RU" dirty="0"/>
              <a:t>множество </a:t>
            </a:r>
            <a:r>
              <a:rPr lang="ru-RU" b="1" dirty="0"/>
              <a:t>М</a:t>
            </a:r>
            <a:r>
              <a:rPr lang="ru-RU" dirty="0"/>
              <a:t>. То есть теперь </a:t>
            </a:r>
            <a:r>
              <a:rPr lang="en-US" b="1" dirty="0"/>
              <a:t>L = {{2, 5, 7, 8}, {4, 6}, {3, 7, 8}}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" b="1" dirty="0"/>
              <a:t>M∩B = {3, 7} </a:t>
            </a:r>
            <a:r>
              <a:rPr lang="ru-RU" dirty="0"/>
              <a:t>— максимальное независимое в </a:t>
            </a:r>
            <a:r>
              <a:rPr lang="en-US" b="1" dirty="0"/>
              <a:t>G</a:t>
            </a:r>
            <a:r>
              <a:rPr lang="en-US" b="1" baseline="-25000" dirty="0"/>
              <a:t>2</a:t>
            </a:r>
            <a:r>
              <a:rPr lang="en-US" dirty="0"/>
              <a:t>, </a:t>
            </a:r>
            <a:r>
              <a:rPr lang="ru-RU" dirty="0"/>
              <a:t>то есть смотрим пункт алгоритма №4. 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" b="1" dirty="0"/>
              <a:t>M∩</a:t>
            </a:r>
            <a:r>
              <a:rPr lang="ru-RU" b="1" dirty="0"/>
              <a:t>А</a:t>
            </a:r>
            <a:r>
              <a:rPr lang="en" b="1" dirty="0"/>
              <a:t> = {8}</a:t>
            </a:r>
            <a:r>
              <a:rPr lang="ru-RU" b="1" dirty="0"/>
              <a:t> </a:t>
            </a:r>
            <a:r>
              <a:rPr lang="ru-RU" dirty="0"/>
              <a:t>не</a:t>
            </a:r>
            <a:r>
              <a:rPr lang="ru-RU" b="1" dirty="0"/>
              <a:t> </a:t>
            </a:r>
            <a:r>
              <a:rPr lang="ru-RU" dirty="0"/>
              <a:t>является лексикографически первым максимальным множеством в графе, порожденном </a:t>
            </a:r>
            <a:r>
              <a:rPr lang="en" b="1" dirty="0"/>
              <a:t>A</a:t>
            </a:r>
            <a:r>
              <a:rPr lang="en-US" b="1" dirty="0"/>
              <a:t>\</a:t>
            </a:r>
            <a:r>
              <a:rPr lang="en" b="1" dirty="0"/>
              <a:t>V(M∩B)</a:t>
            </a:r>
            <a:r>
              <a:rPr lang="ru-RU" b="1" dirty="0"/>
              <a:t>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ru-RU" dirty="0"/>
              <a:t>Список </a:t>
            </a:r>
            <a:r>
              <a:rPr lang="en-US" b="1" dirty="0"/>
              <a:t>L</a:t>
            </a:r>
            <a:r>
              <a:rPr lang="en-US" b="1" baseline="-25000" dirty="0"/>
              <a:t>1 </a:t>
            </a:r>
            <a:r>
              <a:rPr lang="ru-RU" dirty="0"/>
              <a:t>пуст, список </a:t>
            </a:r>
            <a:r>
              <a:rPr lang="en-US" b="1" dirty="0"/>
              <a:t>L</a:t>
            </a:r>
            <a:r>
              <a:rPr lang="ru-RU" dirty="0"/>
              <a:t> всех независимых множеств графа </a:t>
            </a:r>
            <a:r>
              <a:rPr lang="en-US" dirty="0"/>
              <a:t>G </a:t>
            </a:r>
            <a:r>
              <a:rPr lang="ru-RU" dirty="0"/>
              <a:t>построен.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22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2A105-6592-DF43-9037-B9DB537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45CCD-6913-C44F-8B97-E7F14887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Начиная с одновершинного графа (у которого список максимальных независимых множеств состоит из одного элемента), добавляя последовательно по одной вершине, получаем последовательность графов </a:t>
            </a:r>
            <a:r>
              <a:rPr lang="en" b="1" dirty="0"/>
              <a:t>G</a:t>
            </a:r>
            <a:r>
              <a:rPr lang="en" b="1" baseline="-25000" dirty="0"/>
              <a:t>1</a:t>
            </a:r>
            <a:r>
              <a:rPr lang="en" b="1" dirty="0"/>
              <a:t>, G</a:t>
            </a:r>
            <a:r>
              <a:rPr lang="en" b="1" baseline="-25000" dirty="0"/>
              <a:t>2</a:t>
            </a:r>
            <a:r>
              <a:rPr lang="en" b="1" dirty="0"/>
              <a:t>,</a:t>
            </a:r>
            <a:r>
              <a:rPr lang="ru-RU" b="1" dirty="0"/>
              <a:t> </a:t>
            </a:r>
            <a:r>
              <a:rPr lang="en" b="1" dirty="0"/>
              <a:t>..., </a:t>
            </a:r>
            <a:r>
              <a:rPr lang="en" b="1" dirty="0" err="1"/>
              <a:t>G</a:t>
            </a:r>
            <a:r>
              <a:rPr lang="en" b="1" baseline="-25000" dirty="0" err="1"/>
              <a:t>n</a:t>
            </a:r>
            <a:r>
              <a:rPr lang="en" b="1" dirty="0"/>
              <a:t> = G</a:t>
            </a:r>
            <a:r>
              <a:rPr lang="en" dirty="0"/>
              <a:t>.</a:t>
            </a:r>
            <a:endParaRPr lang="ru-RU" dirty="0"/>
          </a:p>
          <a:p>
            <a:r>
              <a:rPr lang="ru-RU" dirty="0"/>
              <a:t>Применяя для каждого </a:t>
            </a:r>
            <a:r>
              <a:rPr lang="en" b="1" dirty="0" err="1"/>
              <a:t>i</a:t>
            </a:r>
            <a:r>
              <a:rPr lang="en" b="1" dirty="0"/>
              <a:t> = 1, ..., n</a:t>
            </a:r>
            <a:r>
              <a:rPr lang="ru-RU" b="1" dirty="0"/>
              <a:t>-</a:t>
            </a:r>
            <a:r>
              <a:rPr lang="en" b="1" dirty="0"/>
              <a:t>1 </a:t>
            </a:r>
            <a:r>
              <a:rPr lang="ru-RU" dirty="0"/>
              <a:t>описанный алгоритм для построения списка всех максимальных независимых множеств графа </a:t>
            </a:r>
            <a:r>
              <a:rPr lang="en" b="1" dirty="0"/>
              <a:t>G</a:t>
            </a:r>
            <a:r>
              <a:rPr lang="en" b="1" baseline="-25000" dirty="0"/>
              <a:t>i+1 </a:t>
            </a:r>
            <a:r>
              <a:rPr lang="ru-RU" dirty="0"/>
              <a:t>по такому списку для графа </a:t>
            </a:r>
            <a:r>
              <a:rPr lang="en" b="1" dirty="0"/>
              <a:t>G</a:t>
            </a:r>
            <a:r>
              <a:rPr lang="en" b="1" baseline="-25000" dirty="0"/>
              <a:t>i</a:t>
            </a:r>
            <a:r>
              <a:rPr lang="en" dirty="0"/>
              <a:t>, </a:t>
            </a:r>
            <a:r>
              <a:rPr lang="ru-RU" dirty="0"/>
              <a:t>в конце концов получим список   всех максимальных независимых множеств графа </a:t>
            </a:r>
            <a:r>
              <a:rPr lang="en" b="1" dirty="0"/>
              <a:t>G</a:t>
            </a:r>
            <a:r>
              <a:rPr lang="en" dirty="0"/>
              <a:t>.</a:t>
            </a:r>
            <a:r>
              <a:rPr lang="ru-RU" dirty="0"/>
              <a:t> </a:t>
            </a:r>
          </a:p>
          <a:p>
            <a:r>
              <a:rPr lang="ru-RU" dirty="0"/>
              <a:t>Приведенная процедура для каждого максимального независимого множества графа </a:t>
            </a:r>
            <a:r>
              <a:rPr lang="en" b="1" dirty="0"/>
              <a:t>G</a:t>
            </a:r>
            <a:r>
              <a:rPr lang="en" b="1" baseline="-25000" dirty="0"/>
              <a:t>i</a:t>
            </a:r>
            <a:r>
              <a:rPr lang="en" dirty="0"/>
              <a:t> </a:t>
            </a:r>
            <a:r>
              <a:rPr lang="ru-RU" dirty="0"/>
              <a:t>находит одно или два максимальных независимых множества графа </a:t>
            </a:r>
            <a:r>
              <a:rPr lang="en" b="1" dirty="0"/>
              <a:t>G</a:t>
            </a:r>
            <a:r>
              <a:rPr lang="en" b="1" baseline="-25000" dirty="0"/>
              <a:t>i+1</a:t>
            </a:r>
            <a:r>
              <a:rPr lang="en" dirty="0"/>
              <a:t>. </a:t>
            </a:r>
            <a:r>
              <a:rPr lang="ru-RU" dirty="0"/>
              <a:t>Одно из этих новых множеств рассматривается на следующем шаге, другое, если оно есть, запоминается в стеке.</a:t>
            </a:r>
          </a:p>
        </p:txBody>
      </p:sp>
    </p:spTree>
    <p:extLst>
      <p:ext uri="{BB962C8B-B14F-4D97-AF65-F5344CB8AC3E}">
        <p14:creationId xmlns:p14="http://schemas.microsoft.com/office/powerpoint/2010/main" val="106944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234FE-4A72-FC4D-8A44-42C767E1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EA023-DD45-1147-8303-E58EEEF8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представляет собой поиск в ширину в дереве вариантов. </a:t>
            </a:r>
          </a:p>
          <a:p>
            <a:r>
              <a:rPr lang="ru-RU" dirty="0"/>
              <a:t>Его можно применить для отыскания наибольших независимых множеств в графах, про которые известно, что в них мало максимальных независимых множеств. </a:t>
            </a:r>
          </a:p>
          <a:p>
            <a:r>
              <a:rPr lang="ru-RU" dirty="0"/>
              <a:t>Одним из классов графов с таким свойством является класс всех графов, не содержащих </a:t>
            </a:r>
            <a:r>
              <a:rPr lang="ru-RU" b="1" dirty="0"/>
              <a:t>2</a:t>
            </a:r>
            <a:r>
              <a:rPr lang="en" b="1" dirty="0"/>
              <a:t>K</a:t>
            </a:r>
            <a:r>
              <a:rPr lang="en" b="1" baseline="-25000" dirty="0"/>
              <a:t>2</a:t>
            </a:r>
            <a:r>
              <a:rPr lang="en" b="1" dirty="0"/>
              <a:t> </a:t>
            </a:r>
            <a:r>
              <a:rPr lang="ru-RU" dirty="0"/>
              <a:t>в качестве порожденного подграфа. </a:t>
            </a:r>
          </a:p>
          <a:p>
            <a:r>
              <a:rPr lang="ru-RU" dirty="0"/>
              <a:t>Известно, что в графе с </a:t>
            </a:r>
            <a:r>
              <a:rPr lang="en-US" b="1" dirty="0"/>
              <a:t>m</a:t>
            </a:r>
            <a:r>
              <a:rPr lang="ru-RU" dirty="0"/>
              <a:t> ребрами из этого класса число максимальных независимых множеств не превосходит </a:t>
            </a:r>
            <a:r>
              <a:rPr lang="en" b="1" dirty="0"/>
              <a:t>m+1</a:t>
            </a:r>
            <a:r>
              <a:rPr lang="en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84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E9221-B823-5046-8251-EFF0BAE6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Напоминание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B330E-B566-8840-8C6C-89B3BFBA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Независимым множеством вершин графа </a:t>
            </a:r>
            <a:r>
              <a:rPr lang="ru-RU" dirty="0"/>
              <a:t>называется любое множество попарно не смежных вершин, то есть множество вершин, порождающее пустой подграф.</a:t>
            </a:r>
          </a:p>
          <a:p>
            <a:r>
              <a:rPr lang="ru-RU" dirty="0"/>
              <a:t>Независимое множество называется </a:t>
            </a:r>
            <a:r>
              <a:rPr lang="ru-RU" b="1" dirty="0"/>
              <a:t>максимальным</a:t>
            </a:r>
            <a:r>
              <a:rPr lang="ru-RU" dirty="0"/>
              <a:t>, если оно не является собственным подмножеством другого независимого множества, и </a:t>
            </a:r>
            <a:r>
              <a:rPr lang="ru-RU" b="1" dirty="0"/>
              <a:t>наибольшим</a:t>
            </a:r>
            <a:r>
              <a:rPr lang="ru-RU" dirty="0"/>
              <a:t>, если оно содержит наибольшее количество вершин.</a:t>
            </a:r>
          </a:p>
        </p:txBody>
      </p:sp>
    </p:spTree>
    <p:extLst>
      <p:ext uri="{BB962C8B-B14F-4D97-AF65-F5344CB8AC3E}">
        <p14:creationId xmlns:p14="http://schemas.microsoft.com/office/powerpoint/2010/main" val="271314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40CC3-2623-FB4E-83DC-DF9C2A43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F7373-4018-B649-8795-696992B1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перебора максимальных независимых множеств, в отличие от приближенного алгоритма для задачи о вершинном покрытии, строит все максимальные и только максимальные независимые множества графа.</a:t>
            </a:r>
          </a:p>
          <a:p>
            <a:r>
              <a:rPr lang="ru-RU" dirty="0"/>
              <a:t>Это дает преимущество по сравнению с ним, так как наибольшее независимое множество находится среди максимальных. </a:t>
            </a:r>
          </a:p>
          <a:p>
            <a:r>
              <a:rPr lang="ru-RU" dirty="0"/>
              <a:t>Кроме того, преимущества этого алгоритма в том, что он находит все максимальные независимые множества.</a:t>
            </a:r>
          </a:p>
        </p:txBody>
      </p:sp>
    </p:spTree>
    <p:extLst>
      <p:ext uri="{BB962C8B-B14F-4D97-AF65-F5344CB8AC3E}">
        <p14:creationId xmlns:p14="http://schemas.microsoft.com/office/powerpoint/2010/main" val="390886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7C35D-57CF-5744-A88F-1F781083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Построим линейный порядок на множестве вершин графа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350DA-403F-F347-984C-4180B153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934"/>
          </a:xfrm>
        </p:spPr>
        <p:txBody>
          <a:bodyPr>
            <a:normAutofit/>
          </a:bodyPr>
          <a:lstStyle/>
          <a:p>
            <a:r>
              <a:rPr lang="en-US" sz="2400" b="1" dirty="0"/>
              <a:t>V(G) = {1, …, n}</a:t>
            </a:r>
          </a:p>
          <a:p>
            <a:r>
              <a:rPr lang="ru-RU" sz="2400" dirty="0"/>
              <a:t>Рассмотрим любое подмножество множества вершин и выпишем его элементы в порядке возрастания.</a:t>
            </a:r>
            <a:br>
              <a:rPr lang="ru-RU" sz="2400" dirty="0"/>
            </a:br>
            <a:r>
              <a:rPr lang="ru-RU" sz="2400" dirty="0"/>
              <a:t>Например, множество </a:t>
            </a:r>
            <a:r>
              <a:rPr lang="ru-RU" sz="2400" b="1" dirty="0"/>
              <a:t>{2, 5, 7, 9} </a:t>
            </a:r>
            <a:r>
              <a:rPr lang="ru-RU" sz="2400" dirty="0"/>
              <a:t>предшествует в этом порядке множеству </a:t>
            </a:r>
            <a:r>
              <a:rPr lang="ru-RU" sz="2400" b="1" dirty="0"/>
              <a:t>{2,</a:t>
            </a:r>
            <a:r>
              <a:rPr lang="en-US" sz="2400" b="1" dirty="0"/>
              <a:t> </a:t>
            </a:r>
            <a:r>
              <a:rPr lang="ru-RU" sz="2400" b="1" dirty="0"/>
              <a:t>5, 8}</a:t>
            </a:r>
            <a:r>
              <a:rPr lang="ru-RU" sz="2400" dirty="0"/>
              <a:t>, а множество </a:t>
            </a:r>
            <a:r>
              <a:rPr lang="ru-RU" sz="2400" b="1" dirty="0"/>
              <a:t>{2, 5, 7, 10} </a:t>
            </a:r>
            <a:r>
              <a:rPr lang="ru-RU" sz="2400" dirty="0"/>
              <a:t>занимает промежуточное положение между этими двумя.</a:t>
            </a:r>
          </a:p>
          <a:p>
            <a:r>
              <a:rPr lang="ru-RU" sz="2400" dirty="0"/>
              <a:t>Полученный порядок будем называть </a:t>
            </a:r>
            <a:r>
              <a:rPr lang="ru-RU" sz="2400" b="1" dirty="0"/>
              <a:t>лексикографическим</a:t>
            </a:r>
            <a:r>
              <a:rPr lang="ru-RU" sz="2400" dirty="0"/>
              <a:t>. Он порождает линейный порядок на множестве всех подмножеств множества вершин. </a:t>
            </a:r>
          </a:p>
          <a:p>
            <a:r>
              <a:rPr lang="ru-RU" sz="2400" dirty="0"/>
              <a:t>Самое первое максимальное независимое множество лексикографическим образом будем находить так: итеративно на каждом шаге берем наименьшую из оставшихся вершин, добавляем её к построенному независимому множеству, а все смежные с ней вершины удаляем из графа.</a:t>
            </a:r>
          </a:p>
        </p:txBody>
      </p:sp>
    </p:spTree>
    <p:extLst>
      <p:ext uri="{BB962C8B-B14F-4D97-AF65-F5344CB8AC3E}">
        <p14:creationId xmlns:p14="http://schemas.microsoft.com/office/powerpoint/2010/main" val="59638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2AF37-65B8-234D-AE2F-D2564DB8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52BF7-1170-B04E-A8A5-66820FC1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Выберем в графе </a:t>
            </a:r>
            <a:r>
              <a:rPr lang="en" b="1" dirty="0"/>
              <a:t>G</a:t>
            </a:r>
            <a:r>
              <a:rPr lang="en" dirty="0"/>
              <a:t> </a:t>
            </a:r>
            <a:r>
              <a:rPr lang="ru-RU" dirty="0"/>
              <a:t>произвольную вершину </a:t>
            </a:r>
            <a:r>
              <a:rPr lang="ru-RU" b="1" dirty="0"/>
              <a:t>а</a:t>
            </a:r>
            <a:r>
              <a:rPr lang="ru-RU" dirty="0"/>
              <a:t>.</a:t>
            </a:r>
          </a:p>
          <a:p>
            <a:r>
              <a:rPr lang="en" b="1" dirty="0"/>
              <a:t>A</a:t>
            </a:r>
            <a:r>
              <a:rPr lang="en" dirty="0"/>
              <a:t> – </a:t>
            </a:r>
            <a:r>
              <a:rPr lang="ru-RU" dirty="0"/>
              <a:t>множество всех вершин графа, смежных с </a:t>
            </a:r>
            <a:r>
              <a:rPr lang="ru-RU" b="1" dirty="0"/>
              <a:t>а</a:t>
            </a:r>
            <a:r>
              <a:rPr lang="ru-RU" dirty="0"/>
              <a:t>. </a:t>
            </a:r>
          </a:p>
          <a:p>
            <a:r>
              <a:rPr lang="ru-RU" b="1" dirty="0"/>
              <a:t>В</a:t>
            </a:r>
            <a:r>
              <a:rPr lang="ru-RU" dirty="0"/>
              <a:t> – множество всех вершин, не смежных с </a:t>
            </a:r>
            <a:r>
              <a:rPr lang="ru-RU" b="1" dirty="0"/>
              <a:t>а</a:t>
            </a:r>
            <a:r>
              <a:rPr lang="ru-RU" dirty="0"/>
              <a:t> и отличных от </a:t>
            </a:r>
            <a:r>
              <a:rPr lang="en" b="1" dirty="0"/>
              <a:t>a</a:t>
            </a:r>
            <a:r>
              <a:rPr lang="en" dirty="0"/>
              <a:t>.</a:t>
            </a:r>
            <a:r>
              <a:rPr lang="ru-RU" dirty="0"/>
              <a:t> </a:t>
            </a:r>
          </a:p>
          <a:p>
            <a:r>
              <a:rPr lang="en" b="1" dirty="0"/>
              <a:t>G</a:t>
            </a:r>
            <a:r>
              <a:rPr lang="en" b="1" baseline="-25000" dirty="0"/>
              <a:t>1</a:t>
            </a:r>
            <a:r>
              <a:rPr lang="ru-RU" dirty="0"/>
              <a:t>- </a:t>
            </a:r>
            <a:r>
              <a:rPr lang="en" dirty="0"/>
              <a:t> </a:t>
            </a:r>
            <a:r>
              <a:rPr lang="ru-RU" dirty="0"/>
              <a:t>подграф, получающийся удалением из графа </a:t>
            </a:r>
            <a:r>
              <a:rPr lang="en" b="1" dirty="0"/>
              <a:t>G</a:t>
            </a:r>
            <a:r>
              <a:rPr lang="en" dirty="0"/>
              <a:t> </a:t>
            </a:r>
            <a:r>
              <a:rPr lang="ru-RU" dirty="0"/>
              <a:t>вершины </a:t>
            </a:r>
            <a:r>
              <a:rPr lang="ru-RU" b="1" dirty="0"/>
              <a:t>а</a:t>
            </a:r>
            <a:r>
              <a:rPr lang="ru-RU" dirty="0"/>
              <a:t>. Он порожден множеством  </a:t>
            </a:r>
            <a:r>
              <a:rPr lang="en" b="1" dirty="0"/>
              <a:t>A ∪ B</a:t>
            </a:r>
            <a:r>
              <a:rPr lang="ru-RU" dirty="0"/>
              <a:t>.</a:t>
            </a:r>
          </a:p>
          <a:p>
            <a:r>
              <a:rPr lang="en" b="1" dirty="0"/>
              <a:t>G</a:t>
            </a:r>
            <a:r>
              <a:rPr lang="en" b="1" baseline="-25000" dirty="0"/>
              <a:t>2</a:t>
            </a:r>
            <a:r>
              <a:rPr lang="en" dirty="0"/>
              <a:t> </a:t>
            </a:r>
            <a:r>
              <a:rPr lang="ru-RU" dirty="0"/>
              <a:t>подграф, получающийся удалением из </a:t>
            </a:r>
            <a:r>
              <a:rPr lang="en" b="1" dirty="0"/>
              <a:t>G </a:t>
            </a:r>
            <a:r>
              <a:rPr lang="ru-RU" dirty="0"/>
              <a:t>всех вершин множества </a:t>
            </a:r>
            <a:r>
              <a:rPr lang="en" b="1" dirty="0"/>
              <a:t>A ∪ {a}</a:t>
            </a:r>
            <a:r>
              <a:rPr lang="en" dirty="0"/>
              <a:t>.</a:t>
            </a:r>
            <a:r>
              <a:rPr lang="ru-RU" dirty="0"/>
              <a:t> Он порожден множеством </a:t>
            </a:r>
            <a:r>
              <a:rPr lang="en" b="1" dirty="0"/>
              <a:t>B</a:t>
            </a:r>
            <a:r>
              <a:rPr lang="ru-RU" dirty="0"/>
              <a:t>.</a:t>
            </a:r>
          </a:p>
          <a:p>
            <a:r>
              <a:rPr lang="en" b="1" dirty="0"/>
              <a:t>L</a:t>
            </a:r>
            <a:r>
              <a:rPr lang="en" dirty="0"/>
              <a:t> </a:t>
            </a:r>
            <a:r>
              <a:rPr lang="ru-RU" dirty="0"/>
              <a:t>– список всех максимальных независимых множеств графа </a:t>
            </a:r>
            <a:r>
              <a:rPr lang="en" b="1" dirty="0"/>
              <a:t>G</a:t>
            </a:r>
            <a:r>
              <a:rPr lang="ru-RU" b="1" dirty="0"/>
              <a:t>.</a:t>
            </a:r>
            <a:endParaRPr lang="ru-RU" dirty="0"/>
          </a:p>
          <a:p>
            <a:r>
              <a:rPr lang="en" b="1" dirty="0"/>
              <a:t>L</a:t>
            </a:r>
            <a:r>
              <a:rPr lang="en" b="1" baseline="-25000" dirty="0"/>
              <a:t>1</a:t>
            </a:r>
            <a:r>
              <a:rPr lang="en" dirty="0"/>
              <a:t> </a:t>
            </a:r>
            <a:r>
              <a:rPr lang="ru-RU" dirty="0"/>
              <a:t>– список всех максимальных независимых множеств графа </a:t>
            </a:r>
            <a:r>
              <a:rPr lang="en" b="1" dirty="0"/>
              <a:t>G</a:t>
            </a:r>
            <a:r>
              <a:rPr lang="en" b="1" baseline="-25000" dirty="0"/>
              <a:t>1</a:t>
            </a:r>
            <a:r>
              <a:rPr lang="en" dirty="0"/>
              <a:t>. </a:t>
            </a:r>
            <a:r>
              <a:rPr lang="ru-RU" dirty="0"/>
              <a:t>По индукционному предположению он у нас имеется. </a:t>
            </a:r>
            <a:r>
              <a:rPr lang="en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42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9469688C-4E22-C04F-9D56-ADABE303B274}"/>
              </a:ext>
            </a:extLst>
          </p:cNvPr>
          <p:cNvSpPr/>
          <p:nvPr/>
        </p:nvSpPr>
        <p:spPr>
          <a:xfrm>
            <a:off x="4165354" y="1166644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12F9D3A-CDFD-CB48-B798-770119BC42A9}"/>
              </a:ext>
            </a:extLst>
          </p:cNvPr>
          <p:cNvSpPr/>
          <p:nvPr/>
        </p:nvSpPr>
        <p:spPr>
          <a:xfrm>
            <a:off x="5291530" y="1166643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DB61733-C65D-4C44-B5B8-10C361B27ACE}"/>
              </a:ext>
            </a:extLst>
          </p:cNvPr>
          <p:cNvSpPr/>
          <p:nvPr/>
        </p:nvSpPr>
        <p:spPr>
          <a:xfrm>
            <a:off x="6417706" y="1166642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4148CB21-5A63-6B40-80FC-3DA3814E9D7E}"/>
              </a:ext>
            </a:extLst>
          </p:cNvPr>
          <p:cNvSpPr/>
          <p:nvPr/>
        </p:nvSpPr>
        <p:spPr>
          <a:xfrm>
            <a:off x="4745266" y="1972187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8141FD0-A6A2-F34D-9E0C-53D4D58383DB}"/>
              </a:ext>
            </a:extLst>
          </p:cNvPr>
          <p:cNvSpPr/>
          <p:nvPr/>
        </p:nvSpPr>
        <p:spPr>
          <a:xfrm>
            <a:off x="5871442" y="1972186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EEF9F6F-2D1B-DE46-BB65-8FB4DF894190}"/>
              </a:ext>
            </a:extLst>
          </p:cNvPr>
          <p:cNvSpPr/>
          <p:nvPr/>
        </p:nvSpPr>
        <p:spPr>
          <a:xfrm>
            <a:off x="6997618" y="1972185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20EBB35-A458-F14C-B679-8FDE64B45526}"/>
              </a:ext>
            </a:extLst>
          </p:cNvPr>
          <p:cNvSpPr/>
          <p:nvPr/>
        </p:nvSpPr>
        <p:spPr>
          <a:xfrm>
            <a:off x="8123794" y="1972185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D2E2E0D0-8655-D744-A1E3-AB985E5B93FF}"/>
              </a:ext>
            </a:extLst>
          </p:cNvPr>
          <p:cNvSpPr/>
          <p:nvPr/>
        </p:nvSpPr>
        <p:spPr>
          <a:xfrm>
            <a:off x="6997617" y="2860856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6E033E0-1B5D-454E-8718-12FC5F29DE1C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479577" y="1480867"/>
            <a:ext cx="319601" cy="545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00D9941-D7E2-6E4F-9E4C-E7BF3FBE75A6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5605753" y="1480866"/>
            <a:ext cx="319601" cy="545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F3AD635-7E5E-3E42-A744-5E64DDF94484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6731929" y="1480865"/>
            <a:ext cx="319601" cy="545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58518EE-41E1-3241-8AF6-FBFB77574CA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7365753" y="2156253"/>
            <a:ext cx="7580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D04343-2558-FB4C-9585-FFCA70BD984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6239577" y="2156253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F5871C9-013B-3241-86A0-172D90754AC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113401" y="2156254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3EE7D4DD-6561-B844-AF6B-FA2CCF444DB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4533489" y="1350711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A113EAC5-B5D6-DF45-AFC3-624A74E5A93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5659665" y="1350710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0F77491-DE2E-9048-821F-26ABFA79B698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6185665" y="2286409"/>
            <a:ext cx="865864" cy="6283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844550B-B3C1-234B-81E3-519383E7BB06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7311840" y="2286408"/>
            <a:ext cx="865866" cy="6283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480A7CC6-2999-7945-A810-35F1DFCDACAA}"/>
              </a:ext>
            </a:extLst>
          </p:cNvPr>
          <p:cNvCxnSpPr>
            <a:cxnSpLocks/>
          </p:cNvCxnSpPr>
          <p:nvPr/>
        </p:nvCxnSpPr>
        <p:spPr>
          <a:xfrm>
            <a:off x="4468692" y="1402310"/>
            <a:ext cx="1505196" cy="702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4E70AC5-9F5C-C44B-A125-70B265C9CC98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6785841" y="1350710"/>
            <a:ext cx="1391865" cy="6753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>
            <a:extLst>
              <a:ext uri="{FF2B5EF4-FFF2-40B4-BE49-F238E27FC236}">
                <a16:creationId xmlns:a16="http://schemas.microsoft.com/office/drawing/2014/main" id="{9590FA83-9786-2641-8A78-9C9098FA073A}"/>
              </a:ext>
            </a:extLst>
          </p:cNvPr>
          <p:cNvSpPr/>
          <p:nvPr/>
        </p:nvSpPr>
        <p:spPr>
          <a:xfrm>
            <a:off x="1876238" y="3475547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06F52920-0084-5F44-AD4B-ECA084CC8DC6}"/>
              </a:ext>
            </a:extLst>
          </p:cNvPr>
          <p:cNvSpPr/>
          <p:nvPr/>
        </p:nvSpPr>
        <p:spPr>
          <a:xfrm>
            <a:off x="3002414" y="3475546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695E2E01-580E-6C4D-AB51-73AD9B9494F7}"/>
              </a:ext>
            </a:extLst>
          </p:cNvPr>
          <p:cNvSpPr/>
          <p:nvPr/>
        </p:nvSpPr>
        <p:spPr>
          <a:xfrm>
            <a:off x="1329974" y="4281091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A8CD18F7-0F51-FB4A-B802-7E00B313DA30}"/>
              </a:ext>
            </a:extLst>
          </p:cNvPr>
          <p:cNvSpPr/>
          <p:nvPr/>
        </p:nvSpPr>
        <p:spPr>
          <a:xfrm>
            <a:off x="2456150" y="4281090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AEAE8CF5-526D-8E4E-AF2A-49CA4DFAC7F6}"/>
              </a:ext>
            </a:extLst>
          </p:cNvPr>
          <p:cNvSpPr/>
          <p:nvPr/>
        </p:nvSpPr>
        <p:spPr>
          <a:xfrm>
            <a:off x="3582326" y="4281089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958BA64A-86D7-7F45-B277-A2B4DA067068}"/>
              </a:ext>
            </a:extLst>
          </p:cNvPr>
          <p:cNvSpPr/>
          <p:nvPr/>
        </p:nvSpPr>
        <p:spPr>
          <a:xfrm>
            <a:off x="4708502" y="4281089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73D3F73E-BCC6-3343-A4CB-0089A08E0E33}"/>
              </a:ext>
            </a:extLst>
          </p:cNvPr>
          <p:cNvSpPr/>
          <p:nvPr/>
        </p:nvSpPr>
        <p:spPr>
          <a:xfrm>
            <a:off x="3582325" y="5169760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F5487538-1D21-E84D-82FF-545235AD66BE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2190461" y="3789770"/>
            <a:ext cx="319601" cy="545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1E6D8A79-2794-3A4E-8B17-CD32C40E8450}"/>
              </a:ext>
            </a:extLst>
          </p:cNvPr>
          <p:cNvCxnSpPr>
            <a:cxnSpLocks/>
            <a:stCxn id="56" idx="5"/>
            <a:endCxn id="59" idx="1"/>
          </p:cNvCxnSpPr>
          <p:nvPr/>
        </p:nvCxnSpPr>
        <p:spPr>
          <a:xfrm>
            <a:off x="3316637" y="3789769"/>
            <a:ext cx="319601" cy="545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CCC469AA-0573-DD4A-B9E8-7B323C14E0B4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>
            <a:off x="3950461" y="4465157"/>
            <a:ext cx="7580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4FE554AD-CEED-894F-8B8B-7B58985930D7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2824285" y="4465157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EC18BA90-0D7B-5E47-AA9F-FDF81B0651C1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 flipV="1">
            <a:off x="1698109" y="4465158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1DD65B7E-4324-1648-BFFF-9EBF7D53A121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2244373" y="3659614"/>
            <a:ext cx="758041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CD151CA8-E433-654B-9D9B-9E83BF4373F1}"/>
              </a:ext>
            </a:extLst>
          </p:cNvPr>
          <p:cNvCxnSpPr>
            <a:cxnSpLocks/>
            <a:stCxn id="58" idx="5"/>
            <a:endCxn id="61" idx="1"/>
          </p:cNvCxnSpPr>
          <p:nvPr/>
        </p:nvCxnSpPr>
        <p:spPr>
          <a:xfrm>
            <a:off x="2770373" y="4595313"/>
            <a:ext cx="865864" cy="6283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5CFA584D-D7E8-D144-892A-81CEA57994CA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3896548" y="4595312"/>
            <a:ext cx="865866" cy="6283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9D35A9D7-039D-6B4D-9AC3-299CBD030EA9}"/>
              </a:ext>
            </a:extLst>
          </p:cNvPr>
          <p:cNvCxnSpPr>
            <a:cxnSpLocks/>
            <a:stCxn id="56" idx="6"/>
            <a:endCxn id="60" idx="1"/>
          </p:cNvCxnSpPr>
          <p:nvPr/>
        </p:nvCxnSpPr>
        <p:spPr>
          <a:xfrm>
            <a:off x="3370549" y="3659614"/>
            <a:ext cx="1391865" cy="6753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>
            <a:extLst>
              <a:ext uri="{FF2B5EF4-FFF2-40B4-BE49-F238E27FC236}">
                <a16:creationId xmlns:a16="http://schemas.microsoft.com/office/drawing/2014/main" id="{9E9A05B2-BC46-104C-8C7D-B99AFEC8CDE3}"/>
              </a:ext>
            </a:extLst>
          </p:cNvPr>
          <p:cNvSpPr/>
          <p:nvPr/>
        </p:nvSpPr>
        <p:spPr>
          <a:xfrm>
            <a:off x="8841716" y="3421634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3C63262A-09E8-C648-A050-A3548F280655}"/>
              </a:ext>
            </a:extLst>
          </p:cNvPr>
          <p:cNvSpPr/>
          <p:nvPr/>
        </p:nvSpPr>
        <p:spPr>
          <a:xfrm>
            <a:off x="9421628" y="4227177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2186338F-189E-BD47-95D9-6B1F1FCB9320}"/>
              </a:ext>
            </a:extLst>
          </p:cNvPr>
          <p:cNvSpPr/>
          <p:nvPr/>
        </p:nvSpPr>
        <p:spPr>
          <a:xfrm>
            <a:off x="10547804" y="4227177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B4DEFA6-3D9B-AF43-9AF8-13A54D9D2289}"/>
              </a:ext>
            </a:extLst>
          </p:cNvPr>
          <p:cNvSpPr/>
          <p:nvPr/>
        </p:nvSpPr>
        <p:spPr>
          <a:xfrm>
            <a:off x="9421627" y="5115848"/>
            <a:ext cx="368135" cy="368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9CA2398D-810E-6E4D-AF1B-042F2FD641B2}"/>
              </a:ext>
            </a:extLst>
          </p:cNvPr>
          <p:cNvCxnSpPr>
            <a:cxnSpLocks/>
            <a:stCxn id="76" idx="5"/>
            <a:endCxn id="79" idx="1"/>
          </p:cNvCxnSpPr>
          <p:nvPr/>
        </p:nvCxnSpPr>
        <p:spPr>
          <a:xfrm>
            <a:off x="9155939" y="3735857"/>
            <a:ext cx="319601" cy="545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E125455C-7412-E146-BC46-07971C6F31C5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9789763" y="4411245"/>
            <a:ext cx="75804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99BA8451-5CF9-4848-8C1B-ABC1617D7839}"/>
              </a:ext>
            </a:extLst>
          </p:cNvPr>
          <p:cNvCxnSpPr>
            <a:cxnSpLocks/>
            <a:stCxn id="81" idx="7"/>
            <a:endCxn id="80" idx="3"/>
          </p:cNvCxnSpPr>
          <p:nvPr/>
        </p:nvCxnSpPr>
        <p:spPr>
          <a:xfrm flipV="1">
            <a:off x="9735850" y="4541400"/>
            <a:ext cx="865866" cy="6283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>
            <a:extLst>
              <a:ext uri="{FF2B5EF4-FFF2-40B4-BE49-F238E27FC236}">
                <a16:creationId xmlns:a16="http://schemas.microsoft.com/office/drawing/2014/main" id="{19CB5013-6FB2-CE45-85D2-8FB9CCF963C1}"/>
              </a:ext>
            </a:extLst>
          </p:cNvPr>
          <p:cNvCxnSpPr>
            <a:cxnSpLocks/>
            <a:stCxn id="76" idx="6"/>
            <a:endCxn id="80" idx="1"/>
          </p:cNvCxnSpPr>
          <p:nvPr/>
        </p:nvCxnSpPr>
        <p:spPr>
          <a:xfrm>
            <a:off x="9209851" y="3605702"/>
            <a:ext cx="1391865" cy="6753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80B5F9-5DEE-F240-9546-2DDA1208734A}"/>
              </a:ext>
            </a:extLst>
          </p:cNvPr>
          <p:cNvSpPr txBox="1"/>
          <p:nvPr/>
        </p:nvSpPr>
        <p:spPr>
          <a:xfrm>
            <a:off x="1016113" y="3297064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</a:t>
            </a:r>
            <a:r>
              <a:rPr lang="en-US" sz="3600" b="1" baseline="-25000" dirty="0"/>
              <a:t>1</a:t>
            </a:r>
            <a:endParaRPr lang="ru-RU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83B01-3D51-A848-B320-E0D5A5F575FF}"/>
              </a:ext>
            </a:extLst>
          </p:cNvPr>
          <p:cNvSpPr txBox="1"/>
          <p:nvPr/>
        </p:nvSpPr>
        <p:spPr>
          <a:xfrm>
            <a:off x="8044900" y="3300420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</a:t>
            </a:r>
            <a:r>
              <a:rPr lang="en-US" sz="3600" b="1" baseline="-25000" dirty="0"/>
              <a:t>2</a:t>
            </a:r>
            <a:endParaRPr lang="ru-RU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5109FA-2ED4-4142-8C7D-F36FF9146ECF}"/>
              </a:ext>
            </a:extLst>
          </p:cNvPr>
          <p:cNvSpPr txBox="1"/>
          <p:nvPr/>
        </p:nvSpPr>
        <p:spPr>
          <a:xfrm>
            <a:off x="3470842" y="886817"/>
            <a:ext cx="47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</a:t>
            </a:r>
            <a:endParaRPr lang="ru-RU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145DF9-6A01-9C4D-9404-3975D80CD031}"/>
              </a:ext>
            </a:extLst>
          </p:cNvPr>
          <p:cNvSpPr txBox="1"/>
          <p:nvPr/>
        </p:nvSpPr>
        <p:spPr>
          <a:xfrm>
            <a:off x="2187720" y="1664539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за </a:t>
            </a:r>
            <a:r>
              <a:rPr lang="ru-RU" sz="2400" b="1" dirty="0"/>
              <a:t>а</a:t>
            </a:r>
            <a:r>
              <a:rPr lang="ru-RU" sz="2400" dirty="0"/>
              <a:t> возьмем </a:t>
            </a:r>
            <a:r>
              <a:rPr lang="ru-RU" sz="2400" b="1" dirty="0"/>
              <a:t>1</a:t>
            </a:r>
            <a:endParaRPr lang="ru-RU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1247FD-473E-D74B-A54B-C6CF46E1BE33}"/>
              </a:ext>
            </a:extLst>
          </p:cNvPr>
          <p:cNvSpPr txBox="1"/>
          <p:nvPr/>
        </p:nvSpPr>
        <p:spPr>
          <a:xfrm>
            <a:off x="2190461" y="2021443"/>
            <a:ext cx="1930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 = </a:t>
            </a:r>
            <a:r>
              <a:rPr lang="en-US" sz="2400" b="1" dirty="0"/>
              <a:t>{2, 6, 8}</a:t>
            </a:r>
          </a:p>
          <a:p>
            <a:r>
              <a:rPr lang="en-US" sz="2400" b="1" dirty="0"/>
              <a:t>B = {3, 4, 5, 7}</a:t>
            </a:r>
            <a:endParaRPr lang="ru-RU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1872B8-6E10-8A44-B2EE-4DDC8428BD31}"/>
              </a:ext>
            </a:extLst>
          </p:cNvPr>
          <p:cNvSpPr txBox="1"/>
          <p:nvPr/>
        </p:nvSpPr>
        <p:spPr>
          <a:xfrm>
            <a:off x="1329974" y="5746065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</a:t>
            </a:r>
            <a:r>
              <a:rPr lang="en-US" sz="2400" b="1" baseline="-25000" dirty="0"/>
              <a:t>1</a:t>
            </a:r>
            <a:r>
              <a:rPr lang="en-US" sz="2400" b="1" dirty="0"/>
              <a:t> = {</a:t>
            </a:r>
            <a:r>
              <a:rPr lang="en-US" sz="2000" b="1" dirty="0"/>
              <a:t>{2, 5, 7, 8}, {3, 7, 8}</a:t>
            </a:r>
            <a:r>
              <a:rPr lang="ru-RU" sz="2000" b="1" dirty="0"/>
              <a:t>,</a:t>
            </a:r>
            <a:r>
              <a:rPr lang="en-US" sz="2400" b="1" dirty="0"/>
              <a:t> </a:t>
            </a:r>
            <a:r>
              <a:rPr lang="en-US" sz="2000" b="1" dirty="0"/>
              <a:t>{4, 6} </a:t>
            </a:r>
            <a:r>
              <a:rPr lang="en-US" sz="2400" b="1" dirty="0"/>
              <a:t>}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28388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5BC8F-0B15-304F-A81F-3405C597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Процедура получения списка всех максимальных независимых множеств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AD0CD-B642-B043-AD84-77183C57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Взять очередной элемент </a:t>
            </a:r>
            <a:r>
              <a:rPr lang="ru-RU" b="1" dirty="0"/>
              <a:t>М</a:t>
            </a:r>
            <a:r>
              <a:rPr lang="ru-RU" dirty="0"/>
              <a:t> списка </a:t>
            </a:r>
            <a:r>
              <a:rPr lang="en" b="1" dirty="0"/>
              <a:t>L</a:t>
            </a:r>
            <a:r>
              <a:rPr lang="en" b="1" baseline="-25000" dirty="0"/>
              <a:t>1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2. </a:t>
            </a:r>
            <a:r>
              <a:rPr lang="ru-RU" dirty="0"/>
              <a:t>Если </a:t>
            </a:r>
            <a:r>
              <a:rPr lang="en" b="1" dirty="0"/>
              <a:t>M ⊆ B</a:t>
            </a:r>
            <a:r>
              <a:rPr lang="en" dirty="0"/>
              <a:t>, </a:t>
            </a:r>
            <a:r>
              <a:rPr lang="ru-RU" dirty="0"/>
              <a:t>то добавить к списку </a:t>
            </a:r>
            <a:r>
              <a:rPr lang="en" b="1" dirty="0"/>
              <a:t>L </a:t>
            </a:r>
            <a:r>
              <a:rPr lang="ru-RU" dirty="0"/>
              <a:t>множество </a:t>
            </a:r>
            <a:r>
              <a:rPr lang="en" b="1" dirty="0"/>
              <a:t>M ∪ {a} </a:t>
            </a:r>
            <a:r>
              <a:rPr lang="ru-RU" dirty="0"/>
              <a:t>и перейти к пункту 1, иначе добавить к списку </a:t>
            </a:r>
            <a:r>
              <a:rPr lang="en" b="1" dirty="0"/>
              <a:t>L</a:t>
            </a:r>
            <a:r>
              <a:rPr lang="en" dirty="0"/>
              <a:t> </a:t>
            </a:r>
            <a:r>
              <a:rPr lang="ru-RU" dirty="0"/>
              <a:t>множество </a:t>
            </a:r>
            <a:r>
              <a:rPr lang="ru-RU" b="1" dirty="0"/>
              <a:t>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3. Если множество </a:t>
            </a:r>
            <a:r>
              <a:rPr lang="en" b="1" dirty="0"/>
              <a:t>M</a:t>
            </a:r>
            <a:r>
              <a:rPr lang="en" dirty="0"/>
              <a:t> ∩ </a:t>
            </a:r>
            <a:r>
              <a:rPr lang="en" b="1" dirty="0"/>
              <a:t>B </a:t>
            </a:r>
            <a:r>
              <a:rPr lang="ru-RU" dirty="0"/>
              <a:t>не является максимальным независимым множеством в графе </a:t>
            </a:r>
            <a:r>
              <a:rPr lang="en" b="1" dirty="0"/>
              <a:t>G</a:t>
            </a:r>
            <a:r>
              <a:rPr lang="en" b="1" baseline="-25000" dirty="0"/>
              <a:t>2</a:t>
            </a:r>
            <a:r>
              <a:rPr lang="en" dirty="0"/>
              <a:t>, </a:t>
            </a:r>
            <a:r>
              <a:rPr lang="ru-RU" dirty="0"/>
              <a:t>то перейти к пункту 1. </a:t>
            </a:r>
          </a:p>
          <a:p>
            <a:pPr marL="0" indent="0">
              <a:buNone/>
            </a:pPr>
            <a:r>
              <a:rPr lang="ru-RU" dirty="0"/>
              <a:t>4. Если множество </a:t>
            </a:r>
            <a:r>
              <a:rPr lang="en" b="1" dirty="0"/>
              <a:t>N = M ∩ A</a:t>
            </a:r>
            <a:r>
              <a:rPr lang="en" dirty="0"/>
              <a:t> </a:t>
            </a:r>
            <a:r>
              <a:rPr lang="ru-RU" dirty="0"/>
              <a:t>является лексикографически первым максимальным независимым множеством подграфа, порожденного множеством </a:t>
            </a:r>
            <a:r>
              <a:rPr lang="en" b="1" dirty="0"/>
              <a:t>A</a:t>
            </a:r>
            <a:r>
              <a:rPr lang="en-US" b="1" dirty="0"/>
              <a:t>\</a:t>
            </a:r>
            <a:r>
              <a:rPr lang="en" b="1" dirty="0"/>
              <a:t>V(M ∩ B)</a:t>
            </a:r>
            <a:r>
              <a:rPr lang="en" dirty="0"/>
              <a:t>, </a:t>
            </a:r>
            <a:r>
              <a:rPr lang="ru-RU" dirty="0"/>
              <a:t>то добавить к списку </a:t>
            </a:r>
            <a:r>
              <a:rPr lang="en" b="1" dirty="0"/>
              <a:t>L</a:t>
            </a:r>
            <a:r>
              <a:rPr lang="en" dirty="0"/>
              <a:t> </a:t>
            </a:r>
            <a:r>
              <a:rPr lang="ru-RU" dirty="0"/>
              <a:t>множество </a:t>
            </a:r>
            <a:r>
              <a:rPr lang="en" b="1" dirty="0"/>
              <a:t>M ∪ {a}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5. </a:t>
            </a:r>
            <a:r>
              <a:rPr lang="ru-RU" dirty="0"/>
              <a:t>Если список </a:t>
            </a:r>
            <a:r>
              <a:rPr lang="en" b="1" dirty="0"/>
              <a:t>L</a:t>
            </a:r>
            <a:r>
              <a:rPr lang="en" b="1" baseline="-25000" dirty="0"/>
              <a:t>1</a:t>
            </a:r>
            <a:r>
              <a:rPr lang="en" dirty="0"/>
              <a:t> </a:t>
            </a:r>
            <a:r>
              <a:rPr lang="ru-RU" dirty="0"/>
              <a:t>не исчерпан, перейти к пункту 1.</a:t>
            </a:r>
          </a:p>
        </p:txBody>
      </p:sp>
    </p:spTree>
    <p:extLst>
      <p:ext uri="{BB962C8B-B14F-4D97-AF65-F5344CB8AC3E}">
        <p14:creationId xmlns:p14="http://schemas.microsoft.com/office/powerpoint/2010/main" val="162085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CF201-89B0-3149-AD9C-FD70FD74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CA7ED-674C-1F42-91FC-B4B346A3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 dirty="0"/>
              <a:t>L</a:t>
            </a:r>
            <a:r>
              <a:rPr lang="en-US" b="1" baseline="-25000" dirty="0"/>
              <a:t>1</a:t>
            </a:r>
            <a:r>
              <a:rPr lang="en-US" b="1" dirty="0"/>
              <a:t> = {</a:t>
            </a:r>
            <a:r>
              <a:rPr lang="en-US" sz="2400" b="1" dirty="0"/>
              <a:t>{2, 5, 7, 8}, {4, 6}, {3, 7, 8}</a:t>
            </a:r>
            <a:r>
              <a:rPr lang="en-US" b="1" dirty="0"/>
              <a:t>}</a:t>
            </a:r>
            <a:r>
              <a:rPr lang="ru-RU" b="1" dirty="0"/>
              <a:t>, А = </a:t>
            </a:r>
            <a:r>
              <a:rPr lang="en-US" b="1" dirty="0"/>
              <a:t>{2, 6, 8}</a:t>
            </a:r>
            <a:r>
              <a:rPr lang="ru-RU" b="1" dirty="0"/>
              <a:t>, </a:t>
            </a:r>
            <a:r>
              <a:rPr lang="en-US" b="1" dirty="0"/>
              <a:t>B = {3, 4, 5, 7}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Берём элемент </a:t>
            </a:r>
            <a:r>
              <a:rPr lang="ru-RU" b="1" dirty="0"/>
              <a:t>М = </a:t>
            </a:r>
            <a:r>
              <a:rPr lang="en-US" b="1" dirty="0"/>
              <a:t>{2, 5, 7, 8} </a:t>
            </a:r>
            <a:r>
              <a:rPr lang="ru-RU" dirty="0"/>
              <a:t>из </a:t>
            </a:r>
            <a:r>
              <a:rPr lang="en-US" b="1" dirty="0"/>
              <a:t>L</a:t>
            </a:r>
            <a:r>
              <a:rPr lang="ru-RU" b="1" baseline="-25000" dirty="0"/>
              <a:t>1</a:t>
            </a:r>
            <a:endParaRPr lang="ru-RU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 </a:t>
            </a:r>
            <a:r>
              <a:rPr lang="ru-RU" dirty="0"/>
              <a:t>не лежит в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ru-RU" dirty="0"/>
              <a:t>значит добавляем к </a:t>
            </a:r>
            <a:r>
              <a:rPr lang="en-US" b="1" dirty="0"/>
              <a:t>L</a:t>
            </a:r>
            <a:r>
              <a:rPr lang="en-US" dirty="0"/>
              <a:t> </a:t>
            </a:r>
            <a:r>
              <a:rPr lang="ru-RU" dirty="0"/>
              <a:t>множество </a:t>
            </a:r>
            <a:r>
              <a:rPr lang="ru-RU" b="1" dirty="0"/>
              <a:t>М</a:t>
            </a:r>
            <a:r>
              <a:rPr lang="ru-RU" dirty="0"/>
              <a:t>. То есть теперь </a:t>
            </a:r>
            <a:r>
              <a:rPr lang="en-US" b="1" dirty="0"/>
              <a:t>L = {2, 5, 7, 8}</a:t>
            </a:r>
          </a:p>
          <a:p>
            <a:pPr marL="514350" indent="-514350">
              <a:buFont typeface="+mj-lt"/>
              <a:buAutoNum type="arabicPeriod"/>
            </a:pPr>
            <a:r>
              <a:rPr lang="en" b="1" dirty="0"/>
              <a:t>M∩B = {5, 7} </a:t>
            </a:r>
            <a:r>
              <a:rPr lang="ru-RU" dirty="0"/>
              <a:t>— максимальное независимое в </a:t>
            </a:r>
            <a:r>
              <a:rPr lang="en-US" b="1" dirty="0"/>
              <a:t>G</a:t>
            </a:r>
            <a:r>
              <a:rPr lang="en-US" b="1" baseline="-25000" dirty="0"/>
              <a:t>2</a:t>
            </a:r>
            <a:r>
              <a:rPr lang="en-US" dirty="0"/>
              <a:t>, </a:t>
            </a:r>
            <a:r>
              <a:rPr lang="ru-RU" dirty="0"/>
              <a:t>то есть смотрим пункт алгоритма №4. </a:t>
            </a:r>
          </a:p>
          <a:p>
            <a:pPr marL="514350" indent="-514350">
              <a:buFont typeface="+mj-lt"/>
              <a:buAutoNum type="arabicPeriod"/>
            </a:pPr>
            <a:r>
              <a:rPr lang="en" b="1" dirty="0"/>
              <a:t>M∩</a:t>
            </a:r>
            <a:r>
              <a:rPr lang="ru-RU" b="1" dirty="0"/>
              <a:t>А</a:t>
            </a:r>
            <a:r>
              <a:rPr lang="en" b="1" dirty="0"/>
              <a:t> = {</a:t>
            </a:r>
            <a:r>
              <a:rPr lang="ru-RU" b="1" dirty="0"/>
              <a:t>2</a:t>
            </a:r>
            <a:r>
              <a:rPr lang="en" b="1" dirty="0"/>
              <a:t>, </a:t>
            </a:r>
            <a:r>
              <a:rPr lang="ru-RU" b="1" dirty="0"/>
              <a:t>8</a:t>
            </a:r>
            <a:r>
              <a:rPr lang="en" b="1" dirty="0"/>
              <a:t>}</a:t>
            </a:r>
            <a:r>
              <a:rPr lang="en-US" dirty="0"/>
              <a:t> </a:t>
            </a:r>
            <a:r>
              <a:rPr lang="ru-RU" dirty="0"/>
              <a:t>не</a:t>
            </a:r>
            <a:r>
              <a:rPr lang="ru-RU" b="1" dirty="0"/>
              <a:t> </a:t>
            </a:r>
            <a:r>
              <a:rPr lang="ru-RU" dirty="0"/>
              <a:t>является лексикографически первым максимальным множеством в графе, порожденном </a:t>
            </a:r>
            <a:r>
              <a:rPr lang="en" b="1" dirty="0"/>
              <a:t>A</a:t>
            </a:r>
            <a:r>
              <a:rPr lang="en-US" b="1" dirty="0"/>
              <a:t>\</a:t>
            </a:r>
            <a:r>
              <a:rPr lang="en" b="1" dirty="0"/>
              <a:t>V(M∩B)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Список </a:t>
            </a:r>
            <a:r>
              <a:rPr lang="en-US" b="1" dirty="0"/>
              <a:t>L</a:t>
            </a:r>
            <a:r>
              <a:rPr lang="en-US" b="1" baseline="-25000" dirty="0"/>
              <a:t>1  </a:t>
            </a:r>
            <a:r>
              <a:rPr lang="ru-RU" dirty="0"/>
              <a:t>не пуст, переходим к следующему элементу.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endParaRPr lang="en-US" dirty="0"/>
          </a:p>
          <a:p>
            <a:endParaRPr lang="ru-RU" sz="16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076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CF201-89B0-3149-AD9C-FD70FD74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CA7ED-674C-1F42-91FC-B4B346A3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 dirty="0"/>
              <a:t>L</a:t>
            </a:r>
            <a:r>
              <a:rPr lang="en-US" b="1" baseline="-25000" dirty="0"/>
              <a:t>1</a:t>
            </a:r>
            <a:r>
              <a:rPr lang="en-US" b="1" dirty="0"/>
              <a:t> = {</a:t>
            </a:r>
            <a:r>
              <a:rPr lang="en-US" sz="2400" b="1" dirty="0"/>
              <a:t>{2, 5, 7, 8}, {4, 6}, {3, 7, 8}</a:t>
            </a:r>
            <a:r>
              <a:rPr lang="en-US" b="1" dirty="0"/>
              <a:t>}</a:t>
            </a:r>
            <a:r>
              <a:rPr lang="ru-RU" b="1" dirty="0"/>
              <a:t>, А = </a:t>
            </a:r>
            <a:r>
              <a:rPr lang="en-US" b="1" dirty="0"/>
              <a:t>{2, 6, 8}</a:t>
            </a:r>
            <a:r>
              <a:rPr lang="ru-RU" b="1" dirty="0"/>
              <a:t>, </a:t>
            </a:r>
            <a:r>
              <a:rPr lang="en-US" b="1" dirty="0"/>
              <a:t>B = {3, 4, 5, 7}</a:t>
            </a:r>
            <a:endParaRPr lang="ru-RU" b="1" dirty="0"/>
          </a:p>
          <a:p>
            <a:pPr marL="514350" indent="-514350">
              <a:buFont typeface="+mj-lt"/>
              <a:buAutoNum type="arabicPeriod" startAt="6"/>
            </a:pPr>
            <a:r>
              <a:rPr lang="ru-RU" dirty="0"/>
              <a:t>Берём элемент </a:t>
            </a:r>
            <a:r>
              <a:rPr lang="ru-RU" b="1" dirty="0"/>
              <a:t>М = </a:t>
            </a:r>
            <a:r>
              <a:rPr lang="en-US" b="1" dirty="0"/>
              <a:t>{</a:t>
            </a:r>
            <a:r>
              <a:rPr lang="ru-RU" b="1" dirty="0"/>
              <a:t>4, 6</a:t>
            </a:r>
            <a:r>
              <a:rPr lang="en-US" b="1" dirty="0"/>
              <a:t>} </a:t>
            </a:r>
            <a:r>
              <a:rPr lang="ru-RU" dirty="0"/>
              <a:t>из </a:t>
            </a:r>
            <a:r>
              <a:rPr lang="en-US" b="1" dirty="0"/>
              <a:t>L</a:t>
            </a:r>
            <a:r>
              <a:rPr lang="ru-RU" b="1" baseline="-25000" dirty="0"/>
              <a:t>1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M </a:t>
            </a:r>
            <a:r>
              <a:rPr lang="ru-RU" dirty="0"/>
              <a:t>не лежит в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ru-RU" dirty="0"/>
              <a:t>значит добавляем к </a:t>
            </a:r>
            <a:r>
              <a:rPr lang="en-US" b="1" dirty="0"/>
              <a:t>L</a:t>
            </a:r>
            <a:r>
              <a:rPr lang="en-US" dirty="0"/>
              <a:t> </a:t>
            </a:r>
            <a:r>
              <a:rPr lang="ru-RU" dirty="0"/>
              <a:t>множество </a:t>
            </a:r>
            <a:r>
              <a:rPr lang="ru-RU" b="1" dirty="0"/>
              <a:t>М</a:t>
            </a:r>
            <a:r>
              <a:rPr lang="ru-RU" dirty="0"/>
              <a:t>. То есть теперь </a:t>
            </a:r>
            <a:r>
              <a:rPr lang="en-US" b="1" dirty="0"/>
              <a:t>L = {{2, 5, 7, 8}, {4, 6}}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" b="1" dirty="0"/>
              <a:t>M∩B = {4} </a:t>
            </a:r>
            <a:r>
              <a:rPr lang="ru-RU" dirty="0"/>
              <a:t>— максимальное независимое в </a:t>
            </a:r>
            <a:r>
              <a:rPr lang="en-US" b="1" dirty="0"/>
              <a:t>G</a:t>
            </a:r>
            <a:r>
              <a:rPr lang="en-US" b="1" baseline="-25000" dirty="0"/>
              <a:t>2</a:t>
            </a:r>
            <a:r>
              <a:rPr lang="en-US" dirty="0"/>
              <a:t>, </a:t>
            </a:r>
            <a:r>
              <a:rPr lang="ru-RU" dirty="0"/>
              <a:t>то есть смотрим пункт алгоритма №4.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" b="1" dirty="0"/>
              <a:t>M∩</a:t>
            </a:r>
            <a:r>
              <a:rPr lang="ru-RU" b="1" dirty="0"/>
              <a:t>А</a:t>
            </a:r>
            <a:r>
              <a:rPr lang="en" b="1" dirty="0"/>
              <a:t> = {6}</a:t>
            </a:r>
            <a:r>
              <a:rPr lang="en-US" dirty="0"/>
              <a:t> </a:t>
            </a:r>
            <a:r>
              <a:rPr lang="ru-RU" dirty="0"/>
              <a:t>не</a:t>
            </a:r>
            <a:r>
              <a:rPr lang="ru-RU" b="1" dirty="0"/>
              <a:t> </a:t>
            </a:r>
            <a:r>
              <a:rPr lang="ru-RU" dirty="0"/>
              <a:t>является лексикографически первым максимальным множеством в графе, порожденном </a:t>
            </a:r>
            <a:r>
              <a:rPr lang="en" b="1" dirty="0"/>
              <a:t>A</a:t>
            </a:r>
            <a:r>
              <a:rPr lang="en-US" b="1" dirty="0"/>
              <a:t>\</a:t>
            </a:r>
            <a:r>
              <a:rPr lang="en" b="1" dirty="0"/>
              <a:t>V(M∩B)</a:t>
            </a:r>
            <a:endParaRPr lang="ru-RU" b="1" dirty="0"/>
          </a:p>
          <a:p>
            <a:pPr marL="514350" indent="-514350">
              <a:buFont typeface="+mj-lt"/>
              <a:buAutoNum type="arabicPeriod" startAt="6"/>
            </a:pPr>
            <a:r>
              <a:rPr lang="ru-RU" dirty="0"/>
              <a:t>Список </a:t>
            </a:r>
            <a:r>
              <a:rPr lang="en-US" b="1" dirty="0"/>
              <a:t>L</a:t>
            </a:r>
            <a:r>
              <a:rPr lang="en-US" b="1" baseline="-25000" dirty="0"/>
              <a:t>1  </a:t>
            </a:r>
            <a:r>
              <a:rPr lang="ru-RU" dirty="0"/>
              <a:t>не пуст, переходим к следующему элементу.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6710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1194</Words>
  <Application>Microsoft Macintosh PowerPoint</Application>
  <PresentationFormat>Широкоэкранный</PresentationFormat>
  <Paragraphs>86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Перебор максимальных независимых множеств</vt:lpstr>
      <vt:lpstr>Напоминание</vt:lpstr>
      <vt:lpstr>Введение</vt:lpstr>
      <vt:lpstr>Построим линейный порядок на множестве вершин графа</vt:lpstr>
      <vt:lpstr>Алгоритм</vt:lpstr>
      <vt:lpstr>Презентация PowerPoint</vt:lpstr>
      <vt:lpstr>Процедура получения списка всех максимальных независимых множеств </vt:lpstr>
      <vt:lpstr>Наш пример</vt:lpstr>
      <vt:lpstr>Наш пример</vt:lpstr>
      <vt:lpstr>Наш пример</vt:lpstr>
      <vt:lpstr>Алгоритм</vt:lpstr>
      <vt:lpstr>Свойства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Перебор максимальных независимых множеств</dc:title>
  <dc:creator>Microsoft Office User</dc:creator>
  <cp:lastModifiedBy>Microsoft Office User</cp:lastModifiedBy>
  <cp:revision>21</cp:revision>
  <dcterms:created xsi:type="dcterms:W3CDTF">2020-11-08T12:13:30Z</dcterms:created>
  <dcterms:modified xsi:type="dcterms:W3CDTF">2020-11-12T11:10:43Z</dcterms:modified>
</cp:coreProperties>
</file>