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0" r:id="rId23"/>
    <p:sldId id="278" r:id="rId24"/>
    <p:sldId id="279" r:id="rId25"/>
    <p:sldId id="281" r:id="rId26"/>
    <p:sldId id="28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72"/>
    <p:restoredTop sz="94648"/>
  </p:normalViewPr>
  <p:slideViewPr>
    <p:cSldViewPr snapToGrid="0" snapToObjects="1">
      <p:cViewPr>
        <p:scale>
          <a:sx n="120" d="100"/>
          <a:sy n="120" d="100"/>
        </p:scale>
        <p:origin x="8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BFD2-C11D-3A4F-B289-7AF5071F12EE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65DD4-7D83-5F47-8556-66428FDD93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3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083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25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62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41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179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87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282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96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772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965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79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599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595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74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77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774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52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46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099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40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65DD4-7D83-5F47-8556-66428FDD930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18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47524-7035-B54E-848D-420B0D833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D1C54B-F321-E544-A391-AC97358DF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BEAE6-D4CD-6948-8843-31D7C9A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AE9-1CBD-7841-BD17-875EA3686432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1D15B-1CA6-6244-B02F-B222201B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C61E85-D678-274A-8D1E-90AA7ADE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82F1-56C5-4A4F-9627-84F001791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63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4DBC5-10A9-0E4B-8B55-91D0F9B7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5D2226-C127-834E-89AC-00CDF070C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DB0FAD-9673-F943-AA9B-AFEE5AE3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AE9-1CBD-7841-BD17-875EA3686432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E6453C-E7A5-B446-ABA0-9ACBFBD4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319348-7642-0D46-8FC9-2033D7E3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82F1-56C5-4A4F-9627-84F001791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59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A3E82B-F2FF-8443-96F0-26B947863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DCE22F-A53C-D041-A078-8D043D7FE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66B81-26ED-C842-B2F9-47699A5B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AE9-1CBD-7841-BD17-875EA3686432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C771CE-2AF3-E241-8CEA-DCB816BB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8F4BA1-FAE9-5B4C-AACB-4C90388B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82F1-56C5-4A4F-9627-84F001791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89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67EB3-C718-2947-9505-C412E312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46548-745D-244A-82AC-5D8EE0BF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39D9EF-0608-A44B-B45A-1B0EA055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AE9-1CBD-7841-BD17-875EA3686432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2E154-8DB7-6C4C-A651-3AB334F4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FD28CB-0893-5549-BDF6-B61B6079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82F1-56C5-4A4F-9627-84F001791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19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BC62A-3BDC-DC43-A3A5-7C9D4F8F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C082CB-61B6-DE4F-A4BC-9A733529D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71B314-9098-3A43-8713-4B491D98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AE9-1CBD-7841-BD17-875EA3686432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07DE53-7688-DC42-A4B9-1CAF2E0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0ADD40-7824-CA45-8498-3DA88F43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82F1-56C5-4A4F-9627-84F001791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08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15584-6437-C14B-A234-D898ECE0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94740-8850-A947-B1CB-2374921D9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6A0506-A232-584D-BCCD-1D983F37A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32D89C-0FB4-AB45-BC5A-93F97BF5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AE9-1CBD-7841-BD17-875EA3686432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7A5271-C1C7-B446-9F5A-0E76B56A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9942EB-58A3-524A-B204-B149F03A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82F1-56C5-4A4F-9627-84F001791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9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A6D07-ED41-434F-9F06-EBDFE0B0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EFEF0A-9B65-054C-9FF7-AC11B3BB3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18D85D-BF3D-3844-BA98-1D5EB239A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AA95CE-35CB-CE4F-B417-3A9B9CEB7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61F294-FD27-F34F-B72D-70900FFCB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44A497-30F3-D440-9969-D3AEC02B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AE9-1CBD-7841-BD17-875EA3686432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0520A89-1A16-BD4E-BD01-62F34CD0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305E54-BF3D-044F-8B3E-356A087F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82F1-56C5-4A4F-9627-84F001791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15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40629-1D61-1540-886F-5C08BB02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BB594F-FC26-0941-AFAF-D632DFA8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AE9-1CBD-7841-BD17-875EA3686432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F95581-AEA4-9147-AB4B-87AC7801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751ECA-5292-E44B-BC4F-7A77B513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82F1-56C5-4A4F-9627-84F001791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34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1C9145-D919-1C4A-BCD9-14DB72F3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AE9-1CBD-7841-BD17-875EA3686432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6C441F-F757-4B4B-9EDB-FC80C809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E4B3AC-8CA0-DA47-8E4D-F5C3134C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82F1-56C5-4A4F-9627-84F001791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2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B2F24-CE4E-514E-8865-BDD3ABE4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5829AD-3E06-8248-B164-C5F4AE65F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08EAE7-9E28-B342-8162-D99FBBD2E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849DDD-B5FB-554D-82E2-798DB10E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AE9-1CBD-7841-BD17-875EA3686432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D84651-57A2-554F-91F0-22BD80BF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69444F-3137-624D-A3AA-F52C0CC2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82F1-56C5-4A4F-9627-84F001791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3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CC1F2-494E-C043-B135-609F6A21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2BC654-796D-3747-9841-470D81A7D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C1D907-F9A6-5D4C-812D-6E07017D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CC6AF3-4120-BD49-B043-4F2F1391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AE9-1CBD-7841-BD17-875EA3686432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5AE330-3831-7A4A-A749-F7B61340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72D263-FC9A-FD4A-B2A2-A969107E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082F1-56C5-4A4F-9627-84F001791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5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3907D-9726-1F49-81AD-B9C65AA0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E437FB-D6BF-A746-9B08-6C08E3B31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31FA8D-CE86-EF45-BF10-FD1D7DD23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CFAE9-1CBD-7841-BD17-875EA3686432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884F92-2676-4348-A082-630CEBE8C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1099B0-0510-D24C-BDC3-F86275AD3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082F1-56C5-4A4F-9627-84F001791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40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BF4D7-43D0-AE4A-87D5-5C2C50C20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Выявление блоков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5D6AF2-8B86-9547-8C0E-00701A950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Евгений Яцко, группа 18123</a:t>
            </a:r>
          </a:p>
        </p:txBody>
      </p:sp>
    </p:spTree>
    <p:extLst>
      <p:ext uri="{BB962C8B-B14F-4D97-AF65-F5344CB8AC3E}">
        <p14:creationId xmlns:p14="http://schemas.microsoft.com/office/powerpoint/2010/main" val="24841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B7246-78DA-024E-B6E9-432B803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253331"/>
            <a:ext cx="11005458" cy="1412115"/>
          </a:xfrm>
        </p:spPr>
        <p:txBody>
          <a:bodyPr>
            <a:normAutofit/>
          </a:bodyPr>
          <a:lstStyle/>
          <a:p>
            <a:r>
              <a:rPr lang="ru-RU" dirty="0"/>
              <a:t>Вершина </a:t>
            </a:r>
            <a:r>
              <a:rPr lang="ru-RU" b="1" i="1" dirty="0"/>
              <a:t>х</a:t>
            </a:r>
            <a:r>
              <a:rPr lang="ru-RU" dirty="0"/>
              <a:t> – </a:t>
            </a:r>
            <a:r>
              <a:rPr lang="ru-RU" i="1" dirty="0"/>
              <a:t>начальная вершина </a:t>
            </a:r>
            <a:r>
              <a:rPr lang="ru-RU" dirty="0"/>
              <a:t>блока </a:t>
            </a:r>
            <a:r>
              <a:rPr lang="ru-RU" b="1" i="1" dirty="0"/>
              <a:t>В</a:t>
            </a:r>
            <a:r>
              <a:rPr lang="ru-RU" dirty="0"/>
              <a:t> при данном обходе</a:t>
            </a:r>
          </a:p>
          <a:p>
            <a:r>
              <a:rPr lang="ru-RU" dirty="0"/>
              <a:t>Ребро </a:t>
            </a:r>
            <a:r>
              <a:rPr lang="ru-RU" b="1" i="1" dirty="0"/>
              <a:t>(х, у) </a:t>
            </a:r>
            <a:r>
              <a:rPr lang="ru-RU" dirty="0"/>
              <a:t>– </a:t>
            </a:r>
            <a:r>
              <a:rPr lang="ru-RU" i="1" dirty="0"/>
              <a:t>начальное ребро </a:t>
            </a:r>
            <a:r>
              <a:rPr lang="ru-RU" dirty="0"/>
              <a:t>блока </a:t>
            </a:r>
            <a:r>
              <a:rPr lang="ru-RU" b="1" i="1" dirty="0"/>
              <a:t>В</a:t>
            </a:r>
            <a:r>
              <a:rPr lang="ru-RU" dirty="0"/>
              <a:t> при данном обходе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01498"/>
            <a:ext cx="2306734" cy="3085504"/>
            <a:chOff x="1343604" y="2701498"/>
            <a:chExt cx="2306734" cy="308550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72830CD-826B-4244-AF40-34C49BB31D81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47AE4457-F4C9-AC44-BE6C-F15BB9BF8838}"/>
              </a:ext>
            </a:extLst>
          </p:cNvPr>
          <p:cNvGrpSpPr/>
          <p:nvPr/>
        </p:nvGrpSpPr>
        <p:grpSpPr>
          <a:xfrm>
            <a:off x="1347834" y="4496590"/>
            <a:ext cx="2306734" cy="1292454"/>
            <a:chOff x="8204300" y="3621665"/>
            <a:chExt cx="2306734" cy="1292454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67E6152B-CDA9-7946-BA95-886880D0A42D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2BC04FE-7E85-9249-8E15-6CE709964E23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EB4F846-82AF-A942-9DCA-6623D453BC89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671F281B-F990-FD4C-9764-3D7F679C3758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587F4D52-94C0-6B49-8CD5-4B8066128650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AD5B3CCB-7E3D-014A-B308-7E8830CF2645}"/>
                </a:ext>
              </a:extLst>
            </p:cNvPr>
            <p:cNvCxnSpPr>
              <a:cxnSpLocks/>
              <a:stCxn id="82" idx="4"/>
              <a:endCxn id="84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C92B511D-121B-3441-89C6-CA6B1A898D11}"/>
                </a:ext>
              </a:extLst>
            </p:cNvPr>
            <p:cNvCxnSpPr>
              <a:cxnSpLocks/>
              <a:stCxn id="83" idx="4"/>
              <a:endCxn id="120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2C906706-6DD4-1A41-848E-98B081C8A7E0}"/>
                </a:ext>
              </a:extLst>
            </p:cNvPr>
            <p:cNvCxnSpPr>
              <a:cxnSpLocks/>
              <a:stCxn id="83" idx="6"/>
              <a:endCxn id="121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36A9AEAA-5EF0-DA41-920C-DE812858A5EB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D73B22F6-5655-0B45-B808-7CA7301DCD78}"/>
                </a:ext>
              </a:extLst>
            </p:cNvPr>
            <p:cNvCxnSpPr>
              <a:cxnSpLocks/>
              <a:stCxn id="120" idx="7"/>
              <a:endCxn id="121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>
              <a:extLst>
                <a:ext uri="{FF2B5EF4-FFF2-40B4-BE49-F238E27FC236}">
                  <a16:creationId xmlns:a16="http://schemas.microsoft.com/office/drawing/2014/main" id="{223BC6F0-3F65-D04E-8B02-3007249A2905}"/>
                </a:ext>
              </a:extLst>
            </p:cNvPr>
            <p:cNvCxnSpPr>
              <a:cxnSpLocks/>
              <a:stCxn id="84" idx="6"/>
              <a:endCxn id="120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78B8B1EA-56B2-6644-B264-9CD48B8F3562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Овал 129">
            <a:extLst>
              <a:ext uri="{FF2B5EF4-FFF2-40B4-BE49-F238E27FC236}">
                <a16:creationId xmlns:a16="http://schemas.microsoft.com/office/drawing/2014/main" id="{DA9BF0F2-4F22-0E49-A448-9E4FEB54320F}"/>
              </a:ext>
            </a:extLst>
          </p:cNvPr>
          <p:cNvSpPr/>
          <p:nvPr/>
        </p:nvSpPr>
        <p:spPr>
          <a:xfrm>
            <a:off x="3255006" y="453038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C4B14632-5C80-1849-B146-A1F477DE5C08}"/>
              </a:ext>
            </a:extLst>
          </p:cNvPr>
          <p:cNvSpPr/>
          <p:nvPr/>
        </p:nvSpPr>
        <p:spPr>
          <a:xfrm>
            <a:off x="3266687" y="442818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75CC11FC-D3CD-3243-9A1F-200FC2743C91}"/>
              </a:ext>
            </a:extLst>
          </p:cNvPr>
          <p:cNvSpPr/>
          <p:nvPr/>
        </p:nvSpPr>
        <p:spPr>
          <a:xfrm>
            <a:off x="2318885" y="537983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9136FBAA-520E-CF4C-8DED-AB10797720DF}"/>
              </a:ext>
            </a:extLst>
          </p:cNvPr>
          <p:cNvSpPr/>
          <p:nvPr/>
        </p:nvSpPr>
        <p:spPr>
          <a:xfrm>
            <a:off x="2330566" y="527764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y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9133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Теорема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B7246-78DA-024E-B6E9-432B803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253332"/>
            <a:ext cx="11005458" cy="500403"/>
          </a:xfrm>
        </p:spPr>
        <p:txBody>
          <a:bodyPr>
            <a:normAutofit/>
          </a:bodyPr>
          <a:lstStyle/>
          <a:p>
            <a:r>
              <a:rPr lang="ru-RU" dirty="0"/>
              <a:t>Пусть </a:t>
            </a:r>
            <a:r>
              <a:rPr lang="ru-RU" b="1" i="1" dirty="0"/>
              <a:t>х = </a:t>
            </a:r>
            <a:r>
              <a:rPr lang="en-US" b="1" i="1" dirty="0"/>
              <a:t>F(y)</a:t>
            </a:r>
            <a:r>
              <a:rPr lang="ru-RU" dirty="0"/>
              <a:t> (</a:t>
            </a:r>
            <a:r>
              <a:rPr lang="ru-RU" b="1" i="1" dirty="0"/>
              <a:t>х</a:t>
            </a:r>
            <a:r>
              <a:rPr lang="ru-RU" dirty="0"/>
              <a:t> – отец </a:t>
            </a:r>
            <a:r>
              <a:rPr lang="ru-RU" b="1" i="1" dirty="0"/>
              <a:t>у</a:t>
            </a:r>
            <a:r>
              <a:rPr lang="ru-RU" dirty="0"/>
              <a:t>)</a:t>
            </a:r>
            <a:r>
              <a:rPr lang="en-US" b="1" i="1" dirty="0"/>
              <a:t> </a:t>
            </a:r>
            <a:r>
              <a:rPr lang="ru-RU" dirty="0"/>
              <a:t>в </a:t>
            </a:r>
            <a:r>
              <a:rPr lang="en-US" dirty="0"/>
              <a:t>DFS-</a:t>
            </a:r>
            <a:r>
              <a:rPr lang="ru-RU" dirty="0"/>
              <a:t>дереве </a:t>
            </a:r>
            <a:r>
              <a:rPr lang="en-US" b="1" i="1" dirty="0"/>
              <a:t>T</a:t>
            </a:r>
            <a:endParaRPr lang="ru-RU" b="1" i="1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01498"/>
            <a:ext cx="2306734" cy="3085504"/>
            <a:chOff x="1343604" y="2701498"/>
            <a:chExt cx="2306734" cy="308550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72830CD-826B-4244-AF40-34C49BB31D81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47AE4457-F4C9-AC44-BE6C-F15BB9BF8838}"/>
              </a:ext>
            </a:extLst>
          </p:cNvPr>
          <p:cNvGrpSpPr/>
          <p:nvPr/>
        </p:nvGrpSpPr>
        <p:grpSpPr>
          <a:xfrm>
            <a:off x="1347834" y="4496590"/>
            <a:ext cx="2306734" cy="1292454"/>
            <a:chOff x="8204300" y="3621665"/>
            <a:chExt cx="2306734" cy="1292454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67E6152B-CDA9-7946-BA95-886880D0A42D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2BC04FE-7E85-9249-8E15-6CE709964E23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EB4F846-82AF-A942-9DCA-6623D453BC89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671F281B-F990-FD4C-9764-3D7F679C3758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587F4D52-94C0-6B49-8CD5-4B8066128650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AD5B3CCB-7E3D-014A-B308-7E8830CF2645}"/>
                </a:ext>
              </a:extLst>
            </p:cNvPr>
            <p:cNvCxnSpPr>
              <a:cxnSpLocks/>
              <a:stCxn id="82" idx="4"/>
              <a:endCxn id="84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C92B511D-121B-3441-89C6-CA6B1A898D11}"/>
                </a:ext>
              </a:extLst>
            </p:cNvPr>
            <p:cNvCxnSpPr>
              <a:cxnSpLocks/>
              <a:stCxn id="83" idx="4"/>
              <a:endCxn id="120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2C906706-6DD4-1A41-848E-98B081C8A7E0}"/>
                </a:ext>
              </a:extLst>
            </p:cNvPr>
            <p:cNvCxnSpPr>
              <a:cxnSpLocks/>
              <a:stCxn id="83" idx="6"/>
              <a:endCxn id="121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36A9AEAA-5EF0-DA41-920C-DE812858A5EB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D73B22F6-5655-0B45-B808-7CA7301DCD78}"/>
                </a:ext>
              </a:extLst>
            </p:cNvPr>
            <p:cNvCxnSpPr>
              <a:cxnSpLocks/>
              <a:stCxn id="120" idx="7"/>
              <a:endCxn id="121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>
              <a:extLst>
                <a:ext uri="{FF2B5EF4-FFF2-40B4-BE49-F238E27FC236}">
                  <a16:creationId xmlns:a16="http://schemas.microsoft.com/office/drawing/2014/main" id="{223BC6F0-3F65-D04E-8B02-3007249A2905}"/>
                </a:ext>
              </a:extLst>
            </p:cNvPr>
            <p:cNvCxnSpPr>
              <a:cxnSpLocks/>
              <a:stCxn id="84" idx="6"/>
              <a:endCxn id="120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78B8B1EA-56B2-6644-B264-9CD48B8F3562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Овал 129">
            <a:extLst>
              <a:ext uri="{FF2B5EF4-FFF2-40B4-BE49-F238E27FC236}">
                <a16:creationId xmlns:a16="http://schemas.microsoft.com/office/drawing/2014/main" id="{DA9BF0F2-4F22-0E49-A448-9E4FEB54320F}"/>
              </a:ext>
            </a:extLst>
          </p:cNvPr>
          <p:cNvSpPr/>
          <p:nvPr/>
        </p:nvSpPr>
        <p:spPr>
          <a:xfrm>
            <a:off x="3255006" y="453038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C4B14632-5C80-1849-B146-A1F477DE5C08}"/>
              </a:ext>
            </a:extLst>
          </p:cNvPr>
          <p:cNvSpPr/>
          <p:nvPr/>
        </p:nvSpPr>
        <p:spPr>
          <a:xfrm>
            <a:off x="3266687" y="442818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75CC11FC-D3CD-3243-9A1F-200FC2743C91}"/>
              </a:ext>
            </a:extLst>
          </p:cNvPr>
          <p:cNvSpPr/>
          <p:nvPr/>
        </p:nvSpPr>
        <p:spPr>
          <a:xfrm>
            <a:off x="2318885" y="537983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9136FBAA-520E-CF4C-8DED-AB10797720DF}"/>
              </a:ext>
            </a:extLst>
          </p:cNvPr>
          <p:cNvSpPr/>
          <p:nvPr/>
        </p:nvSpPr>
        <p:spPr>
          <a:xfrm>
            <a:off x="2330566" y="527764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y</a:t>
            </a:r>
            <a:endParaRPr lang="ru-RU" sz="2000" dirty="0"/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AB1BB0CF-8A81-EF49-AC87-CC6917009C6B}"/>
              </a:ext>
            </a:extLst>
          </p:cNvPr>
          <p:cNvSpPr txBox="1">
            <a:spLocks/>
          </p:cNvSpPr>
          <p:nvPr/>
        </p:nvSpPr>
        <p:spPr>
          <a:xfrm>
            <a:off x="1716767" y="1752251"/>
            <a:ext cx="9881960" cy="86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/>
              <a:t>Ребро </a:t>
            </a:r>
            <a:r>
              <a:rPr lang="ru-RU" b="1" i="1" dirty="0"/>
              <a:t>(х, у) </a:t>
            </a:r>
            <a:r>
              <a:rPr lang="ru-RU" dirty="0"/>
              <a:t>является начальным ребром некоторого блока тогда и только тогда, когда </a:t>
            </a:r>
            <a:r>
              <a:rPr lang="en-US" b="1" i="1" dirty="0"/>
              <a:t>Low(y)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08790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Доказательство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78133"/>
            <a:ext cx="2306734" cy="3008869"/>
            <a:chOff x="1343604" y="2778133"/>
            <a:chExt cx="2306734" cy="3008869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47AE4457-F4C9-AC44-BE6C-F15BB9BF8838}"/>
              </a:ext>
            </a:extLst>
          </p:cNvPr>
          <p:cNvGrpSpPr/>
          <p:nvPr/>
        </p:nvGrpSpPr>
        <p:grpSpPr>
          <a:xfrm>
            <a:off x="1347834" y="4496590"/>
            <a:ext cx="2306734" cy="1292454"/>
            <a:chOff x="8204300" y="3621665"/>
            <a:chExt cx="2306734" cy="1292454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67E6152B-CDA9-7946-BA95-886880D0A42D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2BC04FE-7E85-9249-8E15-6CE709964E23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EB4F846-82AF-A942-9DCA-6623D453BC89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671F281B-F990-FD4C-9764-3D7F679C3758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587F4D52-94C0-6B49-8CD5-4B8066128650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AD5B3CCB-7E3D-014A-B308-7E8830CF2645}"/>
                </a:ext>
              </a:extLst>
            </p:cNvPr>
            <p:cNvCxnSpPr>
              <a:cxnSpLocks/>
              <a:stCxn id="82" idx="4"/>
              <a:endCxn id="84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C92B511D-121B-3441-89C6-CA6B1A898D11}"/>
                </a:ext>
              </a:extLst>
            </p:cNvPr>
            <p:cNvCxnSpPr>
              <a:cxnSpLocks/>
              <a:stCxn id="83" idx="4"/>
              <a:endCxn id="120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2C906706-6DD4-1A41-848E-98B081C8A7E0}"/>
                </a:ext>
              </a:extLst>
            </p:cNvPr>
            <p:cNvCxnSpPr>
              <a:cxnSpLocks/>
              <a:stCxn id="83" idx="6"/>
              <a:endCxn id="121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36A9AEAA-5EF0-DA41-920C-DE812858A5EB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D73B22F6-5655-0B45-B808-7CA7301DCD78}"/>
                </a:ext>
              </a:extLst>
            </p:cNvPr>
            <p:cNvCxnSpPr>
              <a:cxnSpLocks/>
              <a:stCxn id="120" idx="7"/>
              <a:endCxn id="121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>
              <a:extLst>
                <a:ext uri="{FF2B5EF4-FFF2-40B4-BE49-F238E27FC236}">
                  <a16:creationId xmlns:a16="http://schemas.microsoft.com/office/drawing/2014/main" id="{223BC6F0-3F65-D04E-8B02-3007249A2905}"/>
                </a:ext>
              </a:extLst>
            </p:cNvPr>
            <p:cNvCxnSpPr>
              <a:cxnSpLocks/>
              <a:stCxn id="84" idx="6"/>
              <a:endCxn id="120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78B8B1EA-56B2-6644-B264-9CD48B8F3562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Овал 129">
            <a:extLst>
              <a:ext uri="{FF2B5EF4-FFF2-40B4-BE49-F238E27FC236}">
                <a16:creationId xmlns:a16="http://schemas.microsoft.com/office/drawing/2014/main" id="{DA9BF0F2-4F22-0E49-A448-9E4FEB54320F}"/>
              </a:ext>
            </a:extLst>
          </p:cNvPr>
          <p:cNvSpPr/>
          <p:nvPr/>
        </p:nvSpPr>
        <p:spPr>
          <a:xfrm>
            <a:off x="3255006" y="453038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C4B14632-5C80-1849-B146-A1F477DE5C08}"/>
              </a:ext>
            </a:extLst>
          </p:cNvPr>
          <p:cNvSpPr/>
          <p:nvPr/>
        </p:nvSpPr>
        <p:spPr>
          <a:xfrm>
            <a:off x="3266687" y="442818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60" name="Объект 2">
            <a:extLst>
              <a:ext uri="{FF2B5EF4-FFF2-40B4-BE49-F238E27FC236}">
                <a16:creationId xmlns:a16="http://schemas.microsoft.com/office/drawing/2014/main" id="{7F401017-6CCC-6349-80DD-74D955EC27E3}"/>
              </a:ext>
            </a:extLst>
          </p:cNvPr>
          <p:cNvSpPr txBox="1">
            <a:spLocks/>
          </p:cNvSpPr>
          <p:nvPr/>
        </p:nvSpPr>
        <p:spPr>
          <a:xfrm>
            <a:off x="4153210" y="2785989"/>
            <a:ext cx="7546989" cy="38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Пусть </a:t>
            </a:r>
            <a:r>
              <a:rPr lang="ru-RU" b="1" i="1" dirty="0"/>
              <a:t>х = а</a:t>
            </a:r>
          </a:p>
        </p:txBody>
      </p:sp>
      <p:sp>
        <p:nvSpPr>
          <p:cNvPr id="63" name="Объект 2">
            <a:extLst>
              <a:ext uri="{FF2B5EF4-FFF2-40B4-BE49-F238E27FC236}">
                <a16:creationId xmlns:a16="http://schemas.microsoft.com/office/drawing/2014/main" id="{F4D415FA-35A3-974A-9506-EB57DBAD353F}"/>
              </a:ext>
            </a:extLst>
          </p:cNvPr>
          <p:cNvSpPr txBox="1">
            <a:spLocks/>
          </p:cNvSpPr>
          <p:nvPr/>
        </p:nvSpPr>
        <p:spPr>
          <a:xfrm>
            <a:off x="593269" y="1253332"/>
            <a:ext cx="11005458" cy="500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Пусть </a:t>
            </a:r>
            <a:r>
              <a:rPr lang="ru-RU" b="1" i="1"/>
              <a:t>х = </a:t>
            </a:r>
            <a:r>
              <a:rPr lang="en-US" b="1" i="1"/>
              <a:t>F(y)</a:t>
            </a:r>
            <a:r>
              <a:rPr lang="ru-RU"/>
              <a:t> (</a:t>
            </a:r>
            <a:r>
              <a:rPr lang="ru-RU" b="1" i="1"/>
              <a:t>х</a:t>
            </a:r>
            <a:r>
              <a:rPr lang="ru-RU"/>
              <a:t> – отец </a:t>
            </a:r>
            <a:r>
              <a:rPr lang="ru-RU" b="1" i="1"/>
              <a:t>у</a:t>
            </a:r>
            <a:r>
              <a:rPr lang="ru-RU"/>
              <a:t>)</a:t>
            </a:r>
            <a:r>
              <a:rPr lang="en-US" b="1" i="1"/>
              <a:t> </a:t>
            </a:r>
            <a:r>
              <a:rPr lang="ru-RU"/>
              <a:t>в </a:t>
            </a:r>
            <a:r>
              <a:rPr lang="en-US"/>
              <a:t>DFS-</a:t>
            </a:r>
            <a:r>
              <a:rPr lang="ru-RU"/>
              <a:t>дереве </a:t>
            </a:r>
            <a:r>
              <a:rPr lang="en-US" b="1" i="1"/>
              <a:t>T</a:t>
            </a:r>
            <a:endParaRPr lang="ru-RU" b="1" i="1" dirty="0"/>
          </a:p>
        </p:txBody>
      </p:sp>
      <p:sp>
        <p:nvSpPr>
          <p:cNvPr id="64" name="Объект 2">
            <a:extLst>
              <a:ext uri="{FF2B5EF4-FFF2-40B4-BE49-F238E27FC236}">
                <a16:creationId xmlns:a16="http://schemas.microsoft.com/office/drawing/2014/main" id="{20CFD2E3-490A-7F44-A873-5DEC4F2AAB89}"/>
              </a:ext>
            </a:extLst>
          </p:cNvPr>
          <p:cNvSpPr txBox="1">
            <a:spLocks/>
          </p:cNvSpPr>
          <p:nvPr/>
        </p:nvSpPr>
        <p:spPr>
          <a:xfrm>
            <a:off x="1716767" y="1752251"/>
            <a:ext cx="9881960" cy="86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/>
              <a:t>Ребро </a:t>
            </a:r>
            <a:r>
              <a:rPr lang="ru-RU" b="1" i="1" dirty="0"/>
              <a:t>(х, у) </a:t>
            </a:r>
            <a:r>
              <a:rPr lang="ru-RU" dirty="0"/>
              <a:t>является начальным ребром некоторого блока тогда и только тогда, когда </a:t>
            </a:r>
            <a:r>
              <a:rPr lang="en-US" b="1" i="1" dirty="0"/>
              <a:t>Low(y)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418490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78133"/>
            <a:ext cx="2306734" cy="3008869"/>
            <a:chOff x="1343604" y="2778133"/>
            <a:chExt cx="2306734" cy="3008869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47AE4457-F4C9-AC44-BE6C-F15BB9BF8838}"/>
              </a:ext>
            </a:extLst>
          </p:cNvPr>
          <p:cNvGrpSpPr/>
          <p:nvPr/>
        </p:nvGrpSpPr>
        <p:grpSpPr>
          <a:xfrm>
            <a:off x="1347834" y="4496590"/>
            <a:ext cx="2306734" cy="1292454"/>
            <a:chOff x="8204300" y="3621665"/>
            <a:chExt cx="2306734" cy="1292454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67E6152B-CDA9-7946-BA95-886880D0A42D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2BC04FE-7E85-9249-8E15-6CE709964E23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EB4F846-82AF-A942-9DCA-6623D453BC89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671F281B-F990-FD4C-9764-3D7F679C3758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587F4D52-94C0-6B49-8CD5-4B8066128650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AD5B3CCB-7E3D-014A-B308-7E8830CF2645}"/>
                </a:ext>
              </a:extLst>
            </p:cNvPr>
            <p:cNvCxnSpPr>
              <a:cxnSpLocks/>
              <a:stCxn id="82" idx="4"/>
              <a:endCxn id="84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C92B511D-121B-3441-89C6-CA6B1A898D11}"/>
                </a:ext>
              </a:extLst>
            </p:cNvPr>
            <p:cNvCxnSpPr>
              <a:cxnSpLocks/>
              <a:stCxn id="83" idx="4"/>
              <a:endCxn id="120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2C906706-6DD4-1A41-848E-98B081C8A7E0}"/>
                </a:ext>
              </a:extLst>
            </p:cNvPr>
            <p:cNvCxnSpPr>
              <a:cxnSpLocks/>
              <a:stCxn id="83" idx="6"/>
              <a:endCxn id="121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36A9AEAA-5EF0-DA41-920C-DE812858A5EB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D73B22F6-5655-0B45-B808-7CA7301DCD78}"/>
                </a:ext>
              </a:extLst>
            </p:cNvPr>
            <p:cNvCxnSpPr>
              <a:cxnSpLocks/>
              <a:stCxn id="120" idx="7"/>
              <a:endCxn id="121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>
              <a:extLst>
                <a:ext uri="{FF2B5EF4-FFF2-40B4-BE49-F238E27FC236}">
                  <a16:creationId xmlns:a16="http://schemas.microsoft.com/office/drawing/2014/main" id="{223BC6F0-3F65-D04E-8B02-3007249A2905}"/>
                </a:ext>
              </a:extLst>
            </p:cNvPr>
            <p:cNvCxnSpPr>
              <a:cxnSpLocks/>
              <a:stCxn id="84" idx="6"/>
              <a:endCxn id="120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78B8B1EA-56B2-6644-B264-9CD48B8F3562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Овал 129">
            <a:extLst>
              <a:ext uri="{FF2B5EF4-FFF2-40B4-BE49-F238E27FC236}">
                <a16:creationId xmlns:a16="http://schemas.microsoft.com/office/drawing/2014/main" id="{DA9BF0F2-4F22-0E49-A448-9E4FEB54320F}"/>
              </a:ext>
            </a:extLst>
          </p:cNvPr>
          <p:cNvSpPr/>
          <p:nvPr/>
        </p:nvSpPr>
        <p:spPr>
          <a:xfrm>
            <a:off x="3255006" y="453038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C4B14632-5C80-1849-B146-A1F477DE5C08}"/>
              </a:ext>
            </a:extLst>
          </p:cNvPr>
          <p:cNvSpPr/>
          <p:nvPr/>
        </p:nvSpPr>
        <p:spPr>
          <a:xfrm>
            <a:off x="3266687" y="442818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75CC11FC-D3CD-3243-9A1F-200FC2743C91}"/>
              </a:ext>
            </a:extLst>
          </p:cNvPr>
          <p:cNvSpPr/>
          <p:nvPr/>
        </p:nvSpPr>
        <p:spPr>
          <a:xfrm>
            <a:off x="2318885" y="537983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9136FBAA-520E-CF4C-8DED-AB10797720DF}"/>
              </a:ext>
            </a:extLst>
          </p:cNvPr>
          <p:cNvSpPr/>
          <p:nvPr/>
        </p:nvSpPr>
        <p:spPr>
          <a:xfrm>
            <a:off x="2330566" y="527764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z</a:t>
            </a:r>
            <a:endParaRPr lang="ru-RU" sz="2000" dirty="0"/>
          </a:p>
        </p:txBody>
      </p:sp>
      <p:sp>
        <p:nvSpPr>
          <p:cNvPr id="60" name="Объект 2">
            <a:extLst>
              <a:ext uri="{FF2B5EF4-FFF2-40B4-BE49-F238E27FC236}">
                <a16:creationId xmlns:a16="http://schemas.microsoft.com/office/drawing/2014/main" id="{7F401017-6CCC-6349-80DD-74D955EC27E3}"/>
              </a:ext>
            </a:extLst>
          </p:cNvPr>
          <p:cNvSpPr txBox="1">
            <a:spLocks/>
          </p:cNvSpPr>
          <p:nvPr/>
        </p:nvSpPr>
        <p:spPr>
          <a:xfrm>
            <a:off x="4153210" y="2785989"/>
            <a:ext cx="7546989" cy="38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Пусть </a:t>
            </a:r>
            <a:r>
              <a:rPr lang="ru-RU" b="1" i="1" dirty="0"/>
              <a:t>х = а</a:t>
            </a:r>
            <a:r>
              <a:rPr lang="ru-RU" dirty="0"/>
              <a:t>. Тогда для каждого сына </a:t>
            </a:r>
            <a:r>
              <a:rPr lang="en-US" b="1" i="1" dirty="0"/>
              <a:t>z</a:t>
            </a:r>
            <a:r>
              <a:rPr lang="en-US" dirty="0"/>
              <a:t> </a:t>
            </a:r>
            <a:r>
              <a:rPr lang="ru-RU" dirty="0"/>
              <a:t>вершины </a:t>
            </a:r>
            <a:r>
              <a:rPr lang="en-US" b="1" i="1" dirty="0"/>
              <a:t>x</a:t>
            </a:r>
            <a:r>
              <a:rPr lang="ru-RU" b="1" i="1" dirty="0"/>
              <a:t> </a:t>
            </a:r>
            <a:r>
              <a:rPr lang="ru-RU" dirty="0"/>
              <a:t>выполняется равенство </a:t>
            </a:r>
            <a:r>
              <a:rPr lang="en-US" b="1" i="1" dirty="0"/>
              <a:t>Low(z)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r>
              <a:rPr lang="ru-RU" dirty="0"/>
              <a:t>, так как </a:t>
            </a:r>
            <a:r>
              <a:rPr lang="en-US" b="1" i="1" dirty="0"/>
              <a:t>x</a:t>
            </a:r>
            <a:r>
              <a:rPr lang="en-US" dirty="0"/>
              <a:t> </a:t>
            </a:r>
            <a:r>
              <a:rPr lang="ru-RU" dirty="0"/>
              <a:t>смежна с </a:t>
            </a:r>
            <a:r>
              <a:rPr lang="en-US" b="1" i="1" dirty="0"/>
              <a:t>z</a:t>
            </a:r>
            <a:r>
              <a:rPr lang="en-US" dirty="0"/>
              <a:t> </a:t>
            </a:r>
            <a:r>
              <a:rPr lang="ru-RU" dirty="0"/>
              <a:t>и имеет наименьший глубинный номер во всём графе</a:t>
            </a:r>
            <a:r>
              <a:rPr lang="en-US" dirty="0"/>
              <a:t>, </a:t>
            </a:r>
            <a:r>
              <a:rPr lang="ru-RU" dirty="0"/>
              <a:t>а </a:t>
            </a:r>
            <a:r>
              <a:rPr lang="en-US" b="1" i="1" dirty="0"/>
              <a:t>z</a:t>
            </a:r>
            <a:r>
              <a:rPr lang="en-US" dirty="0"/>
              <a:t> </a:t>
            </a:r>
            <a:r>
              <a:rPr lang="ru-RU" dirty="0"/>
              <a:t>является своим потомком. И </a:t>
            </a:r>
            <a:r>
              <a:rPr lang="ru-RU" b="1" i="1" dirty="0"/>
              <a:t>(</a:t>
            </a:r>
            <a:r>
              <a:rPr lang="en-US" b="1" i="1" dirty="0"/>
              <a:t>x, z)  </a:t>
            </a:r>
            <a:r>
              <a:rPr lang="ru-RU" dirty="0"/>
              <a:t>будет начальным ребром соответствующего блока.</a:t>
            </a:r>
            <a:endParaRPr lang="ru-RU" b="1" i="1" dirty="0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8C83A5E5-0A78-C047-8E87-8B288CEB5A52}"/>
              </a:ext>
            </a:extLst>
          </p:cNvPr>
          <p:cNvSpPr/>
          <p:nvPr/>
        </p:nvSpPr>
        <p:spPr>
          <a:xfrm>
            <a:off x="2328759" y="3661393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77403C5F-2B6E-EE43-93FE-00BE7C2FD5CA}"/>
              </a:ext>
            </a:extLst>
          </p:cNvPr>
          <p:cNvSpPr/>
          <p:nvPr/>
        </p:nvSpPr>
        <p:spPr>
          <a:xfrm>
            <a:off x="2340440" y="3559198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z</a:t>
            </a:r>
            <a:endParaRPr lang="ru-RU" sz="2000" dirty="0"/>
          </a:p>
        </p:txBody>
      </p:sp>
      <p:sp>
        <p:nvSpPr>
          <p:cNvPr id="72" name="Заголовок 1">
            <a:extLst>
              <a:ext uri="{FF2B5EF4-FFF2-40B4-BE49-F238E27FC236}">
                <a16:creationId xmlns:a16="http://schemas.microsoft.com/office/drawing/2014/main" id="{697279FD-D1E5-5944-81CD-978FFDC5CE2D}"/>
              </a:ext>
            </a:extLst>
          </p:cNvPr>
          <p:cNvSpPr txBox="1">
            <a:spLocks/>
          </p:cNvSpPr>
          <p:nvPr/>
        </p:nvSpPr>
        <p:spPr>
          <a:xfrm>
            <a:off x="593270" y="84425"/>
            <a:ext cx="110054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Доказательство</a:t>
            </a:r>
            <a:endParaRPr lang="ru-RU" dirty="0"/>
          </a:p>
        </p:txBody>
      </p:sp>
      <p:sp>
        <p:nvSpPr>
          <p:cNvPr id="73" name="Объект 2">
            <a:extLst>
              <a:ext uri="{FF2B5EF4-FFF2-40B4-BE49-F238E27FC236}">
                <a16:creationId xmlns:a16="http://schemas.microsoft.com/office/drawing/2014/main" id="{50C35BDA-F7EC-864F-9163-D207B9458FF0}"/>
              </a:ext>
            </a:extLst>
          </p:cNvPr>
          <p:cNvSpPr txBox="1">
            <a:spLocks/>
          </p:cNvSpPr>
          <p:nvPr/>
        </p:nvSpPr>
        <p:spPr>
          <a:xfrm>
            <a:off x="593269" y="1253332"/>
            <a:ext cx="11005458" cy="500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Пусть </a:t>
            </a:r>
            <a:r>
              <a:rPr lang="ru-RU" b="1" i="1"/>
              <a:t>х = </a:t>
            </a:r>
            <a:r>
              <a:rPr lang="en-US" b="1" i="1"/>
              <a:t>F(y)</a:t>
            </a:r>
            <a:r>
              <a:rPr lang="ru-RU"/>
              <a:t> (</a:t>
            </a:r>
            <a:r>
              <a:rPr lang="ru-RU" b="1" i="1"/>
              <a:t>х</a:t>
            </a:r>
            <a:r>
              <a:rPr lang="ru-RU"/>
              <a:t> – отец </a:t>
            </a:r>
            <a:r>
              <a:rPr lang="ru-RU" b="1" i="1"/>
              <a:t>у</a:t>
            </a:r>
            <a:r>
              <a:rPr lang="ru-RU"/>
              <a:t>)</a:t>
            </a:r>
            <a:r>
              <a:rPr lang="en-US" b="1" i="1"/>
              <a:t> </a:t>
            </a:r>
            <a:r>
              <a:rPr lang="ru-RU"/>
              <a:t>в </a:t>
            </a:r>
            <a:r>
              <a:rPr lang="en-US"/>
              <a:t>DFS-</a:t>
            </a:r>
            <a:r>
              <a:rPr lang="ru-RU"/>
              <a:t>дереве </a:t>
            </a:r>
            <a:r>
              <a:rPr lang="en-US" b="1" i="1"/>
              <a:t>T</a:t>
            </a:r>
            <a:endParaRPr lang="ru-RU" b="1" i="1" dirty="0"/>
          </a:p>
        </p:txBody>
      </p:sp>
      <p:sp>
        <p:nvSpPr>
          <p:cNvPr id="75" name="Объект 2">
            <a:extLst>
              <a:ext uri="{FF2B5EF4-FFF2-40B4-BE49-F238E27FC236}">
                <a16:creationId xmlns:a16="http://schemas.microsoft.com/office/drawing/2014/main" id="{C4096A56-9EFA-CA46-932C-D5F9791FC9F7}"/>
              </a:ext>
            </a:extLst>
          </p:cNvPr>
          <p:cNvSpPr txBox="1">
            <a:spLocks/>
          </p:cNvSpPr>
          <p:nvPr/>
        </p:nvSpPr>
        <p:spPr>
          <a:xfrm>
            <a:off x="1716767" y="1752251"/>
            <a:ext cx="9881960" cy="86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/>
              <a:t>Ребро </a:t>
            </a:r>
            <a:r>
              <a:rPr lang="ru-RU" b="1" i="1" dirty="0"/>
              <a:t>(х, у) </a:t>
            </a:r>
            <a:r>
              <a:rPr lang="ru-RU" dirty="0"/>
              <a:t>является начальным ребром некоторого блока тогда и только тогда, когда </a:t>
            </a:r>
            <a:r>
              <a:rPr lang="en-US" b="1" i="1" dirty="0"/>
              <a:t>Low(y)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74336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Доказательство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01498"/>
            <a:ext cx="2306734" cy="3085504"/>
            <a:chOff x="1343604" y="2701498"/>
            <a:chExt cx="2306734" cy="308550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72830CD-826B-4244-AF40-34C49BB31D81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47AE4457-F4C9-AC44-BE6C-F15BB9BF8838}"/>
              </a:ext>
            </a:extLst>
          </p:cNvPr>
          <p:cNvGrpSpPr/>
          <p:nvPr/>
        </p:nvGrpSpPr>
        <p:grpSpPr>
          <a:xfrm>
            <a:off x="1347834" y="4496590"/>
            <a:ext cx="2306734" cy="1292454"/>
            <a:chOff x="8204300" y="3621665"/>
            <a:chExt cx="2306734" cy="1292454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67E6152B-CDA9-7946-BA95-886880D0A42D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2BC04FE-7E85-9249-8E15-6CE709964E23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EB4F846-82AF-A942-9DCA-6623D453BC89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671F281B-F990-FD4C-9764-3D7F679C3758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587F4D52-94C0-6B49-8CD5-4B8066128650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AD5B3CCB-7E3D-014A-B308-7E8830CF2645}"/>
                </a:ext>
              </a:extLst>
            </p:cNvPr>
            <p:cNvCxnSpPr>
              <a:cxnSpLocks/>
              <a:stCxn id="82" idx="4"/>
              <a:endCxn id="84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C92B511D-121B-3441-89C6-CA6B1A898D11}"/>
                </a:ext>
              </a:extLst>
            </p:cNvPr>
            <p:cNvCxnSpPr>
              <a:cxnSpLocks/>
              <a:stCxn id="83" idx="4"/>
              <a:endCxn id="120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2C906706-6DD4-1A41-848E-98B081C8A7E0}"/>
                </a:ext>
              </a:extLst>
            </p:cNvPr>
            <p:cNvCxnSpPr>
              <a:cxnSpLocks/>
              <a:stCxn id="83" idx="6"/>
              <a:endCxn id="121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36A9AEAA-5EF0-DA41-920C-DE812858A5EB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D73B22F6-5655-0B45-B808-7CA7301DCD78}"/>
                </a:ext>
              </a:extLst>
            </p:cNvPr>
            <p:cNvCxnSpPr>
              <a:cxnSpLocks/>
              <a:stCxn id="120" idx="7"/>
              <a:endCxn id="121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>
              <a:extLst>
                <a:ext uri="{FF2B5EF4-FFF2-40B4-BE49-F238E27FC236}">
                  <a16:creationId xmlns:a16="http://schemas.microsoft.com/office/drawing/2014/main" id="{223BC6F0-3F65-D04E-8B02-3007249A2905}"/>
                </a:ext>
              </a:extLst>
            </p:cNvPr>
            <p:cNvCxnSpPr>
              <a:cxnSpLocks/>
              <a:stCxn id="84" idx="6"/>
              <a:endCxn id="120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78B8B1EA-56B2-6644-B264-9CD48B8F3562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Овал 129">
            <a:extLst>
              <a:ext uri="{FF2B5EF4-FFF2-40B4-BE49-F238E27FC236}">
                <a16:creationId xmlns:a16="http://schemas.microsoft.com/office/drawing/2014/main" id="{DA9BF0F2-4F22-0E49-A448-9E4FEB54320F}"/>
              </a:ext>
            </a:extLst>
          </p:cNvPr>
          <p:cNvSpPr/>
          <p:nvPr/>
        </p:nvSpPr>
        <p:spPr>
          <a:xfrm>
            <a:off x="3255006" y="453038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C4B14632-5C80-1849-B146-A1F477DE5C08}"/>
              </a:ext>
            </a:extLst>
          </p:cNvPr>
          <p:cNvSpPr/>
          <p:nvPr/>
        </p:nvSpPr>
        <p:spPr>
          <a:xfrm>
            <a:off x="3266687" y="442818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60" name="Объект 2">
            <a:extLst>
              <a:ext uri="{FF2B5EF4-FFF2-40B4-BE49-F238E27FC236}">
                <a16:creationId xmlns:a16="http://schemas.microsoft.com/office/drawing/2014/main" id="{7F401017-6CCC-6349-80DD-74D955EC27E3}"/>
              </a:ext>
            </a:extLst>
          </p:cNvPr>
          <p:cNvSpPr txBox="1">
            <a:spLocks/>
          </p:cNvSpPr>
          <p:nvPr/>
        </p:nvSpPr>
        <p:spPr>
          <a:xfrm>
            <a:off x="4153210" y="2785989"/>
            <a:ext cx="7546989" cy="38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Пусть </a:t>
            </a:r>
            <a:r>
              <a:rPr lang="ru-RU" b="1" i="1" dirty="0"/>
              <a:t>х </a:t>
            </a:r>
            <a:r>
              <a:rPr lang="en-US" b="1" i="1" dirty="0"/>
              <a:t>≠</a:t>
            </a:r>
            <a:r>
              <a:rPr lang="ru-RU" b="1" i="1" dirty="0"/>
              <a:t> а</a:t>
            </a: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34C64D1F-798D-0E4A-94F3-B48CCF273FCA}"/>
              </a:ext>
            </a:extLst>
          </p:cNvPr>
          <p:cNvSpPr/>
          <p:nvPr/>
        </p:nvSpPr>
        <p:spPr>
          <a:xfrm>
            <a:off x="2318885" y="537983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48512580-9AEA-274F-AE45-5299F1E75C61}"/>
              </a:ext>
            </a:extLst>
          </p:cNvPr>
          <p:cNvSpPr/>
          <p:nvPr/>
        </p:nvSpPr>
        <p:spPr>
          <a:xfrm>
            <a:off x="2330566" y="527764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y</a:t>
            </a:r>
            <a:endParaRPr lang="ru-RU" sz="2000" dirty="0"/>
          </a:p>
        </p:txBody>
      </p:sp>
      <p:sp>
        <p:nvSpPr>
          <p:cNvPr id="64" name="Объект 2">
            <a:extLst>
              <a:ext uri="{FF2B5EF4-FFF2-40B4-BE49-F238E27FC236}">
                <a16:creationId xmlns:a16="http://schemas.microsoft.com/office/drawing/2014/main" id="{C711571F-0281-3C43-8F07-1E286C8FFBF1}"/>
              </a:ext>
            </a:extLst>
          </p:cNvPr>
          <p:cNvSpPr txBox="1">
            <a:spLocks/>
          </p:cNvSpPr>
          <p:nvPr/>
        </p:nvSpPr>
        <p:spPr>
          <a:xfrm>
            <a:off x="593269" y="1253332"/>
            <a:ext cx="11005458" cy="500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Пусть </a:t>
            </a:r>
            <a:r>
              <a:rPr lang="ru-RU" b="1" i="1"/>
              <a:t>х = </a:t>
            </a:r>
            <a:r>
              <a:rPr lang="en-US" b="1" i="1"/>
              <a:t>F(y)</a:t>
            </a:r>
            <a:r>
              <a:rPr lang="ru-RU"/>
              <a:t> (</a:t>
            </a:r>
            <a:r>
              <a:rPr lang="ru-RU" b="1" i="1"/>
              <a:t>х</a:t>
            </a:r>
            <a:r>
              <a:rPr lang="ru-RU"/>
              <a:t> – отец </a:t>
            </a:r>
            <a:r>
              <a:rPr lang="ru-RU" b="1" i="1"/>
              <a:t>у</a:t>
            </a:r>
            <a:r>
              <a:rPr lang="ru-RU"/>
              <a:t>)</a:t>
            </a:r>
            <a:r>
              <a:rPr lang="en-US" b="1" i="1"/>
              <a:t> </a:t>
            </a:r>
            <a:r>
              <a:rPr lang="ru-RU"/>
              <a:t>в </a:t>
            </a:r>
            <a:r>
              <a:rPr lang="en-US"/>
              <a:t>DFS-</a:t>
            </a:r>
            <a:r>
              <a:rPr lang="ru-RU"/>
              <a:t>дереве </a:t>
            </a:r>
            <a:r>
              <a:rPr lang="en-US" b="1" i="1"/>
              <a:t>T</a:t>
            </a:r>
            <a:endParaRPr lang="ru-RU" b="1" i="1" dirty="0"/>
          </a:p>
        </p:txBody>
      </p:sp>
      <p:sp>
        <p:nvSpPr>
          <p:cNvPr id="66" name="Объект 2">
            <a:extLst>
              <a:ext uri="{FF2B5EF4-FFF2-40B4-BE49-F238E27FC236}">
                <a16:creationId xmlns:a16="http://schemas.microsoft.com/office/drawing/2014/main" id="{CAD4DC34-3556-D14B-864B-B0F6BC27BC51}"/>
              </a:ext>
            </a:extLst>
          </p:cNvPr>
          <p:cNvSpPr txBox="1">
            <a:spLocks/>
          </p:cNvSpPr>
          <p:nvPr/>
        </p:nvSpPr>
        <p:spPr>
          <a:xfrm>
            <a:off x="1716767" y="1752251"/>
            <a:ext cx="9881960" cy="86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/>
              <a:t>Ребро </a:t>
            </a:r>
            <a:r>
              <a:rPr lang="ru-RU" b="1" i="1" dirty="0"/>
              <a:t>(х, у) </a:t>
            </a:r>
            <a:r>
              <a:rPr lang="ru-RU" dirty="0"/>
              <a:t>является начальным ребром некоторого блока тогда и только тогда, когда </a:t>
            </a:r>
            <a:r>
              <a:rPr lang="en-US" b="1" i="1" dirty="0"/>
              <a:t>Low(y)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419874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Доказательство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01498"/>
            <a:ext cx="2306734" cy="3085504"/>
            <a:chOff x="1343604" y="2701498"/>
            <a:chExt cx="2306734" cy="308550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72830CD-826B-4244-AF40-34C49BB31D81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47AE4457-F4C9-AC44-BE6C-F15BB9BF8838}"/>
              </a:ext>
            </a:extLst>
          </p:cNvPr>
          <p:cNvGrpSpPr/>
          <p:nvPr/>
        </p:nvGrpSpPr>
        <p:grpSpPr>
          <a:xfrm>
            <a:off x="1347834" y="4496590"/>
            <a:ext cx="2306734" cy="1292454"/>
            <a:chOff x="8204300" y="3621665"/>
            <a:chExt cx="2306734" cy="1292454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67E6152B-CDA9-7946-BA95-886880D0A42D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2BC04FE-7E85-9249-8E15-6CE709964E23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EB4F846-82AF-A942-9DCA-6623D453BC89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671F281B-F990-FD4C-9764-3D7F679C3758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587F4D52-94C0-6B49-8CD5-4B8066128650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AD5B3CCB-7E3D-014A-B308-7E8830CF2645}"/>
                </a:ext>
              </a:extLst>
            </p:cNvPr>
            <p:cNvCxnSpPr>
              <a:cxnSpLocks/>
              <a:stCxn id="82" idx="4"/>
              <a:endCxn id="84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C92B511D-121B-3441-89C6-CA6B1A898D11}"/>
                </a:ext>
              </a:extLst>
            </p:cNvPr>
            <p:cNvCxnSpPr>
              <a:cxnSpLocks/>
              <a:stCxn id="83" idx="4"/>
              <a:endCxn id="120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2C906706-6DD4-1A41-848E-98B081C8A7E0}"/>
                </a:ext>
              </a:extLst>
            </p:cNvPr>
            <p:cNvCxnSpPr>
              <a:cxnSpLocks/>
              <a:stCxn id="83" idx="6"/>
              <a:endCxn id="121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36A9AEAA-5EF0-DA41-920C-DE812858A5EB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D73B22F6-5655-0B45-B808-7CA7301DCD78}"/>
                </a:ext>
              </a:extLst>
            </p:cNvPr>
            <p:cNvCxnSpPr>
              <a:cxnSpLocks/>
              <a:stCxn id="120" idx="7"/>
              <a:endCxn id="121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>
              <a:extLst>
                <a:ext uri="{FF2B5EF4-FFF2-40B4-BE49-F238E27FC236}">
                  <a16:creationId xmlns:a16="http://schemas.microsoft.com/office/drawing/2014/main" id="{223BC6F0-3F65-D04E-8B02-3007249A2905}"/>
                </a:ext>
              </a:extLst>
            </p:cNvPr>
            <p:cNvCxnSpPr>
              <a:cxnSpLocks/>
              <a:stCxn id="84" idx="6"/>
              <a:endCxn id="120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78B8B1EA-56B2-6644-B264-9CD48B8F3562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Овал 129">
            <a:extLst>
              <a:ext uri="{FF2B5EF4-FFF2-40B4-BE49-F238E27FC236}">
                <a16:creationId xmlns:a16="http://schemas.microsoft.com/office/drawing/2014/main" id="{DA9BF0F2-4F22-0E49-A448-9E4FEB54320F}"/>
              </a:ext>
            </a:extLst>
          </p:cNvPr>
          <p:cNvSpPr/>
          <p:nvPr/>
        </p:nvSpPr>
        <p:spPr>
          <a:xfrm>
            <a:off x="3255006" y="453038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C4B14632-5C80-1849-B146-A1F477DE5C08}"/>
              </a:ext>
            </a:extLst>
          </p:cNvPr>
          <p:cNvSpPr/>
          <p:nvPr/>
        </p:nvSpPr>
        <p:spPr>
          <a:xfrm>
            <a:off x="3266687" y="442818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75CC11FC-D3CD-3243-9A1F-200FC2743C91}"/>
              </a:ext>
            </a:extLst>
          </p:cNvPr>
          <p:cNvSpPr/>
          <p:nvPr/>
        </p:nvSpPr>
        <p:spPr>
          <a:xfrm>
            <a:off x="2318885" y="537983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9136FBAA-520E-CF4C-8DED-AB10797720DF}"/>
              </a:ext>
            </a:extLst>
          </p:cNvPr>
          <p:cNvSpPr/>
          <p:nvPr/>
        </p:nvSpPr>
        <p:spPr>
          <a:xfrm>
            <a:off x="2330566" y="527764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y</a:t>
            </a:r>
            <a:endParaRPr lang="ru-RU" sz="2000" dirty="0"/>
          </a:p>
        </p:txBody>
      </p:sp>
      <p:sp>
        <p:nvSpPr>
          <p:cNvPr id="60" name="Объект 2">
            <a:extLst>
              <a:ext uri="{FF2B5EF4-FFF2-40B4-BE49-F238E27FC236}">
                <a16:creationId xmlns:a16="http://schemas.microsoft.com/office/drawing/2014/main" id="{7F401017-6CCC-6349-80DD-74D955EC27E3}"/>
              </a:ext>
            </a:extLst>
          </p:cNvPr>
          <p:cNvSpPr txBox="1">
            <a:spLocks/>
          </p:cNvSpPr>
          <p:nvPr/>
        </p:nvSpPr>
        <p:spPr>
          <a:xfrm>
            <a:off x="4153210" y="2785989"/>
            <a:ext cx="7546989" cy="3987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Пусть </a:t>
            </a:r>
            <a:r>
              <a:rPr lang="ru-RU" b="1" i="1" dirty="0"/>
              <a:t>х </a:t>
            </a:r>
            <a:r>
              <a:rPr lang="en-US" b="1" i="1" dirty="0"/>
              <a:t>≠</a:t>
            </a:r>
            <a:r>
              <a:rPr lang="ru-RU" b="1" i="1" dirty="0"/>
              <a:t> а </a:t>
            </a:r>
            <a:r>
              <a:rPr lang="ru-RU" dirty="0"/>
              <a:t>и </a:t>
            </a:r>
            <a:r>
              <a:rPr lang="ru-RU" b="1" i="1" dirty="0"/>
              <a:t>(х, у) </a:t>
            </a:r>
            <a:r>
              <a:rPr lang="ru-RU" dirty="0"/>
              <a:t>является начальным ребром блока </a:t>
            </a:r>
            <a:r>
              <a:rPr lang="ru-RU" b="1" i="1" dirty="0"/>
              <a:t>В</a:t>
            </a:r>
            <a:r>
              <a:rPr lang="ru-RU" dirty="0"/>
              <a:t>. Предположим, что </a:t>
            </a:r>
            <a:r>
              <a:rPr lang="en-US" b="1" i="1" dirty="0"/>
              <a:t>Low(y) ≠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r>
              <a:rPr lang="ru-RU" dirty="0"/>
              <a:t>. </a:t>
            </a:r>
            <a:endParaRPr lang="ru-RU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889C3-F21B-734D-9DE1-9B40BD2E031A}"/>
              </a:ext>
            </a:extLst>
          </p:cNvPr>
          <p:cNvSpPr txBox="1"/>
          <p:nvPr/>
        </p:nvSpPr>
        <p:spPr>
          <a:xfrm>
            <a:off x="4012932" y="2329394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⇒</a:t>
            </a:r>
            <a:endParaRPr lang="ru-RU" b="1" dirty="0"/>
          </a:p>
        </p:txBody>
      </p:sp>
      <p:sp>
        <p:nvSpPr>
          <p:cNvPr id="67" name="Объект 2">
            <a:extLst>
              <a:ext uri="{FF2B5EF4-FFF2-40B4-BE49-F238E27FC236}">
                <a16:creationId xmlns:a16="http://schemas.microsoft.com/office/drawing/2014/main" id="{3880BAC1-D9F4-5D4E-8236-A5BC2237C21A}"/>
              </a:ext>
            </a:extLst>
          </p:cNvPr>
          <p:cNvSpPr txBox="1">
            <a:spLocks/>
          </p:cNvSpPr>
          <p:nvPr/>
        </p:nvSpPr>
        <p:spPr>
          <a:xfrm>
            <a:off x="593269" y="1253332"/>
            <a:ext cx="11005458" cy="500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Пусть </a:t>
            </a:r>
            <a:r>
              <a:rPr lang="ru-RU" b="1" i="1"/>
              <a:t>х = </a:t>
            </a:r>
            <a:r>
              <a:rPr lang="en-US" b="1" i="1"/>
              <a:t>F(y)</a:t>
            </a:r>
            <a:r>
              <a:rPr lang="ru-RU"/>
              <a:t> (</a:t>
            </a:r>
            <a:r>
              <a:rPr lang="ru-RU" b="1" i="1"/>
              <a:t>х</a:t>
            </a:r>
            <a:r>
              <a:rPr lang="ru-RU"/>
              <a:t> – отец </a:t>
            </a:r>
            <a:r>
              <a:rPr lang="ru-RU" b="1" i="1"/>
              <a:t>у</a:t>
            </a:r>
            <a:r>
              <a:rPr lang="ru-RU"/>
              <a:t>)</a:t>
            </a:r>
            <a:r>
              <a:rPr lang="en-US" b="1" i="1"/>
              <a:t> </a:t>
            </a:r>
            <a:r>
              <a:rPr lang="ru-RU"/>
              <a:t>в </a:t>
            </a:r>
            <a:r>
              <a:rPr lang="en-US"/>
              <a:t>DFS-</a:t>
            </a:r>
            <a:r>
              <a:rPr lang="ru-RU"/>
              <a:t>дереве </a:t>
            </a:r>
            <a:r>
              <a:rPr lang="en-US" b="1" i="1"/>
              <a:t>T</a:t>
            </a:r>
            <a:endParaRPr lang="ru-RU" b="1" i="1" dirty="0"/>
          </a:p>
        </p:txBody>
      </p:sp>
      <p:sp>
        <p:nvSpPr>
          <p:cNvPr id="69" name="Объект 2">
            <a:extLst>
              <a:ext uri="{FF2B5EF4-FFF2-40B4-BE49-F238E27FC236}">
                <a16:creationId xmlns:a16="http://schemas.microsoft.com/office/drawing/2014/main" id="{C37FD960-A969-2541-B698-9ECD955E52A9}"/>
              </a:ext>
            </a:extLst>
          </p:cNvPr>
          <p:cNvSpPr txBox="1">
            <a:spLocks/>
          </p:cNvSpPr>
          <p:nvPr/>
        </p:nvSpPr>
        <p:spPr>
          <a:xfrm>
            <a:off x="1716767" y="1752251"/>
            <a:ext cx="9881960" cy="86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/>
              <a:t>Ребро </a:t>
            </a:r>
            <a:r>
              <a:rPr lang="ru-RU" b="1" i="1" dirty="0"/>
              <a:t>(х, у) </a:t>
            </a:r>
            <a:r>
              <a:rPr lang="ru-RU" dirty="0"/>
              <a:t>является начальным ребром некоторого блока тогда и только тогда, когда </a:t>
            </a:r>
            <a:r>
              <a:rPr lang="en-US" b="1" i="1" dirty="0"/>
              <a:t>Low(y)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83530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Овал 60">
            <a:extLst>
              <a:ext uri="{FF2B5EF4-FFF2-40B4-BE49-F238E27FC236}">
                <a16:creationId xmlns:a16="http://schemas.microsoft.com/office/drawing/2014/main" id="{735A1F70-DEE7-4D49-9AAD-1149BBF0E0C5}"/>
              </a:ext>
            </a:extLst>
          </p:cNvPr>
          <p:cNvSpPr/>
          <p:nvPr/>
        </p:nvSpPr>
        <p:spPr>
          <a:xfrm>
            <a:off x="2729576" y="4047532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Доказательство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B7246-78DA-024E-B6E9-432B803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253332"/>
            <a:ext cx="11005458" cy="500403"/>
          </a:xfrm>
        </p:spPr>
        <p:txBody>
          <a:bodyPr>
            <a:normAutofit/>
          </a:bodyPr>
          <a:lstStyle/>
          <a:p>
            <a:r>
              <a:rPr lang="ru-RU" dirty="0"/>
              <a:t>Пусть </a:t>
            </a:r>
            <a:r>
              <a:rPr lang="ru-RU" b="1" i="1" dirty="0"/>
              <a:t>х = </a:t>
            </a:r>
            <a:r>
              <a:rPr lang="en-US" b="1" i="1" dirty="0"/>
              <a:t>F(y)</a:t>
            </a:r>
            <a:r>
              <a:rPr lang="ru-RU" b="1" i="1" dirty="0"/>
              <a:t> </a:t>
            </a:r>
            <a:r>
              <a:rPr lang="ru-RU" dirty="0"/>
              <a:t>(</a:t>
            </a:r>
            <a:r>
              <a:rPr lang="ru-RU" b="1" i="1" dirty="0"/>
              <a:t>х</a:t>
            </a:r>
            <a:r>
              <a:rPr lang="ru-RU" dirty="0"/>
              <a:t> – отец </a:t>
            </a:r>
            <a:r>
              <a:rPr lang="ru-RU" b="1" i="1" dirty="0"/>
              <a:t>у</a:t>
            </a:r>
            <a:r>
              <a:rPr lang="ru-RU" dirty="0"/>
              <a:t>)</a:t>
            </a:r>
            <a:r>
              <a:rPr lang="en-US" b="1" i="1" dirty="0"/>
              <a:t> </a:t>
            </a:r>
            <a:r>
              <a:rPr lang="ru-RU" dirty="0"/>
              <a:t>в </a:t>
            </a:r>
            <a:r>
              <a:rPr lang="en-US" dirty="0"/>
              <a:t>DFS-</a:t>
            </a:r>
            <a:r>
              <a:rPr lang="ru-RU" dirty="0"/>
              <a:t>дереве </a:t>
            </a:r>
            <a:r>
              <a:rPr lang="en-US" b="1" i="1" dirty="0"/>
              <a:t>T</a:t>
            </a:r>
            <a:endParaRPr lang="ru-RU" b="1" i="1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01498"/>
            <a:ext cx="2306734" cy="3085504"/>
            <a:chOff x="1343604" y="2701498"/>
            <a:chExt cx="2306734" cy="308550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72830CD-826B-4244-AF40-34C49BB31D81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47AE4457-F4C9-AC44-BE6C-F15BB9BF8838}"/>
              </a:ext>
            </a:extLst>
          </p:cNvPr>
          <p:cNvGrpSpPr/>
          <p:nvPr/>
        </p:nvGrpSpPr>
        <p:grpSpPr>
          <a:xfrm>
            <a:off x="1347834" y="4496590"/>
            <a:ext cx="2306734" cy="1292454"/>
            <a:chOff x="8204300" y="3621665"/>
            <a:chExt cx="2306734" cy="1292454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67E6152B-CDA9-7946-BA95-886880D0A42D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2BC04FE-7E85-9249-8E15-6CE709964E23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EB4F846-82AF-A942-9DCA-6623D453BC89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671F281B-F990-FD4C-9764-3D7F679C3758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587F4D52-94C0-6B49-8CD5-4B8066128650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AD5B3CCB-7E3D-014A-B308-7E8830CF2645}"/>
                </a:ext>
              </a:extLst>
            </p:cNvPr>
            <p:cNvCxnSpPr>
              <a:cxnSpLocks/>
              <a:stCxn id="82" idx="4"/>
              <a:endCxn id="84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C92B511D-121B-3441-89C6-CA6B1A898D11}"/>
                </a:ext>
              </a:extLst>
            </p:cNvPr>
            <p:cNvCxnSpPr>
              <a:cxnSpLocks/>
              <a:stCxn id="83" idx="4"/>
              <a:endCxn id="120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2C906706-6DD4-1A41-848E-98B081C8A7E0}"/>
                </a:ext>
              </a:extLst>
            </p:cNvPr>
            <p:cNvCxnSpPr>
              <a:cxnSpLocks/>
              <a:stCxn id="83" idx="6"/>
              <a:endCxn id="121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36A9AEAA-5EF0-DA41-920C-DE812858A5EB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D73B22F6-5655-0B45-B808-7CA7301DCD78}"/>
                </a:ext>
              </a:extLst>
            </p:cNvPr>
            <p:cNvCxnSpPr>
              <a:cxnSpLocks/>
              <a:stCxn id="120" idx="7"/>
              <a:endCxn id="121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>
              <a:extLst>
                <a:ext uri="{FF2B5EF4-FFF2-40B4-BE49-F238E27FC236}">
                  <a16:creationId xmlns:a16="http://schemas.microsoft.com/office/drawing/2014/main" id="{223BC6F0-3F65-D04E-8B02-3007249A2905}"/>
                </a:ext>
              </a:extLst>
            </p:cNvPr>
            <p:cNvCxnSpPr>
              <a:cxnSpLocks/>
              <a:stCxn id="84" idx="6"/>
              <a:endCxn id="120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78B8B1EA-56B2-6644-B264-9CD48B8F3562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Овал 129">
            <a:extLst>
              <a:ext uri="{FF2B5EF4-FFF2-40B4-BE49-F238E27FC236}">
                <a16:creationId xmlns:a16="http://schemas.microsoft.com/office/drawing/2014/main" id="{DA9BF0F2-4F22-0E49-A448-9E4FEB54320F}"/>
              </a:ext>
            </a:extLst>
          </p:cNvPr>
          <p:cNvSpPr/>
          <p:nvPr/>
        </p:nvSpPr>
        <p:spPr>
          <a:xfrm>
            <a:off x="3255006" y="453038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C4B14632-5C80-1849-B146-A1F477DE5C08}"/>
              </a:ext>
            </a:extLst>
          </p:cNvPr>
          <p:cNvSpPr/>
          <p:nvPr/>
        </p:nvSpPr>
        <p:spPr>
          <a:xfrm>
            <a:off x="3266687" y="442818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75CC11FC-D3CD-3243-9A1F-200FC2743C91}"/>
              </a:ext>
            </a:extLst>
          </p:cNvPr>
          <p:cNvSpPr/>
          <p:nvPr/>
        </p:nvSpPr>
        <p:spPr>
          <a:xfrm>
            <a:off x="2318885" y="537983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9136FBAA-520E-CF4C-8DED-AB10797720DF}"/>
              </a:ext>
            </a:extLst>
          </p:cNvPr>
          <p:cNvSpPr/>
          <p:nvPr/>
        </p:nvSpPr>
        <p:spPr>
          <a:xfrm>
            <a:off x="2330566" y="527764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y</a:t>
            </a:r>
            <a:endParaRPr lang="ru-RU" sz="2000" dirty="0"/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AB1BB0CF-8A81-EF49-AC87-CC6917009C6B}"/>
              </a:ext>
            </a:extLst>
          </p:cNvPr>
          <p:cNvSpPr txBox="1">
            <a:spLocks/>
          </p:cNvSpPr>
          <p:nvPr/>
        </p:nvSpPr>
        <p:spPr>
          <a:xfrm>
            <a:off x="1716767" y="1752251"/>
            <a:ext cx="9881960" cy="86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/>
              <a:t>Ребро </a:t>
            </a:r>
            <a:r>
              <a:rPr lang="ru-RU" b="1" i="1" dirty="0"/>
              <a:t>(х, у) </a:t>
            </a:r>
            <a:r>
              <a:rPr lang="ru-RU" dirty="0"/>
              <a:t>является начальным ребром некоторого блока тогда и только тогда, когда </a:t>
            </a:r>
            <a:r>
              <a:rPr lang="en-US" b="1" i="1" dirty="0"/>
              <a:t>Low(y)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endParaRPr lang="ru-RU" b="1" i="1" dirty="0"/>
          </a:p>
        </p:txBody>
      </p:sp>
      <p:sp>
        <p:nvSpPr>
          <p:cNvPr id="60" name="Объект 2">
            <a:extLst>
              <a:ext uri="{FF2B5EF4-FFF2-40B4-BE49-F238E27FC236}">
                <a16:creationId xmlns:a16="http://schemas.microsoft.com/office/drawing/2014/main" id="{7F401017-6CCC-6349-80DD-74D955EC27E3}"/>
              </a:ext>
            </a:extLst>
          </p:cNvPr>
          <p:cNvSpPr txBox="1">
            <a:spLocks/>
          </p:cNvSpPr>
          <p:nvPr/>
        </p:nvSpPr>
        <p:spPr>
          <a:xfrm>
            <a:off x="4153210" y="2785989"/>
            <a:ext cx="7546989" cy="3987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Пусть </a:t>
            </a:r>
            <a:r>
              <a:rPr lang="ru-RU" b="1" i="1" dirty="0"/>
              <a:t>х </a:t>
            </a:r>
            <a:r>
              <a:rPr lang="en-US" b="1" i="1" dirty="0"/>
              <a:t>≠</a:t>
            </a:r>
            <a:r>
              <a:rPr lang="ru-RU" b="1" i="1" dirty="0"/>
              <a:t> а </a:t>
            </a:r>
            <a:r>
              <a:rPr lang="ru-RU" dirty="0"/>
              <a:t>и </a:t>
            </a:r>
            <a:r>
              <a:rPr lang="ru-RU" b="1" i="1" dirty="0"/>
              <a:t>(х, у) </a:t>
            </a:r>
            <a:r>
              <a:rPr lang="ru-RU" dirty="0"/>
              <a:t>является начальным ребром блока </a:t>
            </a:r>
            <a:r>
              <a:rPr lang="ru-RU" b="1" i="1" dirty="0"/>
              <a:t>В</a:t>
            </a:r>
            <a:r>
              <a:rPr lang="ru-RU" dirty="0"/>
              <a:t>. Предположим, что </a:t>
            </a:r>
            <a:r>
              <a:rPr lang="en-US" b="1" i="1" dirty="0"/>
              <a:t>Low(y) ≠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r>
              <a:rPr lang="ru-RU" dirty="0"/>
              <a:t>. Тогда среди потомков</a:t>
            </a:r>
            <a:r>
              <a:rPr lang="ru-RU" b="1" i="1" dirty="0"/>
              <a:t> </a:t>
            </a:r>
            <a:r>
              <a:rPr lang="en-US" b="1" i="1" dirty="0"/>
              <a:t>y </a:t>
            </a:r>
            <a:r>
              <a:rPr lang="ru-RU" dirty="0"/>
              <a:t>имеется имеется вершина, смежная с вершиной </a:t>
            </a:r>
            <a:r>
              <a:rPr lang="en-US" b="1" i="1" dirty="0"/>
              <a:t>z</a:t>
            </a:r>
            <a:r>
              <a:rPr lang="ru-RU" dirty="0"/>
              <a:t>, участвовавшей в обходе раньше</a:t>
            </a:r>
            <a:r>
              <a:rPr lang="ru-RU" b="1" i="1" dirty="0"/>
              <a:t> х </a:t>
            </a:r>
            <a:r>
              <a:rPr lang="ru-RU" dirty="0"/>
              <a:t>(</a:t>
            </a:r>
            <a:r>
              <a:rPr lang="en-US" b="1" i="1" dirty="0" err="1"/>
              <a:t>Dnum</a:t>
            </a:r>
            <a:r>
              <a:rPr lang="en-US" b="1" i="1" dirty="0"/>
              <a:t>(z) &lt;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r>
              <a:rPr lang="en-US" dirty="0"/>
              <a:t>)</a:t>
            </a:r>
            <a:r>
              <a:rPr lang="ru-RU" dirty="0"/>
              <a:t>. </a:t>
            </a:r>
            <a:endParaRPr lang="ru-RU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889C3-F21B-734D-9DE1-9B40BD2E031A}"/>
              </a:ext>
            </a:extLst>
          </p:cNvPr>
          <p:cNvSpPr txBox="1"/>
          <p:nvPr/>
        </p:nvSpPr>
        <p:spPr>
          <a:xfrm>
            <a:off x="4012932" y="2329394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⇒</a:t>
            </a:r>
            <a:endParaRPr lang="ru-RU" b="1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A494F1EA-107D-774D-A286-06D414A98794}"/>
              </a:ext>
            </a:extLst>
          </p:cNvPr>
          <p:cNvSpPr/>
          <p:nvPr/>
        </p:nvSpPr>
        <p:spPr>
          <a:xfrm>
            <a:off x="2759585" y="4074573"/>
            <a:ext cx="375561" cy="366775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56262B6B-B8AC-3644-9379-9742E677B45B}"/>
              </a:ext>
            </a:extLst>
          </p:cNvPr>
          <p:cNvSpPr/>
          <p:nvPr/>
        </p:nvSpPr>
        <p:spPr>
          <a:xfrm>
            <a:off x="2786453" y="397877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z</a:t>
            </a:r>
            <a:endParaRPr lang="ru-RU" sz="2000" dirty="0"/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5ED87B11-AD57-3A4E-BA9F-75BB9856EE35}"/>
              </a:ext>
            </a:extLst>
          </p:cNvPr>
          <p:cNvCxnSpPr>
            <a:cxnSpLocks/>
            <a:stCxn id="83" idx="7"/>
            <a:endCxn id="61" idx="3"/>
          </p:cNvCxnSpPr>
          <p:nvPr/>
        </p:nvCxnSpPr>
        <p:spPr>
          <a:xfrm flipV="1">
            <a:off x="2656131" y="4416491"/>
            <a:ext cx="136748" cy="148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37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Овал 60">
            <a:extLst>
              <a:ext uri="{FF2B5EF4-FFF2-40B4-BE49-F238E27FC236}">
                <a16:creationId xmlns:a16="http://schemas.microsoft.com/office/drawing/2014/main" id="{735A1F70-DEE7-4D49-9AAD-1149BBF0E0C5}"/>
              </a:ext>
            </a:extLst>
          </p:cNvPr>
          <p:cNvSpPr/>
          <p:nvPr/>
        </p:nvSpPr>
        <p:spPr>
          <a:xfrm>
            <a:off x="2729576" y="4047532"/>
            <a:ext cx="432262" cy="43226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Доказательство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B7246-78DA-024E-B6E9-432B803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253332"/>
            <a:ext cx="11005458" cy="500403"/>
          </a:xfrm>
        </p:spPr>
        <p:txBody>
          <a:bodyPr>
            <a:normAutofit/>
          </a:bodyPr>
          <a:lstStyle/>
          <a:p>
            <a:r>
              <a:rPr lang="ru-RU" dirty="0"/>
              <a:t>Пусть </a:t>
            </a:r>
            <a:r>
              <a:rPr lang="ru-RU" b="1" i="1" dirty="0"/>
              <a:t>х = </a:t>
            </a:r>
            <a:r>
              <a:rPr lang="en-US" b="1" i="1" dirty="0"/>
              <a:t>F(y)</a:t>
            </a:r>
            <a:r>
              <a:rPr lang="ru-RU" b="1" i="1" dirty="0"/>
              <a:t> </a:t>
            </a:r>
            <a:r>
              <a:rPr lang="ru-RU" dirty="0"/>
              <a:t>(</a:t>
            </a:r>
            <a:r>
              <a:rPr lang="ru-RU" b="1" i="1" dirty="0"/>
              <a:t>х</a:t>
            </a:r>
            <a:r>
              <a:rPr lang="ru-RU" dirty="0"/>
              <a:t> – отец </a:t>
            </a:r>
            <a:r>
              <a:rPr lang="ru-RU" b="1" i="1" dirty="0"/>
              <a:t>у</a:t>
            </a:r>
            <a:r>
              <a:rPr lang="ru-RU" dirty="0"/>
              <a:t>)</a:t>
            </a:r>
            <a:r>
              <a:rPr lang="en-US" b="1" i="1" dirty="0"/>
              <a:t> </a:t>
            </a:r>
            <a:r>
              <a:rPr lang="ru-RU" dirty="0"/>
              <a:t>в </a:t>
            </a:r>
            <a:r>
              <a:rPr lang="en-US" dirty="0"/>
              <a:t>DFS-</a:t>
            </a:r>
            <a:r>
              <a:rPr lang="ru-RU" dirty="0"/>
              <a:t>дереве </a:t>
            </a:r>
            <a:r>
              <a:rPr lang="en-US" b="1" i="1" dirty="0"/>
              <a:t>T</a:t>
            </a:r>
            <a:endParaRPr lang="ru-RU" b="1" i="1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01498"/>
            <a:ext cx="2306734" cy="3085504"/>
            <a:chOff x="1343604" y="2701498"/>
            <a:chExt cx="2306734" cy="308550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72830CD-826B-4244-AF40-34C49BB31D81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47AE4457-F4C9-AC44-BE6C-F15BB9BF8838}"/>
              </a:ext>
            </a:extLst>
          </p:cNvPr>
          <p:cNvGrpSpPr/>
          <p:nvPr/>
        </p:nvGrpSpPr>
        <p:grpSpPr>
          <a:xfrm>
            <a:off x="1347834" y="4496590"/>
            <a:ext cx="2306734" cy="1292454"/>
            <a:chOff x="8204300" y="3621665"/>
            <a:chExt cx="2306734" cy="1292454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67E6152B-CDA9-7946-BA95-886880D0A42D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2BC04FE-7E85-9249-8E15-6CE709964E23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EB4F846-82AF-A942-9DCA-6623D453BC89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671F281B-F990-FD4C-9764-3D7F679C3758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587F4D52-94C0-6B49-8CD5-4B8066128650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AD5B3CCB-7E3D-014A-B308-7E8830CF2645}"/>
                </a:ext>
              </a:extLst>
            </p:cNvPr>
            <p:cNvCxnSpPr>
              <a:cxnSpLocks/>
              <a:stCxn id="82" idx="4"/>
              <a:endCxn id="84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C92B511D-121B-3441-89C6-CA6B1A898D11}"/>
                </a:ext>
              </a:extLst>
            </p:cNvPr>
            <p:cNvCxnSpPr>
              <a:cxnSpLocks/>
              <a:stCxn id="83" idx="4"/>
              <a:endCxn id="120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2C906706-6DD4-1A41-848E-98B081C8A7E0}"/>
                </a:ext>
              </a:extLst>
            </p:cNvPr>
            <p:cNvCxnSpPr>
              <a:cxnSpLocks/>
              <a:stCxn id="83" idx="6"/>
              <a:endCxn id="121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36A9AEAA-5EF0-DA41-920C-DE812858A5EB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D73B22F6-5655-0B45-B808-7CA7301DCD78}"/>
                </a:ext>
              </a:extLst>
            </p:cNvPr>
            <p:cNvCxnSpPr>
              <a:cxnSpLocks/>
              <a:stCxn id="120" idx="7"/>
              <a:endCxn id="121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>
              <a:extLst>
                <a:ext uri="{FF2B5EF4-FFF2-40B4-BE49-F238E27FC236}">
                  <a16:creationId xmlns:a16="http://schemas.microsoft.com/office/drawing/2014/main" id="{223BC6F0-3F65-D04E-8B02-3007249A2905}"/>
                </a:ext>
              </a:extLst>
            </p:cNvPr>
            <p:cNvCxnSpPr>
              <a:cxnSpLocks/>
              <a:stCxn id="84" idx="6"/>
              <a:endCxn id="120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78B8B1EA-56B2-6644-B264-9CD48B8F3562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Овал 129">
            <a:extLst>
              <a:ext uri="{FF2B5EF4-FFF2-40B4-BE49-F238E27FC236}">
                <a16:creationId xmlns:a16="http://schemas.microsoft.com/office/drawing/2014/main" id="{DA9BF0F2-4F22-0E49-A448-9E4FEB54320F}"/>
              </a:ext>
            </a:extLst>
          </p:cNvPr>
          <p:cNvSpPr/>
          <p:nvPr/>
        </p:nvSpPr>
        <p:spPr>
          <a:xfrm>
            <a:off x="3255006" y="453038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C4B14632-5C80-1849-B146-A1F477DE5C08}"/>
              </a:ext>
            </a:extLst>
          </p:cNvPr>
          <p:cNvSpPr/>
          <p:nvPr/>
        </p:nvSpPr>
        <p:spPr>
          <a:xfrm>
            <a:off x="3266687" y="442818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75CC11FC-D3CD-3243-9A1F-200FC2743C91}"/>
              </a:ext>
            </a:extLst>
          </p:cNvPr>
          <p:cNvSpPr/>
          <p:nvPr/>
        </p:nvSpPr>
        <p:spPr>
          <a:xfrm>
            <a:off x="2318885" y="537983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9136FBAA-520E-CF4C-8DED-AB10797720DF}"/>
              </a:ext>
            </a:extLst>
          </p:cNvPr>
          <p:cNvSpPr/>
          <p:nvPr/>
        </p:nvSpPr>
        <p:spPr>
          <a:xfrm>
            <a:off x="2330566" y="527764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y</a:t>
            </a:r>
            <a:endParaRPr lang="ru-RU" sz="2000" dirty="0"/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AB1BB0CF-8A81-EF49-AC87-CC6917009C6B}"/>
              </a:ext>
            </a:extLst>
          </p:cNvPr>
          <p:cNvSpPr txBox="1">
            <a:spLocks/>
          </p:cNvSpPr>
          <p:nvPr/>
        </p:nvSpPr>
        <p:spPr>
          <a:xfrm>
            <a:off x="1716767" y="1752251"/>
            <a:ext cx="9881960" cy="86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/>
              <a:t>Ребро </a:t>
            </a:r>
            <a:r>
              <a:rPr lang="ru-RU" b="1" i="1" dirty="0"/>
              <a:t>(х, у) </a:t>
            </a:r>
            <a:r>
              <a:rPr lang="ru-RU" dirty="0"/>
              <a:t>является начальным ребром некоторого блока тогда и только тогда, когда </a:t>
            </a:r>
            <a:r>
              <a:rPr lang="en-US" b="1" i="1" dirty="0"/>
              <a:t>Low(y)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endParaRPr lang="ru-RU" b="1" i="1" dirty="0"/>
          </a:p>
        </p:txBody>
      </p:sp>
      <p:sp>
        <p:nvSpPr>
          <p:cNvPr id="60" name="Объект 2">
            <a:extLst>
              <a:ext uri="{FF2B5EF4-FFF2-40B4-BE49-F238E27FC236}">
                <a16:creationId xmlns:a16="http://schemas.microsoft.com/office/drawing/2014/main" id="{7F401017-6CCC-6349-80DD-74D955EC27E3}"/>
              </a:ext>
            </a:extLst>
          </p:cNvPr>
          <p:cNvSpPr txBox="1">
            <a:spLocks/>
          </p:cNvSpPr>
          <p:nvPr/>
        </p:nvSpPr>
        <p:spPr>
          <a:xfrm>
            <a:off x="4153210" y="2785989"/>
            <a:ext cx="7546989" cy="3987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Пусть </a:t>
            </a:r>
            <a:r>
              <a:rPr lang="ru-RU" b="1" i="1" dirty="0"/>
              <a:t>х </a:t>
            </a:r>
            <a:r>
              <a:rPr lang="en-US" b="1" i="1" dirty="0"/>
              <a:t>≠</a:t>
            </a:r>
            <a:r>
              <a:rPr lang="ru-RU" b="1" i="1" dirty="0"/>
              <a:t> а </a:t>
            </a:r>
            <a:r>
              <a:rPr lang="ru-RU" dirty="0"/>
              <a:t>и </a:t>
            </a:r>
            <a:r>
              <a:rPr lang="ru-RU" b="1" i="1" dirty="0"/>
              <a:t>(х, у) </a:t>
            </a:r>
            <a:r>
              <a:rPr lang="ru-RU" dirty="0"/>
              <a:t>является начальным ребром блока </a:t>
            </a:r>
            <a:r>
              <a:rPr lang="ru-RU" b="1" i="1" dirty="0"/>
              <a:t>В</a:t>
            </a:r>
            <a:r>
              <a:rPr lang="ru-RU" dirty="0"/>
              <a:t>. Предположим, что </a:t>
            </a:r>
            <a:r>
              <a:rPr lang="en-US" b="1" i="1" dirty="0"/>
              <a:t>Low(y) ≠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r>
              <a:rPr lang="ru-RU" dirty="0"/>
              <a:t>. Тогда среди потомков</a:t>
            </a:r>
            <a:r>
              <a:rPr lang="ru-RU" b="1" i="1" dirty="0"/>
              <a:t> </a:t>
            </a:r>
            <a:r>
              <a:rPr lang="en-US" b="1" i="1" dirty="0"/>
              <a:t>y </a:t>
            </a:r>
            <a:r>
              <a:rPr lang="ru-RU" dirty="0"/>
              <a:t>имеется имеется вершина, смежная с вершиной </a:t>
            </a:r>
            <a:r>
              <a:rPr lang="en-US" b="1" i="1" dirty="0"/>
              <a:t>z</a:t>
            </a:r>
            <a:r>
              <a:rPr lang="ru-RU" dirty="0"/>
              <a:t>, участвовавшей в обходе раньше</a:t>
            </a:r>
            <a:r>
              <a:rPr lang="ru-RU" b="1" i="1" dirty="0"/>
              <a:t> х </a:t>
            </a:r>
            <a:r>
              <a:rPr lang="ru-RU" dirty="0"/>
              <a:t>(</a:t>
            </a:r>
            <a:r>
              <a:rPr lang="en-US" b="1" i="1" dirty="0" err="1"/>
              <a:t>Dnum</a:t>
            </a:r>
            <a:r>
              <a:rPr lang="en-US" b="1" i="1" dirty="0"/>
              <a:t>(z) &lt;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r>
              <a:rPr lang="en-US" dirty="0"/>
              <a:t>)</a:t>
            </a:r>
            <a:r>
              <a:rPr lang="ru-RU" dirty="0"/>
              <a:t>. То есть </a:t>
            </a:r>
            <a:r>
              <a:rPr lang="ru-RU" dirty="0" err="1"/>
              <a:t>меджу</a:t>
            </a:r>
            <a:r>
              <a:rPr lang="ru-RU" dirty="0"/>
              <a:t> </a:t>
            </a:r>
            <a:r>
              <a:rPr lang="en-US" b="1" i="1" dirty="0"/>
              <a:t>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i="1" dirty="0"/>
              <a:t>z</a:t>
            </a:r>
            <a:r>
              <a:rPr lang="en-US" dirty="0"/>
              <a:t> </a:t>
            </a:r>
            <a:r>
              <a:rPr lang="ru-RU" dirty="0"/>
              <a:t>существуют два пути – один через </a:t>
            </a:r>
            <a:r>
              <a:rPr lang="ru-RU" b="1" i="1" dirty="0"/>
              <a:t>у</a:t>
            </a:r>
            <a:r>
              <a:rPr lang="ru-RU" dirty="0"/>
              <a:t> и его потомков, другой – по ребрам, включенным в </a:t>
            </a:r>
            <a:r>
              <a:rPr lang="ru-RU" b="1" i="1" dirty="0"/>
              <a:t>Т</a:t>
            </a:r>
            <a:r>
              <a:rPr lang="ru-RU" dirty="0"/>
              <a:t>. То есть </a:t>
            </a:r>
            <a:r>
              <a:rPr lang="en-US" b="1" i="1" dirty="0"/>
              <a:t>z</a:t>
            </a:r>
            <a:r>
              <a:rPr lang="en-US" dirty="0"/>
              <a:t> </a:t>
            </a:r>
            <a:r>
              <a:rPr lang="ru-RU" dirty="0"/>
              <a:t>принадлежит блоку </a:t>
            </a:r>
            <a:r>
              <a:rPr lang="ru-RU" b="1" i="1" dirty="0"/>
              <a:t>В</a:t>
            </a:r>
            <a:r>
              <a:rPr lang="ru-RU" dirty="0"/>
              <a:t>. Но </a:t>
            </a:r>
            <a:r>
              <a:rPr lang="en-US" b="1" i="1" dirty="0" err="1"/>
              <a:t>Dnum</a:t>
            </a:r>
            <a:r>
              <a:rPr lang="en-US" b="1" i="1" dirty="0"/>
              <a:t>(z) &lt;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r>
              <a:rPr lang="ru-RU" dirty="0"/>
              <a:t>, а начальной вершиной является </a:t>
            </a:r>
            <a:r>
              <a:rPr lang="ru-RU" b="1" i="1" dirty="0"/>
              <a:t>х</a:t>
            </a:r>
            <a:r>
              <a:rPr lang="ru-RU" dirty="0"/>
              <a:t>. </a:t>
            </a:r>
            <a:endParaRPr lang="ru-RU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F889C3-F21B-734D-9DE1-9B40BD2E031A}"/>
              </a:ext>
            </a:extLst>
          </p:cNvPr>
          <p:cNvSpPr txBox="1"/>
          <p:nvPr/>
        </p:nvSpPr>
        <p:spPr>
          <a:xfrm>
            <a:off x="4012932" y="2329394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⇒</a:t>
            </a:r>
            <a:endParaRPr lang="ru-RU" b="1" dirty="0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A494F1EA-107D-774D-A286-06D414A98794}"/>
              </a:ext>
            </a:extLst>
          </p:cNvPr>
          <p:cNvSpPr/>
          <p:nvPr/>
        </p:nvSpPr>
        <p:spPr>
          <a:xfrm>
            <a:off x="2759585" y="4074573"/>
            <a:ext cx="375561" cy="366775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56262B6B-B8AC-3644-9379-9742E677B45B}"/>
              </a:ext>
            </a:extLst>
          </p:cNvPr>
          <p:cNvSpPr/>
          <p:nvPr/>
        </p:nvSpPr>
        <p:spPr>
          <a:xfrm>
            <a:off x="2786453" y="397877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z</a:t>
            </a:r>
            <a:endParaRPr lang="ru-RU" sz="2000" dirty="0"/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5ED87B11-AD57-3A4E-BA9F-75BB9856EE35}"/>
              </a:ext>
            </a:extLst>
          </p:cNvPr>
          <p:cNvCxnSpPr>
            <a:cxnSpLocks/>
            <a:stCxn id="83" idx="7"/>
            <a:endCxn id="61" idx="3"/>
          </p:cNvCxnSpPr>
          <p:nvPr/>
        </p:nvCxnSpPr>
        <p:spPr>
          <a:xfrm flipV="1">
            <a:off x="2656131" y="4416491"/>
            <a:ext cx="136748" cy="14844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36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01498"/>
            <a:ext cx="2306734" cy="3085504"/>
            <a:chOff x="1343604" y="2701498"/>
            <a:chExt cx="2306734" cy="308550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72830CD-826B-4244-AF40-34C49BB31D81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47AE4457-F4C9-AC44-BE6C-F15BB9BF8838}"/>
              </a:ext>
            </a:extLst>
          </p:cNvPr>
          <p:cNvGrpSpPr/>
          <p:nvPr/>
        </p:nvGrpSpPr>
        <p:grpSpPr>
          <a:xfrm>
            <a:off x="1347834" y="4496590"/>
            <a:ext cx="2306734" cy="1292454"/>
            <a:chOff x="8204300" y="3621665"/>
            <a:chExt cx="2306734" cy="1292454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67E6152B-CDA9-7946-BA95-886880D0A42D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2BC04FE-7E85-9249-8E15-6CE709964E23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EB4F846-82AF-A942-9DCA-6623D453BC89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671F281B-F990-FD4C-9764-3D7F679C3758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587F4D52-94C0-6B49-8CD5-4B8066128650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AD5B3CCB-7E3D-014A-B308-7E8830CF2645}"/>
                </a:ext>
              </a:extLst>
            </p:cNvPr>
            <p:cNvCxnSpPr>
              <a:cxnSpLocks/>
              <a:stCxn id="82" idx="4"/>
              <a:endCxn id="84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C92B511D-121B-3441-89C6-CA6B1A898D11}"/>
                </a:ext>
              </a:extLst>
            </p:cNvPr>
            <p:cNvCxnSpPr>
              <a:cxnSpLocks/>
              <a:stCxn id="83" idx="4"/>
              <a:endCxn id="120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2C906706-6DD4-1A41-848E-98B081C8A7E0}"/>
                </a:ext>
              </a:extLst>
            </p:cNvPr>
            <p:cNvCxnSpPr>
              <a:cxnSpLocks/>
              <a:stCxn id="83" idx="6"/>
              <a:endCxn id="121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36A9AEAA-5EF0-DA41-920C-DE812858A5EB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D73B22F6-5655-0B45-B808-7CA7301DCD78}"/>
                </a:ext>
              </a:extLst>
            </p:cNvPr>
            <p:cNvCxnSpPr>
              <a:cxnSpLocks/>
              <a:stCxn id="120" idx="7"/>
              <a:endCxn id="121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>
              <a:extLst>
                <a:ext uri="{FF2B5EF4-FFF2-40B4-BE49-F238E27FC236}">
                  <a16:creationId xmlns:a16="http://schemas.microsoft.com/office/drawing/2014/main" id="{223BC6F0-3F65-D04E-8B02-3007249A2905}"/>
                </a:ext>
              </a:extLst>
            </p:cNvPr>
            <p:cNvCxnSpPr>
              <a:cxnSpLocks/>
              <a:stCxn id="84" idx="6"/>
              <a:endCxn id="120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78B8B1EA-56B2-6644-B264-9CD48B8F3562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Овал 129">
            <a:extLst>
              <a:ext uri="{FF2B5EF4-FFF2-40B4-BE49-F238E27FC236}">
                <a16:creationId xmlns:a16="http://schemas.microsoft.com/office/drawing/2014/main" id="{DA9BF0F2-4F22-0E49-A448-9E4FEB54320F}"/>
              </a:ext>
            </a:extLst>
          </p:cNvPr>
          <p:cNvSpPr/>
          <p:nvPr/>
        </p:nvSpPr>
        <p:spPr>
          <a:xfrm>
            <a:off x="3255006" y="453038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C4B14632-5C80-1849-B146-A1F477DE5C08}"/>
              </a:ext>
            </a:extLst>
          </p:cNvPr>
          <p:cNvSpPr/>
          <p:nvPr/>
        </p:nvSpPr>
        <p:spPr>
          <a:xfrm>
            <a:off x="3266687" y="442818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60" name="Объект 2">
            <a:extLst>
              <a:ext uri="{FF2B5EF4-FFF2-40B4-BE49-F238E27FC236}">
                <a16:creationId xmlns:a16="http://schemas.microsoft.com/office/drawing/2014/main" id="{7F401017-6CCC-6349-80DD-74D955EC27E3}"/>
              </a:ext>
            </a:extLst>
          </p:cNvPr>
          <p:cNvSpPr txBox="1">
            <a:spLocks/>
          </p:cNvSpPr>
          <p:nvPr/>
        </p:nvSpPr>
        <p:spPr>
          <a:xfrm>
            <a:off x="4153210" y="2785989"/>
            <a:ext cx="7546989" cy="38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Пусть </a:t>
            </a:r>
            <a:r>
              <a:rPr lang="ru-RU" b="1" i="1" dirty="0"/>
              <a:t>х </a:t>
            </a:r>
            <a:r>
              <a:rPr lang="en-US" b="1" i="1" dirty="0"/>
              <a:t>≠</a:t>
            </a:r>
            <a:r>
              <a:rPr lang="ru-RU" b="1" i="1" dirty="0"/>
              <a:t> а</a:t>
            </a:r>
            <a:r>
              <a:rPr lang="en-US" b="1" i="1" dirty="0"/>
              <a:t> </a:t>
            </a:r>
            <a:r>
              <a:rPr lang="ru-RU" dirty="0"/>
              <a:t>и </a:t>
            </a:r>
            <a:r>
              <a:rPr lang="en-US" b="1" i="1" dirty="0"/>
              <a:t>Low(y)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r>
              <a:rPr lang="ru-RU" dirty="0"/>
              <a:t>.  </a:t>
            </a:r>
            <a:endParaRPr lang="ru-RU" b="1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11EB1E-1DE9-A643-8273-D9333B7C6CEC}"/>
              </a:ext>
            </a:extLst>
          </p:cNvPr>
          <p:cNvSpPr txBox="1"/>
          <p:nvPr/>
        </p:nvSpPr>
        <p:spPr>
          <a:xfrm>
            <a:off x="4012932" y="2329394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⇐</a:t>
            </a:r>
            <a:endParaRPr lang="ru-RU" b="1" dirty="0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D7CB83F9-237B-E840-A3F6-3124912F3DE1}"/>
              </a:ext>
            </a:extLst>
          </p:cNvPr>
          <p:cNvSpPr/>
          <p:nvPr/>
        </p:nvSpPr>
        <p:spPr>
          <a:xfrm>
            <a:off x="2318885" y="537983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F04F44E4-2C78-314E-ABBC-05F1BD5B2A91}"/>
              </a:ext>
            </a:extLst>
          </p:cNvPr>
          <p:cNvSpPr/>
          <p:nvPr/>
        </p:nvSpPr>
        <p:spPr>
          <a:xfrm>
            <a:off x="2330566" y="527764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y</a:t>
            </a:r>
            <a:endParaRPr lang="ru-RU" sz="2000" dirty="0"/>
          </a:p>
        </p:txBody>
      </p:sp>
      <p:sp>
        <p:nvSpPr>
          <p:cNvPr id="66" name="Заголовок 1">
            <a:extLst>
              <a:ext uri="{FF2B5EF4-FFF2-40B4-BE49-F238E27FC236}">
                <a16:creationId xmlns:a16="http://schemas.microsoft.com/office/drawing/2014/main" id="{921AFB01-96FE-6A4F-ADFE-FDA08796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Доказательство</a:t>
            </a:r>
          </a:p>
        </p:txBody>
      </p:sp>
      <p:sp>
        <p:nvSpPr>
          <p:cNvPr id="67" name="Объект 2">
            <a:extLst>
              <a:ext uri="{FF2B5EF4-FFF2-40B4-BE49-F238E27FC236}">
                <a16:creationId xmlns:a16="http://schemas.microsoft.com/office/drawing/2014/main" id="{950B150E-647C-3B4F-9579-4E1E8267BFBF}"/>
              </a:ext>
            </a:extLst>
          </p:cNvPr>
          <p:cNvSpPr txBox="1">
            <a:spLocks/>
          </p:cNvSpPr>
          <p:nvPr/>
        </p:nvSpPr>
        <p:spPr>
          <a:xfrm>
            <a:off x="593269" y="1253332"/>
            <a:ext cx="11005458" cy="500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Пусть </a:t>
            </a:r>
            <a:r>
              <a:rPr lang="ru-RU" b="1" i="1"/>
              <a:t>х = </a:t>
            </a:r>
            <a:r>
              <a:rPr lang="en-US" b="1" i="1"/>
              <a:t>F(y)</a:t>
            </a:r>
            <a:r>
              <a:rPr lang="ru-RU"/>
              <a:t> (</a:t>
            </a:r>
            <a:r>
              <a:rPr lang="ru-RU" b="1" i="1"/>
              <a:t>х</a:t>
            </a:r>
            <a:r>
              <a:rPr lang="ru-RU"/>
              <a:t> – отец </a:t>
            </a:r>
            <a:r>
              <a:rPr lang="ru-RU" b="1" i="1"/>
              <a:t>у</a:t>
            </a:r>
            <a:r>
              <a:rPr lang="ru-RU"/>
              <a:t>)</a:t>
            </a:r>
            <a:r>
              <a:rPr lang="en-US" b="1" i="1"/>
              <a:t> </a:t>
            </a:r>
            <a:r>
              <a:rPr lang="ru-RU"/>
              <a:t>в </a:t>
            </a:r>
            <a:r>
              <a:rPr lang="en-US"/>
              <a:t>DFS-</a:t>
            </a:r>
            <a:r>
              <a:rPr lang="ru-RU"/>
              <a:t>дереве </a:t>
            </a:r>
            <a:r>
              <a:rPr lang="en-US" b="1" i="1"/>
              <a:t>T</a:t>
            </a:r>
            <a:endParaRPr lang="ru-RU" b="1" i="1" dirty="0"/>
          </a:p>
        </p:txBody>
      </p:sp>
      <p:sp>
        <p:nvSpPr>
          <p:cNvPr id="69" name="Объект 2">
            <a:extLst>
              <a:ext uri="{FF2B5EF4-FFF2-40B4-BE49-F238E27FC236}">
                <a16:creationId xmlns:a16="http://schemas.microsoft.com/office/drawing/2014/main" id="{BD6BCFA6-6A97-CB4D-85A3-47F4FEE6FFF8}"/>
              </a:ext>
            </a:extLst>
          </p:cNvPr>
          <p:cNvSpPr txBox="1">
            <a:spLocks/>
          </p:cNvSpPr>
          <p:nvPr/>
        </p:nvSpPr>
        <p:spPr>
          <a:xfrm>
            <a:off x="1716767" y="1752251"/>
            <a:ext cx="9881960" cy="86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/>
              <a:t>Ребро </a:t>
            </a:r>
            <a:r>
              <a:rPr lang="ru-RU" b="1" i="1" dirty="0"/>
              <a:t>(х, у) </a:t>
            </a:r>
            <a:r>
              <a:rPr lang="ru-RU" dirty="0"/>
              <a:t>является начальным ребром некоторого блока тогда и только тогда, когда </a:t>
            </a:r>
            <a:r>
              <a:rPr lang="en-US" b="1" i="1" dirty="0"/>
              <a:t>Low(y)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46427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01498"/>
            <a:ext cx="2306734" cy="3085504"/>
            <a:chOff x="1343604" y="2701498"/>
            <a:chExt cx="2306734" cy="308550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72830CD-826B-4244-AF40-34C49BB31D81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47AE4457-F4C9-AC44-BE6C-F15BB9BF8838}"/>
              </a:ext>
            </a:extLst>
          </p:cNvPr>
          <p:cNvGrpSpPr/>
          <p:nvPr/>
        </p:nvGrpSpPr>
        <p:grpSpPr>
          <a:xfrm>
            <a:off x="1347834" y="4496590"/>
            <a:ext cx="2306734" cy="1292454"/>
            <a:chOff x="8204300" y="3621665"/>
            <a:chExt cx="2306734" cy="1292454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67E6152B-CDA9-7946-BA95-886880D0A42D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2BC04FE-7E85-9249-8E15-6CE709964E23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EB4F846-82AF-A942-9DCA-6623D453BC89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671F281B-F990-FD4C-9764-3D7F679C3758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587F4D52-94C0-6B49-8CD5-4B8066128650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AD5B3CCB-7E3D-014A-B308-7E8830CF2645}"/>
                </a:ext>
              </a:extLst>
            </p:cNvPr>
            <p:cNvCxnSpPr>
              <a:cxnSpLocks/>
              <a:stCxn id="82" idx="4"/>
              <a:endCxn id="84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C92B511D-121B-3441-89C6-CA6B1A898D11}"/>
                </a:ext>
              </a:extLst>
            </p:cNvPr>
            <p:cNvCxnSpPr>
              <a:cxnSpLocks/>
              <a:stCxn id="83" idx="4"/>
              <a:endCxn id="120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2C906706-6DD4-1A41-848E-98B081C8A7E0}"/>
                </a:ext>
              </a:extLst>
            </p:cNvPr>
            <p:cNvCxnSpPr>
              <a:cxnSpLocks/>
              <a:stCxn id="83" idx="6"/>
              <a:endCxn id="121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36A9AEAA-5EF0-DA41-920C-DE812858A5EB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D73B22F6-5655-0B45-B808-7CA7301DCD78}"/>
                </a:ext>
              </a:extLst>
            </p:cNvPr>
            <p:cNvCxnSpPr>
              <a:cxnSpLocks/>
              <a:stCxn id="120" idx="7"/>
              <a:endCxn id="121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>
              <a:extLst>
                <a:ext uri="{FF2B5EF4-FFF2-40B4-BE49-F238E27FC236}">
                  <a16:creationId xmlns:a16="http://schemas.microsoft.com/office/drawing/2014/main" id="{223BC6F0-3F65-D04E-8B02-3007249A2905}"/>
                </a:ext>
              </a:extLst>
            </p:cNvPr>
            <p:cNvCxnSpPr>
              <a:cxnSpLocks/>
              <a:stCxn id="84" idx="6"/>
              <a:endCxn id="120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78B8B1EA-56B2-6644-B264-9CD48B8F3562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Овал 129">
            <a:extLst>
              <a:ext uri="{FF2B5EF4-FFF2-40B4-BE49-F238E27FC236}">
                <a16:creationId xmlns:a16="http://schemas.microsoft.com/office/drawing/2014/main" id="{DA9BF0F2-4F22-0E49-A448-9E4FEB54320F}"/>
              </a:ext>
            </a:extLst>
          </p:cNvPr>
          <p:cNvSpPr/>
          <p:nvPr/>
        </p:nvSpPr>
        <p:spPr>
          <a:xfrm>
            <a:off x="3255006" y="453038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C4B14632-5C80-1849-B146-A1F477DE5C08}"/>
              </a:ext>
            </a:extLst>
          </p:cNvPr>
          <p:cNvSpPr/>
          <p:nvPr/>
        </p:nvSpPr>
        <p:spPr>
          <a:xfrm>
            <a:off x="3266687" y="442818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60" name="Объект 2">
            <a:extLst>
              <a:ext uri="{FF2B5EF4-FFF2-40B4-BE49-F238E27FC236}">
                <a16:creationId xmlns:a16="http://schemas.microsoft.com/office/drawing/2014/main" id="{7F401017-6CCC-6349-80DD-74D955EC27E3}"/>
              </a:ext>
            </a:extLst>
          </p:cNvPr>
          <p:cNvSpPr txBox="1">
            <a:spLocks/>
          </p:cNvSpPr>
          <p:nvPr/>
        </p:nvSpPr>
        <p:spPr>
          <a:xfrm>
            <a:off x="4153210" y="2785989"/>
            <a:ext cx="7546989" cy="38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Пусть </a:t>
            </a:r>
            <a:r>
              <a:rPr lang="ru-RU" b="1" i="1" dirty="0"/>
              <a:t>х </a:t>
            </a:r>
            <a:r>
              <a:rPr lang="en-US" b="1" i="1" dirty="0"/>
              <a:t>≠</a:t>
            </a:r>
            <a:r>
              <a:rPr lang="ru-RU" b="1" i="1" dirty="0"/>
              <a:t> а</a:t>
            </a:r>
            <a:r>
              <a:rPr lang="en-US" b="1" i="1" dirty="0"/>
              <a:t> </a:t>
            </a:r>
            <a:r>
              <a:rPr lang="ru-RU" dirty="0"/>
              <a:t>и </a:t>
            </a:r>
            <a:r>
              <a:rPr lang="en-US" b="1" i="1" dirty="0"/>
              <a:t>Low(y)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r>
              <a:rPr lang="ru-RU" dirty="0"/>
              <a:t>. Тогда </a:t>
            </a:r>
            <a:r>
              <a:rPr lang="ru-RU" b="1" i="1" dirty="0"/>
              <a:t>х</a:t>
            </a:r>
            <a:r>
              <a:rPr lang="ru-RU" dirty="0"/>
              <a:t> – шарнир графа </a:t>
            </a:r>
            <a:r>
              <a:rPr lang="en-US" b="1" i="1" dirty="0"/>
              <a:t>G</a:t>
            </a:r>
            <a:r>
              <a:rPr lang="ru-RU" dirty="0"/>
              <a:t>. Рассмотрим поддерево </a:t>
            </a:r>
            <a:r>
              <a:rPr lang="ru-RU" b="1" i="1" dirty="0"/>
              <a:t>Т</a:t>
            </a:r>
            <a:r>
              <a:rPr lang="ru-RU" b="1" i="1" baseline="-25000" dirty="0"/>
              <a:t>у</a:t>
            </a:r>
            <a:r>
              <a:rPr lang="ru-RU" dirty="0"/>
              <a:t> дерева</a:t>
            </a:r>
            <a:r>
              <a:rPr lang="ru-RU" b="1" i="1" dirty="0"/>
              <a:t> Т</a:t>
            </a:r>
            <a:r>
              <a:rPr lang="ru-RU" dirty="0"/>
              <a:t>, состоящее из всех потомков </a:t>
            </a:r>
            <a:r>
              <a:rPr lang="ru-RU" b="1" i="1" dirty="0"/>
              <a:t>у</a:t>
            </a:r>
            <a:r>
              <a:rPr lang="ru-RU" dirty="0"/>
              <a:t>. </a:t>
            </a:r>
            <a:endParaRPr lang="ru-RU" b="1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11EB1E-1DE9-A643-8273-D9333B7C6CEC}"/>
              </a:ext>
            </a:extLst>
          </p:cNvPr>
          <p:cNvSpPr txBox="1"/>
          <p:nvPr/>
        </p:nvSpPr>
        <p:spPr>
          <a:xfrm>
            <a:off x="4012932" y="2329394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⇐</a:t>
            </a:r>
            <a:endParaRPr lang="ru-RU" b="1" dirty="0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265ACE52-4D36-CE40-A348-48DECFEF01DA}"/>
              </a:ext>
            </a:extLst>
          </p:cNvPr>
          <p:cNvSpPr/>
          <p:nvPr/>
        </p:nvSpPr>
        <p:spPr>
          <a:xfrm>
            <a:off x="2318885" y="537983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89469D70-EF5E-594E-B579-3BBD2B9DAB1A}"/>
              </a:ext>
            </a:extLst>
          </p:cNvPr>
          <p:cNvSpPr/>
          <p:nvPr/>
        </p:nvSpPr>
        <p:spPr>
          <a:xfrm>
            <a:off x="2330566" y="527764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y</a:t>
            </a:r>
            <a:endParaRPr lang="ru-RU" sz="2000" dirty="0"/>
          </a:p>
        </p:txBody>
      </p:sp>
      <p:sp>
        <p:nvSpPr>
          <p:cNvPr id="67" name="Заголовок 1">
            <a:extLst>
              <a:ext uri="{FF2B5EF4-FFF2-40B4-BE49-F238E27FC236}">
                <a16:creationId xmlns:a16="http://schemas.microsoft.com/office/drawing/2014/main" id="{63217FBC-6FBB-844B-B7E1-E33AF0BD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Доказательство</a:t>
            </a:r>
          </a:p>
        </p:txBody>
      </p:sp>
      <p:sp>
        <p:nvSpPr>
          <p:cNvPr id="69" name="Объект 2">
            <a:extLst>
              <a:ext uri="{FF2B5EF4-FFF2-40B4-BE49-F238E27FC236}">
                <a16:creationId xmlns:a16="http://schemas.microsoft.com/office/drawing/2014/main" id="{32B3874D-5E46-9647-B902-A0B104211EFD}"/>
              </a:ext>
            </a:extLst>
          </p:cNvPr>
          <p:cNvSpPr txBox="1">
            <a:spLocks/>
          </p:cNvSpPr>
          <p:nvPr/>
        </p:nvSpPr>
        <p:spPr>
          <a:xfrm>
            <a:off x="593269" y="1253332"/>
            <a:ext cx="11005458" cy="500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Пусть </a:t>
            </a:r>
            <a:r>
              <a:rPr lang="ru-RU" b="1" i="1"/>
              <a:t>х = </a:t>
            </a:r>
            <a:r>
              <a:rPr lang="en-US" b="1" i="1"/>
              <a:t>F(y)</a:t>
            </a:r>
            <a:r>
              <a:rPr lang="ru-RU"/>
              <a:t> (</a:t>
            </a:r>
            <a:r>
              <a:rPr lang="ru-RU" b="1" i="1"/>
              <a:t>х</a:t>
            </a:r>
            <a:r>
              <a:rPr lang="ru-RU"/>
              <a:t> – отец </a:t>
            </a:r>
            <a:r>
              <a:rPr lang="ru-RU" b="1" i="1"/>
              <a:t>у</a:t>
            </a:r>
            <a:r>
              <a:rPr lang="ru-RU"/>
              <a:t>)</a:t>
            </a:r>
            <a:r>
              <a:rPr lang="en-US" b="1" i="1"/>
              <a:t> </a:t>
            </a:r>
            <a:r>
              <a:rPr lang="ru-RU"/>
              <a:t>в </a:t>
            </a:r>
            <a:r>
              <a:rPr lang="en-US"/>
              <a:t>DFS-</a:t>
            </a:r>
            <a:r>
              <a:rPr lang="ru-RU"/>
              <a:t>дереве </a:t>
            </a:r>
            <a:r>
              <a:rPr lang="en-US" b="1" i="1"/>
              <a:t>T</a:t>
            </a:r>
            <a:endParaRPr lang="ru-RU" b="1" i="1" dirty="0"/>
          </a:p>
        </p:txBody>
      </p:sp>
      <p:sp>
        <p:nvSpPr>
          <p:cNvPr id="70" name="Объект 2">
            <a:extLst>
              <a:ext uri="{FF2B5EF4-FFF2-40B4-BE49-F238E27FC236}">
                <a16:creationId xmlns:a16="http://schemas.microsoft.com/office/drawing/2014/main" id="{25297C89-0397-F44D-8489-102A46369396}"/>
              </a:ext>
            </a:extLst>
          </p:cNvPr>
          <p:cNvSpPr txBox="1">
            <a:spLocks/>
          </p:cNvSpPr>
          <p:nvPr/>
        </p:nvSpPr>
        <p:spPr>
          <a:xfrm>
            <a:off x="1716767" y="1752251"/>
            <a:ext cx="9881960" cy="86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/>
              <a:t>Ребро </a:t>
            </a:r>
            <a:r>
              <a:rPr lang="ru-RU" b="1" i="1" dirty="0"/>
              <a:t>(х, у) </a:t>
            </a:r>
            <a:r>
              <a:rPr lang="ru-RU" dirty="0"/>
              <a:t>является начальным ребром некоторого блока тогда и только тогда, когда </a:t>
            </a:r>
            <a:r>
              <a:rPr lang="en-US" b="1" i="1" dirty="0"/>
              <a:t>Low(y)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95395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Введение в курс дела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B7246-78DA-024E-B6E9-432B803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253331"/>
            <a:ext cx="11005458" cy="5420738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Рассматриваем связный граф </a:t>
            </a:r>
            <a:r>
              <a:rPr lang="en-US" b="1" i="1" dirty="0"/>
              <a:t>G</a:t>
            </a:r>
            <a:r>
              <a:rPr lang="en-US" dirty="0"/>
              <a:t> </a:t>
            </a:r>
            <a:r>
              <a:rPr lang="ru-RU" dirty="0"/>
              <a:t>и его </a:t>
            </a:r>
            <a:r>
              <a:rPr lang="en-US" dirty="0"/>
              <a:t>DFS-</a:t>
            </a:r>
            <a:r>
              <a:rPr lang="ru-RU" dirty="0"/>
              <a:t>дерево </a:t>
            </a:r>
            <a:r>
              <a:rPr lang="en-US" b="1" i="1" dirty="0"/>
              <a:t>T</a:t>
            </a:r>
            <a:r>
              <a:rPr lang="ru-RU" dirty="0"/>
              <a:t>, построенное из стартовой вершины </a:t>
            </a:r>
            <a:r>
              <a:rPr lang="ru-RU" b="1" i="1" dirty="0"/>
              <a:t>а</a:t>
            </a:r>
            <a:r>
              <a:rPr lang="ru-RU" dirty="0"/>
              <a:t>. </a:t>
            </a:r>
          </a:p>
          <a:p>
            <a:r>
              <a:rPr lang="en-US" b="1" i="1" dirty="0"/>
              <a:t>F(x) </a:t>
            </a:r>
            <a:r>
              <a:rPr lang="en-US" dirty="0"/>
              <a:t>– </a:t>
            </a:r>
            <a:r>
              <a:rPr lang="ru-RU" dirty="0"/>
              <a:t>обозначение для отца вершины </a:t>
            </a:r>
            <a:r>
              <a:rPr lang="ru-RU" b="1" i="1" dirty="0"/>
              <a:t>х</a:t>
            </a:r>
            <a:r>
              <a:rPr lang="ru-RU" dirty="0"/>
              <a:t>, для определенности </a:t>
            </a:r>
            <a:r>
              <a:rPr lang="en-US" b="1" i="1" dirty="0"/>
              <a:t>F(a) = a</a:t>
            </a:r>
            <a:r>
              <a:rPr lang="en-US" dirty="0"/>
              <a:t>. </a:t>
            </a:r>
          </a:p>
          <a:p>
            <a:r>
              <a:rPr lang="ru-RU" dirty="0"/>
              <a:t>В процессе обхода графа (построения </a:t>
            </a:r>
            <a:r>
              <a:rPr lang="en-US" dirty="0"/>
              <a:t>DFS-</a:t>
            </a:r>
            <a:r>
              <a:rPr lang="ru-RU" dirty="0"/>
              <a:t>дерева) были вычислены функции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r>
              <a:rPr lang="en-US" dirty="0"/>
              <a:t> (</a:t>
            </a:r>
            <a:r>
              <a:rPr lang="ru-RU" dirty="0"/>
              <a:t>глубинный номер, то есть порядковый номер вершины </a:t>
            </a:r>
            <a:r>
              <a:rPr lang="ru-RU" b="1" i="1" dirty="0"/>
              <a:t>х</a:t>
            </a:r>
            <a:r>
              <a:rPr lang="ru-RU" dirty="0"/>
              <a:t> по ходу данного обхода в глубину) и </a:t>
            </a:r>
            <a:r>
              <a:rPr lang="en-US" b="1" i="1" dirty="0"/>
              <a:t>Low(x)</a:t>
            </a:r>
            <a:r>
              <a:rPr lang="en-US" dirty="0"/>
              <a:t> </a:t>
            </a:r>
            <a:r>
              <a:rPr lang="ru-RU" dirty="0"/>
              <a:t>(наименьший̆ глубинный номер среди вершин, смежных с потомками вершины </a:t>
            </a:r>
            <a:r>
              <a:rPr lang="ru-RU" b="1" i="1" dirty="0"/>
              <a:t>х</a:t>
            </a:r>
            <a:r>
              <a:rPr lang="ru-RU" dirty="0"/>
              <a:t>)</a:t>
            </a:r>
          </a:p>
          <a:p>
            <a:r>
              <a:rPr lang="ru-RU" b="1" i="1" dirty="0"/>
              <a:t>В</a:t>
            </a:r>
            <a:r>
              <a:rPr lang="ru-RU" dirty="0"/>
              <a:t> – блок графа </a:t>
            </a:r>
            <a:r>
              <a:rPr lang="en-US" b="1" i="1" dirty="0"/>
              <a:t>G</a:t>
            </a:r>
            <a:r>
              <a:rPr lang="en-US" dirty="0"/>
              <a:t> (</a:t>
            </a:r>
            <a:r>
              <a:rPr lang="ru-RU" dirty="0"/>
              <a:t>максимальный подграф, не имеющий собственных вершин-шарниров)</a:t>
            </a:r>
          </a:p>
          <a:p>
            <a:r>
              <a:rPr lang="en-US" b="1" i="1" dirty="0"/>
              <a:t>x</a:t>
            </a:r>
            <a:r>
              <a:rPr lang="en-US" dirty="0"/>
              <a:t> – </a:t>
            </a:r>
            <a:r>
              <a:rPr lang="ru-RU" dirty="0"/>
              <a:t>вершина блока </a:t>
            </a:r>
            <a:r>
              <a:rPr lang="ru-RU" b="1" i="1" dirty="0"/>
              <a:t>В</a:t>
            </a:r>
            <a:r>
              <a:rPr lang="ru-RU" dirty="0"/>
              <a:t> с наименьшим значением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r>
              <a:rPr lang="en-US" dirty="0"/>
              <a:t> (</a:t>
            </a:r>
            <a:r>
              <a:rPr lang="ru-RU" dirty="0"/>
              <a:t>то есть при данном обходе вершина </a:t>
            </a:r>
            <a:r>
              <a:rPr lang="ru-RU" b="1" i="1" dirty="0"/>
              <a:t>х </a:t>
            </a:r>
            <a:r>
              <a:rPr lang="ru-RU" dirty="0"/>
              <a:t>была посещена первой среди всех вершин блока </a:t>
            </a:r>
            <a:r>
              <a:rPr lang="ru-RU" b="1" i="1" dirty="0"/>
              <a:t>В</a:t>
            </a:r>
            <a:r>
              <a:rPr lang="ru-RU" dirty="0"/>
              <a:t>)</a:t>
            </a:r>
          </a:p>
          <a:p>
            <a:r>
              <a:rPr lang="ru-RU" dirty="0"/>
              <a:t>Среди сыновей </a:t>
            </a:r>
            <a:r>
              <a:rPr lang="ru-RU" b="1" i="1" dirty="0"/>
              <a:t>х</a:t>
            </a:r>
            <a:r>
              <a:rPr lang="ru-RU" dirty="0"/>
              <a:t> имеется одна единственная вершина </a:t>
            </a:r>
            <a:r>
              <a:rPr lang="en-US" b="1" i="1" dirty="0"/>
              <a:t>y</a:t>
            </a:r>
            <a:r>
              <a:rPr lang="en-US" dirty="0"/>
              <a:t> </a:t>
            </a:r>
            <a:r>
              <a:rPr lang="ru-RU" dirty="0"/>
              <a:t>из блока </a:t>
            </a:r>
            <a:r>
              <a:rPr lang="en-US" b="1" i="1" dirty="0"/>
              <a:t>B</a:t>
            </a:r>
            <a:r>
              <a:rPr lang="en-US" dirty="0"/>
              <a:t> (</a:t>
            </a:r>
            <a:r>
              <a:rPr lang="ru-RU" dirty="0"/>
              <a:t>потому что если у </a:t>
            </a:r>
            <a:r>
              <a:rPr lang="ru-RU" b="1" i="1" dirty="0"/>
              <a:t>х</a:t>
            </a:r>
            <a:r>
              <a:rPr lang="ru-RU" dirty="0"/>
              <a:t> есть ещё один сын </a:t>
            </a:r>
            <a:r>
              <a:rPr lang="en-US" b="1" i="1" dirty="0"/>
              <a:t>z</a:t>
            </a:r>
            <a:r>
              <a:rPr lang="ru-RU" dirty="0"/>
              <a:t> из блока </a:t>
            </a:r>
            <a:r>
              <a:rPr lang="ru-RU" b="1" i="1" dirty="0"/>
              <a:t>В</a:t>
            </a:r>
            <a:r>
              <a:rPr lang="ru-RU" dirty="0"/>
              <a:t>, то </a:t>
            </a:r>
            <a:r>
              <a:rPr lang="en-US" b="1" i="1" dirty="0"/>
              <a:t>z</a:t>
            </a:r>
            <a:r>
              <a:rPr lang="en-US" dirty="0"/>
              <a:t> </a:t>
            </a:r>
            <a:r>
              <a:rPr lang="ru-RU" dirty="0"/>
              <a:t>не является потомком </a:t>
            </a:r>
            <a:r>
              <a:rPr lang="ru-RU" b="1" i="1" dirty="0"/>
              <a:t>у</a:t>
            </a:r>
            <a:r>
              <a:rPr lang="ru-RU" dirty="0"/>
              <a:t> в </a:t>
            </a:r>
            <a:r>
              <a:rPr lang="en-US" dirty="0"/>
              <a:t>DFS-</a:t>
            </a:r>
            <a:r>
              <a:rPr lang="ru-RU" dirty="0"/>
              <a:t>дереве, что означает, что единственный путь из </a:t>
            </a:r>
            <a:r>
              <a:rPr lang="ru-RU" b="1" i="1" dirty="0"/>
              <a:t>у</a:t>
            </a:r>
            <a:r>
              <a:rPr lang="ru-RU" dirty="0"/>
              <a:t> в </a:t>
            </a:r>
            <a:r>
              <a:rPr lang="en-US" b="1" i="1" dirty="0"/>
              <a:t>z</a:t>
            </a:r>
            <a:r>
              <a:rPr lang="en-US" dirty="0"/>
              <a:t> </a:t>
            </a:r>
            <a:r>
              <a:rPr lang="ru-RU" dirty="0"/>
              <a:t>внутри блока </a:t>
            </a:r>
            <a:r>
              <a:rPr lang="en-US" b="1" i="1" dirty="0"/>
              <a:t>B</a:t>
            </a:r>
            <a:r>
              <a:rPr lang="en-US" dirty="0"/>
              <a:t> </a:t>
            </a:r>
            <a:r>
              <a:rPr lang="ru-RU" dirty="0"/>
              <a:t>лежит через </a:t>
            </a:r>
            <a:r>
              <a:rPr lang="en-US" b="1" i="1" dirty="0"/>
              <a:t>x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ru-RU" b="1" i="1" dirty="0"/>
              <a:t>х</a:t>
            </a:r>
            <a:r>
              <a:rPr lang="ru-RU" dirty="0"/>
              <a:t> является собственным шарниром блока, что противоречит определению блока)</a:t>
            </a:r>
          </a:p>
        </p:txBody>
      </p:sp>
    </p:spTree>
    <p:extLst>
      <p:ext uri="{BB962C8B-B14F-4D97-AF65-F5344CB8AC3E}">
        <p14:creationId xmlns:p14="http://schemas.microsoft.com/office/powerpoint/2010/main" val="1135965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01498"/>
            <a:ext cx="2306734" cy="3085504"/>
            <a:chOff x="1343604" y="2701498"/>
            <a:chExt cx="2306734" cy="308550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72830CD-826B-4244-AF40-34C49BB31D81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47AE4457-F4C9-AC44-BE6C-F15BB9BF8838}"/>
              </a:ext>
            </a:extLst>
          </p:cNvPr>
          <p:cNvGrpSpPr/>
          <p:nvPr/>
        </p:nvGrpSpPr>
        <p:grpSpPr>
          <a:xfrm>
            <a:off x="1347834" y="4496590"/>
            <a:ext cx="2306734" cy="1292454"/>
            <a:chOff x="8204300" y="3621665"/>
            <a:chExt cx="2306734" cy="1292454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67E6152B-CDA9-7946-BA95-886880D0A42D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2BC04FE-7E85-9249-8E15-6CE709964E23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EB4F846-82AF-A942-9DCA-6623D453BC89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671F281B-F990-FD4C-9764-3D7F679C3758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587F4D52-94C0-6B49-8CD5-4B8066128650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AD5B3CCB-7E3D-014A-B308-7E8830CF2645}"/>
                </a:ext>
              </a:extLst>
            </p:cNvPr>
            <p:cNvCxnSpPr>
              <a:cxnSpLocks/>
              <a:stCxn id="82" idx="4"/>
              <a:endCxn id="84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C92B511D-121B-3441-89C6-CA6B1A898D11}"/>
                </a:ext>
              </a:extLst>
            </p:cNvPr>
            <p:cNvCxnSpPr>
              <a:cxnSpLocks/>
              <a:stCxn id="83" idx="4"/>
              <a:endCxn id="120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2C906706-6DD4-1A41-848E-98B081C8A7E0}"/>
                </a:ext>
              </a:extLst>
            </p:cNvPr>
            <p:cNvCxnSpPr>
              <a:cxnSpLocks/>
              <a:stCxn id="83" idx="6"/>
              <a:endCxn id="121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36A9AEAA-5EF0-DA41-920C-DE812858A5EB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D73B22F6-5655-0B45-B808-7CA7301DCD78}"/>
                </a:ext>
              </a:extLst>
            </p:cNvPr>
            <p:cNvCxnSpPr>
              <a:cxnSpLocks/>
              <a:stCxn id="120" idx="7"/>
              <a:endCxn id="121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>
              <a:extLst>
                <a:ext uri="{FF2B5EF4-FFF2-40B4-BE49-F238E27FC236}">
                  <a16:creationId xmlns:a16="http://schemas.microsoft.com/office/drawing/2014/main" id="{223BC6F0-3F65-D04E-8B02-3007249A2905}"/>
                </a:ext>
              </a:extLst>
            </p:cNvPr>
            <p:cNvCxnSpPr>
              <a:cxnSpLocks/>
              <a:stCxn id="84" idx="6"/>
              <a:endCxn id="120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78B8B1EA-56B2-6644-B264-9CD48B8F3562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Овал 129">
            <a:extLst>
              <a:ext uri="{FF2B5EF4-FFF2-40B4-BE49-F238E27FC236}">
                <a16:creationId xmlns:a16="http://schemas.microsoft.com/office/drawing/2014/main" id="{DA9BF0F2-4F22-0E49-A448-9E4FEB54320F}"/>
              </a:ext>
            </a:extLst>
          </p:cNvPr>
          <p:cNvSpPr/>
          <p:nvPr/>
        </p:nvSpPr>
        <p:spPr>
          <a:xfrm>
            <a:off x="3255006" y="453038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C4B14632-5C80-1849-B146-A1F477DE5C08}"/>
              </a:ext>
            </a:extLst>
          </p:cNvPr>
          <p:cNvSpPr/>
          <p:nvPr/>
        </p:nvSpPr>
        <p:spPr>
          <a:xfrm>
            <a:off x="3266687" y="442818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60" name="Объект 2">
            <a:extLst>
              <a:ext uri="{FF2B5EF4-FFF2-40B4-BE49-F238E27FC236}">
                <a16:creationId xmlns:a16="http://schemas.microsoft.com/office/drawing/2014/main" id="{7F401017-6CCC-6349-80DD-74D955EC27E3}"/>
              </a:ext>
            </a:extLst>
          </p:cNvPr>
          <p:cNvSpPr txBox="1">
            <a:spLocks/>
          </p:cNvSpPr>
          <p:nvPr/>
        </p:nvSpPr>
        <p:spPr>
          <a:xfrm>
            <a:off x="4153210" y="2785989"/>
            <a:ext cx="7546989" cy="383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Пусть </a:t>
            </a:r>
            <a:r>
              <a:rPr lang="ru-RU" b="1" i="1" dirty="0"/>
              <a:t>х </a:t>
            </a:r>
            <a:r>
              <a:rPr lang="en-US" b="1" i="1" dirty="0"/>
              <a:t>≠</a:t>
            </a:r>
            <a:r>
              <a:rPr lang="ru-RU" b="1" i="1" dirty="0"/>
              <a:t> а</a:t>
            </a:r>
            <a:r>
              <a:rPr lang="en-US" b="1" i="1" dirty="0"/>
              <a:t> </a:t>
            </a:r>
            <a:r>
              <a:rPr lang="ru-RU" dirty="0"/>
              <a:t>и </a:t>
            </a:r>
            <a:r>
              <a:rPr lang="en-US" b="1" i="1" dirty="0"/>
              <a:t>Low(y)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r>
              <a:rPr lang="ru-RU" dirty="0"/>
              <a:t>. Тогда </a:t>
            </a:r>
            <a:r>
              <a:rPr lang="ru-RU" b="1" i="1" dirty="0"/>
              <a:t>х</a:t>
            </a:r>
            <a:r>
              <a:rPr lang="ru-RU" dirty="0"/>
              <a:t> – шарнир графа </a:t>
            </a:r>
            <a:r>
              <a:rPr lang="en-US" b="1" i="1" dirty="0"/>
              <a:t>G</a:t>
            </a:r>
            <a:r>
              <a:rPr lang="ru-RU" dirty="0"/>
              <a:t>. Рассмотрим поддерево </a:t>
            </a:r>
            <a:r>
              <a:rPr lang="ru-RU" b="1" i="1" dirty="0"/>
              <a:t>Т</a:t>
            </a:r>
            <a:r>
              <a:rPr lang="ru-RU" b="1" i="1" baseline="-25000" dirty="0"/>
              <a:t>у</a:t>
            </a:r>
            <a:r>
              <a:rPr lang="ru-RU" dirty="0"/>
              <a:t> дерева</a:t>
            </a:r>
            <a:r>
              <a:rPr lang="ru-RU" b="1" i="1" dirty="0"/>
              <a:t> Т</a:t>
            </a:r>
            <a:r>
              <a:rPr lang="ru-RU" dirty="0"/>
              <a:t>, состоящее из всех потомков </a:t>
            </a:r>
            <a:r>
              <a:rPr lang="ru-RU" b="1" i="1" dirty="0"/>
              <a:t>у</a:t>
            </a:r>
            <a:r>
              <a:rPr lang="ru-RU" dirty="0"/>
              <a:t>. </a:t>
            </a:r>
            <a:endParaRPr lang="ru-RU" b="1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11EB1E-1DE9-A643-8273-D9333B7C6CEC}"/>
              </a:ext>
            </a:extLst>
          </p:cNvPr>
          <p:cNvSpPr txBox="1"/>
          <p:nvPr/>
        </p:nvSpPr>
        <p:spPr>
          <a:xfrm>
            <a:off x="4012932" y="2329394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⇐</a:t>
            </a:r>
            <a:endParaRPr lang="ru-RU" b="1" dirty="0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265ACE52-4D36-CE40-A348-48DECFEF01DA}"/>
              </a:ext>
            </a:extLst>
          </p:cNvPr>
          <p:cNvSpPr/>
          <p:nvPr/>
        </p:nvSpPr>
        <p:spPr>
          <a:xfrm>
            <a:off x="2318885" y="537983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89469D70-EF5E-594E-B579-3BBD2B9DAB1A}"/>
              </a:ext>
            </a:extLst>
          </p:cNvPr>
          <p:cNvSpPr/>
          <p:nvPr/>
        </p:nvSpPr>
        <p:spPr>
          <a:xfrm>
            <a:off x="2330566" y="527764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y</a:t>
            </a:r>
            <a:endParaRPr lang="ru-RU" sz="2000" dirty="0"/>
          </a:p>
        </p:txBody>
      </p:sp>
      <p:sp>
        <p:nvSpPr>
          <p:cNvPr id="64" name="Объект 2">
            <a:extLst>
              <a:ext uri="{FF2B5EF4-FFF2-40B4-BE49-F238E27FC236}">
                <a16:creationId xmlns:a16="http://schemas.microsoft.com/office/drawing/2014/main" id="{4E8C66D6-08D4-AF4B-A5B6-4D4E0DCA39AB}"/>
              </a:ext>
            </a:extLst>
          </p:cNvPr>
          <p:cNvSpPr txBox="1">
            <a:spLocks/>
          </p:cNvSpPr>
          <p:nvPr/>
        </p:nvSpPr>
        <p:spPr>
          <a:xfrm>
            <a:off x="4366802" y="4065543"/>
            <a:ext cx="4911951" cy="257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Ни одна вершина </a:t>
            </a:r>
            <a:r>
              <a:rPr lang="ru-RU" b="1" i="1" dirty="0"/>
              <a:t>Т</a:t>
            </a:r>
            <a:r>
              <a:rPr lang="ru-RU" b="1" i="1" baseline="-25000" dirty="0"/>
              <a:t>у</a:t>
            </a:r>
            <a:r>
              <a:rPr lang="ru-RU" dirty="0"/>
              <a:t> не смежна вершине вне </a:t>
            </a:r>
            <a:r>
              <a:rPr lang="ru-RU" b="1" i="1" dirty="0"/>
              <a:t>Т</a:t>
            </a:r>
            <a:r>
              <a:rPr lang="ru-RU" b="1" i="1" baseline="-25000" dirty="0"/>
              <a:t>у</a:t>
            </a:r>
            <a:r>
              <a:rPr lang="ru-RU" dirty="0"/>
              <a:t>,  кроме как вершине </a:t>
            </a:r>
            <a:r>
              <a:rPr lang="ru-RU" b="1" i="1" dirty="0"/>
              <a:t>х</a:t>
            </a:r>
            <a:r>
              <a:rPr lang="ru-RU" dirty="0"/>
              <a:t>. Значит, все вершины блока, содержащего </a:t>
            </a:r>
            <a:r>
              <a:rPr lang="ru-RU" b="1" i="1" dirty="0"/>
              <a:t>(х, у)</a:t>
            </a:r>
            <a:r>
              <a:rPr lang="ru-RU" dirty="0"/>
              <a:t>,</a:t>
            </a:r>
            <a:r>
              <a:rPr lang="ru-RU" b="1" i="1" dirty="0"/>
              <a:t> </a:t>
            </a:r>
            <a:r>
              <a:rPr lang="ru-RU" dirty="0"/>
              <a:t>лежат в </a:t>
            </a:r>
            <a:r>
              <a:rPr lang="ru-RU" b="1" i="1" dirty="0"/>
              <a:t>Т</a:t>
            </a:r>
            <a:r>
              <a:rPr lang="ru-RU" b="1" i="1" baseline="-25000" dirty="0"/>
              <a:t>у</a:t>
            </a:r>
            <a:r>
              <a:rPr lang="ru-RU" dirty="0"/>
              <a:t>, и </a:t>
            </a:r>
            <a:r>
              <a:rPr lang="ru-RU" b="1" i="1" dirty="0"/>
              <a:t>(х, у) </a:t>
            </a:r>
            <a:r>
              <a:rPr lang="ru-RU" dirty="0"/>
              <a:t>– начальное ребро этого блока. </a:t>
            </a:r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C334C8ED-F168-1744-AC7B-5FD89ECCDB16}"/>
              </a:ext>
            </a:extLst>
          </p:cNvPr>
          <p:cNvSpPr/>
          <p:nvPr/>
        </p:nvSpPr>
        <p:spPr>
          <a:xfrm>
            <a:off x="9904828" y="4699877"/>
            <a:ext cx="432262" cy="43226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00C8B75E-1D20-1745-99DF-70C3A536E7CA}"/>
              </a:ext>
            </a:extLst>
          </p:cNvPr>
          <p:cNvSpPr/>
          <p:nvPr/>
        </p:nvSpPr>
        <p:spPr>
          <a:xfrm>
            <a:off x="10496398" y="4048428"/>
            <a:ext cx="432262" cy="43226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13D9F231-8899-3D40-81F6-EC9E9CECE9C1}"/>
              </a:ext>
            </a:extLst>
          </p:cNvPr>
          <p:cNvSpPr/>
          <p:nvPr/>
        </p:nvSpPr>
        <p:spPr>
          <a:xfrm>
            <a:off x="9901469" y="5402198"/>
            <a:ext cx="432262" cy="43226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1AE586EF-3921-AA4F-8EFD-F57708A03271}"/>
              </a:ext>
            </a:extLst>
          </p:cNvPr>
          <p:cNvSpPr/>
          <p:nvPr/>
        </p:nvSpPr>
        <p:spPr>
          <a:xfrm>
            <a:off x="9901469" y="6104519"/>
            <a:ext cx="432262" cy="43226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AE66676E-8E16-C644-BEBE-F403D89137E7}"/>
              </a:ext>
            </a:extLst>
          </p:cNvPr>
          <p:cNvSpPr/>
          <p:nvPr/>
        </p:nvSpPr>
        <p:spPr>
          <a:xfrm>
            <a:off x="11103404" y="4699877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1998F575-080C-D946-BB96-942BDA6B3FFB}"/>
              </a:ext>
            </a:extLst>
          </p:cNvPr>
          <p:cNvCxnSpPr>
            <a:cxnSpLocks/>
            <a:stCxn id="67" idx="7"/>
            <a:endCxn id="69" idx="3"/>
          </p:cNvCxnSpPr>
          <p:nvPr/>
        </p:nvCxnSpPr>
        <p:spPr>
          <a:xfrm flipV="1">
            <a:off x="10273787" y="4417387"/>
            <a:ext cx="285914" cy="34579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1EE8B361-4ED6-8D43-B2ED-C41D7307D9FB}"/>
              </a:ext>
            </a:extLst>
          </p:cNvPr>
          <p:cNvCxnSpPr>
            <a:cxnSpLocks/>
            <a:stCxn id="67" idx="4"/>
            <a:endCxn id="70" idx="0"/>
          </p:cNvCxnSpPr>
          <p:nvPr/>
        </p:nvCxnSpPr>
        <p:spPr>
          <a:xfrm flipH="1">
            <a:off x="10117600" y="5132139"/>
            <a:ext cx="3359" cy="27005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48078758-9931-DE49-9E26-A9B2AF8E20B9}"/>
              </a:ext>
            </a:extLst>
          </p:cNvPr>
          <p:cNvCxnSpPr>
            <a:cxnSpLocks/>
            <a:stCxn id="70" idx="4"/>
            <a:endCxn id="72" idx="0"/>
          </p:cNvCxnSpPr>
          <p:nvPr/>
        </p:nvCxnSpPr>
        <p:spPr>
          <a:xfrm>
            <a:off x="10117600" y="5834460"/>
            <a:ext cx="0" cy="27005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B2F4D017-BB2B-0348-9C2B-E5EB9917DC0B}"/>
              </a:ext>
            </a:extLst>
          </p:cNvPr>
          <p:cNvCxnSpPr>
            <a:cxnSpLocks/>
            <a:stCxn id="69" idx="5"/>
            <a:endCxn id="88" idx="1"/>
          </p:cNvCxnSpPr>
          <p:nvPr/>
        </p:nvCxnSpPr>
        <p:spPr>
          <a:xfrm>
            <a:off x="10865357" y="4417387"/>
            <a:ext cx="301350" cy="3457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Овал 95">
            <a:extLst>
              <a:ext uri="{FF2B5EF4-FFF2-40B4-BE49-F238E27FC236}">
                <a16:creationId xmlns:a16="http://schemas.microsoft.com/office/drawing/2014/main" id="{855A5B81-EE89-BD4A-8AB6-1C8CE7E7DA06}"/>
              </a:ext>
            </a:extLst>
          </p:cNvPr>
          <p:cNvSpPr/>
          <p:nvPr/>
        </p:nvSpPr>
        <p:spPr>
          <a:xfrm>
            <a:off x="10529417" y="406899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9D5A7C55-F7B0-BA45-9427-E7CECD4B776F}"/>
              </a:ext>
            </a:extLst>
          </p:cNvPr>
          <p:cNvSpPr/>
          <p:nvPr/>
        </p:nvSpPr>
        <p:spPr>
          <a:xfrm>
            <a:off x="10541098" y="396680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y</a:t>
            </a:r>
            <a:endParaRPr lang="ru-RU" sz="2000" dirty="0"/>
          </a:p>
        </p:txBody>
      </p:sp>
      <p:sp>
        <p:nvSpPr>
          <p:cNvPr id="101" name="Заголовок 1">
            <a:extLst>
              <a:ext uri="{FF2B5EF4-FFF2-40B4-BE49-F238E27FC236}">
                <a16:creationId xmlns:a16="http://schemas.microsoft.com/office/drawing/2014/main" id="{A0B69F46-AAD2-7547-97FD-D207EB98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Доказательство</a:t>
            </a:r>
          </a:p>
        </p:txBody>
      </p:sp>
      <p:sp>
        <p:nvSpPr>
          <p:cNvPr id="102" name="Объект 2">
            <a:extLst>
              <a:ext uri="{FF2B5EF4-FFF2-40B4-BE49-F238E27FC236}">
                <a16:creationId xmlns:a16="http://schemas.microsoft.com/office/drawing/2014/main" id="{98C86C7D-5668-214D-9CDA-66B6F5A2F6F6}"/>
              </a:ext>
            </a:extLst>
          </p:cNvPr>
          <p:cNvSpPr txBox="1">
            <a:spLocks/>
          </p:cNvSpPr>
          <p:nvPr/>
        </p:nvSpPr>
        <p:spPr>
          <a:xfrm>
            <a:off x="593269" y="1253332"/>
            <a:ext cx="11005458" cy="500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Пусть </a:t>
            </a:r>
            <a:r>
              <a:rPr lang="ru-RU" b="1" i="1"/>
              <a:t>х = </a:t>
            </a:r>
            <a:r>
              <a:rPr lang="en-US" b="1" i="1"/>
              <a:t>F(y)</a:t>
            </a:r>
            <a:r>
              <a:rPr lang="ru-RU"/>
              <a:t> (</a:t>
            </a:r>
            <a:r>
              <a:rPr lang="ru-RU" b="1" i="1"/>
              <a:t>х</a:t>
            </a:r>
            <a:r>
              <a:rPr lang="ru-RU"/>
              <a:t> – отец </a:t>
            </a:r>
            <a:r>
              <a:rPr lang="ru-RU" b="1" i="1"/>
              <a:t>у</a:t>
            </a:r>
            <a:r>
              <a:rPr lang="ru-RU"/>
              <a:t>)</a:t>
            </a:r>
            <a:r>
              <a:rPr lang="en-US" b="1" i="1"/>
              <a:t> </a:t>
            </a:r>
            <a:r>
              <a:rPr lang="ru-RU"/>
              <a:t>в </a:t>
            </a:r>
            <a:r>
              <a:rPr lang="en-US"/>
              <a:t>DFS-</a:t>
            </a:r>
            <a:r>
              <a:rPr lang="ru-RU"/>
              <a:t>дереве </a:t>
            </a:r>
            <a:r>
              <a:rPr lang="en-US" b="1" i="1"/>
              <a:t>T</a:t>
            </a:r>
            <a:endParaRPr lang="ru-RU" b="1" i="1" dirty="0"/>
          </a:p>
        </p:txBody>
      </p:sp>
      <p:sp>
        <p:nvSpPr>
          <p:cNvPr id="103" name="Объект 2">
            <a:extLst>
              <a:ext uri="{FF2B5EF4-FFF2-40B4-BE49-F238E27FC236}">
                <a16:creationId xmlns:a16="http://schemas.microsoft.com/office/drawing/2014/main" id="{BCB163AE-A7B4-6945-A85B-F2D93825D5F0}"/>
              </a:ext>
            </a:extLst>
          </p:cNvPr>
          <p:cNvSpPr txBox="1">
            <a:spLocks/>
          </p:cNvSpPr>
          <p:nvPr/>
        </p:nvSpPr>
        <p:spPr>
          <a:xfrm>
            <a:off x="1716767" y="1752251"/>
            <a:ext cx="9881960" cy="86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/>
              <a:t>Ребро </a:t>
            </a:r>
            <a:r>
              <a:rPr lang="ru-RU" b="1" i="1" dirty="0"/>
              <a:t>(х, у) </a:t>
            </a:r>
            <a:r>
              <a:rPr lang="ru-RU" dirty="0"/>
              <a:t>является начальным ребром некоторого блока тогда и только тогда, когда </a:t>
            </a:r>
            <a:r>
              <a:rPr lang="en-US" b="1" i="1" dirty="0"/>
              <a:t>Low(y)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00251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Алгоритм выявления блоков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B7246-78DA-024E-B6E9-432B803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253332"/>
            <a:ext cx="4787253" cy="240426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latin typeface="Courier" pitchFamily="2" charset="0"/>
              </a:rPr>
              <a:t>for</a:t>
            </a:r>
            <a:r>
              <a:rPr lang="en-US" sz="2300" dirty="0">
                <a:latin typeface="Courier" pitchFamily="2" charset="0"/>
              </a:rPr>
              <a:t> x ∊ V </a:t>
            </a:r>
            <a:r>
              <a:rPr lang="en-US" sz="2300" b="1" dirty="0">
                <a:latin typeface="Courier" pitchFamily="2" charset="0"/>
              </a:rPr>
              <a:t>do</a:t>
            </a:r>
            <a:r>
              <a:rPr lang="en-US" sz="23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</a:t>
            </a:r>
            <a:r>
              <a:rPr lang="en-US" sz="2300" dirty="0" err="1">
                <a:latin typeface="Courier" pitchFamily="2" charset="0"/>
              </a:rPr>
              <a:t>Dnum</a:t>
            </a:r>
            <a:r>
              <a:rPr lang="en-US" sz="2300" dirty="0">
                <a:latin typeface="Courier" pitchFamily="2" charset="0"/>
              </a:rPr>
              <a:t>(x)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c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k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latin typeface="Courier" pitchFamily="2" charset="0"/>
              </a:rPr>
              <a:t>for</a:t>
            </a:r>
            <a:r>
              <a:rPr lang="en-US" sz="2300" dirty="0">
                <a:latin typeface="Courier" pitchFamily="2" charset="0"/>
              </a:rPr>
              <a:t> x ∊ V </a:t>
            </a:r>
            <a:r>
              <a:rPr lang="en-US" sz="2300" b="1" dirty="0">
                <a:latin typeface="Courier" pitchFamily="2" charset="0"/>
              </a:rPr>
              <a:t>do</a:t>
            </a:r>
            <a:r>
              <a:rPr lang="en-US" sz="23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</a:t>
            </a:r>
            <a:r>
              <a:rPr lang="en-US" sz="2300" b="1" dirty="0">
                <a:latin typeface="Courier" pitchFamily="2" charset="0"/>
              </a:rPr>
              <a:t>if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dirty="0" err="1">
                <a:latin typeface="Courier" pitchFamily="2" charset="0"/>
              </a:rPr>
              <a:t>Dnum</a:t>
            </a:r>
            <a:r>
              <a:rPr lang="en-US" sz="2300" dirty="0">
                <a:latin typeface="Courier" pitchFamily="2" charset="0"/>
              </a:rPr>
              <a:t>(x) ==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</a:t>
            </a:r>
            <a:r>
              <a:rPr lang="en-US" sz="2300" b="1" dirty="0">
                <a:latin typeface="Courier" pitchFamily="2" charset="0"/>
              </a:rPr>
              <a:t>then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i="1" dirty="0">
                <a:latin typeface="Courier" pitchFamily="2" charset="0"/>
              </a:rPr>
              <a:t>Blocks</a:t>
            </a:r>
            <a:r>
              <a:rPr lang="en-US" sz="2300" dirty="0">
                <a:latin typeface="Courier" pitchFamily="2" charset="0"/>
              </a:rPr>
              <a:t>(x)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757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Алгоритм выявления блоков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B7246-78DA-024E-B6E9-432B803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253332"/>
            <a:ext cx="4787253" cy="240426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latin typeface="Courier" pitchFamily="2" charset="0"/>
              </a:rPr>
              <a:t>for</a:t>
            </a:r>
            <a:r>
              <a:rPr lang="en-US" sz="2300" dirty="0">
                <a:latin typeface="Courier" pitchFamily="2" charset="0"/>
              </a:rPr>
              <a:t> x ∊ V </a:t>
            </a:r>
            <a:r>
              <a:rPr lang="en-US" sz="2300" b="1" dirty="0">
                <a:latin typeface="Courier" pitchFamily="2" charset="0"/>
              </a:rPr>
              <a:t>do</a:t>
            </a:r>
            <a:r>
              <a:rPr lang="en-US" sz="23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</a:t>
            </a:r>
            <a:r>
              <a:rPr lang="en-US" sz="2300" dirty="0" err="1">
                <a:latin typeface="Courier" pitchFamily="2" charset="0"/>
              </a:rPr>
              <a:t>Dnum</a:t>
            </a:r>
            <a:r>
              <a:rPr lang="en-US" sz="2300" dirty="0">
                <a:latin typeface="Courier" pitchFamily="2" charset="0"/>
              </a:rPr>
              <a:t>(x)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c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k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latin typeface="Courier" pitchFamily="2" charset="0"/>
              </a:rPr>
              <a:t>for</a:t>
            </a:r>
            <a:r>
              <a:rPr lang="en-US" sz="2300" dirty="0">
                <a:latin typeface="Courier" pitchFamily="2" charset="0"/>
              </a:rPr>
              <a:t> x ∊ V </a:t>
            </a:r>
            <a:r>
              <a:rPr lang="en-US" sz="2300" b="1" dirty="0">
                <a:latin typeface="Courier" pitchFamily="2" charset="0"/>
              </a:rPr>
              <a:t>do</a:t>
            </a:r>
            <a:r>
              <a:rPr lang="en-US" sz="23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</a:t>
            </a:r>
            <a:r>
              <a:rPr lang="en-US" sz="2300" b="1" dirty="0">
                <a:latin typeface="Courier" pitchFamily="2" charset="0"/>
              </a:rPr>
              <a:t>if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dirty="0" err="1">
                <a:latin typeface="Courier" pitchFamily="2" charset="0"/>
              </a:rPr>
              <a:t>Dnum</a:t>
            </a:r>
            <a:r>
              <a:rPr lang="en-US" sz="2300" dirty="0">
                <a:latin typeface="Courier" pitchFamily="2" charset="0"/>
              </a:rPr>
              <a:t>(x) ==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</a:t>
            </a:r>
            <a:r>
              <a:rPr lang="en-US" sz="2300" b="1" dirty="0">
                <a:latin typeface="Courier" pitchFamily="2" charset="0"/>
              </a:rPr>
              <a:t>then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i="1" dirty="0">
                <a:latin typeface="Courier" pitchFamily="2" charset="0"/>
              </a:rPr>
              <a:t>Blocks</a:t>
            </a:r>
            <a:r>
              <a:rPr lang="en-US" sz="2300" dirty="0">
                <a:latin typeface="Courier" pitchFamily="2" charset="0"/>
              </a:rPr>
              <a:t>(x)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9FF26-00B9-A74C-920B-02D89640C655}"/>
              </a:ext>
            </a:extLst>
          </p:cNvPr>
          <p:cNvSpPr txBox="1"/>
          <p:nvPr/>
        </p:nvSpPr>
        <p:spPr>
          <a:xfrm>
            <a:off x="7623208" y="985038"/>
            <a:ext cx="446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В основе рекурсивное вычисление </a:t>
            </a:r>
            <a:r>
              <a:rPr lang="en-US" b="1" i="1" dirty="0"/>
              <a:t>Low(x)</a:t>
            </a:r>
            <a:endParaRPr lang="en-US" dirty="0"/>
          </a:p>
          <a:p>
            <a:pPr algn="r"/>
            <a:r>
              <a:rPr lang="en-US" dirty="0">
                <a:latin typeface="Courier" pitchFamily="2" charset="0"/>
              </a:rPr>
              <a:t>k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счетчик блоков</a:t>
            </a:r>
          </a:p>
        </p:txBody>
      </p:sp>
    </p:spTree>
    <p:extLst>
      <p:ext uri="{BB962C8B-B14F-4D97-AF65-F5344CB8AC3E}">
        <p14:creationId xmlns:p14="http://schemas.microsoft.com/office/powerpoint/2010/main" val="602766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Алгоритм выявления блоков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B7246-78DA-024E-B6E9-432B803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253332"/>
            <a:ext cx="4787253" cy="240426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latin typeface="Courier" pitchFamily="2" charset="0"/>
              </a:rPr>
              <a:t>for</a:t>
            </a:r>
            <a:r>
              <a:rPr lang="en-US" sz="2300" dirty="0">
                <a:latin typeface="Courier" pitchFamily="2" charset="0"/>
              </a:rPr>
              <a:t> x ∊ V </a:t>
            </a:r>
            <a:r>
              <a:rPr lang="en-US" sz="2300" b="1" dirty="0">
                <a:latin typeface="Courier" pitchFamily="2" charset="0"/>
              </a:rPr>
              <a:t>do</a:t>
            </a:r>
            <a:r>
              <a:rPr lang="en-US" sz="23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</a:t>
            </a:r>
            <a:r>
              <a:rPr lang="en-US" sz="2300" dirty="0" err="1">
                <a:latin typeface="Courier" pitchFamily="2" charset="0"/>
              </a:rPr>
              <a:t>Dnum</a:t>
            </a:r>
            <a:r>
              <a:rPr lang="en-US" sz="2300" dirty="0">
                <a:latin typeface="Courier" pitchFamily="2" charset="0"/>
              </a:rPr>
              <a:t>(x)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c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k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latin typeface="Courier" pitchFamily="2" charset="0"/>
              </a:rPr>
              <a:t>for</a:t>
            </a:r>
            <a:r>
              <a:rPr lang="en-US" sz="2300" dirty="0">
                <a:latin typeface="Courier" pitchFamily="2" charset="0"/>
              </a:rPr>
              <a:t> x ∊ V </a:t>
            </a:r>
            <a:r>
              <a:rPr lang="en-US" sz="2300" b="1" dirty="0">
                <a:latin typeface="Courier" pitchFamily="2" charset="0"/>
              </a:rPr>
              <a:t>do</a:t>
            </a:r>
            <a:r>
              <a:rPr lang="en-US" sz="23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</a:t>
            </a:r>
            <a:r>
              <a:rPr lang="en-US" sz="2300" b="1" dirty="0">
                <a:latin typeface="Courier" pitchFamily="2" charset="0"/>
              </a:rPr>
              <a:t>if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dirty="0" err="1">
                <a:latin typeface="Courier" pitchFamily="2" charset="0"/>
              </a:rPr>
              <a:t>Dnum</a:t>
            </a:r>
            <a:r>
              <a:rPr lang="en-US" sz="2300" dirty="0">
                <a:latin typeface="Courier" pitchFamily="2" charset="0"/>
              </a:rPr>
              <a:t>(x) ==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</a:t>
            </a:r>
            <a:r>
              <a:rPr lang="en-US" sz="2300" b="1" dirty="0">
                <a:latin typeface="Courier" pitchFamily="2" charset="0"/>
              </a:rPr>
              <a:t>then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i="1" dirty="0">
                <a:latin typeface="Courier" pitchFamily="2" charset="0"/>
              </a:rPr>
              <a:t>Blocks</a:t>
            </a:r>
            <a:r>
              <a:rPr lang="en-US" sz="2300" dirty="0">
                <a:latin typeface="Courier" pitchFamily="2" charset="0"/>
              </a:rPr>
              <a:t>(x)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3D086C2E-8475-B144-B460-AB50E0C64072}"/>
              </a:ext>
            </a:extLst>
          </p:cNvPr>
          <p:cNvSpPr txBox="1">
            <a:spLocks/>
          </p:cNvSpPr>
          <p:nvPr/>
        </p:nvSpPr>
        <p:spPr>
          <a:xfrm>
            <a:off x="4364767" y="1852750"/>
            <a:ext cx="6848948" cy="4642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b="1" dirty="0">
                <a:latin typeface="Courier" pitchFamily="2" charset="0"/>
              </a:rPr>
              <a:t>Procedure</a:t>
            </a:r>
            <a:r>
              <a:rPr lang="en-US" sz="2300" dirty="0">
                <a:latin typeface="Courier" pitchFamily="2" charset="0"/>
              </a:rPr>
              <a:t> Blocks(x)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>
                <a:latin typeface="Courier" pitchFamily="2" charset="0"/>
              </a:rPr>
              <a:t>c</a:t>
            </a:r>
            <a:r>
              <a:rPr lang="ru-RU" sz="2300" dirty="0">
                <a:latin typeface="Courier" pitchFamily="2" charset="0"/>
              </a:rPr>
              <a:t>++</a:t>
            </a:r>
            <a:endParaRPr lang="en-US" sz="23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 err="1">
                <a:latin typeface="Courier" pitchFamily="2" charset="0"/>
              </a:rPr>
              <a:t>Dnum</a:t>
            </a:r>
            <a:r>
              <a:rPr lang="en-US" sz="2300" dirty="0">
                <a:latin typeface="Courier" pitchFamily="2" charset="0"/>
              </a:rPr>
              <a:t>(x) = c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>
                <a:latin typeface="Courier" pitchFamily="2" charset="0"/>
              </a:rPr>
              <a:t>Low(x) = c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>
                <a:latin typeface="Courier" pitchFamily="2" charset="0"/>
              </a:rPr>
              <a:t>x →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latin typeface="Courier" pitchFamily="2" charset="0"/>
              </a:rPr>
              <a:t>for</a:t>
            </a:r>
            <a:r>
              <a:rPr lang="en-US" sz="2300" dirty="0">
                <a:latin typeface="Courier" pitchFamily="2" charset="0"/>
              </a:rPr>
              <a:t> y ∊ V(x) </a:t>
            </a:r>
            <a:r>
              <a:rPr lang="en-US" sz="2300" b="1" dirty="0">
                <a:latin typeface="Courier" pitchFamily="2" charset="0"/>
              </a:rPr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</a:t>
            </a:r>
            <a:r>
              <a:rPr lang="en-US" sz="2300" b="1" dirty="0">
                <a:latin typeface="Courier" pitchFamily="2" charset="0"/>
              </a:rPr>
              <a:t>if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dirty="0" err="1">
                <a:latin typeface="Courier" pitchFamily="2" charset="0"/>
              </a:rPr>
              <a:t>Dnum</a:t>
            </a:r>
            <a:r>
              <a:rPr lang="en-US" sz="2300" dirty="0">
                <a:latin typeface="Courier" pitchFamily="2" charset="0"/>
              </a:rPr>
              <a:t>(y) ==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</a:t>
            </a:r>
            <a:r>
              <a:rPr lang="en-US" sz="2300" b="1" dirty="0">
                <a:latin typeface="Courier" pitchFamily="2" charset="0"/>
              </a:rPr>
              <a:t>then</a:t>
            </a:r>
            <a:endParaRPr lang="en-US" sz="23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  Blocks(y)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  Low(x) = min(Low(x), Low(y))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  </a:t>
            </a:r>
            <a:r>
              <a:rPr lang="en-US" sz="2300" b="1" dirty="0">
                <a:latin typeface="Courier" pitchFamily="2" charset="0"/>
              </a:rPr>
              <a:t>if</a:t>
            </a:r>
            <a:r>
              <a:rPr lang="en-US" sz="2300" dirty="0">
                <a:latin typeface="Courier" pitchFamily="2" charset="0"/>
              </a:rPr>
              <a:t> Low(y) == </a:t>
            </a:r>
            <a:r>
              <a:rPr lang="en-US" sz="2300" dirty="0" err="1">
                <a:latin typeface="Courier" pitchFamily="2" charset="0"/>
              </a:rPr>
              <a:t>Dnum</a:t>
            </a:r>
            <a:r>
              <a:rPr lang="en-US" sz="2300" dirty="0">
                <a:latin typeface="Courier" pitchFamily="2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    </a:t>
            </a:r>
            <a:r>
              <a:rPr lang="en-US" sz="2300" b="1" dirty="0">
                <a:latin typeface="Courier" pitchFamily="2" charset="0"/>
              </a:rPr>
              <a:t>then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i="1" dirty="0" err="1">
                <a:latin typeface="Courier" pitchFamily="2" charset="0"/>
              </a:rPr>
              <a:t>NewBlock</a:t>
            </a:r>
            <a:endParaRPr lang="en-US" sz="2300" i="1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</a:t>
            </a:r>
            <a:r>
              <a:rPr lang="en-US" sz="2300" b="1" dirty="0">
                <a:latin typeface="Courier" pitchFamily="2" charset="0"/>
              </a:rPr>
              <a:t>else</a:t>
            </a:r>
            <a:r>
              <a:rPr lang="en-US" sz="23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  Low(x) = min(Low(x), </a:t>
            </a:r>
            <a:r>
              <a:rPr lang="en-US" sz="2300" dirty="0" err="1">
                <a:latin typeface="Courier" pitchFamily="2" charset="0"/>
              </a:rPr>
              <a:t>Dnum</a:t>
            </a:r>
            <a:r>
              <a:rPr lang="en-US" sz="2300" dirty="0">
                <a:latin typeface="Courier" pitchFamily="2" charset="0"/>
              </a:rPr>
              <a:t>(y))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67084-628F-DD44-B26C-BD3E6349799C}"/>
              </a:ext>
            </a:extLst>
          </p:cNvPr>
          <p:cNvSpPr txBox="1"/>
          <p:nvPr/>
        </p:nvSpPr>
        <p:spPr>
          <a:xfrm>
            <a:off x="7623208" y="985038"/>
            <a:ext cx="4466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В основе рекурсивное вычисление </a:t>
            </a:r>
            <a:r>
              <a:rPr lang="en-US" b="1" i="1" dirty="0"/>
              <a:t>Low(x)</a:t>
            </a:r>
            <a:endParaRPr lang="en-US" dirty="0"/>
          </a:p>
          <a:p>
            <a:pPr algn="r"/>
            <a:r>
              <a:rPr lang="en-US" dirty="0">
                <a:latin typeface="Courier" pitchFamily="2" charset="0"/>
              </a:rPr>
              <a:t>k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счетчик блоков</a:t>
            </a:r>
          </a:p>
          <a:p>
            <a:pPr algn="r"/>
            <a:r>
              <a:rPr lang="en-US" dirty="0">
                <a:latin typeface="Courier" pitchFamily="2" charset="0"/>
              </a:rPr>
              <a:t>S</a:t>
            </a:r>
            <a:r>
              <a:rPr lang="en-US" dirty="0"/>
              <a:t> – </a:t>
            </a:r>
            <a:r>
              <a:rPr lang="ru-RU" dirty="0"/>
              <a:t>стек вершин, встречающихся впервые</a:t>
            </a:r>
            <a:endParaRPr lang="en-US" dirty="0"/>
          </a:p>
          <a:p>
            <a:pPr algn="r"/>
            <a:r>
              <a:rPr lang="ru-RU" dirty="0"/>
              <a:t>В(</a:t>
            </a:r>
            <a:r>
              <a:rPr lang="en-US" dirty="0">
                <a:latin typeface="Courier" pitchFamily="2" charset="0"/>
              </a:rPr>
              <a:t>k)</a:t>
            </a:r>
            <a:r>
              <a:rPr lang="en-US" dirty="0"/>
              <a:t> – </a:t>
            </a:r>
            <a:r>
              <a:rPr lang="ru-RU" dirty="0"/>
              <a:t>множество вершин блока номер </a:t>
            </a:r>
            <a:r>
              <a:rPr lang="en-US" dirty="0">
                <a:latin typeface="Courier" pitchFamily="2" charset="0"/>
              </a:rPr>
              <a:t>k</a:t>
            </a:r>
            <a:endParaRPr lang="ru-RU" dirty="0"/>
          </a:p>
          <a:p>
            <a:pPr algn="r"/>
            <a:r>
              <a:rPr lang="ru-RU" dirty="0"/>
              <a:t>Процедура </a:t>
            </a:r>
            <a:r>
              <a:rPr lang="en-US" dirty="0" err="1">
                <a:latin typeface="Courier" pitchFamily="2" charset="0"/>
              </a:rPr>
              <a:t>NewBlock</a:t>
            </a:r>
            <a:r>
              <a:rPr lang="en-US" dirty="0"/>
              <a:t> </a:t>
            </a:r>
            <a:r>
              <a:rPr lang="ru-RU" dirty="0"/>
              <a:t>строит </a:t>
            </a:r>
            <a:r>
              <a:rPr lang="en-US" dirty="0">
                <a:latin typeface="Courier" pitchFamily="2" charset="0"/>
              </a:rPr>
              <a:t>B(k)</a:t>
            </a:r>
            <a:endParaRPr lang="ru-RU" dirty="0"/>
          </a:p>
          <a:p>
            <a:pPr algn="r"/>
            <a:r>
              <a:rPr lang="ru-RU" dirty="0"/>
              <a:t>Она вызывается, когда </a:t>
            </a:r>
            <a:r>
              <a:rPr lang="en-US" b="1" i="1" dirty="0"/>
              <a:t>Low(y)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r>
              <a:rPr lang="en-US" dirty="0"/>
              <a:t>,</a:t>
            </a:r>
            <a:endParaRPr lang="ru-RU" dirty="0"/>
          </a:p>
          <a:p>
            <a:pPr algn="r"/>
            <a:r>
              <a:rPr lang="ru-RU" dirty="0"/>
              <a:t>то есть когда обнаружено начальное ребро</a:t>
            </a:r>
          </a:p>
        </p:txBody>
      </p:sp>
    </p:spTree>
    <p:extLst>
      <p:ext uri="{BB962C8B-B14F-4D97-AF65-F5344CB8AC3E}">
        <p14:creationId xmlns:p14="http://schemas.microsoft.com/office/powerpoint/2010/main" val="3131679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Алгоритм выявления блоков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B7246-78DA-024E-B6E9-432B803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253332"/>
            <a:ext cx="4787253" cy="240426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latin typeface="Courier" pitchFamily="2" charset="0"/>
              </a:rPr>
              <a:t>for</a:t>
            </a:r>
            <a:r>
              <a:rPr lang="en-US" sz="2300" dirty="0">
                <a:latin typeface="Courier" pitchFamily="2" charset="0"/>
              </a:rPr>
              <a:t> x ∊ V </a:t>
            </a:r>
            <a:r>
              <a:rPr lang="en-US" sz="2300" b="1" dirty="0">
                <a:latin typeface="Courier" pitchFamily="2" charset="0"/>
              </a:rPr>
              <a:t>do</a:t>
            </a:r>
            <a:r>
              <a:rPr lang="en-US" sz="23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</a:t>
            </a:r>
            <a:r>
              <a:rPr lang="en-US" sz="2300" dirty="0" err="1">
                <a:latin typeface="Courier" pitchFamily="2" charset="0"/>
              </a:rPr>
              <a:t>Dnum</a:t>
            </a:r>
            <a:r>
              <a:rPr lang="en-US" sz="2300" dirty="0">
                <a:latin typeface="Courier" pitchFamily="2" charset="0"/>
              </a:rPr>
              <a:t>(x)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c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k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latin typeface="Courier" pitchFamily="2" charset="0"/>
              </a:rPr>
              <a:t>for</a:t>
            </a:r>
            <a:r>
              <a:rPr lang="en-US" sz="2300" dirty="0">
                <a:latin typeface="Courier" pitchFamily="2" charset="0"/>
              </a:rPr>
              <a:t> x ∊ V </a:t>
            </a:r>
            <a:r>
              <a:rPr lang="en-US" sz="2300" b="1" dirty="0">
                <a:latin typeface="Courier" pitchFamily="2" charset="0"/>
              </a:rPr>
              <a:t>do</a:t>
            </a:r>
            <a:r>
              <a:rPr lang="en-US" sz="23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</a:t>
            </a:r>
            <a:r>
              <a:rPr lang="en-US" sz="2300" b="1" dirty="0">
                <a:latin typeface="Courier" pitchFamily="2" charset="0"/>
              </a:rPr>
              <a:t>if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dirty="0" err="1">
                <a:latin typeface="Courier" pitchFamily="2" charset="0"/>
              </a:rPr>
              <a:t>Dnum</a:t>
            </a:r>
            <a:r>
              <a:rPr lang="en-US" sz="2300" dirty="0">
                <a:latin typeface="Courier" pitchFamily="2" charset="0"/>
              </a:rPr>
              <a:t>(x) ==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</a:t>
            </a:r>
            <a:r>
              <a:rPr lang="en-US" sz="2300" b="1" dirty="0">
                <a:latin typeface="Courier" pitchFamily="2" charset="0"/>
              </a:rPr>
              <a:t>then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i="1" dirty="0">
                <a:latin typeface="Courier" pitchFamily="2" charset="0"/>
              </a:rPr>
              <a:t>Blocks</a:t>
            </a:r>
            <a:r>
              <a:rPr lang="en-US" sz="2300" dirty="0">
                <a:latin typeface="Courier" pitchFamily="2" charset="0"/>
              </a:rPr>
              <a:t>(x)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3" name="Объект 2">
            <a:extLst>
              <a:ext uri="{FF2B5EF4-FFF2-40B4-BE49-F238E27FC236}">
                <a16:creationId xmlns:a16="http://schemas.microsoft.com/office/drawing/2014/main" id="{97550DF3-AB30-BE45-AE8C-24AD4316D12A}"/>
              </a:ext>
            </a:extLst>
          </p:cNvPr>
          <p:cNvSpPr txBox="1">
            <a:spLocks/>
          </p:cNvSpPr>
          <p:nvPr/>
        </p:nvSpPr>
        <p:spPr>
          <a:xfrm>
            <a:off x="4364767" y="1852750"/>
            <a:ext cx="6848948" cy="4642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b="1" dirty="0">
                <a:latin typeface="Courier" pitchFamily="2" charset="0"/>
              </a:rPr>
              <a:t>Procedure</a:t>
            </a:r>
            <a:r>
              <a:rPr lang="en-US" sz="2300" dirty="0">
                <a:latin typeface="Courier" pitchFamily="2" charset="0"/>
              </a:rPr>
              <a:t> Blocks(x)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>
                <a:latin typeface="Courier" pitchFamily="2" charset="0"/>
              </a:rPr>
              <a:t>c</a:t>
            </a:r>
            <a:r>
              <a:rPr lang="ru-RU" sz="2300" dirty="0">
                <a:latin typeface="Courier" pitchFamily="2" charset="0"/>
              </a:rPr>
              <a:t>++</a:t>
            </a:r>
            <a:endParaRPr lang="en-US" sz="23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 err="1">
                <a:latin typeface="Courier" pitchFamily="2" charset="0"/>
              </a:rPr>
              <a:t>Dnum</a:t>
            </a:r>
            <a:r>
              <a:rPr lang="en-US" sz="2300" dirty="0">
                <a:latin typeface="Courier" pitchFamily="2" charset="0"/>
              </a:rPr>
              <a:t>(x) = c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>
                <a:latin typeface="Courier" pitchFamily="2" charset="0"/>
              </a:rPr>
              <a:t>Low(x) = c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>
                <a:latin typeface="Courier" pitchFamily="2" charset="0"/>
              </a:rPr>
              <a:t>x →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b="1" dirty="0">
                <a:latin typeface="Courier" pitchFamily="2" charset="0"/>
              </a:rPr>
              <a:t>for</a:t>
            </a:r>
            <a:r>
              <a:rPr lang="en-US" sz="2300" dirty="0">
                <a:latin typeface="Courier" pitchFamily="2" charset="0"/>
              </a:rPr>
              <a:t> y ∊ V(x) </a:t>
            </a:r>
            <a:r>
              <a:rPr lang="en-US" sz="2300" b="1" dirty="0">
                <a:latin typeface="Courier" pitchFamily="2" charset="0"/>
              </a:rPr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</a:t>
            </a:r>
            <a:r>
              <a:rPr lang="en-US" sz="2300" b="1" dirty="0">
                <a:latin typeface="Courier" pitchFamily="2" charset="0"/>
              </a:rPr>
              <a:t>if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dirty="0" err="1">
                <a:latin typeface="Courier" pitchFamily="2" charset="0"/>
              </a:rPr>
              <a:t>Dnum</a:t>
            </a:r>
            <a:r>
              <a:rPr lang="en-US" sz="2300" dirty="0">
                <a:latin typeface="Courier" pitchFamily="2" charset="0"/>
              </a:rPr>
              <a:t>(y) ==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</a:t>
            </a:r>
            <a:r>
              <a:rPr lang="en-US" sz="2300" b="1" dirty="0">
                <a:latin typeface="Courier" pitchFamily="2" charset="0"/>
              </a:rPr>
              <a:t>then</a:t>
            </a:r>
            <a:endParaRPr lang="en-US" sz="23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  Blocks(y)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  Low(x) = min(Low(x), Low(y))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  </a:t>
            </a:r>
            <a:r>
              <a:rPr lang="en-US" sz="2300" b="1" dirty="0">
                <a:latin typeface="Courier" pitchFamily="2" charset="0"/>
              </a:rPr>
              <a:t>if</a:t>
            </a:r>
            <a:r>
              <a:rPr lang="en-US" sz="2300" dirty="0">
                <a:latin typeface="Courier" pitchFamily="2" charset="0"/>
              </a:rPr>
              <a:t> Low(y) == </a:t>
            </a:r>
            <a:r>
              <a:rPr lang="en-US" sz="2300" dirty="0" err="1">
                <a:latin typeface="Courier" pitchFamily="2" charset="0"/>
              </a:rPr>
              <a:t>Dnum</a:t>
            </a:r>
            <a:r>
              <a:rPr lang="en-US" sz="2300" dirty="0">
                <a:latin typeface="Courier" pitchFamily="2" charset="0"/>
              </a:rPr>
              <a:t>(x)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    </a:t>
            </a:r>
            <a:r>
              <a:rPr lang="en-US" sz="2300" b="1" dirty="0">
                <a:latin typeface="Courier" pitchFamily="2" charset="0"/>
              </a:rPr>
              <a:t>then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i="1" dirty="0" err="1">
                <a:latin typeface="Courier" pitchFamily="2" charset="0"/>
              </a:rPr>
              <a:t>NewBlock</a:t>
            </a:r>
            <a:endParaRPr lang="en-US" sz="2300" i="1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</a:t>
            </a:r>
            <a:r>
              <a:rPr lang="en-US" sz="2300" b="1" dirty="0">
                <a:latin typeface="Courier" pitchFamily="2" charset="0"/>
              </a:rPr>
              <a:t>else</a:t>
            </a:r>
            <a:r>
              <a:rPr lang="en-US" sz="2300" dirty="0">
                <a:latin typeface="Courier" pitchFamily="2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>
                <a:latin typeface="Courier" pitchFamily="2" charset="0"/>
              </a:rPr>
              <a:t>      Low(x) = min(Low(x), </a:t>
            </a:r>
            <a:r>
              <a:rPr lang="en-US" sz="2300" dirty="0" err="1">
                <a:latin typeface="Courier" pitchFamily="2" charset="0"/>
              </a:rPr>
              <a:t>Dnum</a:t>
            </a:r>
            <a:r>
              <a:rPr lang="en-US" sz="2300" dirty="0">
                <a:latin typeface="Courier" pitchFamily="2" charset="0"/>
              </a:rPr>
              <a:t>(y))</a:t>
            </a:r>
          </a:p>
        </p:txBody>
      </p:sp>
      <p:sp>
        <p:nvSpPr>
          <p:cNvPr id="75" name="Объект 2">
            <a:extLst>
              <a:ext uri="{FF2B5EF4-FFF2-40B4-BE49-F238E27FC236}">
                <a16:creationId xmlns:a16="http://schemas.microsoft.com/office/drawing/2014/main" id="{9AE20D9A-8ED4-3541-AAD2-1D431FC8C73D}"/>
              </a:ext>
            </a:extLst>
          </p:cNvPr>
          <p:cNvSpPr txBox="1">
            <a:spLocks/>
          </p:cNvSpPr>
          <p:nvPr/>
        </p:nvSpPr>
        <p:spPr>
          <a:xfrm>
            <a:off x="593268" y="4091181"/>
            <a:ext cx="4787253" cy="240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b="1" dirty="0">
                <a:latin typeface="Courier" pitchFamily="2" charset="0"/>
              </a:rPr>
              <a:t>Procedure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dirty="0" err="1">
                <a:latin typeface="Courier" pitchFamily="2" charset="0"/>
              </a:rPr>
              <a:t>NewBlock</a:t>
            </a:r>
            <a:endParaRPr lang="en-US" sz="23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>
                <a:latin typeface="Courier" pitchFamily="2" charset="0"/>
              </a:rPr>
              <a:t>k++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>
                <a:latin typeface="Courier" pitchFamily="2" charset="0"/>
              </a:rPr>
              <a:t>B(k) = 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b="1" dirty="0">
                <a:latin typeface="Courier" pitchFamily="2" charset="0"/>
              </a:rPr>
              <a:t>repeat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>
                <a:latin typeface="Courier" pitchFamily="2" charset="0"/>
              </a:rPr>
              <a:t>  z ← 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>
                <a:latin typeface="Courier" pitchFamily="2" charset="0"/>
              </a:rPr>
              <a:t>  B(k) = B(k) ∪ {z}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b="1" dirty="0">
                <a:latin typeface="Courier" pitchFamily="2" charset="0"/>
              </a:rPr>
              <a:t>until</a:t>
            </a:r>
            <a:r>
              <a:rPr lang="en-US" sz="2300" dirty="0">
                <a:latin typeface="Courier" pitchFamily="2" charset="0"/>
              </a:rPr>
              <a:t> z == 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86D5F-353F-F049-8962-9E5D976D9CF7}"/>
              </a:ext>
            </a:extLst>
          </p:cNvPr>
          <p:cNvSpPr txBox="1"/>
          <p:nvPr/>
        </p:nvSpPr>
        <p:spPr>
          <a:xfrm>
            <a:off x="7623208" y="985038"/>
            <a:ext cx="44661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В основе рекурсивное вычисление </a:t>
            </a:r>
            <a:r>
              <a:rPr lang="en-US" b="1" i="1" dirty="0"/>
              <a:t>Low(x)</a:t>
            </a:r>
            <a:endParaRPr lang="en-US" dirty="0"/>
          </a:p>
          <a:p>
            <a:pPr algn="r"/>
            <a:r>
              <a:rPr lang="en-US" dirty="0">
                <a:latin typeface="Courier" pitchFamily="2" charset="0"/>
              </a:rPr>
              <a:t>k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счетчик блоков</a:t>
            </a:r>
          </a:p>
          <a:p>
            <a:pPr algn="r"/>
            <a:r>
              <a:rPr lang="en-US" dirty="0">
                <a:latin typeface="Courier" pitchFamily="2" charset="0"/>
              </a:rPr>
              <a:t>S</a:t>
            </a:r>
            <a:r>
              <a:rPr lang="en-US" dirty="0"/>
              <a:t> – </a:t>
            </a:r>
            <a:r>
              <a:rPr lang="ru-RU" dirty="0"/>
              <a:t>стек вершин, встречающихся впервые</a:t>
            </a:r>
            <a:endParaRPr lang="en-US" dirty="0"/>
          </a:p>
          <a:p>
            <a:pPr algn="r"/>
            <a:r>
              <a:rPr lang="ru-RU" dirty="0"/>
              <a:t>В(</a:t>
            </a:r>
            <a:r>
              <a:rPr lang="en-US" dirty="0">
                <a:latin typeface="Courier" pitchFamily="2" charset="0"/>
              </a:rPr>
              <a:t>k)</a:t>
            </a:r>
            <a:r>
              <a:rPr lang="en-US" dirty="0"/>
              <a:t> – </a:t>
            </a:r>
            <a:r>
              <a:rPr lang="ru-RU" dirty="0"/>
              <a:t>множество вершин блока номер </a:t>
            </a:r>
            <a:r>
              <a:rPr lang="en-US" dirty="0">
                <a:latin typeface="Courier" pitchFamily="2" charset="0"/>
              </a:rPr>
              <a:t>k</a:t>
            </a:r>
            <a:endParaRPr lang="ru-RU" dirty="0"/>
          </a:p>
          <a:p>
            <a:pPr algn="r"/>
            <a:r>
              <a:rPr lang="ru-RU" dirty="0"/>
              <a:t>Процедура </a:t>
            </a:r>
            <a:r>
              <a:rPr lang="en-US" dirty="0" err="1">
                <a:latin typeface="Courier" pitchFamily="2" charset="0"/>
              </a:rPr>
              <a:t>NewBlock</a:t>
            </a:r>
            <a:r>
              <a:rPr lang="en-US" dirty="0"/>
              <a:t> </a:t>
            </a:r>
            <a:r>
              <a:rPr lang="ru-RU" dirty="0"/>
              <a:t>строит </a:t>
            </a:r>
            <a:r>
              <a:rPr lang="en-US" dirty="0">
                <a:latin typeface="Courier" pitchFamily="2" charset="0"/>
              </a:rPr>
              <a:t>B(k)</a:t>
            </a:r>
            <a:endParaRPr lang="ru-RU" dirty="0"/>
          </a:p>
          <a:p>
            <a:pPr algn="r"/>
            <a:r>
              <a:rPr lang="ru-RU" dirty="0"/>
              <a:t>Она вызывается, когда </a:t>
            </a:r>
            <a:r>
              <a:rPr lang="en-US" b="1" i="1" dirty="0"/>
              <a:t>Low(y)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r>
              <a:rPr lang="en-US" dirty="0"/>
              <a:t>,</a:t>
            </a:r>
            <a:endParaRPr lang="ru-RU" dirty="0"/>
          </a:p>
          <a:p>
            <a:pPr algn="r"/>
            <a:r>
              <a:rPr lang="ru-RU" dirty="0"/>
              <a:t>то есть когда обнаружено начальное ребро</a:t>
            </a:r>
          </a:p>
          <a:p>
            <a:pPr algn="r"/>
            <a:r>
              <a:rPr lang="en-US" dirty="0" err="1">
                <a:latin typeface="Courier" pitchFamily="2" charset="0"/>
              </a:rPr>
              <a:t>NewBlock</a:t>
            </a:r>
            <a:r>
              <a:rPr lang="en-US" dirty="0"/>
              <a:t> </a:t>
            </a:r>
            <a:r>
              <a:rPr lang="ru-RU" dirty="0"/>
              <a:t>добавляет к </a:t>
            </a:r>
            <a:r>
              <a:rPr lang="en-US" dirty="0">
                <a:latin typeface="Courier" pitchFamily="2" charset="0"/>
              </a:rPr>
              <a:t>B(k)</a:t>
            </a:r>
            <a:r>
              <a:rPr lang="en-US" dirty="0"/>
              <a:t> </a:t>
            </a:r>
            <a:r>
              <a:rPr lang="ru-RU" dirty="0"/>
              <a:t>все вершины</a:t>
            </a:r>
          </a:p>
          <a:p>
            <a:pPr algn="r"/>
            <a:r>
              <a:rPr lang="ru-RU" dirty="0"/>
              <a:t>из стека выше </a:t>
            </a:r>
            <a:r>
              <a:rPr lang="ru-RU" b="1" i="1" dirty="0"/>
              <a:t>у</a:t>
            </a:r>
            <a:r>
              <a:rPr lang="ru-RU" dirty="0"/>
              <a:t>, кроме вершины </a:t>
            </a:r>
            <a:r>
              <a:rPr lang="ru-RU" b="1" i="1" dirty="0"/>
              <a:t>х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92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Алгоритм выявления блоков</a:t>
            </a:r>
          </a:p>
        </p:txBody>
      </p:sp>
      <p:sp>
        <p:nvSpPr>
          <p:cNvPr id="75" name="Объект 2">
            <a:extLst>
              <a:ext uri="{FF2B5EF4-FFF2-40B4-BE49-F238E27FC236}">
                <a16:creationId xmlns:a16="http://schemas.microsoft.com/office/drawing/2014/main" id="{9AE20D9A-8ED4-3541-AAD2-1D431FC8C73D}"/>
              </a:ext>
            </a:extLst>
          </p:cNvPr>
          <p:cNvSpPr txBox="1">
            <a:spLocks/>
          </p:cNvSpPr>
          <p:nvPr/>
        </p:nvSpPr>
        <p:spPr>
          <a:xfrm>
            <a:off x="593268" y="4091181"/>
            <a:ext cx="4787253" cy="240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b="1" dirty="0">
                <a:latin typeface="Courier" pitchFamily="2" charset="0"/>
              </a:rPr>
              <a:t>Procedure</a:t>
            </a:r>
            <a:r>
              <a:rPr lang="en-US" sz="2300" dirty="0">
                <a:latin typeface="Courier" pitchFamily="2" charset="0"/>
              </a:rPr>
              <a:t> </a:t>
            </a:r>
            <a:r>
              <a:rPr lang="en-US" sz="2300" dirty="0" err="1">
                <a:latin typeface="Courier" pitchFamily="2" charset="0"/>
              </a:rPr>
              <a:t>NewBlock</a:t>
            </a:r>
            <a:endParaRPr lang="en-US" sz="2300" dirty="0"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>
                <a:latin typeface="Courier" pitchFamily="2" charset="0"/>
              </a:rPr>
              <a:t>k++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>
                <a:latin typeface="Courier" pitchFamily="2" charset="0"/>
              </a:rPr>
              <a:t>B(k) = 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b="1" dirty="0">
                <a:latin typeface="Courier" pitchFamily="2" charset="0"/>
              </a:rPr>
              <a:t>repeat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>
                <a:latin typeface="Courier" pitchFamily="2" charset="0"/>
              </a:rPr>
              <a:t>  z ← S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dirty="0">
                <a:latin typeface="Courier" pitchFamily="2" charset="0"/>
              </a:rPr>
              <a:t>  B(k) = B(k) ∪ {z}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300" b="1" dirty="0">
                <a:latin typeface="Courier" pitchFamily="2" charset="0"/>
              </a:rPr>
              <a:t>until</a:t>
            </a:r>
            <a:r>
              <a:rPr lang="en-US" sz="2300" dirty="0">
                <a:latin typeface="Courier" pitchFamily="2" charset="0"/>
              </a:rPr>
              <a:t> z == 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C08D6-16B0-C94E-8F6C-6145CC16E3B3}"/>
              </a:ext>
            </a:extLst>
          </p:cNvPr>
          <p:cNvSpPr txBox="1"/>
          <p:nvPr/>
        </p:nvSpPr>
        <p:spPr>
          <a:xfrm>
            <a:off x="7623208" y="985038"/>
            <a:ext cx="44661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В основе рекурсивное вычисление </a:t>
            </a:r>
            <a:r>
              <a:rPr lang="en-US" b="1" i="1" dirty="0"/>
              <a:t>Low(x)</a:t>
            </a:r>
            <a:endParaRPr lang="en-US" dirty="0"/>
          </a:p>
          <a:p>
            <a:pPr algn="r"/>
            <a:r>
              <a:rPr lang="en-US" dirty="0">
                <a:latin typeface="Courier" pitchFamily="2" charset="0"/>
              </a:rPr>
              <a:t>k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счетчик блоков</a:t>
            </a:r>
          </a:p>
          <a:p>
            <a:pPr algn="r"/>
            <a:r>
              <a:rPr lang="en-US" dirty="0">
                <a:latin typeface="Courier" pitchFamily="2" charset="0"/>
              </a:rPr>
              <a:t>S</a:t>
            </a:r>
            <a:r>
              <a:rPr lang="en-US" dirty="0"/>
              <a:t> – </a:t>
            </a:r>
            <a:r>
              <a:rPr lang="ru-RU" dirty="0"/>
              <a:t>стек вершин, встречающихся впервые</a:t>
            </a:r>
            <a:endParaRPr lang="en-US" dirty="0"/>
          </a:p>
          <a:p>
            <a:pPr algn="r"/>
            <a:r>
              <a:rPr lang="ru-RU" dirty="0"/>
              <a:t>В(</a:t>
            </a:r>
            <a:r>
              <a:rPr lang="en-US" dirty="0">
                <a:latin typeface="Courier" pitchFamily="2" charset="0"/>
              </a:rPr>
              <a:t>k)</a:t>
            </a:r>
            <a:r>
              <a:rPr lang="en-US" dirty="0"/>
              <a:t> – </a:t>
            </a:r>
            <a:r>
              <a:rPr lang="ru-RU" dirty="0"/>
              <a:t>множество вершин блока номер </a:t>
            </a:r>
            <a:r>
              <a:rPr lang="en-US" dirty="0">
                <a:latin typeface="Courier" pitchFamily="2" charset="0"/>
              </a:rPr>
              <a:t>k</a:t>
            </a:r>
            <a:endParaRPr lang="ru-RU" dirty="0"/>
          </a:p>
          <a:p>
            <a:pPr algn="r"/>
            <a:r>
              <a:rPr lang="ru-RU" dirty="0"/>
              <a:t>Процедура </a:t>
            </a:r>
            <a:r>
              <a:rPr lang="en-US" dirty="0" err="1">
                <a:latin typeface="Courier" pitchFamily="2" charset="0"/>
              </a:rPr>
              <a:t>NewBlock</a:t>
            </a:r>
            <a:r>
              <a:rPr lang="en-US" dirty="0"/>
              <a:t> </a:t>
            </a:r>
            <a:r>
              <a:rPr lang="ru-RU" dirty="0"/>
              <a:t>строит </a:t>
            </a:r>
            <a:r>
              <a:rPr lang="en-US" dirty="0">
                <a:latin typeface="Courier" pitchFamily="2" charset="0"/>
              </a:rPr>
              <a:t>B(k)</a:t>
            </a:r>
            <a:endParaRPr lang="ru-RU" dirty="0"/>
          </a:p>
          <a:p>
            <a:pPr algn="r"/>
            <a:r>
              <a:rPr lang="ru-RU" dirty="0"/>
              <a:t>Она вызывается, когда </a:t>
            </a:r>
            <a:r>
              <a:rPr lang="en-US" b="1" i="1" dirty="0"/>
              <a:t>Low(y) =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r>
              <a:rPr lang="en-US" dirty="0"/>
              <a:t>,</a:t>
            </a:r>
            <a:endParaRPr lang="ru-RU" dirty="0"/>
          </a:p>
          <a:p>
            <a:pPr algn="r"/>
            <a:r>
              <a:rPr lang="ru-RU" dirty="0"/>
              <a:t>то есть когда обнаружено начальное ребро</a:t>
            </a:r>
          </a:p>
          <a:p>
            <a:pPr algn="r"/>
            <a:r>
              <a:rPr lang="en-US" dirty="0" err="1">
                <a:latin typeface="Courier" pitchFamily="2" charset="0"/>
              </a:rPr>
              <a:t>NewBlock</a:t>
            </a:r>
            <a:r>
              <a:rPr lang="en-US" dirty="0"/>
              <a:t> </a:t>
            </a:r>
            <a:r>
              <a:rPr lang="ru-RU" dirty="0"/>
              <a:t>добавляет к </a:t>
            </a:r>
            <a:r>
              <a:rPr lang="en-US" dirty="0">
                <a:latin typeface="Courier" pitchFamily="2" charset="0"/>
              </a:rPr>
              <a:t>B(k)</a:t>
            </a:r>
            <a:r>
              <a:rPr lang="en-US" dirty="0"/>
              <a:t> </a:t>
            </a:r>
            <a:r>
              <a:rPr lang="ru-RU" dirty="0"/>
              <a:t>все вершины</a:t>
            </a:r>
          </a:p>
          <a:p>
            <a:pPr algn="r"/>
            <a:r>
              <a:rPr lang="ru-RU" dirty="0"/>
              <a:t>из стека выше </a:t>
            </a:r>
            <a:r>
              <a:rPr lang="ru-RU" b="1" i="1" dirty="0"/>
              <a:t>у</a:t>
            </a:r>
            <a:r>
              <a:rPr lang="ru-RU" dirty="0"/>
              <a:t>, кроме вершины </a:t>
            </a:r>
            <a:r>
              <a:rPr lang="ru-RU" b="1" i="1" dirty="0"/>
              <a:t>х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0A124-6032-494D-83FE-DFB01FFAAEC9}"/>
              </a:ext>
            </a:extLst>
          </p:cNvPr>
          <p:cNvSpPr txBox="1"/>
          <p:nvPr/>
        </p:nvSpPr>
        <p:spPr>
          <a:xfrm>
            <a:off x="4210493" y="3666231"/>
            <a:ext cx="78788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Блоки в графе и будут состоять именно из этих вершин.</a:t>
            </a:r>
          </a:p>
          <a:p>
            <a:r>
              <a:rPr lang="ru-RU" sz="2000" b="1" i="1" dirty="0"/>
              <a:t>у</a:t>
            </a:r>
            <a:r>
              <a:rPr lang="ru-RU" sz="2000" dirty="0"/>
              <a:t> помещается в стек, когда она становится открытой, а условие </a:t>
            </a:r>
            <a:br>
              <a:rPr lang="ru-RU" sz="2000" dirty="0"/>
            </a:br>
            <a:r>
              <a:rPr lang="en-US" sz="2000" dirty="0">
                <a:latin typeface="Courier" pitchFamily="2" charset="0"/>
              </a:rPr>
              <a:t>Low(y) </a:t>
            </a:r>
            <a:r>
              <a:rPr lang="ru-RU" sz="2000" dirty="0">
                <a:latin typeface="Courier" pitchFamily="2" charset="0"/>
              </a:rPr>
              <a:t>=</a:t>
            </a:r>
            <a:r>
              <a:rPr lang="en-US" sz="2000" dirty="0">
                <a:latin typeface="Courier" pitchFamily="2" charset="0"/>
              </a:rPr>
              <a:t>= </a:t>
            </a:r>
            <a:r>
              <a:rPr lang="en-US" sz="2000" dirty="0" err="1">
                <a:latin typeface="Courier" pitchFamily="2" charset="0"/>
              </a:rPr>
              <a:t>Dnum</a:t>
            </a:r>
            <a:r>
              <a:rPr lang="en-US" sz="2000" dirty="0">
                <a:latin typeface="Courier" pitchFamily="2" charset="0"/>
              </a:rPr>
              <a:t>(x)</a:t>
            </a:r>
            <a:r>
              <a:rPr lang="ru-RU" sz="2000" dirty="0"/>
              <a:t> проверяется, когда она становится закрытой. Между этими двумя моментами в стек помещались потомки </a:t>
            </a:r>
            <a:r>
              <a:rPr lang="ru-RU" sz="2000" b="1" i="1" dirty="0"/>
              <a:t>у</a:t>
            </a:r>
            <a:r>
              <a:rPr lang="ru-RU" sz="2000" dirty="0"/>
              <a:t>. </a:t>
            </a:r>
          </a:p>
          <a:p>
            <a:r>
              <a:rPr lang="ru-RU" sz="2000" dirty="0"/>
              <a:t>Если </a:t>
            </a:r>
            <a:r>
              <a:rPr lang="en-US" sz="2000" dirty="0">
                <a:latin typeface="Courier" pitchFamily="2" charset="0"/>
              </a:rPr>
              <a:t>k = 1</a:t>
            </a:r>
            <a:r>
              <a:rPr lang="en-US" sz="2000" dirty="0"/>
              <a:t>, </a:t>
            </a:r>
            <a:r>
              <a:rPr lang="ru-RU" sz="2000" dirty="0"/>
              <a:t>то среди потомков у нет начальных вершин блоков (иначе в рекурсии получили бы </a:t>
            </a:r>
            <a:r>
              <a:rPr lang="en-US" sz="2000" dirty="0">
                <a:latin typeface="Courier" pitchFamily="2" charset="0"/>
              </a:rPr>
              <a:t>k &gt; 1</a:t>
            </a:r>
            <a:r>
              <a:rPr lang="en-US" sz="2000" dirty="0"/>
              <a:t>)</a:t>
            </a:r>
            <a:r>
              <a:rPr lang="ru-RU" sz="2000" dirty="0"/>
              <a:t>, то есть блок состоит из </a:t>
            </a:r>
            <a:r>
              <a:rPr lang="ru-RU" sz="2000" b="1" i="1" dirty="0"/>
              <a:t>х</a:t>
            </a:r>
            <a:r>
              <a:rPr lang="ru-RU" sz="2000" dirty="0"/>
              <a:t>, </a:t>
            </a:r>
            <a:r>
              <a:rPr lang="ru-RU" sz="2000" b="1" i="1" dirty="0"/>
              <a:t>у</a:t>
            </a:r>
            <a:r>
              <a:rPr lang="ru-RU" sz="2000" dirty="0"/>
              <a:t> и всех вершин в стеке. </a:t>
            </a:r>
            <a:br>
              <a:rPr lang="ru-RU" sz="2000" dirty="0"/>
            </a:br>
            <a:r>
              <a:rPr lang="ru-RU" sz="2000" dirty="0"/>
              <a:t>Если </a:t>
            </a:r>
            <a:r>
              <a:rPr lang="en-US" sz="2000" dirty="0">
                <a:latin typeface="Courier" pitchFamily="2" charset="0"/>
              </a:rPr>
              <a:t>k &gt; 1</a:t>
            </a:r>
            <a:r>
              <a:rPr lang="en-US" sz="2000" dirty="0"/>
              <a:t>, </a:t>
            </a:r>
            <a:r>
              <a:rPr lang="ru-RU" sz="2000" dirty="0"/>
              <a:t>то по индукции вершины других блоков, состоящих из потомков у, к моменту обнаружения </a:t>
            </a:r>
            <a:r>
              <a:rPr lang="ru-RU" sz="2000" b="1" i="1" dirty="0"/>
              <a:t>(х, у) </a:t>
            </a:r>
            <a:r>
              <a:rPr lang="ru-RU" sz="2000" dirty="0"/>
              <a:t>уже удалены из стека и </a:t>
            </a:r>
            <a:r>
              <a:rPr lang="en-US" sz="2000" dirty="0">
                <a:latin typeface="Courier" pitchFamily="2" charset="0"/>
              </a:rPr>
              <a:t>B(k)</a:t>
            </a:r>
            <a:r>
              <a:rPr lang="en-US" sz="2000" dirty="0"/>
              <a:t> </a:t>
            </a:r>
            <a:r>
              <a:rPr lang="ru-RU" sz="2000" dirty="0"/>
              <a:t>состоит в точности из </a:t>
            </a:r>
            <a:r>
              <a:rPr lang="ru-RU" sz="2000" b="1" i="1" dirty="0"/>
              <a:t>х</a:t>
            </a:r>
            <a:r>
              <a:rPr lang="ru-RU" sz="2000" dirty="0"/>
              <a:t>, </a:t>
            </a:r>
            <a:r>
              <a:rPr lang="ru-RU" sz="2000" b="1" i="1" dirty="0"/>
              <a:t>у</a:t>
            </a:r>
            <a:r>
              <a:rPr lang="ru-RU" sz="2000" dirty="0"/>
              <a:t> и вершин, находящихся в стеке выше </a:t>
            </a:r>
            <a:r>
              <a:rPr lang="ru-RU" sz="2000" b="1" i="1" dirty="0"/>
              <a:t>у</a:t>
            </a:r>
          </a:p>
        </p:txBody>
      </p:sp>
    </p:spTree>
    <p:extLst>
      <p:ext uri="{BB962C8B-B14F-4D97-AF65-F5344CB8AC3E}">
        <p14:creationId xmlns:p14="http://schemas.microsoft.com/office/powerpoint/2010/main" val="3550779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D551AF-3848-DC46-A7EE-17E75B872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66" y="1121738"/>
            <a:ext cx="8817868" cy="5502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998257-8FBE-F64F-9B39-91259B5D89B7}"/>
              </a:ext>
            </a:extLst>
          </p:cNvPr>
          <p:cNvSpPr txBox="1"/>
          <p:nvPr/>
        </p:nvSpPr>
        <p:spPr>
          <a:xfrm>
            <a:off x="3764272" y="457204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400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Проиллюстрируем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B7246-78DA-024E-B6E9-432B803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253331"/>
            <a:ext cx="11005458" cy="1325563"/>
          </a:xfrm>
        </p:spPr>
        <p:txBody>
          <a:bodyPr>
            <a:normAutofit/>
          </a:bodyPr>
          <a:lstStyle/>
          <a:p>
            <a:r>
              <a:rPr lang="ru-RU" dirty="0"/>
              <a:t>Рассматриваем связный граф </a:t>
            </a:r>
            <a:r>
              <a:rPr lang="en-US" b="1" i="1" dirty="0"/>
              <a:t>G</a:t>
            </a:r>
            <a:r>
              <a:rPr lang="en-US" dirty="0"/>
              <a:t> </a:t>
            </a:r>
            <a:r>
              <a:rPr lang="ru-RU" dirty="0"/>
              <a:t>и его </a:t>
            </a:r>
            <a:r>
              <a:rPr lang="en-US" dirty="0"/>
              <a:t>DFS-</a:t>
            </a:r>
            <a:r>
              <a:rPr lang="ru-RU" dirty="0"/>
              <a:t>дерево </a:t>
            </a:r>
            <a:r>
              <a:rPr lang="en-US" b="1" i="1" dirty="0"/>
              <a:t>T</a:t>
            </a:r>
            <a:r>
              <a:rPr lang="ru-RU" dirty="0"/>
              <a:t>, построенное из стартовой вершины </a:t>
            </a:r>
            <a:r>
              <a:rPr lang="ru-RU" b="1" i="1" dirty="0"/>
              <a:t>а</a:t>
            </a:r>
            <a:r>
              <a:rPr lang="ru-RU" dirty="0"/>
              <a:t>. </a:t>
            </a:r>
          </a:p>
          <a:p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1D23F68-5C85-564B-B8C9-B5F8E15E1B4B}"/>
              </a:ext>
            </a:extLst>
          </p:cNvPr>
          <p:cNvSpPr/>
          <p:nvPr/>
        </p:nvSpPr>
        <p:spPr>
          <a:xfrm>
            <a:off x="1343604" y="2783176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E59A749-4FD0-4A40-A839-E898694300BF}"/>
              </a:ext>
            </a:extLst>
          </p:cNvPr>
          <p:cNvSpPr/>
          <p:nvPr/>
        </p:nvSpPr>
        <p:spPr>
          <a:xfrm>
            <a:off x="2282942" y="2783176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FC39D69-B5E8-B14B-B324-DA63FBD16444}"/>
              </a:ext>
            </a:extLst>
          </p:cNvPr>
          <p:cNvSpPr/>
          <p:nvPr/>
        </p:nvSpPr>
        <p:spPr>
          <a:xfrm>
            <a:off x="1347808" y="3633282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077ABDA-51F5-5E4A-8E53-0B8ABE63D5AF}"/>
              </a:ext>
            </a:extLst>
          </p:cNvPr>
          <p:cNvSpPr/>
          <p:nvPr/>
        </p:nvSpPr>
        <p:spPr>
          <a:xfrm>
            <a:off x="2282942" y="3638325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495C11F-9480-DB46-B9C2-57FA80066028}"/>
              </a:ext>
            </a:extLst>
          </p:cNvPr>
          <p:cNvSpPr/>
          <p:nvPr/>
        </p:nvSpPr>
        <p:spPr>
          <a:xfrm>
            <a:off x="1343604" y="4499591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21DDD67-AC46-1541-A6D3-2FC38BF793B2}"/>
              </a:ext>
            </a:extLst>
          </p:cNvPr>
          <p:cNvSpPr/>
          <p:nvPr/>
        </p:nvSpPr>
        <p:spPr>
          <a:xfrm>
            <a:off x="2282942" y="4499591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E11EDEA-61B7-2249-9E36-16445C2CE8D0}"/>
              </a:ext>
            </a:extLst>
          </p:cNvPr>
          <p:cNvSpPr/>
          <p:nvPr/>
        </p:nvSpPr>
        <p:spPr>
          <a:xfrm>
            <a:off x="1347808" y="5349697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CA7927B-ED69-7447-8061-40A2FCC85AEC}"/>
              </a:ext>
            </a:extLst>
          </p:cNvPr>
          <p:cNvSpPr/>
          <p:nvPr/>
        </p:nvSpPr>
        <p:spPr>
          <a:xfrm>
            <a:off x="2282942" y="5354740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CF3BFE8-F206-154C-9C9A-C9BEAAF0B59A}"/>
              </a:ext>
            </a:extLst>
          </p:cNvPr>
          <p:cNvSpPr/>
          <p:nvPr/>
        </p:nvSpPr>
        <p:spPr>
          <a:xfrm>
            <a:off x="3218076" y="2778133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63592C3F-D021-334C-A293-830758504D2E}"/>
              </a:ext>
            </a:extLst>
          </p:cNvPr>
          <p:cNvSpPr/>
          <p:nvPr/>
        </p:nvSpPr>
        <p:spPr>
          <a:xfrm>
            <a:off x="3218076" y="3633282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2EEF322D-9323-1C42-B030-7F96BE1485E1}"/>
              </a:ext>
            </a:extLst>
          </p:cNvPr>
          <p:cNvSpPr/>
          <p:nvPr/>
        </p:nvSpPr>
        <p:spPr>
          <a:xfrm>
            <a:off x="3218076" y="4494548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29A0A46-9BC3-7945-BF9A-17656886EB08}"/>
              </a:ext>
            </a:extLst>
          </p:cNvPr>
          <p:cNvSpPr/>
          <p:nvPr/>
        </p:nvSpPr>
        <p:spPr>
          <a:xfrm>
            <a:off x="3218076" y="5349697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B301E5A-D232-2943-A410-D8D34838F1C9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559735" y="3215438"/>
            <a:ext cx="4204" cy="4178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63058B6-8543-2042-88AC-7C90FE6F7006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2499073" y="3215438"/>
            <a:ext cx="0" cy="4228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E181565-A674-5B4A-A655-B4C89B75A75C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3434207" y="3210395"/>
            <a:ext cx="0" cy="4228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88D1726D-8E0B-5948-A324-551215B3087F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>
            <a:off x="1559735" y="4931853"/>
            <a:ext cx="4204" cy="4178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F1C8F88-751D-1948-89DB-774F75E5EE08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>
            <a:off x="2499073" y="4931853"/>
            <a:ext cx="0" cy="4228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BDD826C3-677B-0B43-A445-61F99D29F06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775866" y="2999307"/>
            <a:ext cx="5070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76B7588C-FF6F-C249-9E1B-17B7BDA6A38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780070" y="3849413"/>
            <a:ext cx="502872" cy="50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093E4AC-4AFB-764C-92AC-85245597DC10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1716767" y="3152135"/>
            <a:ext cx="629478" cy="5444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63A3F999-6629-2D47-898E-D35E743CC9CE}"/>
              </a:ext>
            </a:extLst>
          </p:cNvPr>
          <p:cNvCxnSpPr>
            <a:cxnSpLocks/>
            <a:stCxn id="7" idx="7"/>
            <a:endCxn id="23" idx="3"/>
          </p:cNvCxnSpPr>
          <p:nvPr/>
        </p:nvCxnSpPr>
        <p:spPr>
          <a:xfrm flipV="1">
            <a:off x="2651901" y="3147092"/>
            <a:ext cx="629478" cy="5545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363678CA-57E9-DC4B-B790-9EADDEDC92A8}"/>
              </a:ext>
            </a:extLst>
          </p:cNvPr>
          <p:cNvCxnSpPr>
            <a:cxnSpLocks/>
            <a:stCxn id="7" idx="6"/>
            <a:endCxn id="24" idx="2"/>
          </p:cNvCxnSpPr>
          <p:nvPr/>
        </p:nvCxnSpPr>
        <p:spPr>
          <a:xfrm flipV="1">
            <a:off x="2715204" y="3849413"/>
            <a:ext cx="502872" cy="50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49B994FD-CE31-644D-A484-7C09E2337F59}"/>
              </a:ext>
            </a:extLst>
          </p:cNvPr>
          <p:cNvCxnSpPr>
            <a:cxnSpLocks/>
            <a:stCxn id="7" idx="5"/>
            <a:endCxn id="25" idx="1"/>
          </p:cNvCxnSpPr>
          <p:nvPr/>
        </p:nvCxnSpPr>
        <p:spPr>
          <a:xfrm>
            <a:off x="2651901" y="4007284"/>
            <a:ext cx="629478" cy="5505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4691CC5-7A93-C444-ACCF-3ED8547EFF39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 flipV="1">
            <a:off x="2715204" y="4710679"/>
            <a:ext cx="502872" cy="50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36DFD1B8-DDEA-D24F-BB5E-827D8FFA43F8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1775866" y="4715722"/>
            <a:ext cx="5070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80A38EE2-A27F-2845-831C-5D6D342CDCEA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 flipV="1">
            <a:off x="2715204" y="5565828"/>
            <a:ext cx="502872" cy="50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612D4BEE-CD3C-554B-8580-6003B5468032}"/>
              </a:ext>
            </a:extLst>
          </p:cNvPr>
          <p:cNvCxnSpPr>
            <a:cxnSpLocks/>
            <a:stCxn id="18" idx="7"/>
            <a:endCxn id="25" idx="3"/>
          </p:cNvCxnSpPr>
          <p:nvPr/>
        </p:nvCxnSpPr>
        <p:spPr>
          <a:xfrm flipV="1">
            <a:off x="2651901" y="4863507"/>
            <a:ext cx="629478" cy="5545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E6178BD7-1245-FA4B-BE91-B6AC639D49CA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1780070" y="5565828"/>
            <a:ext cx="502872" cy="50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924B2DB2-C535-A348-BFE0-C49448EDEFEA}"/>
              </a:ext>
            </a:extLst>
          </p:cNvPr>
          <p:cNvCxnSpPr>
            <a:cxnSpLocks/>
            <a:stCxn id="17" idx="7"/>
            <a:endCxn id="16" idx="3"/>
          </p:cNvCxnSpPr>
          <p:nvPr/>
        </p:nvCxnSpPr>
        <p:spPr>
          <a:xfrm flipV="1">
            <a:off x="1716767" y="4868550"/>
            <a:ext cx="629478" cy="5444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72830CD-826B-4244-AF40-34C49BB31D81}"/>
              </a:ext>
            </a:extLst>
          </p:cNvPr>
          <p:cNvSpPr/>
          <p:nvPr/>
        </p:nvSpPr>
        <p:spPr>
          <a:xfrm>
            <a:off x="1376939" y="2701498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а</a:t>
            </a:r>
            <a:endParaRPr lang="ru-RU" sz="2000" dirty="0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416BB909-10C7-DE47-A85A-2C6B90F45231}"/>
              </a:ext>
            </a:extLst>
          </p:cNvPr>
          <p:cNvSpPr/>
          <p:nvPr/>
        </p:nvSpPr>
        <p:spPr>
          <a:xfrm>
            <a:off x="1553029" y="2994212"/>
            <a:ext cx="1883442" cy="2579274"/>
          </a:xfrm>
          <a:custGeom>
            <a:avLst/>
            <a:gdLst>
              <a:gd name="connsiteX0" fmla="*/ 233936 w 1883442"/>
              <a:gd name="connsiteY0" fmla="*/ 0 h 2579274"/>
              <a:gd name="connsiteX1" fmla="*/ 951112 w 1883442"/>
              <a:gd name="connsiteY1" fmla="*/ 0 h 2579274"/>
              <a:gd name="connsiteX2" fmla="*/ 945136 w 1883442"/>
              <a:gd name="connsiteY2" fmla="*/ 866588 h 2579274"/>
              <a:gd name="connsiteX3" fmla="*/ 1883442 w 1883442"/>
              <a:gd name="connsiteY3" fmla="*/ 1697317 h 2579274"/>
              <a:gd name="connsiteX4" fmla="*/ 936171 w 1883442"/>
              <a:gd name="connsiteY4" fmla="*/ 2579274 h 2579274"/>
              <a:gd name="connsiteX5" fmla="*/ 0 w 1883442"/>
              <a:gd name="connsiteY5" fmla="*/ 2579274 h 2579274"/>
              <a:gd name="connsiteX6" fmla="*/ 936171 w 1883442"/>
              <a:gd name="connsiteY6" fmla="*/ 1722931 h 2579274"/>
              <a:gd name="connsiteX7" fmla="*/ 0 w 1883442"/>
              <a:gd name="connsiteY7" fmla="*/ 1722931 h 2579274"/>
              <a:gd name="connsiteX8" fmla="*/ 0 w 1883442"/>
              <a:gd name="connsiteY8" fmla="*/ 1722931 h 257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3442" h="2579274">
                <a:moveTo>
                  <a:pt x="233936" y="0"/>
                </a:moveTo>
                <a:lnTo>
                  <a:pt x="951112" y="0"/>
                </a:lnTo>
                <a:lnTo>
                  <a:pt x="945136" y="866588"/>
                </a:lnTo>
                <a:lnTo>
                  <a:pt x="1883442" y="1697317"/>
                </a:lnTo>
                <a:lnTo>
                  <a:pt x="936171" y="2579274"/>
                </a:lnTo>
                <a:lnTo>
                  <a:pt x="0" y="2579274"/>
                </a:lnTo>
                <a:lnTo>
                  <a:pt x="936171" y="1722931"/>
                </a:lnTo>
                <a:lnTo>
                  <a:pt x="0" y="1722931"/>
                </a:lnTo>
                <a:lnTo>
                  <a:pt x="0" y="1722931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B75EB646-0423-1D4C-8B5B-5534EB9DADCF}"/>
              </a:ext>
            </a:extLst>
          </p:cNvPr>
          <p:cNvSpPr/>
          <p:nvPr/>
        </p:nvSpPr>
        <p:spPr>
          <a:xfrm>
            <a:off x="2503714" y="2982686"/>
            <a:ext cx="928915" cy="870857"/>
          </a:xfrm>
          <a:custGeom>
            <a:avLst/>
            <a:gdLst>
              <a:gd name="connsiteX0" fmla="*/ 0 w 928915"/>
              <a:gd name="connsiteY0" fmla="*/ 870857 h 870857"/>
              <a:gd name="connsiteX1" fmla="*/ 921657 w 928915"/>
              <a:gd name="connsiteY1" fmla="*/ 870857 h 870857"/>
              <a:gd name="connsiteX2" fmla="*/ 928915 w 928915"/>
              <a:gd name="connsiteY2" fmla="*/ 21771 h 870857"/>
              <a:gd name="connsiteX3" fmla="*/ 928915 w 928915"/>
              <a:gd name="connsiteY3" fmla="*/ 0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915" h="870857">
                <a:moveTo>
                  <a:pt x="0" y="870857"/>
                </a:moveTo>
                <a:lnTo>
                  <a:pt x="921657" y="870857"/>
                </a:lnTo>
                <a:cubicBezTo>
                  <a:pt x="924076" y="587828"/>
                  <a:pt x="926496" y="304800"/>
                  <a:pt x="928915" y="21771"/>
                </a:cubicBezTo>
                <a:lnTo>
                  <a:pt x="928915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BA9F438F-9E8D-C340-A78F-E3B9DD2219B0}"/>
              </a:ext>
            </a:extLst>
          </p:cNvPr>
          <p:cNvCxnSpPr>
            <a:cxnSpLocks/>
          </p:cNvCxnSpPr>
          <p:nvPr/>
        </p:nvCxnSpPr>
        <p:spPr>
          <a:xfrm>
            <a:off x="1549187" y="3846798"/>
            <a:ext cx="962014" cy="4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B73E2526-E251-604F-B7C5-E28539A4C3FF}"/>
              </a:ext>
            </a:extLst>
          </p:cNvPr>
          <p:cNvCxnSpPr>
            <a:cxnSpLocks/>
          </p:cNvCxnSpPr>
          <p:nvPr/>
        </p:nvCxnSpPr>
        <p:spPr>
          <a:xfrm>
            <a:off x="2474686" y="5568793"/>
            <a:ext cx="962014" cy="40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3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Проиллюстрируем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B7246-78DA-024E-B6E9-432B803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253331"/>
            <a:ext cx="11005458" cy="1325563"/>
          </a:xfrm>
        </p:spPr>
        <p:txBody>
          <a:bodyPr>
            <a:normAutofit/>
          </a:bodyPr>
          <a:lstStyle/>
          <a:p>
            <a:r>
              <a:rPr lang="ru-RU" b="1" i="1" dirty="0"/>
              <a:t>В</a:t>
            </a:r>
            <a:r>
              <a:rPr lang="ru-RU" dirty="0"/>
              <a:t> – блок графа </a:t>
            </a:r>
            <a:r>
              <a:rPr lang="en-US" b="1" i="1" dirty="0"/>
              <a:t>G</a:t>
            </a:r>
            <a:r>
              <a:rPr lang="en-US" dirty="0"/>
              <a:t> (</a:t>
            </a:r>
            <a:r>
              <a:rPr lang="ru-RU" dirty="0"/>
              <a:t>максимальный подграф, не имеющий собственных вершин-шарниров)</a:t>
            </a:r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01498"/>
            <a:ext cx="2306734" cy="3085504"/>
            <a:chOff x="1343604" y="2701498"/>
            <a:chExt cx="2306734" cy="308550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72830CD-826B-4244-AF40-34C49BB31D81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276A541-01A4-4C40-B0D0-E5D96C92661F}"/>
              </a:ext>
            </a:extLst>
          </p:cNvPr>
          <p:cNvGrpSpPr/>
          <p:nvPr/>
        </p:nvGrpSpPr>
        <p:grpSpPr>
          <a:xfrm>
            <a:off x="6627228" y="5786532"/>
            <a:ext cx="1367396" cy="437305"/>
            <a:chOff x="5824725" y="5349697"/>
            <a:chExt cx="1367396" cy="437305"/>
          </a:xfrm>
        </p:grpSpPr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B30E9B03-8E5D-264B-86F8-BAE0C0A5BBA1}"/>
                </a:ext>
              </a:extLst>
            </p:cNvPr>
            <p:cNvSpPr/>
            <p:nvPr/>
          </p:nvSpPr>
          <p:spPr>
            <a:xfrm>
              <a:off x="5824725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9BDF659C-C577-1545-A634-B485333FBE4F}"/>
                </a:ext>
              </a:extLst>
            </p:cNvPr>
            <p:cNvSpPr/>
            <p:nvPr/>
          </p:nvSpPr>
          <p:spPr>
            <a:xfrm>
              <a:off x="6759859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9667C74E-1CC0-4047-9583-95B546AF3AD1}"/>
                </a:ext>
              </a:extLst>
            </p:cNvPr>
            <p:cNvCxnSpPr>
              <a:cxnSpLocks/>
              <a:stCxn id="52" idx="6"/>
              <a:endCxn id="58" idx="2"/>
            </p:cNvCxnSpPr>
            <p:nvPr/>
          </p:nvCxnSpPr>
          <p:spPr>
            <a:xfrm flipV="1">
              <a:off x="6256987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6B8AD4D-F025-0B4E-A5D7-9458B815FB88}"/>
              </a:ext>
            </a:extLst>
          </p:cNvPr>
          <p:cNvGrpSpPr/>
          <p:nvPr/>
        </p:nvGrpSpPr>
        <p:grpSpPr>
          <a:xfrm>
            <a:off x="5251145" y="4661830"/>
            <a:ext cx="2306734" cy="1292454"/>
            <a:chOff x="8204300" y="3621665"/>
            <a:chExt cx="2306734" cy="1292454"/>
          </a:xfrm>
        </p:grpSpPr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85B839D9-3DB7-8F4C-8CD5-89F64767ACC8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890BD59A-B30E-7742-8B53-99FC1AE9198C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2E91175E-7F38-884F-9956-F442558BD86A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38E3C2D7-4B62-1649-B731-9EE1561FB13E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26CA7FF7-14E7-B549-BFA1-046445E790F4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9CBFED9D-1962-504B-A047-A3A70B129044}"/>
                </a:ext>
              </a:extLst>
            </p:cNvPr>
            <p:cNvCxnSpPr>
              <a:cxnSpLocks/>
              <a:stCxn id="85" idx="4"/>
              <a:endCxn id="87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8CBD2371-76C3-984C-A6E9-CCEA523AE803}"/>
                </a:ext>
              </a:extLst>
            </p:cNvPr>
            <p:cNvCxnSpPr>
              <a:cxnSpLocks/>
              <a:stCxn id="86" idx="4"/>
              <a:endCxn id="88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E6B414CF-8AA4-3545-A2D1-6DC60FE75409}"/>
                </a:ext>
              </a:extLst>
            </p:cNvPr>
            <p:cNvCxnSpPr>
              <a:cxnSpLocks/>
              <a:stCxn id="86" idx="6"/>
              <a:endCxn id="89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0FB4F8DE-35BB-6D4F-BF32-1486257127DA}"/>
                </a:ext>
              </a:extLst>
            </p:cNvPr>
            <p:cNvCxnSpPr>
              <a:cxnSpLocks/>
              <a:stCxn id="85" idx="6"/>
              <a:endCxn id="86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FBDDAAAD-2F77-1B4A-A41B-9D99786B8347}"/>
                </a:ext>
              </a:extLst>
            </p:cNvPr>
            <p:cNvCxnSpPr>
              <a:cxnSpLocks/>
              <a:stCxn id="88" idx="7"/>
              <a:endCxn id="89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C2DDC05C-8F36-D443-9B84-F009FDEFC98D}"/>
                </a:ext>
              </a:extLst>
            </p:cNvPr>
            <p:cNvCxnSpPr>
              <a:cxnSpLocks/>
              <a:stCxn id="87" idx="6"/>
              <a:endCxn id="88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51DD5B3B-0A6B-B145-8140-3981D33F94B9}"/>
                </a:ext>
              </a:extLst>
            </p:cNvPr>
            <p:cNvCxnSpPr>
              <a:cxnSpLocks/>
              <a:stCxn id="87" idx="7"/>
              <a:endCxn id="86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1E1F8B3-4117-4941-9E4B-EAE40F057510}"/>
              </a:ext>
            </a:extLst>
          </p:cNvPr>
          <p:cNvGrpSpPr/>
          <p:nvPr/>
        </p:nvGrpSpPr>
        <p:grpSpPr>
          <a:xfrm>
            <a:off x="5271693" y="2000568"/>
            <a:ext cx="1371600" cy="1369089"/>
            <a:chOff x="7834057" y="1980019"/>
            <a:chExt cx="1371600" cy="1369089"/>
          </a:xfrm>
        </p:grpSpPr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AFBAFA7D-8F9F-7343-B153-A3A77F9A12E6}"/>
                </a:ext>
              </a:extLst>
            </p:cNvPr>
            <p:cNvSpPr/>
            <p:nvPr/>
          </p:nvSpPr>
          <p:spPr>
            <a:xfrm>
              <a:off x="7834057" y="2061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213209BF-79C6-D749-8490-57213A6519B7}"/>
                </a:ext>
              </a:extLst>
            </p:cNvPr>
            <p:cNvSpPr/>
            <p:nvPr/>
          </p:nvSpPr>
          <p:spPr>
            <a:xfrm>
              <a:off x="8773395" y="2061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3AA60D7A-ABB9-DB40-BC92-4F33E8ECAFB4}"/>
                </a:ext>
              </a:extLst>
            </p:cNvPr>
            <p:cNvSpPr/>
            <p:nvPr/>
          </p:nvSpPr>
          <p:spPr>
            <a:xfrm>
              <a:off x="7838261" y="291180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CC8EE2D2-9491-9B4A-B6F5-364328E63988}"/>
                </a:ext>
              </a:extLst>
            </p:cNvPr>
            <p:cNvSpPr/>
            <p:nvPr/>
          </p:nvSpPr>
          <p:spPr>
            <a:xfrm>
              <a:off x="8773395" y="291684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3566D1EF-861B-0B4B-A889-73181475B008}"/>
                </a:ext>
              </a:extLst>
            </p:cNvPr>
            <p:cNvCxnSpPr>
              <a:stCxn id="101" idx="4"/>
              <a:endCxn id="103" idx="0"/>
            </p:cNvCxnSpPr>
            <p:nvPr/>
          </p:nvCxnSpPr>
          <p:spPr>
            <a:xfrm>
              <a:off x="8050188" y="2493959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77216964-8B95-194C-88C6-202645B56702}"/>
                </a:ext>
              </a:extLst>
            </p:cNvPr>
            <p:cNvCxnSpPr>
              <a:cxnSpLocks/>
              <a:stCxn id="102" idx="4"/>
              <a:endCxn id="104" idx="0"/>
            </p:cNvCxnSpPr>
            <p:nvPr/>
          </p:nvCxnSpPr>
          <p:spPr>
            <a:xfrm>
              <a:off x="8989526" y="2493959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8186740E-1E15-2645-84E2-150F82678B64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8266319" y="2277828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210310EC-5343-B04C-BE65-7BCF355CD291}"/>
                </a:ext>
              </a:extLst>
            </p:cNvPr>
            <p:cNvCxnSpPr>
              <a:cxnSpLocks/>
              <a:stCxn id="103" idx="6"/>
              <a:endCxn id="104" idx="2"/>
            </p:cNvCxnSpPr>
            <p:nvPr/>
          </p:nvCxnSpPr>
          <p:spPr>
            <a:xfrm>
              <a:off x="8270523" y="3127934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AD007359-12BC-6A4E-9164-731E3E732157}"/>
                </a:ext>
              </a:extLst>
            </p:cNvPr>
            <p:cNvCxnSpPr>
              <a:cxnSpLocks/>
              <a:stCxn id="103" idx="7"/>
              <a:endCxn id="102" idx="3"/>
            </p:cNvCxnSpPr>
            <p:nvPr/>
          </p:nvCxnSpPr>
          <p:spPr>
            <a:xfrm flipV="1">
              <a:off x="8207220" y="2430656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Прямоугольник 109">
              <a:extLst>
                <a:ext uri="{FF2B5EF4-FFF2-40B4-BE49-F238E27FC236}">
                  <a16:creationId xmlns:a16="http://schemas.microsoft.com/office/drawing/2014/main" id="{CCCB422C-B7C5-F84D-8B7F-ED6A4F9907AB}"/>
                </a:ext>
              </a:extLst>
            </p:cNvPr>
            <p:cNvSpPr/>
            <p:nvPr/>
          </p:nvSpPr>
          <p:spPr>
            <a:xfrm>
              <a:off x="7867392" y="1980019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BE2AD42-AC06-474D-99D0-962975A32CF2}"/>
              </a:ext>
            </a:extLst>
          </p:cNvPr>
          <p:cNvGrpSpPr/>
          <p:nvPr/>
        </p:nvGrpSpPr>
        <p:grpSpPr>
          <a:xfrm>
            <a:off x="6723943" y="2083055"/>
            <a:ext cx="1367396" cy="1292454"/>
            <a:chOff x="9728099" y="1934833"/>
            <a:chExt cx="1367396" cy="1292454"/>
          </a:xfrm>
        </p:grpSpPr>
        <p:sp>
          <p:nvSpPr>
            <p:cNvPr id="111" name="Овал 110">
              <a:extLst>
                <a:ext uri="{FF2B5EF4-FFF2-40B4-BE49-F238E27FC236}">
                  <a16:creationId xmlns:a16="http://schemas.microsoft.com/office/drawing/2014/main" id="{CA34DF7C-0930-9643-A427-E7222D89BD73}"/>
                </a:ext>
              </a:extLst>
            </p:cNvPr>
            <p:cNvSpPr/>
            <p:nvPr/>
          </p:nvSpPr>
          <p:spPr>
            <a:xfrm>
              <a:off x="9728099" y="27950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654AF2E5-6C30-9441-9EA8-0340A12C311D}"/>
                </a:ext>
              </a:extLst>
            </p:cNvPr>
            <p:cNvSpPr/>
            <p:nvPr/>
          </p:nvSpPr>
          <p:spPr>
            <a:xfrm>
              <a:off x="10663233" y="19348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AA64891F-44CC-324C-9C4C-EEEC8DAF020A}"/>
                </a:ext>
              </a:extLst>
            </p:cNvPr>
            <p:cNvSpPr/>
            <p:nvPr/>
          </p:nvSpPr>
          <p:spPr>
            <a:xfrm>
              <a:off x="10663233" y="27899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EED50F79-6F38-1B4A-97F1-20750F574C0A}"/>
                </a:ext>
              </a:extLst>
            </p:cNvPr>
            <p:cNvCxnSpPr>
              <a:cxnSpLocks/>
              <a:stCxn id="112" idx="4"/>
              <a:endCxn id="113" idx="0"/>
            </p:cNvCxnSpPr>
            <p:nvPr/>
          </p:nvCxnSpPr>
          <p:spPr>
            <a:xfrm>
              <a:off x="10879364" y="23670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228E693B-B10D-934C-9457-08B655E05906}"/>
                </a:ext>
              </a:extLst>
            </p:cNvPr>
            <p:cNvCxnSpPr>
              <a:cxnSpLocks/>
              <a:stCxn id="111" idx="7"/>
              <a:endCxn id="112" idx="3"/>
            </p:cNvCxnSpPr>
            <p:nvPr/>
          </p:nvCxnSpPr>
          <p:spPr>
            <a:xfrm flipV="1">
              <a:off x="10097058" y="23037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EA715C14-4F05-574B-A77A-E0948CED14F3}"/>
                </a:ext>
              </a:extLst>
            </p:cNvPr>
            <p:cNvCxnSpPr>
              <a:cxnSpLocks/>
              <a:stCxn id="111" idx="6"/>
              <a:endCxn id="113" idx="2"/>
            </p:cNvCxnSpPr>
            <p:nvPr/>
          </p:nvCxnSpPr>
          <p:spPr>
            <a:xfrm flipV="1">
              <a:off x="10160361" y="30061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499C52C-B993-2246-8281-EB7F1B8EB0B7}"/>
              </a:ext>
            </a:extLst>
          </p:cNvPr>
          <p:cNvGrpSpPr/>
          <p:nvPr/>
        </p:nvGrpSpPr>
        <p:grpSpPr>
          <a:xfrm>
            <a:off x="6474400" y="3385162"/>
            <a:ext cx="1367396" cy="1288485"/>
            <a:chOff x="5977125" y="3790725"/>
            <a:chExt cx="1367396" cy="1288485"/>
          </a:xfrm>
        </p:grpSpPr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202773A6-340E-D94E-BFC3-686F3BE45C2F}"/>
                </a:ext>
              </a:extLst>
            </p:cNvPr>
            <p:cNvSpPr/>
            <p:nvPr/>
          </p:nvSpPr>
          <p:spPr>
            <a:xfrm>
              <a:off x="5977125" y="37907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D5569844-28A6-D74A-9323-0CCF2FE70C4F}"/>
                </a:ext>
              </a:extLst>
            </p:cNvPr>
            <p:cNvSpPr/>
            <p:nvPr/>
          </p:nvSpPr>
          <p:spPr>
            <a:xfrm>
              <a:off x="6912259" y="46469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9" name="Прямая соединительная линия 118">
              <a:extLst>
                <a:ext uri="{FF2B5EF4-FFF2-40B4-BE49-F238E27FC236}">
                  <a16:creationId xmlns:a16="http://schemas.microsoft.com/office/drawing/2014/main" id="{5591A86C-C4A1-E249-A8E8-31F2C15265EB}"/>
                </a:ext>
              </a:extLst>
            </p:cNvPr>
            <p:cNvCxnSpPr>
              <a:cxnSpLocks/>
              <a:stCxn id="117" idx="5"/>
              <a:endCxn id="118" idx="1"/>
            </p:cNvCxnSpPr>
            <p:nvPr/>
          </p:nvCxnSpPr>
          <p:spPr>
            <a:xfrm>
              <a:off x="6346084" y="41596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02B8AC7-137A-DA4A-A358-783E3ABE7BCB}"/>
              </a:ext>
            </a:extLst>
          </p:cNvPr>
          <p:cNvSpPr txBox="1"/>
          <p:nvPr/>
        </p:nvSpPr>
        <p:spPr>
          <a:xfrm>
            <a:off x="7953811" y="3487242"/>
            <a:ext cx="2670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Все</a:t>
            </a:r>
            <a:r>
              <a:rPr lang="en-US" sz="2800" dirty="0"/>
              <a:t> </a:t>
            </a:r>
            <a:r>
              <a:rPr lang="ru-RU" sz="2800" dirty="0"/>
              <a:t>возможные </a:t>
            </a:r>
          </a:p>
          <a:p>
            <a:pPr algn="ctr"/>
            <a:r>
              <a:rPr lang="ru-RU" sz="2800" dirty="0"/>
              <a:t>блоки</a:t>
            </a:r>
          </a:p>
        </p:txBody>
      </p:sp>
    </p:spTree>
    <p:extLst>
      <p:ext uri="{BB962C8B-B14F-4D97-AF65-F5344CB8AC3E}">
        <p14:creationId xmlns:p14="http://schemas.microsoft.com/office/powerpoint/2010/main" val="422535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Проиллюстрируем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B7246-78DA-024E-B6E9-432B803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253331"/>
            <a:ext cx="11005458" cy="1325563"/>
          </a:xfrm>
        </p:spPr>
        <p:txBody>
          <a:bodyPr>
            <a:normAutofit/>
          </a:bodyPr>
          <a:lstStyle/>
          <a:p>
            <a:r>
              <a:rPr lang="ru-RU" b="1" i="1" dirty="0"/>
              <a:t>В</a:t>
            </a:r>
            <a:r>
              <a:rPr lang="ru-RU" dirty="0"/>
              <a:t> – блок графа </a:t>
            </a:r>
            <a:r>
              <a:rPr lang="en-US" b="1" i="1" dirty="0"/>
              <a:t>G</a:t>
            </a:r>
            <a:r>
              <a:rPr lang="en-US" dirty="0"/>
              <a:t> (</a:t>
            </a:r>
            <a:r>
              <a:rPr lang="ru-RU" dirty="0"/>
              <a:t>максимальный подграф, не имеющий собственных вершин-шарниров)</a:t>
            </a:r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01498"/>
            <a:ext cx="2306734" cy="3085504"/>
            <a:chOff x="1343604" y="2701498"/>
            <a:chExt cx="2306734" cy="308550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72830CD-826B-4244-AF40-34C49BB31D81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276A541-01A4-4C40-B0D0-E5D96C92661F}"/>
              </a:ext>
            </a:extLst>
          </p:cNvPr>
          <p:cNvGrpSpPr/>
          <p:nvPr/>
        </p:nvGrpSpPr>
        <p:grpSpPr>
          <a:xfrm>
            <a:off x="6627228" y="5786532"/>
            <a:ext cx="1367396" cy="437305"/>
            <a:chOff x="5824725" y="5349697"/>
            <a:chExt cx="1367396" cy="437305"/>
          </a:xfrm>
        </p:grpSpPr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B30E9B03-8E5D-264B-86F8-BAE0C0A5BBA1}"/>
                </a:ext>
              </a:extLst>
            </p:cNvPr>
            <p:cNvSpPr/>
            <p:nvPr/>
          </p:nvSpPr>
          <p:spPr>
            <a:xfrm>
              <a:off x="5824725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9BDF659C-C577-1545-A634-B485333FBE4F}"/>
                </a:ext>
              </a:extLst>
            </p:cNvPr>
            <p:cNvSpPr/>
            <p:nvPr/>
          </p:nvSpPr>
          <p:spPr>
            <a:xfrm>
              <a:off x="6759859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9667C74E-1CC0-4047-9583-95B546AF3AD1}"/>
                </a:ext>
              </a:extLst>
            </p:cNvPr>
            <p:cNvCxnSpPr>
              <a:cxnSpLocks/>
              <a:stCxn id="52" idx="6"/>
              <a:endCxn id="58" idx="2"/>
            </p:cNvCxnSpPr>
            <p:nvPr/>
          </p:nvCxnSpPr>
          <p:spPr>
            <a:xfrm flipV="1">
              <a:off x="6256987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6B8AD4D-F025-0B4E-A5D7-9458B815FB88}"/>
              </a:ext>
            </a:extLst>
          </p:cNvPr>
          <p:cNvGrpSpPr/>
          <p:nvPr/>
        </p:nvGrpSpPr>
        <p:grpSpPr>
          <a:xfrm>
            <a:off x="5251145" y="4661830"/>
            <a:ext cx="2306734" cy="1292454"/>
            <a:chOff x="8204300" y="3621665"/>
            <a:chExt cx="2306734" cy="1292454"/>
          </a:xfrm>
        </p:grpSpPr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85B839D9-3DB7-8F4C-8CD5-89F64767ACC8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890BD59A-B30E-7742-8B53-99FC1AE9198C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2E91175E-7F38-884F-9956-F442558BD86A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38E3C2D7-4B62-1649-B731-9EE1561FB13E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26CA7FF7-14E7-B549-BFA1-046445E790F4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9CBFED9D-1962-504B-A047-A3A70B129044}"/>
                </a:ext>
              </a:extLst>
            </p:cNvPr>
            <p:cNvCxnSpPr>
              <a:cxnSpLocks/>
              <a:stCxn id="85" idx="4"/>
              <a:endCxn id="87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8CBD2371-76C3-984C-A6E9-CCEA523AE803}"/>
                </a:ext>
              </a:extLst>
            </p:cNvPr>
            <p:cNvCxnSpPr>
              <a:cxnSpLocks/>
              <a:stCxn id="86" idx="4"/>
              <a:endCxn id="88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E6B414CF-8AA4-3545-A2D1-6DC60FE75409}"/>
                </a:ext>
              </a:extLst>
            </p:cNvPr>
            <p:cNvCxnSpPr>
              <a:cxnSpLocks/>
              <a:stCxn id="86" idx="6"/>
              <a:endCxn id="89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0FB4F8DE-35BB-6D4F-BF32-1486257127DA}"/>
                </a:ext>
              </a:extLst>
            </p:cNvPr>
            <p:cNvCxnSpPr>
              <a:cxnSpLocks/>
              <a:stCxn id="85" idx="6"/>
              <a:endCxn id="86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FBDDAAAD-2F77-1B4A-A41B-9D99786B8347}"/>
                </a:ext>
              </a:extLst>
            </p:cNvPr>
            <p:cNvCxnSpPr>
              <a:cxnSpLocks/>
              <a:stCxn id="88" idx="7"/>
              <a:endCxn id="89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C2DDC05C-8F36-D443-9B84-F009FDEFC98D}"/>
                </a:ext>
              </a:extLst>
            </p:cNvPr>
            <p:cNvCxnSpPr>
              <a:cxnSpLocks/>
              <a:stCxn id="87" idx="6"/>
              <a:endCxn id="88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51DD5B3B-0A6B-B145-8140-3981D33F94B9}"/>
                </a:ext>
              </a:extLst>
            </p:cNvPr>
            <p:cNvCxnSpPr>
              <a:cxnSpLocks/>
              <a:stCxn id="87" idx="7"/>
              <a:endCxn id="86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1E1F8B3-4117-4941-9E4B-EAE40F057510}"/>
              </a:ext>
            </a:extLst>
          </p:cNvPr>
          <p:cNvGrpSpPr/>
          <p:nvPr/>
        </p:nvGrpSpPr>
        <p:grpSpPr>
          <a:xfrm>
            <a:off x="5271693" y="2000568"/>
            <a:ext cx="1371600" cy="1369089"/>
            <a:chOff x="7834057" y="1980019"/>
            <a:chExt cx="1371600" cy="1369089"/>
          </a:xfrm>
        </p:grpSpPr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AFBAFA7D-8F9F-7343-B153-A3A77F9A12E6}"/>
                </a:ext>
              </a:extLst>
            </p:cNvPr>
            <p:cNvSpPr/>
            <p:nvPr/>
          </p:nvSpPr>
          <p:spPr>
            <a:xfrm>
              <a:off x="7834057" y="2061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213209BF-79C6-D749-8490-57213A6519B7}"/>
                </a:ext>
              </a:extLst>
            </p:cNvPr>
            <p:cNvSpPr/>
            <p:nvPr/>
          </p:nvSpPr>
          <p:spPr>
            <a:xfrm>
              <a:off x="8773395" y="2061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3AA60D7A-ABB9-DB40-BC92-4F33E8ECAFB4}"/>
                </a:ext>
              </a:extLst>
            </p:cNvPr>
            <p:cNvSpPr/>
            <p:nvPr/>
          </p:nvSpPr>
          <p:spPr>
            <a:xfrm>
              <a:off x="7838261" y="291180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CC8EE2D2-9491-9B4A-B6F5-364328E63988}"/>
                </a:ext>
              </a:extLst>
            </p:cNvPr>
            <p:cNvSpPr/>
            <p:nvPr/>
          </p:nvSpPr>
          <p:spPr>
            <a:xfrm>
              <a:off x="8773395" y="291684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5" name="Прямая соединительная линия 104">
              <a:extLst>
                <a:ext uri="{FF2B5EF4-FFF2-40B4-BE49-F238E27FC236}">
                  <a16:creationId xmlns:a16="http://schemas.microsoft.com/office/drawing/2014/main" id="{3566D1EF-861B-0B4B-A889-73181475B008}"/>
                </a:ext>
              </a:extLst>
            </p:cNvPr>
            <p:cNvCxnSpPr>
              <a:stCxn id="101" idx="4"/>
              <a:endCxn id="103" idx="0"/>
            </p:cNvCxnSpPr>
            <p:nvPr/>
          </p:nvCxnSpPr>
          <p:spPr>
            <a:xfrm>
              <a:off x="8050188" y="2493959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77216964-8B95-194C-88C6-202645B56702}"/>
                </a:ext>
              </a:extLst>
            </p:cNvPr>
            <p:cNvCxnSpPr>
              <a:cxnSpLocks/>
              <a:stCxn id="102" idx="4"/>
              <a:endCxn id="104" idx="0"/>
            </p:cNvCxnSpPr>
            <p:nvPr/>
          </p:nvCxnSpPr>
          <p:spPr>
            <a:xfrm>
              <a:off x="8989526" y="2493959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8186740E-1E15-2645-84E2-150F82678B64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>
              <a:off x="8266319" y="2277828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210310EC-5343-B04C-BE65-7BCF355CD291}"/>
                </a:ext>
              </a:extLst>
            </p:cNvPr>
            <p:cNvCxnSpPr>
              <a:cxnSpLocks/>
              <a:stCxn id="103" idx="6"/>
              <a:endCxn id="104" idx="2"/>
            </p:cNvCxnSpPr>
            <p:nvPr/>
          </p:nvCxnSpPr>
          <p:spPr>
            <a:xfrm>
              <a:off x="8270523" y="3127934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AD007359-12BC-6A4E-9164-731E3E732157}"/>
                </a:ext>
              </a:extLst>
            </p:cNvPr>
            <p:cNvCxnSpPr>
              <a:cxnSpLocks/>
              <a:stCxn id="103" idx="7"/>
              <a:endCxn id="102" idx="3"/>
            </p:cNvCxnSpPr>
            <p:nvPr/>
          </p:nvCxnSpPr>
          <p:spPr>
            <a:xfrm flipV="1">
              <a:off x="8207220" y="2430656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Прямоугольник 109">
              <a:extLst>
                <a:ext uri="{FF2B5EF4-FFF2-40B4-BE49-F238E27FC236}">
                  <a16:creationId xmlns:a16="http://schemas.microsoft.com/office/drawing/2014/main" id="{CCCB422C-B7C5-F84D-8B7F-ED6A4F9907AB}"/>
                </a:ext>
              </a:extLst>
            </p:cNvPr>
            <p:cNvSpPr/>
            <p:nvPr/>
          </p:nvSpPr>
          <p:spPr>
            <a:xfrm>
              <a:off x="7867392" y="1980019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BE2AD42-AC06-474D-99D0-962975A32CF2}"/>
              </a:ext>
            </a:extLst>
          </p:cNvPr>
          <p:cNvGrpSpPr/>
          <p:nvPr/>
        </p:nvGrpSpPr>
        <p:grpSpPr>
          <a:xfrm>
            <a:off x="6723943" y="2083055"/>
            <a:ext cx="1367396" cy="1292454"/>
            <a:chOff x="9728099" y="1934833"/>
            <a:chExt cx="1367396" cy="1292454"/>
          </a:xfrm>
        </p:grpSpPr>
        <p:sp>
          <p:nvSpPr>
            <p:cNvPr id="111" name="Овал 110">
              <a:extLst>
                <a:ext uri="{FF2B5EF4-FFF2-40B4-BE49-F238E27FC236}">
                  <a16:creationId xmlns:a16="http://schemas.microsoft.com/office/drawing/2014/main" id="{CA34DF7C-0930-9643-A427-E7222D89BD73}"/>
                </a:ext>
              </a:extLst>
            </p:cNvPr>
            <p:cNvSpPr/>
            <p:nvPr/>
          </p:nvSpPr>
          <p:spPr>
            <a:xfrm>
              <a:off x="9728099" y="27950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654AF2E5-6C30-9441-9EA8-0340A12C311D}"/>
                </a:ext>
              </a:extLst>
            </p:cNvPr>
            <p:cNvSpPr/>
            <p:nvPr/>
          </p:nvSpPr>
          <p:spPr>
            <a:xfrm>
              <a:off x="10663233" y="19348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Овал 112">
              <a:extLst>
                <a:ext uri="{FF2B5EF4-FFF2-40B4-BE49-F238E27FC236}">
                  <a16:creationId xmlns:a16="http://schemas.microsoft.com/office/drawing/2014/main" id="{AA64891F-44CC-324C-9C4C-EEEC8DAF020A}"/>
                </a:ext>
              </a:extLst>
            </p:cNvPr>
            <p:cNvSpPr/>
            <p:nvPr/>
          </p:nvSpPr>
          <p:spPr>
            <a:xfrm>
              <a:off x="10663233" y="27899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EED50F79-6F38-1B4A-97F1-20750F574C0A}"/>
                </a:ext>
              </a:extLst>
            </p:cNvPr>
            <p:cNvCxnSpPr>
              <a:cxnSpLocks/>
              <a:stCxn id="112" idx="4"/>
              <a:endCxn id="113" idx="0"/>
            </p:cNvCxnSpPr>
            <p:nvPr/>
          </p:nvCxnSpPr>
          <p:spPr>
            <a:xfrm>
              <a:off x="10879364" y="23670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228E693B-B10D-934C-9457-08B655E05906}"/>
                </a:ext>
              </a:extLst>
            </p:cNvPr>
            <p:cNvCxnSpPr>
              <a:cxnSpLocks/>
              <a:stCxn id="111" idx="7"/>
              <a:endCxn id="112" idx="3"/>
            </p:cNvCxnSpPr>
            <p:nvPr/>
          </p:nvCxnSpPr>
          <p:spPr>
            <a:xfrm flipV="1">
              <a:off x="10097058" y="23037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EA715C14-4F05-574B-A77A-E0948CED14F3}"/>
                </a:ext>
              </a:extLst>
            </p:cNvPr>
            <p:cNvCxnSpPr>
              <a:cxnSpLocks/>
              <a:stCxn id="111" idx="6"/>
              <a:endCxn id="113" idx="2"/>
            </p:cNvCxnSpPr>
            <p:nvPr/>
          </p:nvCxnSpPr>
          <p:spPr>
            <a:xfrm flipV="1">
              <a:off x="10160361" y="30061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499C52C-B993-2246-8281-EB7F1B8EB0B7}"/>
              </a:ext>
            </a:extLst>
          </p:cNvPr>
          <p:cNvGrpSpPr/>
          <p:nvPr/>
        </p:nvGrpSpPr>
        <p:grpSpPr>
          <a:xfrm>
            <a:off x="6474400" y="3385162"/>
            <a:ext cx="1367396" cy="1288485"/>
            <a:chOff x="5977125" y="3790725"/>
            <a:chExt cx="1367396" cy="1288485"/>
          </a:xfrm>
        </p:grpSpPr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202773A6-340E-D94E-BFC3-686F3BE45C2F}"/>
                </a:ext>
              </a:extLst>
            </p:cNvPr>
            <p:cNvSpPr/>
            <p:nvPr/>
          </p:nvSpPr>
          <p:spPr>
            <a:xfrm>
              <a:off x="5977125" y="37907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D5569844-28A6-D74A-9323-0CCF2FE70C4F}"/>
                </a:ext>
              </a:extLst>
            </p:cNvPr>
            <p:cNvSpPr/>
            <p:nvPr/>
          </p:nvSpPr>
          <p:spPr>
            <a:xfrm>
              <a:off x="6912259" y="46469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9" name="Прямая соединительная линия 118">
              <a:extLst>
                <a:ext uri="{FF2B5EF4-FFF2-40B4-BE49-F238E27FC236}">
                  <a16:creationId xmlns:a16="http://schemas.microsoft.com/office/drawing/2014/main" id="{5591A86C-C4A1-E249-A8E8-31F2C15265EB}"/>
                </a:ext>
              </a:extLst>
            </p:cNvPr>
            <p:cNvCxnSpPr>
              <a:cxnSpLocks/>
              <a:stCxn id="117" idx="5"/>
              <a:endCxn id="118" idx="1"/>
            </p:cNvCxnSpPr>
            <p:nvPr/>
          </p:nvCxnSpPr>
          <p:spPr>
            <a:xfrm>
              <a:off x="6346084" y="41596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02B8AC7-137A-DA4A-A358-783E3ABE7BCB}"/>
              </a:ext>
            </a:extLst>
          </p:cNvPr>
          <p:cNvSpPr txBox="1"/>
          <p:nvPr/>
        </p:nvSpPr>
        <p:spPr>
          <a:xfrm>
            <a:off x="7404375" y="4740006"/>
            <a:ext cx="3007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Выберем этот</a:t>
            </a:r>
          </a:p>
          <a:p>
            <a:pPr algn="ctr"/>
            <a:r>
              <a:rPr lang="ru-RU" sz="2800" dirty="0"/>
              <a:t>в качестве блока </a:t>
            </a:r>
            <a:r>
              <a:rPr lang="ru-RU" sz="2800" b="1" i="1" dirty="0"/>
              <a:t>В</a:t>
            </a:r>
          </a:p>
        </p:txBody>
      </p:sp>
    </p:spTree>
    <p:extLst>
      <p:ext uri="{BB962C8B-B14F-4D97-AF65-F5344CB8AC3E}">
        <p14:creationId xmlns:p14="http://schemas.microsoft.com/office/powerpoint/2010/main" val="229483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Проиллюстрируем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B7246-78DA-024E-B6E9-432B803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253331"/>
            <a:ext cx="11005458" cy="1325563"/>
          </a:xfrm>
        </p:spPr>
        <p:txBody>
          <a:bodyPr>
            <a:normAutofit/>
          </a:bodyPr>
          <a:lstStyle/>
          <a:p>
            <a:r>
              <a:rPr lang="en-US" b="1" i="1" dirty="0"/>
              <a:t>x</a:t>
            </a:r>
            <a:r>
              <a:rPr lang="en-US" dirty="0"/>
              <a:t> – </a:t>
            </a:r>
            <a:r>
              <a:rPr lang="ru-RU" dirty="0"/>
              <a:t>вершина блока </a:t>
            </a:r>
            <a:r>
              <a:rPr lang="ru-RU" b="1" i="1" dirty="0"/>
              <a:t>В</a:t>
            </a:r>
            <a:r>
              <a:rPr lang="ru-RU" dirty="0"/>
              <a:t> с наименьшим значением </a:t>
            </a:r>
            <a:r>
              <a:rPr lang="en-US" b="1" i="1" dirty="0" err="1"/>
              <a:t>Dnum</a:t>
            </a:r>
            <a:r>
              <a:rPr lang="en-US" b="1" i="1" dirty="0"/>
              <a:t>(x)</a:t>
            </a:r>
            <a:r>
              <a:rPr lang="en-US" dirty="0"/>
              <a:t> (</a:t>
            </a:r>
            <a:r>
              <a:rPr lang="ru-RU" dirty="0"/>
              <a:t>то есть при данном обходе вершина </a:t>
            </a:r>
            <a:r>
              <a:rPr lang="ru-RU" b="1" i="1" dirty="0"/>
              <a:t>х </a:t>
            </a:r>
            <a:r>
              <a:rPr lang="ru-RU" dirty="0"/>
              <a:t>была посещена первой среди всех вершин блока </a:t>
            </a:r>
            <a:r>
              <a:rPr lang="ru-RU" b="1" i="1" dirty="0"/>
              <a:t>В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01498"/>
            <a:ext cx="2306734" cy="3085504"/>
            <a:chOff x="1343604" y="2701498"/>
            <a:chExt cx="2306734" cy="308550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72830CD-826B-4244-AF40-34C49BB31D81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47AE4457-F4C9-AC44-BE6C-F15BB9BF8838}"/>
              </a:ext>
            </a:extLst>
          </p:cNvPr>
          <p:cNvGrpSpPr/>
          <p:nvPr/>
        </p:nvGrpSpPr>
        <p:grpSpPr>
          <a:xfrm>
            <a:off x="1347834" y="4496590"/>
            <a:ext cx="2306734" cy="1292454"/>
            <a:chOff x="8204300" y="3621665"/>
            <a:chExt cx="2306734" cy="1292454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67E6152B-CDA9-7946-BA95-886880D0A42D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2BC04FE-7E85-9249-8E15-6CE709964E23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EB4F846-82AF-A942-9DCA-6623D453BC89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671F281B-F990-FD4C-9764-3D7F679C3758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587F4D52-94C0-6B49-8CD5-4B8066128650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AD5B3CCB-7E3D-014A-B308-7E8830CF2645}"/>
                </a:ext>
              </a:extLst>
            </p:cNvPr>
            <p:cNvCxnSpPr>
              <a:cxnSpLocks/>
              <a:stCxn id="82" idx="4"/>
              <a:endCxn id="84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C92B511D-121B-3441-89C6-CA6B1A898D11}"/>
                </a:ext>
              </a:extLst>
            </p:cNvPr>
            <p:cNvCxnSpPr>
              <a:cxnSpLocks/>
              <a:stCxn id="83" idx="4"/>
              <a:endCxn id="120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2C906706-6DD4-1A41-848E-98B081C8A7E0}"/>
                </a:ext>
              </a:extLst>
            </p:cNvPr>
            <p:cNvCxnSpPr>
              <a:cxnSpLocks/>
              <a:stCxn id="83" idx="6"/>
              <a:endCxn id="121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36A9AEAA-5EF0-DA41-920C-DE812858A5EB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D73B22F6-5655-0B45-B808-7CA7301DCD78}"/>
                </a:ext>
              </a:extLst>
            </p:cNvPr>
            <p:cNvCxnSpPr>
              <a:cxnSpLocks/>
              <a:stCxn id="120" idx="7"/>
              <a:endCxn id="121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>
              <a:extLst>
                <a:ext uri="{FF2B5EF4-FFF2-40B4-BE49-F238E27FC236}">
                  <a16:creationId xmlns:a16="http://schemas.microsoft.com/office/drawing/2014/main" id="{223BC6F0-3F65-D04E-8B02-3007249A2905}"/>
                </a:ext>
              </a:extLst>
            </p:cNvPr>
            <p:cNvCxnSpPr>
              <a:cxnSpLocks/>
              <a:stCxn id="84" idx="6"/>
              <a:endCxn id="120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78B8B1EA-56B2-6644-B264-9CD48B8F3562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Овал 129">
            <a:extLst>
              <a:ext uri="{FF2B5EF4-FFF2-40B4-BE49-F238E27FC236}">
                <a16:creationId xmlns:a16="http://schemas.microsoft.com/office/drawing/2014/main" id="{DA9BF0F2-4F22-0E49-A448-9E4FEB54320F}"/>
              </a:ext>
            </a:extLst>
          </p:cNvPr>
          <p:cNvSpPr/>
          <p:nvPr/>
        </p:nvSpPr>
        <p:spPr>
          <a:xfrm>
            <a:off x="3255006" y="453038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C4B14632-5C80-1849-B146-A1F477DE5C08}"/>
              </a:ext>
            </a:extLst>
          </p:cNvPr>
          <p:cNvSpPr/>
          <p:nvPr/>
        </p:nvSpPr>
        <p:spPr>
          <a:xfrm>
            <a:off x="3266687" y="442818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33F04-DE6B-1145-B56E-5D3CE682B508}"/>
              </a:ext>
            </a:extLst>
          </p:cNvPr>
          <p:cNvSpPr txBox="1"/>
          <p:nvPr/>
        </p:nvSpPr>
        <p:spPr>
          <a:xfrm>
            <a:off x="1683433" y="6135960"/>
            <a:ext cx="574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 надеюсь, синий нормально различим рядом с черным</a:t>
            </a:r>
          </a:p>
        </p:txBody>
      </p:sp>
    </p:spTree>
    <p:extLst>
      <p:ext uri="{BB962C8B-B14F-4D97-AF65-F5344CB8AC3E}">
        <p14:creationId xmlns:p14="http://schemas.microsoft.com/office/powerpoint/2010/main" val="105300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Проиллюстрируем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B7246-78DA-024E-B6E9-432B803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253331"/>
            <a:ext cx="11005458" cy="141211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Среди сыновей </a:t>
            </a:r>
            <a:r>
              <a:rPr lang="ru-RU" b="1" i="1" dirty="0"/>
              <a:t>х</a:t>
            </a:r>
            <a:r>
              <a:rPr lang="ru-RU" dirty="0"/>
              <a:t> имеется одна единственная вершина </a:t>
            </a:r>
            <a:r>
              <a:rPr lang="en-US" b="1" i="1" dirty="0"/>
              <a:t>y</a:t>
            </a:r>
            <a:r>
              <a:rPr lang="en-US" dirty="0"/>
              <a:t> </a:t>
            </a:r>
            <a:r>
              <a:rPr lang="ru-RU" dirty="0"/>
              <a:t>из блока </a:t>
            </a:r>
            <a:r>
              <a:rPr lang="en-US" b="1" i="1" dirty="0"/>
              <a:t>B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потому что если у </a:t>
            </a:r>
            <a:r>
              <a:rPr lang="ru-RU" b="1" i="1" dirty="0">
                <a:solidFill>
                  <a:schemeClr val="bg1"/>
                </a:solidFill>
              </a:rPr>
              <a:t>х</a:t>
            </a:r>
            <a:r>
              <a:rPr lang="ru-RU" dirty="0">
                <a:solidFill>
                  <a:schemeClr val="bg1"/>
                </a:solidFill>
              </a:rPr>
              <a:t> есть ещё один сын </a:t>
            </a:r>
            <a:r>
              <a:rPr lang="en-US" b="1" i="1" dirty="0">
                <a:solidFill>
                  <a:schemeClr val="bg1"/>
                </a:solidFill>
              </a:rPr>
              <a:t>z</a:t>
            </a:r>
            <a:r>
              <a:rPr lang="ru-RU" dirty="0">
                <a:solidFill>
                  <a:schemeClr val="bg1"/>
                </a:solidFill>
              </a:rPr>
              <a:t> из блока </a:t>
            </a:r>
            <a:r>
              <a:rPr lang="ru-RU" b="1" i="1" dirty="0">
                <a:solidFill>
                  <a:schemeClr val="bg1"/>
                </a:solidFill>
              </a:rPr>
              <a:t>В</a:t>
            </a:r>
            <a:r>
              <a:rPr lang="ru-RU" dirty="0">
                <a:solidFill>
                  <a:schemeClr val="bg1"/>
                </a:solidFill>
              </a:rPr>
              <a:t>, то </a:t>
            </a:r>
            <a:r>
              <a:rPr lang="en-US" dirty="0">
                <a:solidFill>
                  <a:schemeClr val="bg1"/>
                </a:solidFill>
              </a:rPr>
              <a:t>z </a:t>
            </a:r>
            <a:r>
              <a:rPr lang="ru-RU" dirty="0">
                <a:solidFill>
                  <a:schemeClr val="bg1"/>
                </a:solidFill>
              </a:rPr>
              <a:t>не является потомком у в </a:t>
            </a:r>
            <a:r>
              <a:rPr lang="en-US" dirty="0">
                <a:solidFill>
                  <a:schemeClr val="bg1"/>
                </a:solidFill>
              </a:rPr>
              <a:t>DFS-</a:t>
            </a:r>
            <a:r>
              <a:rPr lang="ru-RU" dirty="0">
                <a:solidFill>
                  <a:schemeClr val="bg1"/>
                </a:solidFill>
              </a:rPr>
              <a:t>дереве, что означает, что единственный путь из </a:t>
            </a:r>
            <a:r>
              <a:rPr lang="ru-RU" b="1" i="1" dirty="0">
                <a:solidFill>
                  <a:schemeClr val="bg1"/>
                </a:solidFill>
              </a:rPr>
              <a:t>у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en-US" b="1" i="1" dirty="0">
                <a:solidFill>
                  <a:schemeClr val="bg1"/>
                </a:solidFill>
              </a:rPr>
              <a:t>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внутри блока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лежит через </a:t>
            </a:r>
            <a:r>
              <a:rPr lang="en-US" b="1" i="1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b="1" i="1" dirty="0">
                <a:solidFill>
                  <a:schemeClr val="bg1"/>
                </a:solidFill>
              </a:rPr>
              <a:t>х</a:t>
            </a:r>
            <a:r>
              <a:rPr lang="ru-RU" dirty="0">
                <a:solidFill>
                  <a:schemeClr val="bg1"/>
                </a:solidFill>
              </a:rPr>
              <a:t> является собственным шарниром блока, что противоречит определению блока)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01498"/>
            <a:ext cx="2306734" cy="3085504"/>
            <a:chOff x="1343604" y="2701498"/>
            <a:chExt cx="2306734" cy="308550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72830CD-826B-4244-AF40-34C49BB31D81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47AE4457-F4C9-AC44-BE6C-F15BB9BF8838}"/>
              </a:ext>
            </a:extLst>
          </p:cNvPr>
          <p:cNvGrpSpPr/>
          <p:nvPr/>
        </p:nvGrpSpPr>
        <p:grpSpPr>
          <a:xfrm>
            <a:off x="1347834" y="4496590"/>
            <a:ext cx="2306734" cy="1292454"/>
            <a:chOff x="8204300" y="3621665"/>
            <a:chExt cx="2306734" cy="1292454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67E6152B-CDA9-7946-BA95-886880D0A42D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2BC04FE-7E85-9249-8E15-6CE709964E23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EB4F846-82AF-A942-9DCA-6623D453BC89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671F281B-F990-FD4C-9764-3D7F679C3758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587F4D52-94C0-6B49-8CD5-4B8066128650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AD5B3CCB-7E3D-014A-B308-7E8830CF2645}"/>
                </a:ext>
              </a:extLst>
            </p:cNvPr>
            <p:cNvCxnSpPr>
              <a:cxnSpLocks/>
              <a:stCxn id="82" idx="4"/>
              <a:endCxn id="84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C92B511D-121B-3441-89C6-CA6B1A898D11}"/>
                </a:ext>
              </a:extLst>
            </p:cNvPr>
            <p:cNvCxnSpPr>
              <a:cxnSpLocks/>
              <a:stCxn id="83" idx="4"/>
              <a:endCxn id="120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2C906706-6DD4-1A41-848E-98B081C8A7E0}"/>
                </a:ext>
              </a:extLst>
            </p:cNvPr>
            <p:cNvCxnSpPr>
              <a:cxnSpLocks/>
              <a:stCxn id="83" idx="6"/>
              <a:endCxn id="121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36A9AEAA-5EF0-DA41-920C-DE812858A5EB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D73B22F6-5655-0B45-B808-7CA7301DCD78}"/>
                </a:ext>
              </a:extLst>
            </p:cNvPr>
            <p:cNvCxnSpPr>
              <a:cxnSpLocks/>
              <a:stCxn id="120" idx="7"/>
              <a:endCxn id="121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>
              <a:extLst>
                <a:ext uri="{FF2B5EF4-FFF2-40B4-BE49-F238E27FC236}">
                  <a16:creationId xmlns:a16="http://schemas.microsoft.com/office/drawing/2014/main" id="{223BC6F0-3F65-D04E-8B02-3007249A2905}"/>
                </a:ext>
              </a:extLst>
            </p:cNvPr>
            <p:cNvCxnSpPr>
              <a:cxnSpLocks/>
              <a:stCxn id="84" idx="6"/>
              <a:endCxn id="120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78B8B1EA-56B2-6644-B264-9CD48B8F3562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Овал 129">
            <a:extLst>
              <a:ext uri="{FF2B5EF4-FFF2-40B4-BE49-F238E27FC236}">
                <a16:creationId xmlns:a16="http://schemas.microsoft.com/office/drawing/2014/main" id="{DA9BF0F2-4F22-0E49-A448-9E4FEB54320F}"/>
              </a:ext>
            </a:extLst>
          </p:cNvPr>
          <p:cNvSpPr/>
          <p:nvPr/>
        </p:nvSpPr>
        <p:spPr>
          <a:xfrm>
            <a:off x="3255006" y="453038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C4B14632-5C80-1849-B146-A1F477DE5C08}"/>
              </a:ext>
            </a:extLst>
          </p:cNvPr>
          <p:cNvSpPr/>
          <p:nvPr/>
        </p:nvSpPr>
        <p:spPr>
          <a:xfrm>
            <a:off x="3266687" y="442818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75CC11FC-D3CD-3243-9A1F-200FC2743C91}"/>
              </a:ext>
            </a:extLst>
          </p:cNvPr>
          <p:cNvSpPr/>
          <p:nvPr/>
        </p:nvSpPr>
        <p:spPr>
          <a:xfrm>
            <a:off x="2318885" y="537983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9136FBAA-520E-CF4C-8DED-AB10797720DF}"/>
              </a:ext>
            </a:extLst>
          </p:cNvPr>
          <p:cNvSpPr/>
          <p:nvPr/>
        </p:nvSpPr>
        <p:spPr>
          <a:xfrm>
            <a:off x="2330566" y="527764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y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4239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Проиллюстрируем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B7246-78DA-024E-B6E9-432B803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253331"/>
            <a:ext cx="11005458" cy="141211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Среди сыновей </a:t>
            </a:r>
            <a:r>
              <a:rPr lang="ru-RU" b="1" i="1" dirty="0"/>
              <a:t>х</a:t>
            </a:r>
            <a:r>
              <a:rPr lang="ru-RU" dirty="0"/>
              <a:t> имеется одна единственная вершина </a:t>
            </a:r>
            <a:r>
              <a:rPr lang="en-US" b="1" i="1" dirty="0"/>
              <a:t>y</a:t>
            </a:r>
            <a:r>
              <a:rPr lang="en-US" dirty="0"/>
              <a:t> </a:t>
            </a:r>
            <a:r>
              <a:rPr lang="ru-RU" dirty="0"/>
              <a:t>из блока </a:t>
            </a:r>
            <a:r>
              <a:rPr lang="en-US" b="1" i="1" dirty="0"/>
              <a:t>B</a:t>
            </a:r>
            <a:r>
              <a:rPr lang="en-US" dirty="0"/>
              <a:t> (</a:t>
            </a:r>
            <a:r>
              <a:rPr lang="ru-RU" dirty="0"/>
              <a:t>потому что если у </a:t>
            </a:r>
            <a:r>
              <a:rPr lang="ru-RU" b="1" i="1" dirty="0"/>
              <a:t>х</a:t>
            </a:r>
            <a:r>
              <a:rPr lang="ru-RU" dirty="0"/>
              <a:t> есть ещё один сын </a:t>
            </a:r>
            <a:r>
              <a:rPr lang="en-US" b="1" i="1" dirty="0"/>
              <a:t>z</a:t>
            </a:r>
            <a:r>
              <a:rPr lang="ru-RU" dirty="0"/>
              <a:t> из блока </a:t>
            </a:r>
            <a:r>
              <a:rPr lang="ru-RU" b="1" i="1" dirty="0"/>
              <a:t>В</a:t>
            </a:r>
            <a:r>
              <a:rPr lang="ru-RU" dirty="0"/>
              <a:t>, то </a:t>
            </a:r>
            <a:r>
              <a:rPr lang="en-US" b="1" i="1" dirty="0"/>
              <a:t>z</a:t>
            </a:r>
            <a:r>
              <a:rPr lang="en-US" dirty="0"/>
              <a:t> </a:t>
            </a:r>
            <a:r>
              <a:rPr lang="ru-RU" dirty="0"/>
              <a:t>не является потомком у в </a:t>
            </a:r>
            <a:r>
              <a:rPr lang="en-US" dirty="0"/>
              <a:t>DFS-</a:t>
            </a:r>
            <a:r>
              <a:rPr lang="ru-RU" dirty="0"/>
              <a:t>дереве, что означает, что единственный путь из </a:t>
            </a:r>
            <a:r>
              <a:rPr lang="ru-RU" b="1" i="1" dirty="0"/>
              <a:t>у</a:t>
            </a:r>
            <a:r>
              <a:rPr lang="ru-RU" dirty="0"/>
              <a:t> в </a:t>
            </a:r>
            <a:r>
              <a:rPr lang="en-US" b="1" i="1" dirty="0"/>
              <a:t>z</a:t>
            </a:r>
            <a:r>
              <a:rPr lang="en-US" dirty="0"/>
              <a:t> </a:t>
            </a:r>
            <a:r>
              <a:rPr lang="ru-RU" dirty="0"/>
              <a:t>внутри блока </a:t>
            </a:r>
            <a:r>
              <a:rPr lang="en-US" b="1" i="1" dirty="0"/>
              <a:t>B</a:t>
            </a:r>
            <a:r>
              <a:rPr lang="en-US" dirty="0"/>
              <a:t> </a:t>
            </a:r>
            <a:r>
              <a:rPr lang="ru-RU" dirty="0"/>
              <a:t>лежит через </a:t>
            </a:r>
            <a:r>
              <a:rPr lang="en-US" b="1" i="1" dirty="0"/>
              <a:t>x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ru-RU" b="1" i="1" dirty="0"/>
              <a:t>х</a:t>
            </a:r>
            <a:r>
              <a:rPr lang="ru-RU" dirty="0"/>
              <a:t> является собственным шарниром блока, что противоречит определению блока)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01498"/>
            <a:ext cx="2306734" cy="3085504"/>
            <a:chOff x="1343604" y="2701498"/>
            <a:chExt cx="2306734" cy="308550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72830CD-826B-4244-AF40-34C49BB31D81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47AE4457-F4C9-AC44-BE6C-F15BB9BF8838}"/>
              </a:ext>
            </a:extLst>
          </p:cNvPr>
          <p:cNvGrpSpPr/>
          <p:nvPr/>
        </p:nvGrpSpPr>
        <p:grpSpPr>
          <a:xfrm>
            <a:off x="1347834" y="4496590"/>
            <a:ext cx="2306734" cy="1292454"/>
            <a:chOff x="8204300" y="3621665"/>
            <a:chExt cx="2306734" cy="1292454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67E6152B-CDA9-7946-BA95-886880D0A42D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2BC04FE-7E85-9249-8E15-6CE709964E23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EB4F846-82AF-A942-9DCA-6623D453BC89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671F281B-F990-FD4C-9764-3D7F679C3758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587F4D52-94C0-6B49-8CD5-4B8066128650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AD5B3CCB-7E3D-014A-B308-7E8830CF2645}"/>
                </a:ext>
              </a:extLst>
            </p:cNvPr>
            <p:cNvCxnSpPr>
              <a:cxnSpLocks/>
              <a:stCxn id="82" idx="4"/>
              <a:endCxn id="84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C92B511D-121B-3441-89C6-CA6B1A898D11}"/>
                </a:ext>
              </a:extLst>
            </p:cNvPr>
            <p:cNvCxnSpPr>
              <a:cxnSpLocks/>
              <a:stCxn id="83" idx="4"/>
              <a:endCxn id="120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2C906706-6DD4-1A41-848E-98B081C8A7E0}"/>
                </a:ext>
              </a:extLst>
            </p:cNvPr>
            <p:cNvCxnSpPr>
              <a:cxnSpLocks/>
              <a:stCxn id="83" idx="6"/>
              <a:endCxn id="121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36A9AEAA-5EF0-DA41-920C-DE812858A5EB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D73B22F6-5655-0B45-B808-7CA7301DCD78}"/>
                </a:ext>
              </a:extLst>
            </p:cNvPr>
            <p:cNvCxnSpPr>
              <a:cxnSpLocks/>
              <a:stCxn id="120" idx="7"/>
              <a:endCxn id="121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>
              <a:extLst>
                <a:ext uri="{FF2B5EF4-FFF2-40B4-BE49-F238E27FC236}">
                  <a16:creationId xmlns:a16="http://schemas.microsoft.com/office/drawing/2014/main" id="{223BC6F0-3F65-D04E-8B02-3007249A2905}"/>
                </a:ext>
              </a:extLst>
            </p:cNvPr>
            <p:cNvCxnSpPr>
              <a:cxnSpLocks/>
              <a:stCxn id="84" idx="6"/>
              <a:endCxn id="120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78B8B1EA-56B2-6644-B264-9CD48B8F3562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Овал 129">
            <a:extLst>
              <a:ext uri="{FF2B5EF4-FFF2-40B4-BE49-F238E27FC236}">
                <a16:creationId xmlns:a16="http://schemas.microsoft.com/office/drawing/2014/main" id="{DA9BF0F2-4F22-0E49-A448-9E4FEB54320F}"/>
              </a:ext>
            </a:extLst>
          </p:cNvPr>
          <p:cNvSpPr/>
          <p:nvPr/>
        </p:nvSpPr>
        <p:spPr>
          <a:xfrm>
            <a:off x="3255006" y="453038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C4B14632-5C80-1849-B146-A1F477DE5C08}"/>
              </a:ext>
            </a:extLst>
          </p:cNvPr>
          <p:cNvSpPr/>
          <p:nvPr/>
        </p:nvSpPr>
        <p:spPr>
          <a:xfrm>
            <a:off x="3266687" y="442818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75CC11FC-D3CD-3243-9A1F-200FC2743C91}"/>
              </a:ext>
            </a:extLst>
          </p:cNvPr>
          <p:cNvSpPr/>
          <p:nvPr/>
        </p:nvSpPr>
        <p:spPr>
          <a:xfrm>
            <a:off x="2318885" y="537983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9136FBAA-520E-CF4C-8DED-AB10797720DF}"/>
              </a:ext>
            </a:extLst>
          </p:cNvPr>
          <p:cNvSpPr/>
          <p:nvPr/>
        </p:nvSpPr>
        <p:spPr>
          <a:xfrm>
            <a:off x="2330566" y="527764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y</a:t>
            </a:r>
            <a:endParaRPr lang="ru-RU" sz="2000" dirty="0"/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C522BF5C-50CD-014B-8913-C7ECF6A2D79E}"/>
              </a:ext>
            </a:extLst>
          </p:cNvPr>
          <p:cNvGrpSpPr/>
          <p:nvPr/>
        </p:nvGrpSpPr>
        <p:grpSpPr>
          <a:xfrm>
            <a:off x="8528998" y="2672348"/>
            <a:ext cx="2306734" cy="3085504"/>
            <a:chOff x="1343604" y="2701498"/>
            <a:chExt cx="2306734" cy="3085504"/>
          </a:xfrm>
        </p:grpSpPr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22B8897C-6641-2E47-A037-87EE929EECC3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54A6A0D8-C1D1-2247-9230-250AF9FEB1E0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DE723A47-37F3-D74F-9961-97707885FB5C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78579F8F-B7ED-BF45-BAD8-517623C1B84A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4275EF26-6F02-C543-A0F0-ED451DFE901F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768B6145-6005-724A-B840-D1A4E1BEC6BE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42A347EC-1167-7C44-A608-AEA260F612C8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714D256E-C9A3-2A42-80FC-09958CA01DA3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CEED7C7D-97C1-8D43-B7D3-D0C97FED0725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14559472-A03F-6B4A-8219-0D515859ABC6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2897C2C5-6265-D542-8A9E-ADE2E7583E8B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9AF9937E-CA28-6446-8D4C-107550071A2A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B2C1D096-6C5D-EF43-9485-2A28F37A95E7}"/>
                </a:ext>
              </a:extLst>
            </p:cNvPr>
            <p:cNvCxnSpPr>
              <a:stCxn id="60" idx="4"/>
              <a:endCxn id="63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7F9D884B-5319-1848-96F9-4CC084EF9AD7}"/>
                </a:ext>
              </a:extLst>
            </p:cNvPr>
            <p:cNvCxnSpPr>
              <a:cxnSpLocks/>
              <a:stCxn id="61" idx="4"/>
              <a:endCxn id="64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>
              <a:extLst>
                <a:ext uri="{FF2B5EF4-FFF2-40B4-BE49-F238E27FC236}">
                  <a16:creationId xmlns:a16="http://schemas.microsoft.com/office/drawing/2014/main" id="{F76898AC-02DA-CD4B-AAE5-810A851012E2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F9E8D8DA-FD74-CD43-A5D0-AEA523A339F0}"/>
                </a:ext>
              </a:extLst>
            </p:cNvPr>
            <p:cNvCxnSpPr>
              <a:cxnSpLocks/>
              <a:stCxn id="66" idx="4"/>
              <a:endCxn id="69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63DD94B8-E3BF-7349-B99D-1E9B98E947ED}"/>
                </a:ext>
              </a:extLst>
            </p:cNvPr>
            <p:cNvCxnSpPr>
              <a:cxnSpLocks/>
              <a:stCxn id="67" idx="4"/>
              <a:endCxn id="70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1266DC28-804E-7D42-9854-12B80AED8BD9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26DF9169-175C-2241-975E-9142CCBF28A2}"/>
                </a:ext>
              </a:extLst>
            </p:cNvPr>
            <p:cNvCxnSpPr>
              <a:cxnSpLocks/>
              <a:stCxn id="63" idx="6"/>
              <a:endCxn id="64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FA20421E-5E73-3549-97BF-E629E057CF53}"/>
                </a:ext>
              </a:extLst>
            </p:cNvPr>
            <p:cNvCxnSpPr>
              <a:cxnSpLocks/>
              <a:stCxn id="63" idx="7"/>
              <a:endCxn id="61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C23204E5-7FBF-B941-94E9-D06E9B20383B}"/>
                </a:ext>
              </a:extLst>
            </p:cNvPr>
            <p:cNvCxnSpPr>
              <a:cxnSpLocks/>
              <a:stCxn id="64" idx="7"/>
              <a:endCxn id="72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8ED20D1B-493A-EB4C-9646-333747665326}"/>
                </a:ext>
              </a:extLst>
            </p:cNvPr>
            <p:cNvCxnSpPr>
              <a:cxnSpLocks/>
              <a:stCxn id="64" idx="6"/>
              <a:endCxn id="73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12ABF852-DD83-C34C-B80E-D4C21297586D}"/>
                </a:ext>
              </a:extLst>
            </p:cNvPr>
            <p:cNvCxnSpPr>
              <a:cxnSpLocks/>
              <a:stCxn id="64" idx="5"/>
              <a:endCxn id="7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6CFA991B-7CB1-004E-815F-368EA3BE3CFF}"/>
                </a:ext>
              </a:extLst>
            </p:cNvPr>
            <p:cNvCxnSpPr>
              <a:cxnSpLocks/>
              <a:stCxn id="67" idx="6"/>
              <a:endCxn id="7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D8C72FCE-E733-B743-B568-AC6B26B9BDB1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C169384B-CE8D-A04F-A46B-EB93117C0712}"/>
                </a:ext>
              </a:extLst>
            </p:cNvPr>
            <p:cNvCxnSpPr>
              <a:cxnSpLocks/>
              <a:stCxn id="70" idx="7"/>
              <a:endCxn id="7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7C12E4B2-47CF-3448-A134-E406A3A501DB}"/>
                </a:ext>
              </a:extLst>
            </p:cNvPr>
            <p:cNvCxnSpPr>
              <a:cxnSpLocks/>
              <a:stCxn id="69" idx="6"/>
              <a:endCxn id="70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7B3D61FB-4538-0049-A2B4-2CF81AAF6F83}"/>
                </a:ext>
              </a:extLst>
            </p:cNvPr>
            <p:cNvCxnSpPr>
              <a:cxnSpLocks/>
              <a:stCxn id="69" idx="7"/>
              <a:endCxn id="67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F8A8E180-7CC2-924D-9187-712B0DD22A6C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5B40740A-6887-C84E-BBF4-CF7D7C868E31}"/>
              </a:ext>
            </a:extLst>
          </p:cNvPr>
          <p:cNvGrpSpPr/>
          <p:nvPr/>
        </p:nvGrpSpPr>
        <p:grpSpPr>
          <a:xfrm>
            <a:off x="8533228" y="4467440"/>
            <a:ext cx="2306734" cy="1292454"/>
            <a:chOff x="8204300" y="3621665"/>
            <a:chExt cx="2306734" cy="1292454"/>
          </a:xfrm>
        </p:grpSpPr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50EB1E3F-A92B-2949-B952-DDA22EA2AA78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B366A3F1-ED29-334F-8BF0-BFCEF0546790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BE041DA1-F65C-2446-9A5C-1C74973A8234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EC2ACFFF-ABC0-6741-8BF3-87946FA43F52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ABB0E029-6C7C-AC4A-9C17-2FDE59D2333D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E63BA1AB-9B37-AA45-BD2E-105E5D63B09D}"/>
                </a:ext>
              </a:extLst>
            </p:cNvPr>
            <p:cNvCxnSpPr>
              <a:cxnSpLocks/>
              <a:stCxn id="106" idx="4"/>
              <a:endCxn id="108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9E2F2DEA-1963-9643-A7F3-D1C3B10C0E52}"/>
                </a:ext>
              </a:extLst>
            </p:cNvPr>
            <p:cNvCxnSpPr>
              <a:cxnSpLocks/>
              <a:stCxn id="107" idx="4"/>
              <a:endCxn id="109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275E0CEA-AC71-9743-A622-780984A5BC66}"/>
                </a:ext>
              </a:extLst>
            </p:cNvPr>
            <p:cNvCxnSpPr>
              <a:cxnSpLocks/>
              <a:stCxn id="107" idx="6"/>
              <a:endCxn id="110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3E886228-EBC7-D841-A4D9-3870B81FF738}"/>
                </a:ext>
              </a:extLst>
            </p:cNvPr>
            <p:cNvCxnSpPr>
              <a:cxnSpLocks/>
              <a:stCxn id="106" idx="6"/>
              <a:endCxn id="107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285E199C-4076-F14A-B7E4-1C64CFBB4D87}"/>
                </a:ext>
              </a:extLst>
            </p:cNvPr>
            <p:cNvCxnSpPr>
              <a:cxnSpLocks/>
              <a:stCxn id="109" idx="7"/>
              <a:endCxn id="110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27C0CECC-5802-8841-9B3D-9A77338B20D9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>
              <a:extLst>
                <a:ext uri="{FF2B5EF4-FFF2-40B4-BE49-F238E27FC236}">
                  <a16:creationId xmlns:a16="http://schemas.microsoft.com/office/drawing/2014/main" id="{8A12A762-E603-AD47-832A-538DBD5BABF2}"/>
                </a:ext>
              </a:extLst>
            </p:cNvPr>
            <p:cNvCxnSpPr>
              <a:cxnSpLocks/>
              <a:stCxn id="108" idx="7"/>
              <a:endCxn id="107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97D65ADB-81E0-664C-8604-9316F4A822CE}"/>
              </a:ext>
            </a:extLst>
          </p:cNvPr>
          <p:cNvGrpSpPr/>
          <p:nvPr/>
        </p:nvGrpSpPr>
        <p:grpSpPr>
          <a:xfrm>
            <a:off x="8734855" y="2954557"/>
            <a:ext cx="1887284" cy="2590800"/>
            <a:chOff x="1549187" y="2982686"/>
            <a:chExt cx="1887284" cy="2590800"/>
          </a:xfrm>
        </p:grpSpPr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A33E6217-3585-4546-839A-CD9FB6FE6878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DC717222-257E-FC4A-A25C-636088D07CB8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2" name="Прямая соединительная линия 131">
              <a:extLst>
                <a:ext uri="{FF2B5EF4-FFF2-40B4-BE49-F238E27FC236}">
                  <a16:creationId xmlns:a16="http://schemas.microsoft.com/office/drawing/2014/main" id="{F9977D6B-A39A-A24F-AE8A-91B1523D9E79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Овал 133">
            <a:extLst>
              <a:ext uri="{FF2B5EF4-FFF2-40B4-BE49-F238E27FC236}">
                <a16:creationId xmlns:a16="http://schemas.microsoft.com/office/drawing/2014/main" id="{118240C0-F387-A340-97D9-E72219427EB0}"/>
              </a:ext>
            </a:extLst>
          </p:cNvPr>
          <p:cNvSpPr/>
          <p:nvPr/>
        </p:nvSpPr>
        <p:spPr>
          <a:xfrm>
            <a:off x="10440400" y="450123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4119B54-5CC9-8D4E-AFAB-D1C6969E202C}"/>
              </a:ext>
            </a:extLst>
          </p:cNvPr>
          <p:cNvSpPr/>
          <p:nvPr/>
        </p:nvSpPr>
        <p:spPr>
          <a:xfrm>
            <a:off x="10452081" y="439903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384EBE1B-20B3-974B-94F9-0AA7B043C91C}"/>
              </a:ext>
            </a:extLst>
          </p:cNvPr>
          <p:cNvSpPr/>
          <p:nvPr/>
        </p:nvSpPr>
        <p:spPr>
          <a:xfrm>
            <a:off x="9504279" y="535068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2207A15C-0C8D-D44C-ADA5-22814C68FC13}"/>
              </a:ext>
            </a:extLst>
          </p:cNvPr>
          <p:cNvSpPr/>
          <p:nvPr/>
        </p:nvSpPr>
        <p:spPr>
          <a:xfrm>
            <a:off x="9515960" y="524849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y</a:t>
            </a:r>
            <a:endParaRPr lang="ru-RU" sz="2000" dirty="0"/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2435703B-9247-574B-BDF9-8CE57E40CD9F}"/>
              </a:ext>
            </a:extLst>
          </p:cNvPr>
          <p:cNvSpPr/>
          <p:nvPr/>
        </p:nvSpPr>
        <p:spPr>
          <a:xfrm>
            <a:off x="10438129" y="534969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044DB4A4-A80C-0C40-A823-6F513DFCFD38}"/>
              </a:ext>
            </a:extLst>
          </p:cNvPr>
          <p:cNvSpPr/>
          <p:nvPr/>
        </p:nvSpPr>
        <p:spPr>
          <a:xfrm>
            <a:off x="10460198" y="5257776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z</a:t>
            </a:r>
            <a:endParaRPr lang="ru-RU" sz="2000" dirty="0"/>
          </a:p>
        </p:txBody>
      </p: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B7A8EA2-9F33-9A4C-BD9D-50BA473D3EC9}"/>
              </a:ext>
            </a:extLst>
          </p:cNvPr>
          <p:cNvCxnSpPr>
            <a:cxnSpLocks/>
            <a:stCxn id="110" idx="4"/>
          </p:cNvCxnSpPr>
          <p:nvPr/>
        </p:nvCxnSpPr>
        <p:spPr>
          <a:xfrm>
            <a:off x="10623831" y="4899702"/>
            <a:ext cx="0" cy="4570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1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88CA-C1E4-284D-8434-435244EA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0" y="84425"/>
            <a:ext cx="11005457" cy="1325563"/>
          </a:xfrm>
        </p:spPr>
        <p:txBody>
          <a:bodyPr/>
          <a:lstStyle/>
          <a:p>
            <a:r>
              <a:rPr lang="ru-RU" dirty="0"/>
              <a:t>Проиллюстрируем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B7246-78DA-024E-B6E9-432B8030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253331"/>
            <a:ext cx="11005458" cy="141211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Среди сыновей </a:t>
            </a:r>
            <a:r>
              <a:rPr lang="ru-RU" b="1" i="1" dirty="0"/>
              <a:t>х</a:t>
            </a:r>
            <a:r>
              <a:rPr lang="ru-RU" dirty="0"/>
              <a:t> имеется одна единственная вершина </a:t>
            </a:r>
            <a:r>
              <a:rPr lang="en-US" b="1" i="1" dirty="0"/>
              <a:t>y</a:t>
            </a:r>
            <a:r>
              <a:rPr lang="en-US" dirty="0"/>
              <a:t> </a:t>
            </a:r>
            <a:r>
              <a:rPr lang="ru-RU" dirty="0"/>
              <a:t>из блока </a:t>
            </a:r>
            <a:r>
              <a:rPr lang="en-US" b="1" i="1" dirty="0"/>
              <a:t>B</a:t>
            </a:r>
            <a:r>
              <a:rPr lang="en-US" dirty="0"/>
              <a:t> (</a:t>
            </a:r>
            <a:r>
              <a:rPr lang="ru-RU" dirty="0"/>
              <a:t>потому что если у </a:t>
            </a:r>
            <a:r>
              <a:rPr lang="ru-RU" b="1" i="1" dirty="0"/>
              <a:t>х</a:t>
            </a:r>
            <a:r>
              <a:rPr lang="ru-RU" dirty="0"/>
              <a:t> есть ещё один сын </a:t>
            </a:r>
            <a:r>
              <a:rPr lang="en-US" b="1" i="1" dirty="0"/>
              <a:t>z</a:t>
            </a:r>
            <a:r>
              <a:rPr lang="ru-RU" dirty="0"/>
              <a:t> из блока </a:t>
            </a:r>
            <a:r>
              <a:rPr lang="ru-RU" b="1" i="1" dirty="0"/>
              <a:t>В</a:t>
            </a:r>
            <a:r>
              <a:rPr lang="ru-RU" dirty="0"/>
              <a:t>, то </a:t>
            </a:r>
            <a:r>
              <a:rPr lang="en-US" b="1" i="1" dirty="0"/>
              <a:t>z</a:t>
            </a:r>
            <a:r>
              <a:rPr lang="en-US" dirty="0"/>
              <a:t> </a:t>
            </a:r>
            <a:r>
              <a:rPr lang="ru-RU" dirty="0"/>
              <a:t>не является потомком у в </a:t>
            </a:r>
            <a:r>
              <a:rPr lang="en-US" dirty="0"/>
              <a:t>DFS-</a:t>
            </a:r>
            <a:r>
              <a:rPr lang="ru-RU" dirty="0"/>
              <a:t>дереве, что означает, что единственный путь из </a:t>
            </a:r>
            <a:r>
              <a:rPr lang="ru-RU" b="1" i="1" dirty="0"/>
              <a:t>у</a:t>
            </a:r>
            <a:r>
              <a:rPr lang="ru-RU" dirty="0"/>
              <a:t> в </a:t>
            </a:r>
            <a:r>
              <a:rPr lang="en-US" b="1" i="1" dirty="0"/>
              <a:t>z</a:t>
            </a:r>
            <a:r>
              <a:rPr lang="en-US" dirty="0"/>
              <a:t> </a:t>
            </a:r>
            <a:r>
              <a:rPr lang="ru-RU" dirty="0"/>
              <a:t>внутри блока </a:t>
            </a:r>
            <a:r>
              <a:rPr lang="en-US" b="1" i="1" dirty="0"/>
              <a:t>B</a:t>
            </a:r>
            <a:r>
              <a:rPr lang="en-US" dirty="0"/>
              <a:t> </a:t>
            </a:r>
            <a:r>
              <a:rPr lang="ru-RU" dirty="0"/>
              <a:t>лежит через </a:t>
            </a:r>
            <a:r>
              <a:rPr lang="en-US" b="1" i="1" dirty="0"/>
              <a:t>x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ru-RU" b="1" i="1" dirty="0"/>
              <a:t>х</a:t>
            </a:r>
            <a:r>
              <a:rPr lang="ru-RU" dirty="0"/>
              <a:t> является собственным шарниром блока, что противоречит определению блока)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789CB30-F6A1-B54B-8FEE-2F9B5E654D68}"/>
              </a:ext>
            </a:extLst>
          </p:cNvPr>
          <p:cNvGrpSpPr/>
          <p:nvPr/>
        </p:nvGrpSpPr>
        <p:grpSpPr>
          <a:xfrm>
            <a:off x="1343604" y="2701498"/>
            <a:ext cx="2306734" cy="3085504"/>
            <a:chOff x="1343604" y="2701498"/>
            <a:chExt cx="2306734" cy="3085504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1D23F68-5C85-564B-B8C9-B5F8E15E1B4B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2E59A749-4FD0-4A40-A839-E898694300BF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8FC39D69-B5E8-B14B-B324-DA63FBD16444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9077ABDA-51F5-5E4A-8E53-0B8ABE63D5AF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495C11F-9480-DB46-B9C2-57FA80066028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21DDD67-AC46-1541-A6D3-2FC38BF793B2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E11EDEA-61B7-2249-9E36-16445C2CE8D0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ECA7927B-ED69-7447-8061-40A2FCC85AEC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2CF3BFE8-F206-154C-9C9A-C9BEAAF0B59A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3592C3F-D021-334C-A293-830758504D2E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2EEF322D-9323-1C42-B030-7F96BE1485E1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A29A0A46-9BC3-7945-BF9A-17656886EB08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0B301E5A-D232-2943-A410-D8D34838F1C9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63058B6-8543-2042-88AC-7C90FE6F7006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8E181565-A674-5B4A-A655-B4C89B75A75C}"/>
                </a:ext>
              </a:extLst>
            </p:cNvPr>
            <p:cNvCxnSpPr>
              <a:cxnSpLocks/>
              <a:stCxn id="23" idx="4"/>
              <a:endCxn id="24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8D1726D-8E0B-5948-A324-551215B3087F}"/>
                </a:ext>
              </a:extLst>
            </p:cNvPr>
            <p:cNvCxnSpPr>
              <a:cxnSpLocks/>
              <a:stCxn id="15" idx="4"/>
              <a:endCxn id="17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F1C8F88-751D-1948-89DB-774F75E5EE08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BDD826C3-677B-0B43-A445-61F99D29F063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76B7588C-FF6F-C249-9E1B-17B7BDA6A38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6093E4AC-4AFB-764C-92AC-85245597DC1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63A3F999-6629-2D47-898E-D35E743CC9CE}"/>
                </a:ext>
              </a:extLst>
            </p:cNvPr>
            <p:cNvCxnSpPr>
              <a:cxnSpLocks/>
              <a:stCxn id="7" idx="7"/>
              <a:endCxn id="23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63678CA-57E9-DC4B-B790-9EADDEDC92A8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49B994FD-CE31-644D-A484-7C09E2337F59}"/>
                </a:ext>
              </a:extLst>
            </p:cNvPr>
            <p:cNvCxnSpPr>
              <a:cxnSpLocks/>
              <a:stCxn id="7" idx="5"/>
              <a:endCxn id="2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14691CC5-7A93-C444-ACCF-3ED8547EFF39}"/>
                </a:ext>
              </a:extLst>
            </p:cNvPr>
            <p:cNvCxnSpPr>
              <a:cxnSpLocks/>
              <a:stCxn id="16" idx="6"/>
              <a:endCxn id="2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6DFD1B8-DDEA-D24F-BB5E-827D8FFA43F8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80A38EE2-A27F-2845-831C-5D6D342CDCEA}"/>
                </a:ext>
              </a:extLst>
            </p:cNvPr>
            <p:cNvCxnSpPr>
              <a:cxnSpLocks/>
              <a:stCxn id="18" idx="6"/>
              <a:endCxn id="26" idx="2"/>
            </p:cNvCxnSpPr>
            <p:nvPr/>
          </p:nvCxnSpPr>
          <p:spPr>
            <a:xfrm flipV="1">
              <a:off x="2715204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12D4BEE-CD3C-554B-8580-6003B5468032}"/>
                </a:ext>
              </a:extLst>
            </p:cNvPr>
            <p:cNvCxnSpPr>
              <a:cxnSpLocks/>
              <a:stCxn id="18" idx="7"/>
              <a:endCxn id="2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6178BD7-1245-FA4B-BE91-B6AC639D49C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924B2DB2-C535-A348-BFE0-C49448EDEFEA}"/>
                </a:ext>
              </a:extLst>
            </p:cNvPr>
            <p:cNvCxnSpPr>
              <a:cxnSpLocks/>
              <a:stCxn id="17" idx="7"/>
              <a:endCxn id="16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672830CD-826B-4244-AF40-34C49BB31D81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47AE4457-F4C9-AC44-BE6C-F15BB9BF8838}"/>
              </a:ext>
            </a:extLst>
          </p:cNvPr>
          <p:cNvGrpSpPr/>
          <p:nvPr/>
        </p:nvGrpSpPr>
        <p:grpSpPr>
          <a:xfrm>
            <a:off x="1347834" y="4496590"/>
            <a:ext cx="2306734" cy="1292454"/>
            <a:chOff x="8204300" y="3621665"/>
            <a:chExt cx="2306734" cy="1292454"/>
          </a:xfrm>
        </p:grpSpPr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67E6152B-CDA9-7946-BA95-886880D0A42D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2BC04FE-7E85-9249-8E15-6CE709964E23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EB4F846-82AF-A942-9DCA-6623D453BC89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671F281B-F990-FD4C-9764-3D7F679C3758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587F4D52-94C0-6B49-8CD5-4B8066128650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AD5B3CCB-7E3D-014A-B308-7E8830CF2645}"/>
                </a:ext>
              </a:extLst>
            </p:cNvPr>
            <p:cNvCxnSpPr>
              <a:cxnSpLocks/>
              <a:stCxn id="82" idx="4"/>
              <a:endCxn id="84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C92B511D-121B-3441-89C6-CA6B1A898D11}"/>
                </a:ext>
              </a:extLst>
            </p:cNvPr>
            <p:cNvCxnSpPr>
              <a:cxnSpLocks/>
              <a:stCxn id="83" idx="4"/>
              <a:endCxn id="120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2C906706-6DD4-1A41-848E-98B081C8A7E0}"/>
                </a:ext>
              </a:extLst>
            </p:cNvPr>
            <p:cNvCxnSpPr>
              <a:cxnSpLocks/>
              <a:stCxn id="83" idx="6"/>
              <a:endCxn id="121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36A9AEAA-5EF0-DA41-920C-DE812858A5EB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D73B22F6-5655-0B45-B808-7CA7301DCD78}"/>
                </a:ext>
              </a:extLst>
            </p:cNvPr>
            <p:cNvCxnSpPr>
              <a:cxnSpLocks/>
              <a:stCxn id="120" idx="7"/>
              <a:endCxn id="121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>
              <a:extLst>
                <a:ext uri="{FF2B5EF4-FFF2-40B4-BE49-F238E27FC236}">
                  <a16:creationId xmlns:a16="http://schemas.microsoft.com/office/drawing/2014/main" id="{223BC6F0-3F65-D04E-8B02-3007249A2905}"/>
                </a:ext>
              </a:extLst>
            </p:cNvPr>
            <p:cNvCxnSpPr>
              <a:cxnSpLocks/>
              <a:stCxn id="84" idx="6"/>
              <a:endCxn id="120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78B8B1EA-56B2-6644-B264-9CD48B8F3562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4C2E552-4A93-4040-99EE-52086E476C5E}"/>
              </a:ext>
            </a:extLst>
          </p:cNvPr>
          <p:cNvGrpSpPr/>
          <p:nvPr/>
        </p:nvGrpSpPr>
        <p:grpSpPr>
          <a:xfrm>
            <a:off x="1549461" y="2983707"/>
            <a:ext cx="1887513" cy="2590800"/>
            <a:chOff x="1549187" y="2982686"/>
            <a:chExt cx="1887513" cy="2590800"/>
          </a:xfrm>
        </p:grpSpPr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16BB909-10C7-DE47-A85A-2C6B90F45231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B75EB646-0423-1D4C-8B5B-5534EB9DADCF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BA9F438F-9E8D-C340-A78F-E3B9DD2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B73E2526-E251-604F-B7C5-E28539A4C3FF}"/>
                </a:ext>
              </a:extLst>
            </p:cNvPr>
            <p:cNvCxnSpPr>
              <a:cxnSpLocks/>
            </p:cNvCxnSpPr>
            <p:nvPr/>
          </p:nvCxnSpPr>
          <p:spPr>
            <a:xfrm>
              <a:off x="2474686" y="5568793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Овал 129">
            <a:extLst>
              <a:ext uri="{FF2B5EF4-FFF2-40B4-BE49-F238E27FC236}">
                <a16:creationId xmlns:a16="http://schemas.microsoft.com/office/drawing/2014/main" id="{DA9BF0F2-4F22-0E49-A448-9E4FEB54320F}"/>
              </a:ext>
            </a:extLst>
          </p:cNvPr>
          <p:cNvSpPr/>
          <p:nvPr/>
        </p:nvSpPr>
        <p:spPr>
          <a:xfrm>
            <a:off x="3255006" y="453038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C4B14632-5C80-1849-B146-A1F477DE5C08}"/>
              </a:ext>
            </a:extLst>
          </p:cNvPr>
          <p:cNvSpPr/>
          <p:nvPr/>
        </p:nvSpPr>
        <p:spPr>
          <a:xfrm>
            <a:off x="3266687" y="442818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75CC11FC-D3CD-3243-9A1F-200FC2743C91}"/>
              </a:ext>
            </a:extLst>
          </p:cNvPr>
          <p:cNvSpPr/>
          <p:nvPr/>
        </p:nvSpPr>
        <p:spPr>
          <a:xfrm>
            <a:off x="2318885" y="537983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9136FBAA-520E-CF4C-8DED-AB10797720DF}"/>
              </a:ext>
            </a:extLst>
          </p:cNvPr>
          <p:cNvSpPr/>
          <p:nvPr/>
        </p:nvSpPr>
        <p:spPr>
          <a:xfrm>
            <a:off x="2330566" y="527764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y</a:t>
            </a:r>
            <a:endParaRPr lang="ru-RU" sz="2000" dirty="0"/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C522BF5C-50CD-014B-8913-C7ECF6A2D79E}"/>
              </a:ext>
            </a:extLst>
          </p:cNvPr>
          <p:cNvGrpSpPr/>
          <p:nvPr/>
        </p:nvGrpSpPr>
        <p:grpSpPr>
          <a:xfrm>
            <a:off x="8528998" y="2672348"/>
            <a:ext cx="2306734" cy="3085504"/>
            <a:chOff x="1343604" y="2701498"/>
            <a:chExt cx="2306734" cy="3085504"/>
          </a:xfrm>
        </p:grpSpPr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22B8897C-6641-2E47-A037-87EE929EECC3}"/>
                </a:ext>
              </a:extLst>
            </p:cNvPr>
            <p:cNvSpPr/>
            <p:nvPr/>
          </p:nvSpPr>
          <p:spPr>
            <a:xfrm>
              <a:off x="1343604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54A6A0D8-C1D1-2247-9230-250AF9FEB1E0}"/>
                </a:ext>
              </a:extLst>
            </p:cNvPr>
            <p:cNvSpPr/>
            <p:nvPr/>
          </p:nvSpPr>
          <p:spPr>
            <a:xfrm>
              <a:off x="2282942" y="2783176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DE723A47-37F3-D74F-9961-97707885FB5C}"/>
                </a:ext>
              </a:extLst>
            </p:cNvPr>
            <p:cNvSpPr/>
            <p:nvPr/>
          </p:nvSpPr>
          <p:spPr>
            <a:xfrm>
              <a:off x="1347808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78579F8F-B7ED-BF45-BAD8-517623C1B84A}"/>
                </a:ext>
              </a:extLst>
            </p:cNvPr>
            <p:cNvSpPr/>
            <p:nvPr/>
          </p:nvSpPr>
          <p:spPr>
            <a:xfrm>
              <a:off x="2282942" y="3638325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4275EF26-6F02-C543-A0F0-ED451DFE901F}"/>
                </a:ext>
              </a:extLst>
            </p:cNvPr>
            <p:cNvSpPr/>
            <p:nvPr/>
          </p:nvSpPr>
          <p:spPr>
            <a:xfrm>
              <a:off x="1343604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768B6145-6005-724A-B840-D1A4E1BEC6BE}"/>
                </a:ext>
              </a:extLst>
            </p:cNvPr>
            <p:cNvSpPr/>
            <p:nvPr/>
          </p:nvSpPr>
          <p:spPr>
            <a:xfrm>
              <a:off x="2282942" y="4499591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42A347EC-1167-7C44-A608-AEA260F612C8}"/>
                </a:ext>
              </a:extLst>
            </p:cNvPr>
            <p:cNvSpPr/>
            <p:nvPr/>
          </p:nvSpPr>
          <p:spPr>
            <a:xfrm>
              <a:off x="1347808" y="5349697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714D256E-C9A3-2A42-80FC-09958CA01DA3}"/>
                </a:ext>
              </a:extLst>
            </p:cNvPr>
            <p:cNvSpPr/>
            <p:nvPr/>
          </p:nvSpPr>
          <p:spPr>
            <a:xfrm>
              <a:off x="2282942" y="5354740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CEED7C7D-97C1-8D43-B7D3-D0C97FED0725}"/>
                </a:ext>
              </a:extLst>
            </p:cNvPr>
            <p:cNvSpPr/>
            <p:nvPr/>
          </p:nvSpPr>
          <p:spPr>
            <a:xfrm>
              <a:off x="3218076" y="2778133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14559472-A03F-6B4A-8219-0D515859ABC6}"/>
                </a:ext>
              </a:extLst>
            </p:cNvPr>
            <p:cNvSpPr/>
            <p:nvPr/>
          </p:nvSpPr>
          <p:spPr>
            <a:xfrm>
              <a:off x="3218076" y="3633282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2897C2C5-6265-D542-8A9E-ADE2E7583E8B}"/>
                </a:ext>
              </a:extLst>
            </p:cNvPr>
            <p:cNvSpPr/>
            <p:nvPr/>
          </p:nvSpPr>
          <p:spPr>
            <a:xfrm>
              <a:off x="3218076" y="4494548"/>
              <a:ext cx="432262" cy="4322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9AF9937E-CA28-6446-8D4C-107550071A2A}"/>
                </a:ext>
              </a:extLst>
            </p:cNvPr>
            <p:cNvSpPr/>
            <p:nvPr/>
          </p:nvSpPr>
          <p:spPr>
            <a:xfrm>
              <a:off x="3218076" y="534969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B2C1D096-6C5D-EF43-9485-2A28F37A95E7}"/>
                </a:ext>
              </a:extLst>
            </p:cNvPr>
            <p:cNvCxnSpPr>
              <a:stCxn id="60" idx="4"/>
              <a:endCxn id="63" idx="0"/>
            </p:cNvCxnSpPr>
            <p:nvPr/>
          </p:nvCxnSpPr>
          <p:spPr>
            <a:xfrm>
              <a:off x="1559735" y="3215438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7F9D884B-5319-1848-96F9-4CC084EF9AD7}"/>
                </a:ext>
              </a:extLst>
            </p:cNvPr>
            <p:cNvCxnSpPr>
              <a:cxnSpLocks/>
              <a:stCxn id="61" idx="4"/>
              <a:endCxn id="64" idx="0"/>
            </p:cNvCxnSpPr>
            <p:nvPr/>
          </p:nvCxnSpPr>
          <p:spPr>
            <a:xfrm>
              <a:off x="2499073" y="3215438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>
              <a:extLst>
                <a:ext uri="{FF2B5EF4-FFF2-40B4-BE49-F238E27FC236}">
                  <a16:creationId xmlns:a16="http://schemas.microsoft.com/office/drawing/2014/main" id="{F76898AC-02DA-CD4B-AAE5-810A851012E2}"/>
                </a:ext>
              </a:extLst>
            </p:cNvPr>
            <p:cNvCxnSpPr>
              <a:cxnSpLocks/>
              <a:stCxn id="72" idx="4"/>
              <a:endCxn id="73" idx="0"/>
            </p:cNvCxnSpPr>
            <p:nvPr/>
          </p:nvCxnSpPr>
          <p:spPr>
            <a:xfrm>
              <a:off x="3434207" y="3210395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F9E8D8DA-FD74-CD43-A5D0-AEA523A339F0}"/>
                </a:ext>
              </a:extLst>
            </p:cNvPr>
            <p:cNvCxnSpPr>
              <a:cxnSpLocks/>
              <a:stCxn id="66" idx="4"/>
              <a:endCxn id="69" idx="0"/>
            </p:cNvCxnSpPr>
            <p:nvPr/>
          </p:nvCxnSpPr>
          <p:spPr>
            <a:xfrm>
              <a:off x="1559735" y="4931853"/>
              <a:ext cx="4204" cy="4178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63DD94B8-E3BF-7349-B99D-1E9B98E947ED}"/>
                </a:ext>
              </a:extLst>
            </p:cNvPr>
            <p:cNvCxnSpPr>
              <a:cxnSpLocks/>
              <a:stCxn id="67" idx="4"/>
              <a:endCxn id="70" idx="0"/>
            </p:cNvCxnSpPr>
            <p:nvPr/>
          </p:nvCxnSpPr>
          <p:spPr>
            <a:xfrm>
              <a:off x="2499073" y="4931853"/>
              <a:ext cx="0" cy="42288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1266DC28-804E-7D42-9854-12B80AED8BD9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>
              <a:off x="1775866" y="2999307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26DF9169-175C-2241-975E-9142CCBF28A2}"/>
                </a:ext>
              </a:extLst>
            </p:cNvPr>
            <p:cNvCxnSpPr>
              <a:cxnSpLocks/>
              <a:stCxn id="63" idx="6"/>
              <a:endCxn id="64" idx="2"/>
            </p:cNvCxnSpPr>
            <p:nvPr/>
          </p:nvCxnSpPr>
          <p:spPr>
            <a:xfrm>
              <a:off x="1780070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FA20421E-5E73-3549-97BF-E629E057CF53}"/>
                </a:ext>
              </a:extLst>
            </p:cNvPr>
            <p:cNvCxnSpPr>
              <a:cxnSpLocks/>
              <a:stCxn id="63" idx="7"/>
              <a:endCxn id="61" idx="3"/>
            </p:cNvCxnSpPr>
            <p:nvPr/>
          </p:nvCxnSpPr>
          <p:spPr>
            <a:xfrm flipV="1">
              <a:off x="1716767" y="3152135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C23204E5-7FBF-B941-94E9-D06E9B20383B}"/>
                </a:ext>
              </a:extLst>
            </p:cNvPr>
            <p:cNvCxnSpPr>
              <a:cxnSpLocks/>
              <a:stCxn id="64" idx="7"/>
              <a:endCxn id="72" idx="3"/>
            </p:cNvCxnSpPr>
            <p:nvPr/>
          </p:nvCxnSpPr>
          <p:spPr>
            <a:xfrm flipV="1">
              <a:off x="2651901" y="3147092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единительная линия 94">
              <a:extLst>
                <a:ext uri="{FF2B5EF4-FFF2-40B4-BE49-F238E27FC236}">
                  <a16:creationId xmlns:a16="http://schemas.microsoft.com/office/drawing/2014/main" id="{8ED20D1B-493A-EB4C-9646-333747665326}"/>
                </a:ext>
              </a:extLst>
            </p:cNvPr>
            <p:cNvCxnSpPr>
              <a:cxnSpLocks/>
              <a:stCxn id="64" idx="6"/>
              <a:endCxn id="73" idx="2"/>
            </p:cNvCxnSpPr>
            <p:nvPr/>
          </p:nvCxnSpPr>
          <p:spPr>
            <a:xfrm flipV="1">
              <a:off x="2715204" y="3849413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12ABF852-DD83-C34C-B80E-D4C21297586D}"/>
                </a:ext>
              </a:extLst>
            </p:cNvPr>
            <p:cNvCxnSpPr>
              <a:cxnSpLocks/>
              <a:stCxn id="64" idx="5"/>
              <a:endCxn id="75" idx="1"/>
            </p:cNvCxnSpPr>
            <p:nvPr/>
          </p:nvCxnSpPr>
          <p:spPr>
            <a:xfrm>
              <a:off x="2651901" y="4007284"/>
              <a:ext cx="629478" cy="5505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6CFA991B-7CB1-004E-815F-368EA3BE3CFF}"/>
                </a:ext>
              </a:extLst>
            </p:cNvPr>
            <p:cNvCxnSpPr>
              <a:cxnSpLocks/>
              <a:stCxn id="67" idx="6"/>
              <a:endCxn id="75" idx="2"/>
            </p:cNvCxnSpPr>
            <p:nvPr/>
          </p:nvCxnSpPr>
          <p:spPr>
            <a:xfrm flipV="1">
              <a:off x="2715204" y="4710679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D8C72FCE-E733-B743-B568-AC6B26B9BDB1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1775866" y="4715722"/>
              <a:ext cx="50707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C169384B-CE8D-A04F-A46B-EB93117C0712}"/>
                </a:ext>
              </a:extLst>
            </p:cNvPr>
            <p:cNvCxnSpPr>
              <a:cxnSpLocks/>
              <a:stCxn id="70" idx="7"/>
              <a:endCxn id="75" idx="3"/>
            </p:cNvCxnSpPr>
            <p:nvPr/>
          </p:nvCxnSpPr>
          <p:spPr>
            <a:xfrm flipV="1">
              <a:off x="2651901" y="4863507"/>
              <a:ext cx="629478" cy="55453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7C12E4B2-47CF-3448-A134-E406A3A501DB}"/>
                </a:ext>
              </a:extLst>
            </p:cNvPr>
            <p:cNvCxnSpPr>
              <a:cxnSpLocks/>
              <a:stCxn id="69" idx="6"/>
              <a:endCxn id="70" idx="2"/>
            </p:cNvCxnSpPr>
            <p:nvPr/>
          </p:nvCxnSpPr>
          <p:spPr>
            <a:xfrm>
              <a:off x="1780070" y="5565828"/>
              <a:ext cx="502872" cy="504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7B3D61FB-4538-0049-A2B4-2CF81AAF6F83}"/>
                </a:ext>
              </a:extLst>
            </p:cNvPr>
            <p:cNvCxnSpPr>
              <a:cxnSpLocks/>
              <a:stCxn id="69" idx="7"/>
              <a:endCxn id="67" idx="3"/>
            </p:cNvCxnSpPr>
            <p:nvPr/>
          </p:nvCxnSpPr>
          <p:spPr>
            <a:xfrm flipV="1">
              <a:off x="1716767" y="4868550"/>
              <a:ext cx="629478" cy="5444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F8A8E180-7CC2-924D-9187-712B0DD22A6C}"/>
                </a:ext>
              </a:extLst>
            </p:cNvPr>
            <p:cNvSpPr/>
            <p:nvPr/>
          </p:nvSpPr>
          <p:spPr>
            <a:xfrm>
              <a:off x="1376939" y="2701498"/>
              <a:ext cx="3064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800" b="1" i="1" dirty="0"/>
                <a:t>а</a:t>
              </a:r>
              <a:endParaRPr lang="ru-RU" sz="2000" dirty="0"/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5B40740A-6887-C84E-BBF4-CF7D7C868E31}"/>
              </a:ext>
            </a:extLst>
          </p:cNvPr>
          <p:cNvGrpSpPr/>
          <p:nvPr/>
        </p:nvGrpSpPr>
        <p:grpSpPr>
          <a:xfrm>
            <a:off x="8533228" y="4467440"/>
            <a:ext cx="2306734" cy="1292454"/>
            <a:chOff x="8204300" y="3621665"/>
            <a:chExt cx="2306734" cy="1292454"/>
          </a:xfrm>
        </p:grpSpPr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50EB1E3F-A92B-2949-B952-DDA22EA2AA78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B366A3F1-ED29-334F-8BF0-BFCEF0546790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Овал 107">
              <a:extLst>
                <a:ext uri="{FF2B5EF4-FFF2-40B4-BE49-F238E27FC236}">
                  <a16:creationId xmlns:a16="http://schemas.microsoft.com/office/drawing/2014/main" id="{BE041DA1-F65C-2446-9A5C-1C74973A8234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EC2ACFFF-ABC0-6741-8BF3-87946FA43F52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Овал 109">
              <a:extLst>
                <a:ext uri="{FF2B5EF4-FFF2-40B4-BE49-F238E27FC236}">
                  <a16:creationId xmlns:a16="http://schemas.microsoft.com/office/drawing/2014/main" id="{ABB0E029-6C7C-AC4A-9C17-2FDE59D2333D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E63BA1AB-9B37-AA45-BD2E-105E5D63B09D}"/>
                </a:ext>
              </a:extLst>
            </p:cNvPr>
            <p:cNvCxnSpPr>
              <a:cxnSpLocks/>
              <a:stCxn id="106" idx="4"/>
              <a:endCxn id="108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>
              <a:extLst>
                <a:ext uri="{FF2B5EF4-FFF2-40B4-BE49-F238E27FC236}">
                  <a16:creationId xmlns:a16="http://schemas.microsoft.com/office/drawing/2014/main" id="{9E2F2DEA-1963-9643-A7F3-D1C3B10C0E52}"/>
                </a:ext>
              </a:extLst>
            </p:cNvPr>
            <p:cNvCxnSpPr>
              <a:cxnSpLocks/>
              <a:stCxn id="107" idx="4"/>
              <a:endCxn id="109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275E0CEA-AC71-9743-A622-780984A5BC66}"/>
                </a:ext>
              </a:extLst>
            </p:cNvPr>
            <p:cNvCxnSpPr>
              <a:cxnSpLocks/>
              <a:stCxn id="107" idx="6"/>
              <a:endCxn id="110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3E886228-EBC7-D841-A4D9-3870B81FF738}"/>
                </a:ext>
              </a:extLst>
            </p:cNvPr>
            <p:cNvCxnSpPr>
              <a:cxnSpLocks/>
              <a:stCxn id="106" idx="6"/>
              <a:endCxn id="107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>
              <a:extLst>
                <a:ext uri="{FF2B5EF4-FFF2-40B4-BE49-F238E27FC236}">
                  <a16:creationId xmlns:a16="http://schemas.microsoft.com/office/drawing/2014/main" id="{285E199C-4076-F14A-B7E4-1C64CFBB4D87}"/>
                </a:ext>
              </a:extLst>
            </p:cNvPr>
            <p:cNvCxnSpPr>
              <a:cxnSpLocks/>
              <a:stCxn id="109" idx="7"/>
              <a:endCxn id="110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27C0CECC-5802-8841-9B3D-9A77338B20D9}"/>
                </a:ext>
              </a:extLst>
            </p:cNvPr>
            <p:cNvCxnSpPr>
              <a:cxnSpLocks/>
              <a:stCxn id="108" idx="6"/>
              <a:endCxn id="109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>
              <a:extLst>
                <a:ext uri="{FF2B5EF4-FFF2-40B4-BE49-F238E27FC236}">
                  <a16:creationId xmlns:a16="http://schemas.microsoft.com/office/drawing/2014/main" id="{8A12A762-E603-AD47-832A-538DBD5BABF2}"/>
                </a:ext>
              </a:extLst>
            </p:cNvPr>
            <p:cNvCxnSpPr>
              <a:cxnSpLocks/>
              <a:stCxn id="108" idx="7"/>
              <a:endCxn id="107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97D65ADB-81E0-664C-8604-9316F4A822CE}"/>
              </a:ext>
            </a:extLst>
          </p:cNvPr>
          <p:cNvGrpSpPr/>
          <p:nvPr/>
        </p:nvGrpSpPr>
        <p:grpSpPr>
          <a:xfrm>
            <a:off x="8734855" y="2954557"/>
            <a:ext cx="1887284" cy="2590800"/>
            <a:chOff x="1549187" y="2982686"/>
            <a:chExt cx="1887284" cy="2590800"/>
          </a:xfrm>
        </p:grpSpPr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A33E6217-3585-4546-839A-CD9FB6FE6878}"/>
                </a:ext>
              </a:extLst>
            </p:cNvPr>
            <p:cNvSpPr/>
            <p:nvPr/>
          </p:nvSpPr>
          <p:spPr>
            <a:xfrm>
              <a:off x="1553029" y="2994212"/>
              <a:ext cx="1883442" cy="2579274"/>
            </a:xfrm>
            <a:custGeom>
              <a:avLst/>
              <a:gdLst>
                <a:gd name="connsiteX0" fmla="*/ 233936 w 1883442"/>
                <a:gd name="connsiteY0" fmla="*/ 0 h 2579274"/>
                <a:gd name="connsiteX1" fmla="*/ 951112 w 1883442"/>
                <a:gd name="connsiteY1" fmla="*/ 0 h 2579274"/>
                <a:gd name="connsiteX2" fmla="*/ 945136 w 1883442"/>
                <a:gd name="connsiteY2" fmla="*/ 866588 h 2579274"/>
                <a:gd name="connsiteX3" fmla="*/ 1883442 w 1883442"/>
                <a:gd name="connsiteY3" fmla="*/ 1697317 h 2579274"/>
                <a:gd name="connsiteX4" fmla="*/ 936171 w 1883442"/>
                <a:gd name="connsiteY4" fmla="*/ 2579274 h 2579274"/>
                <a:gd name="connsiteX5" fmla="*/ 0 w 1883442"/>
                <a:gd name="connsiteY5" fmla="*/ 2579274 h 2579274"/>
                <a:gd name="connsiteX6" fmla="*/ 936171 w 1883442"/>
                <a:gd name="connsiteY6" fmla="*/ 1722931 h 2579274"/>
                <a:gd name="connsiteX7" fmla="*/ 0 w 1883442"/>
                <a:gd name="connsiteY7" fmla="*/ 1722931 h 2579274"/>
                <a:gd name="connsiteX8" fmla="*/ 0 w 1883442"/>
                <a:gd name="connsiteY8" fmla="*/ 1722931 h 257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3442" h="2579274">
                  <a:moveTo>
                    <a:pt x="233936" y="0"/>
                  </a:moveTo>
                  <a:lnTo>
                    <a:pt x="951112" y="0"/>
                  </a:lnTo>
                  <a:lnTo>
                    <a:pt x="945136" y="866588"/>
                  </a:lnTo>
                  <a:lnTo>
                    <a:pt x="1883442" y="1697317"/>
                  </a:lnTo>
                  <a:lnTo>
                    <a:pt x="936171" y="2579274"/>
                  </a:lnTo>
                  <a:lnTo>
                    <a:pt x="0" y="2579274"/>
                  </a:lnTo>
                  <a:lnTo>
                    <a:pt x="936171" y="1722931"/>
                  </a:lnTo>
                  <a:lnTo>
                    <a:pt x="0" y="1722931"/>
                  </a:lnTo>
                  <a:lnTo>
                    <a:pt x="0" y="1722931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DC717222-257E-FC4A-A25C-636088D07CB8}"/>
                </a:ext>
              </a:extLst>
            </p:cNvPr>
            <p:cNvSpPr/>
            <p:nvPr/>
          </p:nvSpPr>
          <p:spPr>
            <a:xfrm>
              <a:off x="2503714" y="2982686"/>
              <a:ext cx="928915" cy="870857"/>
            </a:xfrm>
            <a:custGeom>
              <a:avLst/>
              <a:gdLst>
                <a:gd name="connsiteX0" fmla="*/ 0 w 928915"/>
                <a:gd name="connsiteY0" fmla="*/ 870857 h 870857"/>
                <a:gd name="connsiteX1" fmla="*/ 921657 w 928915"/>
                <a:gd name="connsiteY1" fmla="*/ 870857 h 870857"/>
                <a:gd name="connsiteX2" fmla="*/ 928915 w 928915"/>
                <a:gd name="connsiteY2" fmla="*/ 21771 h 870857"/>
                <a:gd name="connsiteX3" fmla="*/ 928915 w 928915"/>
                <a:gd name="connsiteY3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915" h="870857">
                  <a:moveTo>
                    <a:pt x="0" y="870857"/>
                  </a:moveTo>
                  <a:lnTo>
                    <a:pt x="921657" y="870857"/>
                  </a:lnTo>
                  <a:cubicBezTo>
                    <a:pt x="924076" y="587828"/>
                    <a:pt x="926496" y="304800"/>
                    <a:pt x="928915" y="21771"/>
                  </a:cubicBezTo>
                  <a:lnTo>
                    <a:pt x="928915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2" name="Прямая соединительная линия 131">
              <a:extLst>
                <a:ext uri="{FF2B5EF4-FFF2-40B4-BE49-F238E27FC236}">
                  <a16:creationId xmlns:a16="http://schemas.microsoft.com/office/drawing/2014/main" id="{F9977D6B-A39A-A24F-AE8A-91B1523D9E79}"/>
                </a:ext>
              </a:extLst>
            </p:cNvPr>
            <p:cNvCxnSpPr>
              <a:cxnSpLocks/>
            </p:cNvCxnSpPr>
            <p:nvPr/>
          </p:nvCxnSpPr>
          <p:spPr>
            <a:xfrm>
              <a:off x="1549187" y="3846798"/>
              <a:ext cx="962014" cy="40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Овал 133">
            <a:extLst>
              <a:ext uri="{FF2B5EF4-FFF2-40B4-BE49-F238E27FC236}">
                <a16:creationId xmlns:a16="http://schemas.microsoft.com/office/drawing/2014/main" id="{118240C0-F387-A340-97D9-E72219427EB0}"/>
              </a:ext>
            </a:extLst>
          </p:cNvPr>
          <p:cNvSpPr/>
          <p:nvPr/>
        </p:nvSpPr>
        <p:spPr>
          <a:xfrm>
            <a:off x="10440400" y="4501234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4119B54-5CC9-8D4E-AFAB-D1C6969E202C}"/>
              </a:ext>
            </a:extLst>
          </p:cNvPr>
          <p:cNvSpPr/>
          <p:nvPr/>
        </p:nvSpPr>
        <p:spPr>
          <a:xfrm>
            <a:off x="10452081" y="4399039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384EBE1B-20B3-974B-94F9-0AA7B043C91C}"/>
              </a:ext>
            </a:extLst>
          </p:cNvPr>
          <p:cNvSpPr/>
          <p:nvPr/>
        </p:nvSpPr>
        <p:spPr>
          <a:xfrm>
            <a:off x="9504279" y="535068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2207A15C-0C8D-D44C-ADA5-22814C68FC13}"/>
              </a:ext>
            </a:extLst>
          </p:cNvPr>
          <p:cNvSpPr/>
          <p:nvPr/>
        </p:nvSpPr>
        <p:spPr>
          <a:xfrm>
            <a:off x="9515960" y="524849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y</a:t>
            </a:r>
            <a:endParaRPr lang="ru-RU" sz="2000" dirty="0"/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2435703B-9247-574B-BDF9-8CE57E40CD9F}"/>
              </a:ext>
            </a:extLst>
          </p:cNvPr>
          <p:cNvSpPr/>
          <p:nvPr/>
        </p:nvSpPr>
        <p:spPr>
          <a:xfrm>
            <a:off x="10438129" y="534969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044DB4A4-A80C-0C40-A823-6F513DFCFD38}"/>
              </a:ext>
            </a:extLst>
          </p:cNvPr>
          <p:cNvSpPr/>
          <p:nvPr/>
        </p:nvSpPr>
        <p:spPr>
          <a:xfrm>
            <a:off x="10460198" y="5257776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z</a:t>
            </a:r>
            <a:endParaRPr lang="ru-RU" sz="2000" dirty="0"/>
          </a:p>
        </p:txBody>
      </p: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B7A8EA2-9F33-9A4C-BD9D-50BA473D3EC9}"/>
              </a:ext>
            </a:extLst>
          </p:cNvPr>
          <p:cNvCxnSpPr>
            <a:cxnSpLocks/>
            <a:stCxn id="110" idx="4"/>
          </p:cNvCxnSpPr>
          <p:nvPr/>
        </p:nvCxnSpPr>
        <p:spPr>
          <a:xfrm>
            <a:off x="10623831" y="4899702"/>
            <a:ext cx="0" cy="4570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Овал 184">
            <a:extLst>
              <a:ext uri="{FF2B5EF4-FFF2-40B4-BE49-F238E27FC236}">
                <a16:creationId xmlns:a16="http://schemas.microsoft.com/office/drawing/2014/main" id="{7E1A6622-D773-0B4B-AA61-8466D00AB660}"/>
              </a:ext>
            </a:extLst>
          </p:cNvPr>
          <p:cNvSpPr/>
          <p:nvPr/>
        </p:nvSpPr>
        <p:spPr>
          <a:xfrm>
            <a:off x="4936288" y="3586044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Овал 185">
            <a:extLst>
              <a:ext uri="{FF2B5EF4-FFF2-40B4-BE49-F238E27FC236}">
                <a16:creationId xmlns:a16="http://schemas.microsoft.com/office/drawing/2014/main" id="{336DEF88-4536-B941-B4A2-5912E662D33C}"/>
              </a:ext>
            </a:extLst>
          </p:cNvPr>
          <p:cNvSpPr/>
          <p:nvPr/>
        </p:nvSpPr>
        <p:spPr>
          <a:xfrm>
            <a:off x="5875626" y="3586044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" name="Овал 186">
            <a:extLst>
              <a:ext uri="{FF2B5EF4-FFF2-40B4-BE49-F238E27FC236}">
                <a16:creationId xmlns:a16="http://schemas.microsoft.com/office/drawing/2014/main" id="{F516B1A3-1429-ED43-BF44-6F2B7D97E787}"/>
              </a:ext>
            </a:extLst>
          </p:cNvPr>
          <p:cNvSpPr/>
          <p:nvPr/>
        </p:nvSpPr>
        <p:spPr>
          <a:xfrm>
            <a:off x="4940492" y="4436150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8" name="Овал 187">
            <a:extLst>
              <a:ext uri="{FF2B5EF4-FFF2-40B4-BE49-F238E27FC236}">
                <a16:creationId xmlns:a16="http://schemas.microsoft.com/office/drawing/2014/main" id="{B8256EF3-F0D9-7049-B5CA-478B33FC9FE8}"/>
              </a:ext>
            </a:extLst>
          </p:cNvPr>
          <p:cNvSpPr/>
          <p:nvPr/>
        </p:nvSpPr>
        <p:spPr>
          <a:xfrm>
            <a:off x="5875626" y="4441193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" name="Овал 190">
            <a:extLst>
              <a:ext uri="{FF2B5EF4-FFF2-40B4-BE49-F238E27FC236}">
                <a16:creationId xmlns:a16="http://schemas.microsoft.com/office/drawing/2014/main" id="{FF7648BA-EE6B-3E4D-9F40-1E90B5BD9B99}"/>
              </a:ext>
            </a:extLst>
          </p:cNvPr>
          <p:cNvSpPr/>
          <p:nvPr/>
        </p:nvSpPr>
        <p:spPr>
          <a:xfrm>
            <a:off x="6810760" y="3581001"/>
            <a:ext cx="432262" cy="43226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2" name="Овал 191">
            <a:extLst>
              <a:ext uri="{FF2B5EF4-FFF2-40B4-BE49-F238E27FC236}">
                <a16:creationId xmlns:a16="http://schemas.microsoft.com/office/drawing/2014/main" id="{FC2307EC-794A-E549-AD51-E90AB47F2EE2}"/>
              </a:ext>
            </a:extLst>
          </p:cNvPr>
          <p:cNvSpPr/>
          <p:nvPr/>
        </p:nvSpPr>
        <p:spPr>
          <a:xfrm>
            <a:off x="6810760" y="4436150"/>
            <a:ext cx="432262" cy="432262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AEBB4C60-7611-E440-8D1B-40C5532A2C9E}"/>
              </a:ext>
            </a:extLst>
          </p:cNvPr>
          <p:cNvCxnSpPr>
            <a:cxnSpLocks/>
            <a:stCxn id="185" idx="4"/>
            <a:endCxn id="187" idx="0"/>
          </p:cNvCxnSpPr>
          <p:nvPr/>
        </p:nvCxnSpPr>
        <p:spPr>
          <a:xfrm>
            <a:off x="5152419" y="4018306"/>
            <a:ext cx="4204" cy="4178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>
            <a:extLst>
              <a:ext uri="{FF2B5EF4-FFF2-40B4-BE49-F238E27FC236}">
                <a16:creationId xmlns:a16="http://schemas.microsoft.com/office/drawing/2014/main" id="{CAA0765B-A019-A04E-84B7-173007677DE6}"/>
              </a:ext>
            </a:extLst>
          </p:cNvPr>
          <p:cNvCxnSpPr>
            <a:cxnSpLocks/>
            <a:stCxn id="186" idx="4"/>
            <a:endCxn id="188" idx="0"/>
          </p:cNvCxnSpPr>
          <p:nvPr/>
        </p:nvCxnSpPr>
        <p:spPr>
          <a:xfrm>
            <a:off x="6091757" y="4018306"/>
            <a:ext cx="0" cy="4228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>
            <a:extLst>
              <a:ext uri="{FF2B5EF4-FFF2-40B4-BE49-F238E27FC236}">
                <a16:creationId xmlns:a16="http://schemas.microsoft.com/office/drawing/2014/main" id="{3FEBB506-2108-9B4D-AF32-32EEA4803493}"/>
              </a:ext>
            </a:extLst>
          </p:cNvPr>
          <p:cNvCxnSpPr>
            <a:cxnSpLocks/>
            <a:stCxn id="186" idx="6"/>
            <a:endCxn id="191" idx="2"/>
          </p:cNvCxnSpPr>
          <p:nvPr/>
        </p:nvCxnSpPr>
        <p:spPr>
          <a:xfrm flipV="1">
            <a:off x="6307888" y="3797132"/>
            <a:ext cx="502872" cy="50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5393B0A7-AAE0-3641-BA3E-CB239AB9E591}"/>
              </a:ext>
            </a:extLst>
          </p:cNvPr>
          <p:cNvCxnSpPr>
            <a:cxnSpLocks/>
            <a:stCxn id="185" idx="6"/>
            <a:endCxn id="186" idx="2"/>
          </p:cNvCxnSpPr>
          <p:nvPr/>
        </p:nvCxnSpPr>
        <p:spPr>
          <a:xfrm>
            <a:off x="5368550" y="3802175"/>
            <a:ext cx="5070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>
            <a:extLst>
              <a:ext uri="{FF2B5EF4-FFF2-40B4-BE49-F238E27FC236}">
                <a16:creationId xmlns:a16="http://schemas.microsoft.com/office/drawing/2014/main" id="{41724C22-BABD-2046-8317-E2782B9350C1}"/>
              </a:ext>
            </a:extLst>
          </p:cNvPr>
          <p:cNvCxnSpPr>
            <a:cxnSpLocks/>
            <a:stCxn id="188" idx="7"/>
            <a:endCxn id="191" idx="3"/>
          </p:cNvCxnSpPr>
          <p:nvPr/>
        </p:nvCxnSpPr>
        <p:spPr>
          <a:xfrm flipV="1">
            <a:off x="6244585" y="3949960"/>
            <a:ext cx="629478" cy="5545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3C958E52-7D92-9442-9D0C-3CE3C39BE3C9}"/>
              </a:ext>
            </a:extLst>
          </p:cNvPr>
          <p:cNvCxnSpPr>
            <a:cxnSpLocks/>
            <a:stCxn id="187" idx="6"/>
            <a:endCxn id="188" idx="2"/>
          </p:cNvCxnSpPr>
          <p:nvPr/>
        </p:nvCxnSpPr>
        <p:spPr>
          <a:xfrm>
            <a:off x="5372754" y="4652281"/>
            <a:ext cx="502872" cy="50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6CAC26EB-AA61-2D4F-933C-02011D08EEF0}"/>
              </a:ext>
            </a:extLst>
          </p:cNvPr>
          <p:cNvCxnSpPr>
            <a:cxnSpLocks/>
            <a:stCxn id="187" idx="7"/>
            <a:endCxn id="186" idx="3"/>
          </p:cNvCxnSpPr>
          <p:nvPr/>
        </p:nvCxnSpPr>
        <p:spPr>
          <a:xfrm flipV="1">
            <a:off x="5309451" y="3955003"/>
            <a:ext cx="629478" cy="5444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Группа 209">
            <a:extLst>
              <a:ext uri="{FF2B5EF4-FFF2-40B4-BE49-F238E27FC236}">
                <a16:creationId xmlns:a16="http://schemas.microsoft.com/office/drawing/2014/main" id="{015FAE88-B6C4-A549-9743-FB3802726CD8}"/>
              </a:ext>
            </a:extLst>
          </p:cNvPr>
          <p:cNvGrpSpPr/>
          <p:nvPr/>
        </p:nvGrpSpPr>
        <p:grpSpPr>
          <a:xfrm>
            <a:off x="4940518" y="3583043"/>
            <a:ext cx="2306734" cy="1292454"/>
            <a:chOff x="8204300" y="3621665"/>
            <a:chExt cx="2306734" cy="1292454"/>
          </a:xfrm>
        </p:grpSpPr>
        <p:sp>
          <p:nvSpPr>
            <p:cNvPr id="211" name="Овал 210">
              <a:extLst>
                <a:ext uri="{FF2B5EF4-FFF2-40B4-BE49-F238E27FC236}">
                  <a16:creationId xmlns:a16="http://schemas.microsoft.com/office/drawing/2014/main" id="{E0792B95-9920-8449-B4E5-B66CDF6276B9}"/>
                </a:ext>
              </a:extLst>
            </p:cNvPr>
            <p:cNvSpPr/>
            <p:nvPr/>
          </p:nvSpPr>
          <p:spPr>
            <a:xfrm>
              <a:off x="8204300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2" name="Овал 211">
              <a:extLst>
                <a:ext uri="{FF2B5EF4-FFF2-40B4-BE49-F238E27FC236}">
                  <a16:creationId xmlns:a16="http://schemas.microsoft.com/office/drawing/2014/main" id="{9166AC85-FB5D-1D46-A648-B97420CC3B97}"/>
                </a:ext>
              </a:extLst>
            </p:cNvPr>
            <p:cNvSpPr/>
            <p:nvPr/>
          </p:nvSpPr>
          <p:spPr>
            <a:xfrm>
              <a:off x="9143638" y="3626708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3" name="Овал 212">
              <a:extLst>
                <a:ext uri="{FF2B5EF4-FFF2-40B4-BE49-F238E27FC236}">
                  <a16:creationId xmlns:a16="http://schemas.microsoft.com/office/drawing/2014/main" id="{9D44CA47-F9FB-9442-95BF-BEC819B2D092}"/>
                </a:ext>
              </a:extLst>
            </p:cNvPr>
            <p:cNvSpPr/>
            <p:nvPr/>
          </p:nvSpPr>
          <p:spPr>
            <a:xfrm>
              <a:off x="8208504" y="4476814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id="{70AAD623-9388-1E4E-8DA7-B594CB821EDD}"/>
                </a:ext>
              </a:extLst>
            </p:cNvPr>
            <p:cNvSpPr/>
            <p:nvPr/>
          </p:nvSpPr>
          <p:spPr>
            <a:xfrm>
              <a:off x="9143638" y="4481857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id="{AE25CF41-BA64-2B44-8ABA-30B877A2BC74}"/>
                </a:ext>
              </a:extLst>
            </p:cNvPr>
            <p:cNvSpPr/>
            <p:nvPr/>
          </p:nvSpPr>
          <p:spPr>
            <a:xfrm>
              <a:off x="10078772" y="3621665"/>
              <a:ext cx="432262" cy="432262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6" name="Прямая соединительная линия 215">
              <a:extLst>
                <a:ext uri="{FF2B5EF4-FFF2-40B4-BE49-F238E27FC236}">
                  <a16:creationId xmlns:a16="http://schemas.microsoft.com/office/drawing/2014/main" id="{72FBEC22-A119-8447-A890-FF1629B084D8}"/>
                </a:ext>
              </a:extLst>
            </p:cNvPr>
            <p:cNvCxnSpPr>
              <a:cxnSpLocks/>
              <a:stCxn id="211" idx="4"/>
              <a:endCxn id="213" idx="0"/>
            </p:cNvCxnSpPr>
            <p:nvPr/>
          </p:nvCxnSpPr>
          <p:spPr>
            <a:xfrm>
              <a:off x="8420431" y="4058970"/>
              <a:ext cx="4204" cy="41784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Прямая соединительная линия 216">
              <a:extLst>
                <a:ext uri="{FF2B5EF4-FFF2-40B4-BE49-F238E27FC236}">
                  <a16:creationId xmlns:a16="http://schemas.microsoft.com/office/drawing/2014/main" id="{B47A43E8-1B0C-7446-A3A0-E8F83D3BC300}"/>
                </a:ext>
              </a:extLst>
            </p:cNvPr>
            <p:cNvCxnSpPr>
              <a:cxnSpLocks/>
              <a:stCxn id="212" idx="4"/>
              <a:endCxn id="214" idx="0"/>
            </p:cNvCxnSpPr>
            <p:nvPr/>
          </p:nvCxnSpPr>
          <p:spPr>
            <a:xfrm>
              <a:off x="9359769" y="4058970"/>
              <a:ext cx="0" cy="422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Прямая соединительная линия 217">
              <a:extLst>
                <a:ext uri="{FF2B5EF4-FFF2-40B4-BE49-F238E27FC236}">
                  <a16:creationId xmlns:a16="http://schemas.microsoft.com/office/drawing/2014/main" id="{E8405C1C-FA52-BB47-B29E-8FD4E1A0FA00}"/>
                </a:ext>
              </a:extLst>
            </p:cNvPr>
            <p:cNvCxnSpPr>
              <a:cxnSpLocks/>
              <a:stCxn id="212" idx="6"/>
              <a:endCxn id="215" idx="2"/>
            </p:cNvCxnSpPr>
            <p:nvPr/>
          </p:nvCxnSpPr>
          <p:spPr>
            <a:xfrm flipV="1">
              <a:off x="9575900" y="3837796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Прямая соединительная линия 218">
              <a:extLst>
                <a:ext uri="{FF2B5EF4-FFF2-40B4-BE49-F238E27FC236}">
                  <a16:creationId xmlns:a16="http://schemas.microsoft.com/office/drawing/2014/main" id="{58520387-8518-8547-B9F1-A54F169150FD}"/>
                </a:ext>
              </a:extLst>
            </p:cNvPr>
            <p:cNvCxnSpPr>
              <a:cxnSpLocks/>
              <a:stCxn id="211" idx="6"/>
              <a:endCxn id="212" idx="2"/>
            </p:cNvCxnSpPr>
            <p:nvPr/>
          </p:nvCxnSpPr>
          <p:spPr>
            <a:xfrm>
              <a:off x="8636562" y="3842839"/>
              <a:ext cx="50707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единительная линия 219">
              <a:extLst>
                <a:ext uri="{FF2B5EF4-FFF2-40B4-BE49-F238E27FC236}">
                  <a16:creationId xmlns:a16="http://schemas.microsoft.com/office/drawing/2014/main" id="{542A3E9D-1B90-BA43-8788-0671DE2974A8}"/>
                </a:ext>
              </a:extLst>
            </p:cNvPr>
            <p:cNvCxnSpPr>
              <a:cxnSpLocks/>
              <a:stCxn id="214" idx="7"/>
              <a:endCxn id="215" idx="3"/>
            </p:cNvCxnSpPr>
            <p:nvPr/>
          </p:nvCxnSpPr>
          <p:spPr>
            <a:xfrm flipV="1">
              <a:off x="9512597" y="3990624"/>
              <a:ext cx="629478" cy="55453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единительная линия 220">
              <a:extLst>
                <a:ext uri="{FF2B5EF4-FFF2-40B4-BE49-F238E27FC236}">
                  <a16:creationId xmlns:a16="http://schemas.microsoft.com/office/drawing/2014/main" id="{EEC95CFC-AD8B-C14C-BF31-30A580E38AD1}"/>
                </a:ext>
              </a:extLst>
            </p:cNvPr>
            <p:cNvCxnSpPr>
              <a:cxnSpLocks/>
              <a:stCxn id="213" idx="6"/>
              <a:endCxn id="214" idx="2"/>
            </p:cNvCxnSpPr>
            <p:nvPr/>
          </p:nvCxnSpPr>
          <p:spPr>
            <a:xfrm>
              <a:off x="8640766" y="4692945"/>
              <a:ext cx="502872" cy="504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единительная линия 221">
              <a:extLst>
                <a:ext uri="{FF2B5EF4-FFF2-40B4-BE49-F238E27FC236}">
                  <a16:creationId xmlns:a16="http://schemas.microsoft.com/office/drawing/2014/main" id="{12B47693-B025-EE44-A148-18FA2015BEDD}"/>
                </a:ext>
              </a:extLst>
            </p:cNvPr>
            <p:cNvCxnSpPr>
              <a:cxnSpLocks/>
              <a:stCxn id="213" idx="7"/>
              <a:endCxn id="212" idx="3"/>
            </p:cNvCxnSpPr>
            <p:nvPr/>
          </p:nvCxnSpPr>
          <p:spPr>
            <a:xfrm flipV="1">
              <a:off x="8577463" y="3995667"/>
              <a:ext cx="629478" cy="54445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Овал 226">
            <a:extLst>
              <a:ext uri="{FF2B5EF4-FFF2-40B4-BE49-F238E27FC236}">
                <a16:creationId xmlns:a16="http://schemas.microsoft.com/office/drawing/2014/main" id="{61B1E6DE-692B-F549-9A59-996F01FDD9BA}"/>
              </a:ext>
            </a:extLst>
          </p:cNvPr>
          <p:cNvSpPr/>
          <p:nvPr/>
        </p:nvSpPr>
        <p:spPr>
          <a:xfrm>
            <a:off x="6847690" y="3616837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8" name="Прямоугольник 227">
            <a:extLst>
              <a:ext uri="{FF2B5EF4-FFF2-40B4-BE49-F238E27FC236}">
                <a16:creationId xmlns:a16="http://schemas.microsoft.com/office/drawing/2014/main" id="{E843D088-F234-5B42-A4F5-E061357A905B}"/>
              </a:ext>
            </a:extLst>
          </p:cNvPr>
          <p:cNvSpPr/>
          <p:nvPr/>
        </p:nvSpPr>
        <p:spPr>
          <a:xfrm>
            <a:off x="6859371" y="3514642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х</a:t>
            </a:r>
            <a:endParaRPr lang="ru-RU" sz="2000" dirty="0"/>
          </a:p>
        </p:txBody>
      </p:sp>
      <p:sp>
        <p:nvSpPr>
          <p:cNvPr id="229" name="Овал 228">
            <a:extLst>
              <a:ext uri="{FF2B5EF4-FFF2-40B4-BE49-F238E27FC236}">
                <a16:creationId xmlns:a16="http://schemas.microsoft.com/office/drawing/2014/main" id="{D2960034-099B-4748-8C18-FD8B8E492899}"/>
              </a:ext>
            </a:extLst>
          </p:cNvPr>
          <p:cNvSpPr/>
          <p:nvPr/>
        </p:nvSpPr>
        <p:spPr>
          <a:xfrm>
            <a:off x="5911569" y="4466290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0" name="Прямоугольник 229">
            <a:extLst>
              <a:ext uri="{FF2B5EF4-FFF2-40B4-BE49-F238E27FC236}">
                <a16:creationId xmlns:a16="http://schemas.microsoft.com/office/drawing/2014/main" id="{D9625B67-DE48-194E-935D-1E1EBB04B7E7}"/>
              </a:ext>
            </a:extLst>
          </p:cNvPr>
          <p:cNvSpPr/>
          <p:nvPr/>
        </p:nvSpPr>
        <p:spPr>
          <a:xfrm>
            <a:off x="5923250" y="4364095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y</a:t>
            </a:r>
            <a:endParaRPr lang="ru-RU" sz="2000" dirty="0"/>
          </a:p>
        </p:txBody>
      </p:sp>
      <p:sp>
        <p:nvSpPr>
          <p:cNvPr id="231" name="Овал 230">
            <a:extLst>
              <a:ext uri="{FF2B5EF4-FFF2-40B4-BE49-F238E27FC236}">
                <a16:creationId xmlns:a16="http://schemas.microsoft.com/office/drawing/2014/main" id="{C628F903-FF73-D44C-9E45-05F002A79193}"/>
              </a:ext>
            </a:extLst>
          </p:cNvPr>
          <p:cNvSpPr/>
          <p:nvPr/>
        </p:nvSpPr>
        <p:spPr>
          <a:xfrm>
            <a:off x="6845419" y="4465300"/>
            <a:ext cx="360374" cy="360374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id="{75996FF1-EFFF-F54E-AA36-D913932EBBDB}"/>
              </a:ext>
            </a:extLst>
          </p:cNvPr>
          <p:cNvSpPr/>
          <p:nvPr/>
        </p:nvSpPr>
        <p:spPr>
          <a:xfrm>
            <a:off x="6866717" y="4364095"/>
            <a:ext cx="306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/>
              <a:t>z</a:t>
            </a:r>
            <a:endParaRPr lang="ru-RU" sz="2000" dirty="0"/>
          </a:p>
        </p:txBody>
      </p:sp>
      <p:cxnSp>
        <p:nvCxnSpPr>
          <p:cNvPr id="234" name="Прямая соединительная линия 233">
            <a:extLst>
              <a:ext uri="{FF2B5EF4-FFF2-40B4-BE49-F238E27FC236}">
                <a16:creationId xmlns:a16="http://schemas.microsoft.com/office/drawing/2014/main" id="{F24490AA-2EB3-9A4A-8F67-692C51075B00}"/>
              </a:ext>
            </a:extLst>
          </p:cNvPr>
          <p:cNvCxnSpPr>
            <a:cxnSpLocks/>
            <a:stCxn id="215" idx="4"/>
            <a:endCxn id="192" idx="0"/>
          </p:cNvCxnSpPr>
          <p:nvPr/>
        </p:nvCxnSpPr>
        <p:spPr>
          <a:xfrm flipH="1">
            <a:off x="7026891" y="4015305"/>
            <a:ext cx="4230" cy="42084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16C0CD-14FC-C54A-A370-93E6DAB2AC7B}"/>
              </a:ext>
            </a:extLst>
          </p:cNvPr>
          <p:cNvSpPr txBox="1"/>
          <p:nvPr/>
        </p:nvSpPr>
        <p:spPr>
          <a:xfrm>
            <a:off x="5437460" y="5099191"/>
            <a:ext cx="132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Не блок!</a:t>
            </a:r>
          </a:p>
        </p:txBody>
      </p:sp>
    </p:spTree>
    <p:extLst>
      <p:ext uri="{BB962C8B-B14F-4D97-AF65-F5344CB8AC3E}">
        <p14:creationId xmlns:p14="http://schemas.microsoft.com/office/powerpoint/2010/main" val="8435711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2212</Words>
  <Application>Microsoft Macintosh PowerPoint</Application>
  <PresentationFormat>Широкоэкранный</PresentationFormat>
  <Paragraphs>266</Paragraphs>
  <Slides>26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Тема Office</vt:lpstr>
      <vt:lpstr>Выявление блоков</vt:lpstr>
      <vt:lpstr>Введение в курс дела</vt:lpstr>
      <vt:lpstr>Проиллюстрируем</vt:lpstr>
      <vt:lpstr>Проиллюстрируем</vt:lpstr>
      <vt:lpstr>Проиллюстрируем</vt:lpstr>
      <vt:lpstr>Проиллюстрируем</vt:lpstr>
      <vt:lpstr>Проиллюстрируем</vt:lpstr>
      <vt:lpstr>Проиллюстрируем</vt:lpstr>
      <vt:lpstr>Проиллюстрируем</vt:lpstr>
      <vt:lpstr>Определения</vt:lpstr>
      <vt:lpstr>Теорема</vt:lpstr>
      <vt:lpstr>Доказательство</vt:lpstr>
      <vt:lpstr>Презентация PowerPoint</vt:lpstr>
      <vt:lpstr>Доказательство</vt:lpstr>
      <vt:lpstr>Доказательство</vt:lpstr>
      <vt:lpstr>Доказательство</vt:lpstr>
      <vt:lpstr>Доказательство</vt:lpstr>
      <vt:lpstr>Доказательство</vt:lpstr>
      <vt:lpstr>Доказательство</vt:lpstr>
      <vt:lpstr>Доказательство</vt:lpstr>
      <vt:lpstr>Алгоритм выявления блоков</vt:lpstr>
      <vt:lpstr>Алгоритм выявления блоков</vt:lpstr>
      <vt:lpstr>Алгоритм выявления блоков</vt:lpstr>
      <vt:lpstr>Алгоритм выявления блоков</vt:lpstr>
      <vt:lpstr>Алгоритм выявления блоков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Яцко</dc:creator>
  <cp:lastModifiedBy>Евгений Яцко</cp:lastModifiedBy>
  <cp:revision>24</cp:revision>
  <dcterms:created xsi:type="dcterms:W3CDTF">2020-07-16T15:14:55Z</dcterms:created>
  <dcterms:modified xsi:type="dcterms:W3CDTF">2020-10-22T17:52:48Z</dcterms:modified>
</cp:coreProperties>
</file>