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CE0F99A-2FE5-4083-A747-36AD90A07914}" type="datetimeFigureOut">
              <a:rPr lang="ru-RU" smtClean="0"/>
              <a:t>15.10.2020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BF703C1-7A01-4C05-A07C-D02C0E5E2AB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Графы и алгоритмы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3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/>
              <a:t>Определения, которые нам пригодятся: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901952"/>
          </a:xfrm>
        </p:spPr>
        <p:txBody>
          <a:bodyPr/>
          <a:lstStyle/>
          <a:p>
            <a:r>
              <a:rPr lang="en-US" b="1" dirty="0" smtClean="0"/>
              <a:t>DFS-</a:t>
            </a:r>
            <a:r>
              <a:rPr lang="ru-RU" b="1" dirty="0" smtClean="0"/>
              <a:t>дерево: </a:t>
            </a:r>
            <a:r>
              <a:rPr lang="ru-RU" dirty="0" smtClean="0"/>
              <a:t>Каркас, полученный поиском в глубину в связном графе называется </a:t>
            </a:r>
            <a:r>
              <a:rPr lang="en-US" dirty="0" smtClean="0"/>
              <a:t>DFS-</a:t>
            </a:r>
            <a:r>
              <a:rPr lang="ru-RU" dirty="0" smtClean="0"/>
              <a:t>деревом. Оно рассматривается как корневое дерево с корнем в стартовой вершине </a:t>
            </a:r>
            <a:r>
              <a:rPr lang="ru-RU" i="1" dirty="0" smtClean="0"/>
              <a:t>а</a:t>
            </a:r>
            <a:r>
              <a:rPr lang="ru-RU" dirty="0" smtClean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40" r="100000">
                        <a14:foregroundMark x1="56319" y1="97426" x2="56319" y2="97426"/>
                        <a14:foregroundMark x1="69725" y1="93565" x2="69725" y2="93565"/>
                        <a14:foregroundMark x1="76154" y1="91570" x2="76154" y2="91570"/>
                        <a14:foregroundMark x1="79670" y1="90154" x2="79670" y2="90154"/>
                        <a14:foregroundMark x1="83626" y1="90669" x2="83626" y2="90669"/>
                        <a14:foregroundMark x1="86099" y1="91892" x2="86099" y2="91892"/>
                        <a14:foregroundMark x1="95275" y1="46396" x2="95275" y2="46396"/>
                        <a14:foregroundMark x1="66319" y1="91120" x2="66319" y2="91120"/>
                        <a14:backgroundMark x1="25495" y1="38417" x2="25495" y2="38417"/>
                        <a14:backgroundMark x1="54231" y1="40090" x2="54231" y2="40090"/>
                        <a14:backgroundMark x1="68516" y1="2960" x2="68516" y2="2960"/>
                        <a14:backgroundMark x1="70989" y1="92793" x2="70989" y2="92793"/>
                        <a14:backgroundMark x1="75055" y1="92342" x2="75055" y2="92342"/>
                        <a14:backgroundMark x1="78626" y1="91248" x2="78626" y2="91248"/>
                        <a14:backgroundMark x1="87418" y1="92471" x2="87418" y2="92471"/>
                        <a14:backgroundMark x1="78242" y1="34106" x2="78242" y2="34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462" y="3212976"/>
            <a:ext cx="3841075" cy="32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3441080"/>
            <a:ext cx="76328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700" b="1" dirty="0" smtClean="0"/>
              <a:t>Шарнир: </a:t>
            </a:r>
            <a:r>
              <a:rPr lang="ru-RU" sz="2700" dirty="0" smtClean="0"/>
              <a:t>Вершина, пр</a:t>
            </a:r>
            <a:r>
              <a:rPr lang="ru-RU" sz="2700" dirty="0" smtClean="0"/>
              <a:t>и удалении которой увеличивается число компонент связности графа</a:t>
            </a:r>
            <a:endParaRPr lang="ru-RU" sz="2700" dirty="0" smtClean="0"/>
          </a:p>
        </p:txBody>
      </p:sp>
    </p:spTree>
    <p:extLst>
      <p:ext uri="{BB962C8B-B14F-4D97-AF65-F5344CB8AC3E}">
        <p14:creationId xmlns:p14="http://schemas.microsoft.com/office/powerpoint/2010/main" val="18577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782272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Стартовая вершина </a:t>
                </a:r>
                <a:r>
                  <a:rPr lang="ru-RU" b="1" i="1" dirty="0" smtClean="0"/>
                  <a:t>а </a:t>
                </a:r>
                <a:r>
                  <a:rPr lang="ru-RU" b="1" dirty="0" smtClean="0"/>
                  <a:t>является шарниром графа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</a:t>
                </a:r>
                <a:r>
                  <a:rPr lang="ru-RU" b="1" dirty="0" smtClean="0">
                    <a:sym typeface="Wingdings" panose="05000000000000000000" pitchFamily="2" charset="2"/>
                  </a:rPr>
                  <a:t>, когда в </a:t>
                </a:r>
                <a:r>
                  <a:rPr lang="en-US" b="1" dirty="0" smtClean="0">
                    <a:sym typeface="Wingdings" panose="05000000000000000000" pitchFamily="2" charset="2"/>
                  </a:rPr>
                  <a:t>DFS-</a:t>
                </a:r>
                <a:r>
                  <a:rPr lang="ru-RU" b="1" dirty="0" smtClean="0">
                    <a:sym typeface="Wingdings" panose="05000000000000000000" pitchFamily="2" charset="2"/>
                  </a:rPr>
                  <a:t>дереве </a:t>
                </a:r>
                <a:r>
                  <a:rPr lang="en-US" b="1" i="1" dirty="0" smtClean="0">
                    <a:sym typeface="Wingdings" panose="05000000000000000000" pitchFamily="2" charset="2"/>
                  </a:rPr>
                  <a:t>T</a:t>
                </a:r>
                <a:r>
                  <a:rPr lang="en-US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b="1" dirty="0" err="1" smtClean="0">
                    <a:sym typeface="Wingdings" panose="05000000000000000000" pitchFamily="2" charset="2"/>
                  </a:rPr>
                  <a:t>deg</a:t>
                </a:r>
                <a:r>
                  <a:rPr lang="en-US" b="1" dirty="0" smtClean="0">
                    <a:sym typeface="Wingdings" panose="05000000000000000000" pitchFamily="2" charset="2"/>
                  </a:rPr>
                  <a:t>(</a:t>
                </a:r>
                <a:r>
                  <a:rPr lang="en-US" b="1" i="1" dirty="0" smtClean="0">
                    <a:sym typeface="Wingdings" panose="05000000000000000000" pitchFamily="2" charset="2"/>
                  </a:rPr>
                  <a:t>a</a:t>
                </a:r>
                <a:r>
                  <a:rPr lang="en-US" b="1" dirty="0" smtClean="0">
                    <a:sym typeface="Wingdings" panose="05000000000000000000" pitchFamily="2" charset="2"/>
                  </a:rPr>
                  <a:t>)&gt;1</a:t>
                </a:r>
              </a:p>
              <a:p>
                <a:r>
                  <a:rPr lang="ru-RU" dirty="0" smtClean="0">
                    <a:sym typeface="Wingdings" panose="05000000000000000000" pitchFamily="2" charset="2"/>
                  </a:rPr>
                  <a:t>Док-во: </a:t>
                </a:r>
              </a:p>
              <a:p>
                <a:r>
                  <a:rPr lang="en-US" b="1" dirty="0" smtClean="0">
                    <a:sym typeface="Wingdings" panose="05000000000000000000" pitchFamily="2" charset="2"/>
                  </a:rPr>
                  <a:t>=&gt; </a:t>
                </a:r>
                <a:r>
                  <a:rPr lang="ru-RU" dirty="0" smtClean="0">
                    <a:sym typeface="Wingdings" panose="05000000000000000000" pitchFamily="2" charset="2"/>
                  </a:rPr>
                  <a:t>От противного.</a:t>
                </a:r>
              </a:p>
              <a:p>
                <a:r>
                  <a:rPr lang="ru-RU" dirty="0" smtClean="0">
                    <a:sym typeface="Wingdings" panose="05000000000000000000" pitchFamily="2" charset="2"/>
                  </a:rPr>
                  <a:t>Пусть </a:t>
                </a:r>
                <a:r>
                  <a:rPr lang="ru-RU" i="1" dirty="0" smtClean="0">
                    <a:sym typeface="Wingdings" panose="05000000000000000000" pitchFamily="2" charset="2"/>
                  </a:rPr>
                  <a:t>а</a:t>
                </a:r>
                <a:r>
                  <a:rPr lang="ru-RU" dirty="0" smtClean="0">
                    <a:sym typeface="Wingdings" panose="05000000000000000000" pitchFamily="2" charset="2"/>
                  </a:rPr>
                  <a:t> – шарнир, но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deg</a:t>
                </a:r>
                <a:r>
                  <a:rPr lang="en-US" dirty="0" smtClean="0">
                    <a:sym typeface="Wingdings" panose="05000000000000000000" pitchFamily="2" charset="2"/>
                  </a:rPr>
                  <a:t>(</a:t>
                </a:r>
                <a:r>
                  <a:rPr lang="en-US" i="1" dirty="0" smtClean="0">
                    <a:sym typeface="Wingdings" panose="05000000000000000000" pitchFamily="2" charset="2"/>
                  </a:rPr>
                  <a:t>a</a:t>
                </a:r>
                <a:r>
                  <a:rPr lang="en-US" dirty="0" smtClean="0">
                    <a:sym typeface="Wingdings" panose="05000000000000000000" pitchFamily="2" charset="2"/>
                  </a:rPr>
                  <a:t>)=1. </a:t>
                </a:r>
                <a:r>
                  <a:rPr lang="ru-RU" dirty="0" smtClean="0">
                    <a:sym typeface="Wingdings" panose="05000000000000000000" pitchFamily="2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∃</m:t>
                    </m:r>
                  </m:oMath>
                </a14:m>
                <a:r>
                  <a:rPr lang="ru-RU" dirty="0" smtClean="0">
                    <a:sym typeface="Wingdings" panose="05000000000000000000" pitchFamily="2" charset="2"/>
                  </a:rPr>
                  <a:t>!(</a:t>
                </a:r>
                <a:r>
                  <a:rPr lang="en-US" i="1" dirty="0" smtClean="0">
                    <a:sym typeface="Wingdings" panose="05000000000000000000" pitchFamily="2" charset="2"/>
                  </a:rPr>
                  <a:t>a, b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⇒∀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 ∃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ru-RU" dirty="0" smtClean="0">
                    <a:sym typeface="Wingdings" panose="05000000000000000000" pitchFamily="2" charset="2"/>
                  </a:rPr>
                  <a:t>путь из </a:t>
                </a:r>
                <a:r>
                  <a:rPr lang="en-US" i="1" dirty="0" smtClean="0">
                    <a:sym typeface="Wingdings" panose="05000000000000000000" pitchFamily="2" charset="2"/>
                  </a:rPr>
                  <a:t>v</a:t>
                </a:r>
                <a:r>
                  <a:rPr lang="ru-RU" i="1" dirty="0" smtClean="0">
                    <a:sym typeface="Wingdings" panose="05000000000000000000" pitchFamily="2" charset="2"/>
                  </a:rPr>
                  <a:t> </a:t>
                </a:r>
                <a:r>
                  <a:rPr lang="ru-RU" dirty="0" smtClean="0">
                    <a:sym typeface="Wingdings" panose="05000000000000000000" pitchFamily="2" charset="2"/>
                  </a:rPr>
                  <a:t>в </a:t>
                </a:r>
                <a:r>
                  <a:rPr lang="en-US" i="1" dirty="0" smtClean="0">
                    <a:sym typeface="Wingdings" panose="05000000000000000000" pitchFamily="2" charset="2"/>
                  </a:rPr>
                  <a:t>b</a:t>
                </a:r>
                <a:r>
                  <a:rPr lang="ru-RU" i="1" dirty="0" smtClean="0">
                    <a:sym typeface="Wingdings" panose="05000000000000000000" pitchFamily="2" charset="2"/>
                  </a:rPr>
                  <a:t>, </a:t>
                </a:r>
                <a:r>
                  <a:rPr lang="ru-RU" dirty="0" smtClean="0">
                    <a:sym typeface="Wingdings" panose="05000000000000000000" pitchFamily="2" charset="2"/>
                  </a:rPr>
                  <a:t>не проходящий через </a:t>
                </a:r>
                <a:r>
                  <a:rPr lang="ru-RU" i="1" dirty="0" smtClean="0">
                    <a:sym typeface="Wingdings" panose="05000000000000000000" pitchFamily="2" charset="2"/>
                  </a:rPr>
                  <a:t>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ru-RU" i="1" dirty="0" smtClean="0">
                    <a:sym typeface="Wingdings" panose="05000000000000000000" pitchFamily="2" charset="2"/>
                  </a:rPr>
                  <a:t> </a:t>
                </a:r>
                <a:r>
                  <a:rPr lang="ru-RU" dirty="0" smtClean="0">
                    <a:sym typeface="Wingdings" panose="05000000000000000000" pitchFamily="2" charset="2"/>
                  </a:rPr>
                  <a:t>если удалить вершину </a:t>
                </a:r>
                <a:r>
                  <a:rPr lang="ru-RU" i="1" dirty="0" smtClean="0">
                    <a:sym typeface="Wingdings" panose="05000000000000000000" pitchFamily="2" charset="2"/>
                  </a:rPr>
                  <a:t>а</a:t>
                </a:r>
                <a:r>
                  <a:rPr lang="ru-RU" dirty="0" smtClean="0">
                    <a:sym typeface="Wingdings" panose="05000000000000000000" pitchFamily="2" charset="2"/>
                  </a:rPr>
                  <a:t> из графа, его связность не нарушится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ru-RU" dirty="0" smtClean="0">
                    <a:sym typeface="Wingdings" panose="05000000000000000000" pitchFamily="2" charset="2"/>
                  </a:rPr>
                  <a:t> </a:t>
                </a:r>
                <a:r>
                  <a:rPr lang="ru-RU" i="1" dirty="0" smtClean="0">
                    <a:sym typeface="Wingdings" panose="05000000000000000000" pitchFamily="2" charset="2"/>
                  </a:rPr>
                  <a:t>а</a:t>
                </a:r>
                <a:r>
                  <a:rPr lang="ru-RU" dirty="0" smtClean="0">
                    <a:sym typeface="Wingdings" panose="05000000000000000000" pitchFamily="2" charset="2"/>
                  </a:rPr>
                  <a:t> – не шарнир. Противоречие.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4782272"/>
              </a:xfrm>
              <a:blipFill rotWithShape="1">
                <a:blip r:embed="rId2"/>
                <a:stretch>
                  <a:fillRect l="-789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19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Лемма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3990184"/>
              </a:xfrm>
            </p:spPr>
            <p:txBody>
              <a:bodyPr/>
              <a:lstStyle/>
              <a:p>
                <a:r>
                  <a:rPr lang="ru-RU" b="1" dirty="0"/>
                  <a:t>Стартовая вершина </a:t>
                </a:r>
                <a:r>
                  <a:rPr lang="ru-RU" b="1" i="1" dirty="0"/>
                  <a:t>а </a:t>
                </a:r>
                <a:r>
                  <a:rPr lang="ru-RU" b="1" dirty="0"/>
                  <a:t>является шарниром графа </a:t>
                </a:r>
                <a:r>
                  <a:rPr lang="en-US" b="1" dirty="0">
                    <a:sym typeface="Wingdings" panose="05000000000000000000" pitchFamily="2" charset="2"/>
                  </a:rPr>
                  <a:t></a:t>
                </a:r>
                <a:r>
                  <a:rPr lang="ru-RU" b="1" dirty="0">
                    <a:sym typeface="Wingdings" panose="05000000000000000000" pitchFamily="2" charset="2"/>
                  </a:rPr>
                  <a:t>, когда в </a:t>
                </a:r>
                <a:r>
                  <a:rPr lang="en-US" b="1" dirty="0">
                    <a:sym typeface="Wingdings" panose="05000000000000000000" pitchFamily="2" charset="2"/>
                  </a:rPr>
                  <a:t>DFS-</a:t>
                </a:r>
                <a:r>
                  <a:rPr lang="ru-RU" b="1" dirty="0" smtClean="0">
                    <a:sym typeface="Wingdings" panose="05000000000000000000" pitchFamily="2" charset="2"/>
                  </a:rPr>
                  <a:t>дереве</a:t>
                </a:r>
                <a:r>
                  <a:rPr lang="en-US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b="1" i="1" dirty="0" smtClean="0">
                    <a:sym typeface="Wingdings" panose="05000000000000000000" pitchFamily="2" charset="2"/>
                  </a:rPr>
                  <a:t>T</a:t>
                </a:r>
                <a:r>
                  <a:rPr lang="ru-RU" b="1" dirty="0" smtClean="0">
                    <a:sym typeface="Wingdings" panose="05000000000000000000" pitchFamily="2" charset="2"/>
                  </a:rPr>
                  <a:t> </a:t>
                </a:r>
                <a:r>
                  <a:rPr lang="en-US" b="1" dirty="0" err="1">
                    <a:sym typeface="Wingdings" panose="05000000000000000000" pitchFamily="2" charset="2"/>
                  </a:rPr>
                  <a:t>deg</a:t>
                </a:r>
                <a:r>
                  <a:rPr lang="en-US" b="1" dirty="0">
                    <a:sym typeface="Wingdings" panose="05000000000000000000" pitchFamily="2" charset="2"/>
                  </a:rPr>
                  <a:t>(</a:t>
                </a:r>
                <a:r>
                  <a:rPr lang="en-US" b="1" i="1" dirty="0">
                    <a:sym typeface="Wingdings" panose="05000000000000000000" pitchFamily="2" charset="2"/>
                  </a:rPr>
                  <a:t>a</a:t>
                </a:r>
                <a:r>
                  <a:rPr lang="en-US" b="1" dirty="0">
                    <a:sym typeface="Wingdings" panose="05000000000000000000" pitchFamily="2" charset="2"/>
                  </a:rPr>
                  <a:t>)&gt;1</a:t>
                </a:r>
              </a:p>
              <a:p>
                <a:r>
                  <a:rPr lang="ru-RU" dirty="0">
                    <a:sym typeface="Wingdings" panose="05000000000000000000" pitchFamily="2" charset="2"/>
                  </a:rPr>
                  <a:t>Док-во: </a:t>
                </a:r>
                <a:r>
                  <a:rPr lang="en-US" dirty="0" smtClean="0"/>
                  <a:t>&lt;= </a:t>
                </a:r>
              </a:p>
              <a:p>
                <a:r>
                  <a:rPr lang="ru-RU" dirty="0" smtClean="0"/>
                  <a:t>Пусть </a:t>
                </a:r>
                <a:r>
                  <a:rPr lang="en-US" dirty="0" smtClean="0"/>
                  <a:t>n = 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)&gt;1. </a:t>
                </a:r>
                <a:r>
                  <a:rPr lang="ru-RU" dirty="0" smtClean="0"/>
                  <a:t>Удалим вершину </a:t>
                </a:r>
                <a:r>
                  <a:rPr lang="ru-RU" i="1" dirty="0" smtClean="0"/>
                  <a:t>а</a:t>
                </a:r>
                <a:r>
                  <a:rPr lang="ru-RU" dirty="0" smtClean="0"/>
                  <a:t> из дерева, получим </a:t>
                </a:r>
                <a:r>
                  <a:rPr lang="en-US" dirty="0" smtClean="0"/>
                  <a:t>n</a:t>
                </a:r>
                <a:r>
                  <a:rPr lang="ru-RU" dirty="0" smtClean="0"/>
                  <a:t> ветвей. Т.к. </a:t>
                </a:r>
                <a:r>
                  <a:rPr lang="en-US" i="1" dirty="0" smtClean="0"/>
                  <a:t>T – </a:t>
                </a:r>
                <a:r>
                  <a:rPr lang="ru-RU" dirty="0" smtClean="0"/>
                  <a:t>дерево, то любой путь из одной ветви в другую ветвь, всегда проходил через вершину</a:t>
                </a:r>
                <a:r>
                  <a:rPr lang="ru-RU" i="1" dirty="0" smtClean="0"/>
                  <a:t> а. </a:t>
                </a:r>
                <a:r>
                  <a:rPr lang="ru-RU" dirty="0" smtClean="0"/>
                  <a:t>Теперь вершины </a:t>
                </a:r>
                <a:r>
                  <a:rPr lang="ru-RU" i="1" dirty="0" smtClean="0"/>
                  <a:t>а</a:t>
                </a:r>
                <a:r>
                  <a:rPr lang="ru-RU" dirty="0" smtClean="0"/>
                  <a:t> нет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граф стал несвязным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ru-RU" dirty="0" smtClean="0"/>
                  <a:t> при </a:t>
                </a:r>
                <a:r>
                  <a:rPr lang="en-US" dirty="0" smtClean="0"/>
                  <a:t>n&gt;1</a:t>
                </a:r>
                <a:r>
                  <a:rPr lang="ru-RU" dirty="0" smtClean="0"/>
                  <a:t> </a:t>
                </a:r>
                <a:r>
                  <a:rPr lang="ru-RU" i="1" dirty="0" smtClean="0"/>
                  <a:t>а</a:t>
                </a:r>
                <a:r>
                  <a:rPr lang="ru-RU" dirty="0" smtClean="0"/>
                  <a:t> является шарниром по определению.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527048"/>
                <a:ext cx="8503920" cy="3990184"/>
              </a:xfrm>
              <a:blipFill rotWithShape="1">
                <a:blip r:embed="rId2"/>
                <a:stretch>
                  <a:fillRect l="-789" t="-1376" r="-215" b="-3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7884368" y="5661248"/>
                <a:ext cx="6559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/>
                          <a:ea typeface="Cambria Math"/>
                        </a:rPr>
                        <m:t>∎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5661248"/>
                <a:ext cx="65594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Еще больше определений: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Предок и потомок: </a:t>
            </a:r>
            <a:r>
              <a:rPr lang="ru-RU" dirty="0" smtClean="0"/>
              <a:t>Если в дереве </a:t>
            </a:r>
            <a:r>
              <a:rPr lang="ru-RU" i="1" dirty="0" smtClean="0"/>
              <a:t>Т</a:t>
            </a:r>
            <a:r>
              <a:rPr lang="ru-RU" dirty="0" smtClean="0"/>
              <a:t> имеется ориентированный путь из вершины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в вершину </a:t>
            </a:r>
            <a:r>
              <a:rPr lang="en-US" i="1" dirty="0" smtClean="0"/>
              <a:t>y</a:t>
            </a:r>
            <a:r>
              <a:rPr lang="ru-RU" dirty="0" smtClean="0"/>
              <a:t>, то в таком случае вершина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b="1" dirty="0" smtClean="0"/>
              <a:t>предком</a:t>
            </a:r>
            <a:r>
              <a:rPr lang="ru-RU" dirty="0" smtClean="0"/>
              <a:t> для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ru-RU" dirty="0" smtClean="0"/>
              <a:t>а </a:t>
            </a:r>
            <a:r>
              <a:rPr lang="en-US" i="1" dirty="0" smtClean="0"/>
              <a:t>y</a:t>
            </a:r>
            <a:r>
              <a:rPr lang="en-US" dirty="0" smtClean="0"/>
              <a:t> – </a:t>
            </a:r>
            <a:r>
              <a:rPr lang="ru-RU" b="1" dirty="0" smtClean="0"/>
              <a:t>потомком</a:t>
            </a:r>
            <a:r>
              <a:rPr lang="ru-RU" dirty="0" smtClean="0"/>
              <a:t> для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  <a:r>
              <a:rPr lang="ru-RU" dirty="0" smtClean="0"/>
              <a:t> Каждая вершина в дереве является и предком, и потомком самой себя. Предок (потомок), отличный от самой вершины, называется </a:t>
            </a:r>
            <a:r>
              <a:rPr lang="ru-RU" b="1" dirty="0" smtClean="0"/>
              <a:t>собственным предком </a:t>
            </a:r>
            <a:r>
              <a:rPr lang="ru-RU" dirty="0" smtClean="0"/>
              <a:t>(потомком).</a:t>
            </a:r>
          </a:p>
          <a:p>
            <a:r>
              <a:rPr lang="ru-RU" b="1" dirty="0" smtClean="0"/>
              <a:t>Сын: </a:t>
            </a:r>
            <a:r>
              <a:rPr lang="ru-RU" dirty="0"/>
              <a:t>Если в дереве </a:t>
            </a:r>
            <a:r>
              <a:rPr lang="ru-RU" i="1" dirty="0"/>
              <a:t>Т</a:t>
            </a:r>
            <a:r>
              <a:rPr lang="ru-RU" dirty="0"/>
              <a:t> </a:t>
            </a:r>
            <a:r>
              <a:rPr lang="ru-RU" dirty="0" smtClean="0"/>
              <a:t>имеется ориентированное ребро </a:t>
            </a:r>
            <a:r>
              <a:rPr lang="en-US" i="1" dirty="0" err="1" smtClean="0"/>
              <a:t>xy</a:t>
            </a:r>
            <a:r>
              <a:rPr lang="ru-RU" dirty="0" smtClean="0"/>
              <a:t>, то вершина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ru-RU" dirty="0" smtClean="0"/>
              <a:t>называется </a:t>
            </a:r>
            <a:r>
              <a:rPr lang="ru-RU" b="1" dirty="0" smtClean="0"/>
              <a:t>сыном</a:t>
            </a:r>
            <a:r>
              <a:rPr lang="ru-RU" dirty="0" smtClean="0"/>
              <a:t> вершины </a:t>
            </a:r>
            <a:r>
              <a:rPr lang="ru-RU" i="1" dirty="0" smtClean="0"/>
              <a:t>х.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5877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Теорема 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20040" y="1556792"/>
                <a:ext cx="8503920" cy="4824536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Пусть </a:t>
                </a:r>
                <a:r>
                  <a:rPr lang="ru-RU" b="1" i="1" dirty="0" smtClean="0"/>
                  <a:t>Т</a:t>
                </a:r>
                <a:r>
                  <a:rPr lang="ru-RU" b="1" dirty="0" smtClean="0"/>
                  <a:t> – </a:t>
                </a:r>
                <a:r>
                  <a:rPr lang="en-US" b="1" dirty="0" smtClean="0"/>
                  <a:t>DFS-</a:t>
                </a:r>
                <a:r>
                  <a:rPr lang="ru-RU" b="1" dirty="0" smtClean="0"/>
                  <a:t>дерево графа </a:t>
                </a:r>
                <a:r>
                  <a:rPr lang="en-US" b="1" i="1" dirty="0" smtClean="0"/>
                  <a:t>G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 корнем </a:t>
                </a:r>
                <a:r>
                  <a:rPr lang="ru-RU" b="1" i="1" dirty="0" smtClean="0"/>
                  <a:t>а</a:t>
                </a:r>
                <a:r>
                  <a:rPr lang="ru-RU" b="1" dirty="0" smtClean="0"/>
                  <a:t>. Вершина </a:t>
                </a:r>
                <a:r>
                  <a:rPr lang="en-US" b="1" i="1" dirty="0" smtClean="0"/>
                  <a:t>x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b="1" i="1" dirty="0" smtClean="0"/>
                  <a:t>a, </a:t>
                </a:r>
                <a:r>
                  <a:rPr lang="ru-RU" b="1" dirty="0" smtClean="0"/>
                  <a:t>является шарниром графа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</a:t>
                </a:r>
                <a:r>
                  <a:rPr lang="ru-RU" b="1" dirty="0" smtClean="0">
                    <a:sym typeface="Wingdings" panose="05000000000000000000" pitchFamily="2" charset="2"/>
                  </a:rPr>
                  <a:t>, когда у нее в дереве Т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∃</m:t>
                    </m:r>
                  </m:oMath>
                </a14:m>
                <a:r>
                  <a:rPr lang="ru-RU" b="1" dirty="0" smtClean="0"/>
                  <a:t> такой сын </a:t>
                </a:r>
                <a:r>
                  <a:rPr lang="en-US" b="1" i="1" dirty="0" smtClean="0"/>
                  <a:t>y</a:t>
                </a:r>
                <a:r>
                  <a:rPr lang="ru-RU" b="1" dirty="0" smtClean="0"/>
                  <a:t>, что ни один потомок </a:t>
                </a:r>
                <a:r>
                  <a:rPr lang="en-US" b="1" i="1" dirty="0" smtClean="0"/>
                  <a:t>y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не соединен ребром ни с одним собственным предком вершины </a:t>
                </a:r>
                <a:r>
                  <a:rPr lang="ru-RU" b="1" i="1" dirty="0" smtClean="0"/>
                  <a:t>х</a:t>
                </a:r>
                <a:r>
                  <a:rPr lang="ru-RU" b="1" dirty="0" smtClean="0"/>
                  <a:t>.</a:t>
                </a:r>
              </a:p>
              <a:p>
                <a:r>
                  <a:rPr lang="ru-RU" dirty="0" smtClean="0"/>
                  <a:t>Док-во: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От противного.</a:t>
                </a:r>
              </a:p>
              <a:p>
                <a:r>
                  <a:rPr lang="ru-RU" dirty="0" smtClean="0"/>
                  <a:t>Пусть </a:t>
                </a:r>
                <a:r>
                  <a:rPr lang="ru-RU" i="1" dirty="0" smtClean="0"/>
                  <a:t>х</a:t>
                </a:r>
                <a:r>
                  <a:rPr lang="ru-RU" dirty="0" smtClean="0"/>
                  <a:t> – шарнир 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−сына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r>
                  <a:rPr lang="ru-RU" dirty="0" smtClean="0"/>
                  <a:t>, где </a:t>
                </a:r>
                <a:r>
                  <a:rPr lang="en-US" i="1" dirty="0" smtClean="0"/>
                  <a:t>v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i="1" dirty="0" smtClean="0"/>
                  <a:t> – </a:t>
                </a:r>
                <a:r>
                  <a:rPr lang="ru-RU" dirty="0" smtClean="0"/>
                  <a:t>предок </a:t>
                </a:r>
                <a:r>
                  <a:rPr lang="en-US" i="1" dirty="0" smtClean="0"/>
                  <a:t>x</a:t>
                </a:r>
                <a:r>
                  <a:rPr lang="ru-RU" i="1" dirty="0" smtClean="0"/>
                  <a:t>,</a:t>
                </a:r>
                <a:r>
                  <a:rPr lang="ru-RU" dirty="0" smtClean="0"/>
                  <a:t> тогда если удалить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, граф останется связным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не шарнир.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0040" y="1556792"/>
                <a:ext cx="8503920" cy="4824536"/>
              </a:xfrm>
              <a:blipFill rotWithShape="1">
                <a:blip r:embed="rId2"/>
                <a:stretch>
                  <a:fillRect l="-789" t="-1136" r="-1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57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Теорема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b="1" dirty="0" smtClean="0"/>
                  <a:t>Пусть </a:t>
                </a:r>
                <a:r>
                  <a:rPr lang="ru-RU" b="1" i="1" dirty="0"/>
                  <a:t>Т</a:t>
                </a:r>
                <a:r>
                  <a:rPr lang="ru-RU" b="1" dirty="0"/>
                  <a:t> – </a:t>
                </a:r>
                <a:r>
                  <a:rPr lang="en-US" b="1" dirty="0"/>
                  <a:t>DFS-</a:t>
                </a:r>
                <a:r>
                  <a:rPr lang="ru-RU" b="1" dirty="0"/>
                  <a:t>дерево графа </a:t>
                </a:r>
                <a:r>
                  <a:rPr lang="en-US" b="1" i="1" dirty="0"/>
                  <a:t>G</a:t>
                </a:r>
                <a:r>
                  <a:rPr lang="en-US" b="1" dirty="0"/>
                  <a:t> </a:t>
                </a:r>
                <a:r>
                  <a:rPr lang="ru-RU" b="1" dirty="0"/>
                  <a:t>с корнем </a:t>
                </a:r>
                <a:r>
                  <a:rPr lang="ru-RU" b="1" i="1" dirty="0"/>
                  <a:t>а</a:t>
                </a:r>
                <a:r>
                  <a:rPr lang="ru-RU" b="1" dirty="0"/>
                  <a:t>. Вершина </a:t>
                </a:r>
                <a:r>
                  <a:rPr lang="en-US" b="1" i="1" dirty="0"/>
                  <a:t>x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b="1" i="1" dirty="0"/>
                  <a:t>a, </a:t>
                </a:r>
                <a:r>
                  <a:rPr lang="ru-RU" b="1" dirty="0"/>
                  <a:t>является шарниром графа </a:t>
                </a:r>
                <a:r>
                  <a:rPr lang="en-US" b="1" dirty="0">
                    <a:sym typeface="Wingdings" panose="05000000000000000000" pitchFamily="2" charset="2"/>
                  </a:rPr>
                  <a:t></a:t>
                </a:r>
                <a:r>
                  <a:rPr lang="ru-RU" b="1" dirty="0">
                    <a:sym typeface="Wingdings" panose="05000000000000000000" pitchFamily="2" charset="2"/>
                  </a:rPr>
                  <a:t>, когда у нее в дереве Т </a:t>
                </a:r>
                <a14:m>
                  <m:oMath xmlns:m="http://schemas.openxmlformats.org/officeDocument/2006/math">
                    <m:r>
                      <a:rPr lang="ru-RU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∃</m:t>
                    </m:r>
                  </m:oMath>
                </a14:m>
                <a:r>
                  <a:rPr lang="ru-RU" b="1" dirty="0">
                    <a:solidFill>
                      <a:schemeClr val="tx1"/>
                    </a:solidFill>
                  </a:rPr>
                  <a:t> такой сын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y</a:t>
                </a:r>
                <a:r>
                  <a:rPr lang="ru-RU" b="1" dirty="0">
                    <a:solidFill>
                      <a:schemeClr val="tx1"/>
                    </a:solidFill>
                  </a:rPr>
                  <a:t>, что ни один потомок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y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ru-RU" b="1" dirty="0">
                    <a:solidFill>
                      <a:schemeClr val="tx1"/>
                    </a:solidFill>
                  </a:rPr>
                  <a:t>не соединен ребром ни с одним собственным предком вершины </a:t>
                </a:r>
                <a:r>
                  <a:rPr lang="ru-RU" b="1" i="1" dirty="0" smtClean="0">
                    <a:solidFill>
                      <a:schemeClr val="tx1"/>
                    </a:solidFill>
                  </a:rPr>
                  <a:t>х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.</a:t>
                </a:r>
                <a:endParaRPr lang="en-US" b="1" dirty="0"/>
              </a:p>
              <a:p>
                <a:r>
                  <a:rPr lang="ru-RU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/>
                  <a:t>Док-во: </a:t>
                </a:r>
                <a:r>
                  <a:rPr lang="en-US" dirty="0" smtClean="0"/>
                  <a:t>&lt;=</a:t>
                </a:r>
                <a:endParaRPr lang="ru-RU" dirty="0" smtClean="0"/>
              </a:p>
              <a:p>
                <a:r>
                  <a:rPr lang="ru-RU" dirty="0" smtClean="0"/>
                  <a:t>Пусть </a:t>
                </a:r>
                <a:r>
                  <a:rPr lang="en-US" i="1" dirty="0" smtClean="0"/>
                  <a:t>y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удовлетворяет условиям правой части. Т.к. </a:t>
                </a:r>
                <a:r>
                  <a:rPr lang="en-US" i="1" dirty="0" smtClean="0"/>
                  <a:t>y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  <m:r>
                      <a:rPr lang="ru-RU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ru-RU" dirty="0" smtClean="0"/>
                  <a:t>то любой путь, проходящий из стартовой вершины в </a:t>
                </a:r>
                <a:r>
                  <a:rPr lang="en-US" dirty="0" smtClean="0"/>
                  <a:t>y</a:t>
                </a:r>
                <a:r>
                  <a:rPr lang="ru-RU" dirty="0" smtClean="0"/>
                  <a:t> проходит через вершину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при удалении </a:t>
                </a:r>
                <a:r>
                  <a:rPr lang="ru-RU" i="1" dirty="0" smtClean="0"/>
                  <a:t>х</a:t>
                </a:r>
                <a:r>
                  <a:rPr lang="ru-RU" dirty="0" smtClean="0"/>
                  <a:t> число компонент связности возрастет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i="1" dirty="0" smtClean="0"/>
                  <a:t>х</a:t>
                </a:r>
                <a:r>
                  <a:rPr lang="ru-RU" dirty="0" smtClean="0"/>
                  <a:t> – шарнир. </a:t>
                </a:r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89" t="-2000" r="-1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956376" y="5733256"/>
                <a:ext cx="6559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i="1" smtClean="0">
                          <a:latin typeface="Cambria Math"/>
                          <a:ea typeface="Cambria Math"/>
                        </a:rPr>
                        <m:t>∎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5733256"/>
                <a:ext cx="65594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9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215</TotalTime>
  <Words>486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Официальная</vt:lpstr>
      <vt:lpstr>Графы и алгоритмы</vt:lpstr>
      <vt:lpstr>Определения, которые нам пригодятся:</vt:lpstr>
      <vt:lpstr>Лемма</vt:lpstr>
      <vt:lpstr>Лемма</vt:lpstr>
      <vt:lpstr>Еще больше определений:</vt:lpstr>
      <vt:lpstr>Теорема 2</vt:lpstr>
      <vt:lpstr>Теорема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 и алгоритмы</dc:title>
  <dc:creator>Андрей</dc:creator>
  <cp:lastModifiedBy>Андрей</cp:lastModifiedBy>
  <cp:revision>10</cp:revision>
  <dcterms:created xsi:type="dcterms:W3CDTF">2020-10-15T13:29:06Z</dcterms:created>
  <dcterms:modified xsi:type="dcterms:W3CDTF">2020-10-15T17:04:58Z</dcterms:modified>
</cp:coreProperties>
</file>