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4B20-5C64-42E2-A171-3AAB5F0A054B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9E8E-4BFE-4051-9436-00796DBF63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err="1" smtClean="0"/>
              <a:t>Двусвязность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5856" y="6232376"/>
            <a:ext cx="6400800" cy="625624"/>
          </a:xfrm>
        </p:spPr>
        <p:txBody>
          <a:bodyPr/>
          <a:lstStyle/>
          <a:p>
            <a:r>
              <a:rPr lang="ru-RU" dirty="0" err="1" smtClean="0"/>
              <a:t>Моторин</a:t>
            </a:r>
            <a:r>
              <a:rPr lang="ru-RU" dirty="0" smtClean="0"/>
              <a:t> Кирилл, 18123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Индукция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Так как вершина </a:t>
            </a:r>
            <a:r>
              <a:rPr lang="ru-RU" sz="2800" dirty="0" err="1" smtClean="0"/>
              <a:t>x</a:t>
            </a:r>
            <a:r>
              <a:rPr lang="ru-RU" sz="2800" dirty="0" smtClean="0"/>
              <a:t> – не шарнир, то существует простой путь P из </a:t>
            </a:r>
            <a:r>
              <a:rPr lang="ru-RU" sz="2800" dirty="0" err="1" smtClean="0"/>
              <a:t>b</a:t>
            </a:r>
            <a:r>
              <a:rPr lang="ru-RU" sz="2800" dirty="0" smtClean="0"/>
              <a:t> в </a:t>
            </a:r>
            <a:r>
              <a:rPr lang="ru-RU" sz="2800" dirty="0" err="1" smtClean="0"/>
              <a:t>a</a:t>
            </a:r>
            <a:r>
              <a:rPr lang="ru-RU" sz="2800" dirty="0" smtClean="0"/>
              <a:t>, не проходящий через </a:t>
            </a:r>
            <a:r>
              <a:rPr lang="ru-RU" sz="2800" dirty="0" err="1" smtClean="0"/>
              <a:t>x</a:t>
            </a:r>
            <a:r>
              <a:rPr lang="ru-RU" sz="2800" dirty="0" smtClean="0"/>
              <a:t>. Пусть </a:t>
            </a:r>
            <a:r>
              <a:rPr lang="ru-RU" sz="2800" dirty="0" err="1" smtClean="0"/>
              <a:t>y</a:t>
            </a:r>
            <a:r>
              <a:rPr lang="ru-RU" sz="2800" dirty="0" smtClean="0"/>
              <a:t> – первая вершина этого пути, принадлежащая C (такая существует, так как </a:t>
            </a:r>
            <a:r>
              <a:rPr lang="ru-RU" sz="2800" dirty="0" err="1" smtClean="0"/>
              <a:t>a</a:t>
            </a:r>
            <a:r>
              <a:rPr lang="ru-RU" sz="2800" dirty="0" smtClean="0"/>
              <a:t> ∈ С). </a:t>
            </a:r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181475"/>
            <a:ext cx="47815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Индукция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/>
              <a:t>О</a:t>
            </a:r>
            <a:r>
              <a:rPr lang="ru-RU" sz="2800" dirty="0" smtClean="0"/>
              <a:t>трезок пути P от </a:t>
            </a:r>
            <a:r>
              <a:rPr lang="ru-RU" sz="2800" dirty="0" err="1" smtClean="0"/>
              <a:t>b</a:t>
            </a:r>
            <a:r>
              <a:rPr lang="ru-RU" sz="2800" dirty="0" smtClean="0"/>
              <a:t> до </a:t>
            </a:r>
            <a:r>
              <a:rPr lang="ru-RU" sz="2800" dirty="0" err="1" smtClean="0"/>
              <a:t>y</a:t>
            </a:r>
            <a:r>
              <a:rPr lang="ru-RU" sz="2800" dirty="0" smtClean="0"/>
              <a:t> вместе с отрезком цикла от </a:t>
            </a:r>
            <a:r>
              <a:rPr lang="ru-RU" sz="2800" dirty="0" err="1" smtClean="0"/>
              <a:t>y</a:t>
            </a:r>
            <a:r>
              <a:rPr lang="ru-RU" sz="2800" dirty="0" smtClean="0"/>
              <a:t> до </a:t>
            </a:r>
            <a:r>
              <a:rPr lang="ru-RU" sz="2800" dirty="0" err="1" smtClean="0"/>
              <a:t>x</a:t>
            </a:r>
            <a:r>
              <a:rPr lang="ru-RU" sz="2800" dirty="0" smtClean="0"/>
              <a:t>, содержащим вершину </a:t>
            </a:r>
            <a:r>
              <a:rPr lang="ru-RU" sz="2800" dirty="0" err="1" smtClean="0"/>
              <a:t>a</a:t>
            </a:r>
            <a:r>
              <a:rPr lang="ru-RU" sz="2800" dirty="0" smtClean="0"/>
              <a:t>, и с ребром (</a:t>
            </a:r>
            <a:r>
              <a:rPr lang="ru-RU" sz="2800" dirty="0" err="1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b</a:t>
            </a:r>
            <a:r>
              <a:rPr lang="ru-RU" sz="2800" dirty="0" smtClean="0"/>
              <a:t>) образует простой цикл, содержащий обе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b</a:t>
            </a:r>
            <a:r>
              <a:rPr lang="ru-RU" sz="2800" dirty="0" smtClean="0"/>
              <a:t>. </a:t>
            </a:r>
            <a:endParaRPr lang="ru-RU" sz="2800" i="1" dirty="0" smtClean="0"/>
          </a:p>
          <a:p>
            <a:r>
              <a:rPr lang="ru-RU" sz="2800" dirty="0" smtClean="0"/>
              <a:t>Этим мы доказали что для двух вершин наше предположение выполняется.</a:t>
            </a:r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181475"/>
            <a:ext cx="47815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вершины и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</a:t>
            </a:r>
            <a:r>
              <a:rPr lang="ru-RU" sz="2800" dirty="0" smtClean="0"/>
              <a:t>окажем, что для любой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любого ребра (</a:t>
            </a:r>
            <a:r>
              <a:rPr lang="ru-RU" sz="2800" dirty="0" err="1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y</a:t>
            </a:r>
            <a:r>
              <a:rPr lang="ru-RU" sz="2800" dirty="0" smtClean="0"/>
              <a:t>) двусвязного графа G в нем имеется цикл, содержащий эту вершину и это ребро.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вершины и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Как доказано выше, существует простой цикл C1, содержащий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x</a:t>
            </a:r>
            <a:r>
              <a:rPr lang="ru-RU" sz="2800" dirty="0" smtClean="0"/>
              <a:t>. Если этот цикл </a:t>
            </a:r>
            <a:r>
              <a:rPr lang="ru-RU" sz="2800" b="1" dirty="0" smtClean="0"/>
              <a:t>проходит через </a:t>
            </a:r>
            <a:r>
              <a:rPr lang="ru-RU" sz="2800" b="1" dirty="0" err="1" smtClean="0"/>
              <a:t>y</a:t>
            </a:r>
            <a:r>
              <a:rPr lang="ru-RU" sz="2800" dirty="0" smtClean="0"/>
              <a:t>, то, заменив в нем отрезок от </a:t>
            </a:r>
            <a:r>
              <a:rPr lang="ru-RU" sz="2800" dirty="0" err="1" smtClean="0"/>
              <a:t>x</a:t>
            </a:r>
            <a:r>
              <a:rPr lang="ru-RU" sz="2800" dirty="0" smtClean="0"/>
              <a:t> до </a:t>
            </a:r>
            <a:r>
              <a:rPr lang="ru-RU" sz="2800" dirty="0" err="1" smtClean="0"/>
              <a:t>y</a:t>
            </a:r>
            <a:r>
              <a:rPr lang="ru-RU" sz="2800" dirty="0" smtClean="0"/>
              <a:t>, не содержащий </a:t>
            </a:r>
            <a:r>
              <a:rPr lang="ru-RU" sz="2800" dirty="0" err="1" smtClean="0"/>
              <a:t>a</a:t>
            </a:r>
            <a:r>
              <a:rPr lang="ru-RU" sz="2800" dirty="0" smtClean="0"/>
              <a:t>, ребром (</a:t>
            </a:r>
            <a:r>
              <a:rPr lang="ru-RU" sz="2800" dirty="0" err="1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y</a:t>
            </a:r>
            <a:r>
              <a:rPr lang="ru-RU" sz="2800" dirty="0" smtClean="0"/>
              <a:t>), получим простой цикл, проходящий через вершину </a:t>
            </a:r>
            <a:r>
              <a:rPr lang="ru-RU" sz="2800" dirty="0" err="1" smtClean="0"/>
              <a:t>a</a:t>
            </a:r>
            <a:r>
              <a:rPr lang="ru-RU" sz="2800" dirty="0" smtClean="0"/>
              <a:t> и ребро (</a:t>
            </a:r>
            <a:r>
              <a:rPr lang="ru-RU" sz="2800" dirty="0" err="1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y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81475"/>
            <a:ext cx="3952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>
            <a:stCxn id="6148" idx="3"/>
          </p:cNvCxnSpPr>
          <p:nvPr/>
        </p:nvCxnSpPr>
        <p:spPr>
          <a:xfrm flipV="1">
            <a:off x="3952875" y="5517232"/>
            <a:ext cx="1051173" cy="2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293096"/>
            <a:ext cx="38004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вершины и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этот цикл </a:t>
            </a:r>
            <a:r>
              <a:rPr lang="ru-RU" sz="2800" b="1" dirty="0" smtClean="0"/>
              <a:t>не проходит через </a:t>
            </a:r>
            <a:r>
              <a:rPr lang="ru-RU" sz="2800" b="1" dirty="0" err="1" smtClean="0"/>
              <a:t>y</a:t>
            </a:r>
            <a:r>
              <a:rPr lang="ru-RU" sz="2800" dirty="0" smtClean="0"/>
              <a:t>, возьмем цикл C2, содержащий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y</a:t>
            </a:r>
            <a:r>
              <a:rPr lang="ru-RU" sz="2800" dirty="0" smtClean="0"/>
              <a:t>. Кратчайший отрезок этого цикла, соединяющий </a:t>
            </a:r>
            <a:r>
              <a:rPr lang="ru-RU" sz="2800" dirty="0" err="1" smtClean="0"/>
              <a:t>y</a:t>
            </a:r>
            <a:r>
              <a:rPr lang="ru-RU" sz="2800" dirty="0" smtClean="0"/>
              <a:t> с какой-либо вершиной </a:t>
            </a:r>
            <a:r>
              <a:rPr lang="ru-RU" sz="2800" dirty="0" err="1" smtClean="0"/>
              <a:t>z</a:t>
            </a:r>
            <a:r>
              <a:rPr lang="ru-RU" sz="2800" dirty="0" smtClean="0"/>
              <a:t> на C1, вместе с отрезком цикла C1 от </a:t>
            </a:r>
            <a:r>
              <a:rPr lang="ru-RU" sz="2800" dirty="0" err="1" smtClean="0"/>
              <a:t>z</a:t>
            </a:r>
            <a:r>
              <a:rPr lang="ru-RU" sz="2800" dirty="0" smtClean="0"/>
              <a:t> до </a:t>
            </a:r>
            <a:r>
              <a:rPr lang="ru-RU" sz="2800" dirty="0" err="1" smtClean="0"/>
              <a:t>x</a:t>
            </a:r>
            <a:r>
              <a:rPr lang="ru-RU" sz="2800" dirty="0" smtClean="0"/>
              <a:t>, содержащим вершину </a:t>
            </a:r>
            <a:r>
              <a:rPr lang="ru-RU" sz="2800" dirty="0" err="1" smtClean="0"/>
              <a:t>a</a:t>
            </a:r>
            <a:r>
              <a:rPr lang="ru-RU" sz="2800" dirty="0" smtClean="0"/>
              <a:t>, и с ребром (</a:t>
            </a:r>
            <a:r>
              <a:rPr lang="ru-RU" sz="2800" dirty="0" err="1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y</a:t>
            </a:r>
            <a:r>
              <a:rPr lang="ru-RU" sz="2800" dirty="0" smtClean="0"/>
              <a:t>) образует простой цикл, содержащий это ребро и вершину </a:t>
            </a:r>
            <a:r>
              <a:rPr lang="ru-RU" sz="2800" dirty="0" err="1" smtClean="0"/>
              <a:t>a</a:t>
            </a:r>
            <a:r>
              <a:rPr lang="ru-RU" sz="2800" dirty="0" smtClean="0"/>
              <a:t>. </a:t>
            </a:r>
            <a:endParaRPr lang="ru-RU" sz="28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293097"/>
            <a:ext cx="44644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вершины и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этот цикл </a:t>
            </a:r>
            <a:r>
              <a:rPr lang="ru-RU" sz="2800" b="1" dirty="0" smtClean="0"/>
              <a:t>не проходит через </a:t>
            </a:r>
            <a:r>
              <a:rPr lang="ru-RU" sz="2800" b="1" dirty="0" err="1" smtClean="0"/>
              <a:t>y</a:t>
            </a:r>
            <a:r>
              <a:rPr lang="ru-RU" sz="2800" dirty="0" smtClean="0"/>
              <a:t>, возьмем цикл C2, содержащий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y</a:t>
            </a:r>
            <a:r>
              <a:rPr lang="ru-RU" sz="2800" dirty="0" smtClean="0"/>
              <a:t>. Кратчайший отрезок этого цикла, соединяющий </a:t>
            </a:r>
            <a:r>
              <a:rPr lang="ru-RU" sz="2800" dirty="0" err="1" smtClean="0"/>
              <a:t>y</a:t>
            </a:r>
            <a:r>
              <a:rPr lang="ru-RU" sz="2800" dirty="0" smtClean="0"/>
              <a:t> с какой-либо вершиной </a:t>
            </a:r>
            <a:r>
              <a:rPr lang="ru-RU" sz="2800" dirty="0" err="1" smtClean="0"/>
              <a:t>z</a:t>
            </a:r>
            <a:r>
              <a:rPr lang="ru-RU" sz="2800" dirty="0" smtClean="0"/>
              <a:t> на C1, вместе с отрезком цикла C1 от </a:t>
            </a:r>
            <a:r>
              <a:rPr lang="ru-RU" sz="2800" dirty="0" err="1" smtClean="0"/>
              <a:t>z</a:t>
            </a:r>
            <a:r>
              <a:rPr lang="ru-RU" sz="2800" dirty="0" smtClean="0"/>
              <a:t> до </a:t>
            </a:r>
            <a:r>
              <a:rPr lang="ru-RU" sz="2800" dirty="0" err="1" smtClean="0"/>
              <a:t>x</a:t>
            </a:r>
            <a:r>
              <a:rPr lang="ru-RU" sz="2800" dirty="0" smtClean="0"/>
              <a:t>, содержащим вершину </a:t>
            </a:r>
            <a:r>
              <a:rPr lang="ru-RU" sz="2800" dirty="0" err="1" smtClean="0"/>
              <a:t>a</a:t>
            </a:r>
            <a:r>
              <a:rPr lang="ru-RU" sz="2800" dirty="0" smtClean="0"/>
              <a:t>, и с ребром (</a:t>
            </a:r>
            <a:r>
              <a:rPr lang="ru-RU" sz="2800" dirty="0" err="1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y</a:t>
            </a:r>
            <a:r>
              <a:rPr lang="ru-RU" sz="2800" dirty="0" smtClean="0"/>
              <a:t>) образует простой цикл, содержащий это ребро и вершину </a:t>
            </a:r>
            <a:r>
              <a:rPr lang="ru-RU" sz="2800" dirty="0" err="1" smtClean="0"/>
              <a:t>a</a:t>
            </a:r>
            <a:r>
              <a:rPr lang="ru-RU" sz="2800" dirty="0" smtClean="0"/>
              <a:t>. </a:t>
            </a:r>
            <a:endParaRPr lang="ru-RU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21088"/>
            <a:ext cx="4104456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двух ребер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Доказательство того, что в двусвязном графе через любые два ребра проходит простой цикл, повторяет предыдущее, только вместо вершины </a:t>
            </a:r>
            <a:r>
              <a:rPr lang="ru-RU" dirty="0" err="1" smtClean="0"/>
              <a:t>a</a:t>
            </a:r>
            <a:r>
              <a:rPr lang="ru-RU" dirty="0" smtClean="0"/>
              <a:t> нужно рассматривать ребро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часть теоремы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</a:t>
            </a:r>
            <a:r>
              <a:rPr lang="ru-RU" sz="2800" dirty="0" smtClean="0"/>
              <a:t>сли в графе G через любые два различных элемента проходит простой цикл, то этот граф – двусвязный.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429000"/>
            <a:ext cx="3218257" cy="19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</a:t>
            </a:r>
            <a:r>
              <a:rPr lang="ru-RU" sz="2800" dirty="0" smtClean="0"/>
              <a:t>опустим, что вершина </a:t>
            </a:r>
            <a:r>
              <a:rPr lang="ru-RU" sz="2800" dirty="0" err="1" smtClean="0"/>
              <a:t>a</a:t>
            </a:r>
            <a:r>
              <a:rPr lang="ru-RU" sz="2800" dirty="0" smtClean="0"/>
              <a:t> – шарнир графа G. Возьмем вершины </a:t>
            </a:r>
            <a:r>
              <a:rPr lang="ru-RU" sz="2800" dirty="0" err="1" smtClean="0"/>
              <a:t>x</a:t>
            </a:r>
            <a:r>
              <a:rPr lang="ru-RU" sz="2800" dirty="0" smtClean="0"/>
              <a:t> и </a:t>
            </a:r>
            <a:r>
              <a:rPr lang="ru-RU" sz="2800" dirty="0" err="1" smtClean="0"/>
              <a:t>y</a:t>
            </a:r>
            <a:r>
              <a:rPr lang="ru-RU" sz="2800" dirty="0" smtClean="0"/>
              <a:t>, смежные с </a:t>
            </a:r>
            <a:r>
              <a:rPr lang="ru-RU" sz="2800" dirty="0" err="1" smtClean="0"/>
              <a:t>a</a:t>
            </a:r>
            <a:r>
              <a:rPr lang="ru-RU" sz="2800" dirty="0" smtClean="0"/>
              <a:t> и принадлежащие разным компонентам связности графа, получающегося при удалении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. Тогда в G не существует цикла, содержащего оба ребра 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x</a:t>
            </a:r>
            <a:r>
              <a:rPr lang="ru-RU" sz="2800" dirty="0" smtClean="0"/>
              <a:t>) и 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y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r>
              <a:rPr lang="ru-RU" sz="2800" dirty="0" smtClean="0"/>
              <a:t>Теорема доказана.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40005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Граф с не менее чем двумя ребрами </a:t>
            </a:r>
            <a:r>
              <a:rPr lang="ru-RU" dirty="0" err="1" smtClean="0"/>
              <a:t>двусвязен</a:t>
            </a:r>
            <a:r>
              <a:rPr lang="ru-RU" dirty="0" smtClean="0"/>
              <a:t> тогда и только тогда, когда в нем любые два различных ребра циклически связаны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Напоминание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2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Вершина называется шарниром (или точкой сочленения), если при ее удалении число компонент связности увеличивается</a:t>
            </a:r>
            <a:r>
              <a:rPr lang="en-US" sz="2800" dirty="0" smtClean="0"/>
              <a:t>.</a:t>
            </a:r>
          </a:p>
          <a:p>
            <a:r>
              <a:rPr lang="ru-RU" sz="2800" dirty="0" smtClean="0"/>
              <a:t>В данном случае шарнирами являются </a:t>
            </a:r>
            <a:r>
              <a:rPr lang="ru-RU" sz="2800" dirty="0" smtClean="0"/>
              <a:t>вершина 1</a:t>
            </a:r>
            <a:r>
              <a:rPr lang="ru-RU" sz="2800" dirty="0" smtClean="0"/>
              <a:t>.</a:t>
            </a:r>
            <a:endParaRPr lang="en-US" sz="2800" dirty="0"/>
          </a:p>
          <a:p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221088"/>
            <a:ext cx="17716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Теорема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Для любого графа отношение циклической связанности ребер является отношением эквивалентности.</a:t>
            </a:r>
          </a:p>
          <a:p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Это отношение симметрично в ввиду определения циклической связности. Будем считать, что каждое ребро циклически связано с самим собой, тогда это отношение будет и рефлексивным. Остается доказать транзитивность.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Пусть C1 – простой цикл, содержащий ребра e1 и e2, а C2 – простой цикл, содержащий ребра e2 и e3; покажем, что существует простой цикл, содержащий ребра e1 и e3</a:t>
            </a:r>
            <a:endParaRPr lang="ru-RU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356992"/>
            <a:ext cx="4896544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e1 принадлежит C2, то последний и является этим циклом. 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96952"/>
            <a:ext cx="4848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же e1 не принадлежит C2, то в C1 есть отрезок P1, включающий e1, у которого концевые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принадлежат C2, а все внутренние вершины не принадлежат C2.</a:t>
            </a:r>
            <a:endParaRPr lang="ru-RU" sz="28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5" y="3429000"/>
            <a:ext cx="39682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Пусть P2 – отрезок цикла C2, концами которого являются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b</a:t>
            </a:r>
            <a:r>
              <a:rPr lang="ru-RU" sz="2800" dirty="0" smtClean="0"/>
              <a:t>, </a:t>
            </a:r>
            <a:r>
              <a:rPr lang="ru-RU" sz="2800" dirty="0" err="1" smtClean="0"/>
              <a:t>и</a:t>
            </a:r>
            <a:r>
              <a:rPr lang="ru-RU" sz="2800" dirty="0" smtClean="0"/>
              <a:t> который включает ребро e3. Соединение P1 и P2 дает простой цикл, содержащий e1 и e3.</a:t>
            </a:r>
            <a:r>
              <a:rPr lang="en-US" sz="2800" dirty="0" smtClean="0"/>
              <a:t> </a:t>
            </a:r>
            <a:r>
              <a:rPr lang="ru-RU" sz="2800" dirty="0" smtClean="0"/>
              <a:t>Теорема доказана.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84984"/>
            <a:ext cx="4134068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klmot\Desktop\5ae21bb188a589142299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088" y="0"/>
            <a:ext cx="9217088" cy="748851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СПАСИБО ЗА ВИМАНИЕ!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Напоминание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i="1" dirty="0" smtClean="0"/>
              <a:t>Лемма 1.6</a:t>
            </a:r>
            <a:r>
              <a:rPr lang="en-US" sz="2800" dirty="0" smtClean="0"/>
              <a:t>: </a:t>
            </a:r>
            <a:r>
              <a:rPr lang="ru-RU" sz="2800" dirty="0" smtClean="0"/>
              <a:t>Ребро является мостом в том и только том случае, если в графе нет простого цикла, содержащего это ребро.</a:t>
            </a:r>
          </a:p>
          <a:p>
            <a:r>
              <a:rPr lang="ru-RU" sz="2800" dirty="0" smtClean="0"/>
              <a:t>Эта лемма была доказана ранее и понадобится нам в дальнейшем для доказательства теоремы.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248472"/>
          </a:xfrm>
        </p:spPr>
        <p:txBody>
          <a:bodyPr>
            <a:normAutofit lnSpcReduction="10000"/>
          </a:bodyPr>
          <a:lstStyle/>
          <a:p>
            <a:r>
              <a:rPr lang="ru-RU" sz="2800" b="1" dirty="0" smtClean="0"/>
              <a:t>Определение</a:t>
            </a:r>
            <a:r>
              <a:rPr lang="en-US" sz="2800" dirty="0" smtClean="0"/>
              <a:t>: </a:t>
            </a:r>
            <a:r>
              <a:rPr lang="ru-RU" sz="2800" dirty="0" smtClean="0"/>
              <a:t>Связный граф с не менее чем тремя вершинами, в котором нет шарниров, называется двусвязным. </a:t>
            </a:r>
          </a:p>
          <a:p>
            <a:r>
              <a:rPr lang="ru-RU" sz="2800" b="1" dirty="0" smtClean="0"/>
              <a:t>Определение</a:t>
            </a:r>
            <a:r>
              <a:rPr lang="en-US" sz="2800" b="1" dirty="0" smtClean="0"/>
              <a:t>:</a:t>
            </a:r>
            <a:r>
              <a:rPr lang="ru-RU" sz="2800" dirty="0" smtClean="0"/>
              <a:t> Два элемента графа (вершины и ребра) циклически связаны, если в графе имеется простой цикл, содержащий оба эти элемента. </a:t>
            </a:r>
            <a:endParaRPr lang="en-US" sz="2800" dirty="0" smtClean="0"/>
          </a:p>
          <a:p>
            <a:endParaRPr lang="en-US" sz="2800" dirty="0"/>
          </a:p>
          <a:p>
            <a:pPr>
              <a:buNone/>
            </a:pPr>
            <a:r>
              <a:rPr lang="ru-RU" sz="2800" dirty="0" smtClean="0"/>
              <a:t>	Примерами двусвязных графов являются цикл С</a:t>
            </a:r>
            <a:r>
              <a:rPr lang="en-US" sz="2800" dirty="0" smtClean="0"/>
              <a:t>n</a:t>
            </a:r>
            <a:r>
              <a:rPr lang="ru-RU" sz="2800" dirty="0" smtClean="0"/>
              <a:t>, и полный граф </a:t>
            </a:r>
            <a:r>
              <a:rPr lang="en-US" sz="2800" dirty="0"/>
              <a:t>K</a:t>
            </a:r>
            <a:r>
              <a:rPr lang="en-US" sz="2800" dirty="0" smtClean="0"/>
              <a:t>n.</a:t>
            </a:r>
            <a:r>
              <a:rPr lang="ru-RU" sz="2800" dirty="0" smtClean="0"/>
              <a:t> Цепь </a:t>
            </a:r>
            <a:r>
              <a:rPr lang="en-US" sz="2800" dirty="0" err="1" smtClean="0"/>
              <a:t>Pn</a:t>
            </a:r>
            <a:r>
              <a:rPr lang="ru-RU" sz="2800" dirty="0" smtClean="0"/>
              <a:t> двусвязным графом не является.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i="1" dirty="0" smtClean="0"/>
              <a:t>Теорема</a:t>
            </a:r>
            <a:r>
              <a:rPr lang="en-US" sz="2800" b="1" i="1" dirty="0" smtClean="0"/>
              <a:t>: </a:t>
            </a:r>
            <a:r>
              <a:rPr lang="ru-RU" sz="2800" dirty="0" smtClean="0"/>
              <a:t>В двусвязном графе любые два различных элемента циклически связаны. Если в графе любые два ребра циклически связаны, то он </a:t>
            </a:r>
            <a:r>
              <a:rPr lang="ru-RU" sz="2800" dirty="0" err="1" smtClean="0"/>
              <a:t>двусвязен</a:t>
            </a:r>
            <a:r>
              <a:rPr lang="ru-RU" sz="2800" dirty="0" smtClean="0"/>
              <a:t>.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Докажем сначала, что в двусвязном графе G для любых двух различных вершин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b</a:t>
            </a:r>
            <a:r>
              <a:rPr lang="ru-RU" sz="2800" dirty="0" smtClean="0"/>
              <a:t> имеется простой цикл, проходящий через обе эти вершины. Доказательство проведем индукцией по расстоянию между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b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ндукция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d(a, b) = 1: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b</a:t>
            </a:r>
            <a:r>
              <a:rPr lang="ru-RU" sz="2800" dirty="0" smtClean="0"/>
              <a:t> </a:t>
            </a:r>
            <a:r>
              <a:rPr lang="ru-RU" sz="2800" dirty="0" err="1" smtClean="0"/>
              <a:t>смежны</a:t>
            </a:r>
            <a:r>
              <a:rPr lang="ru-RU" sz="2800" dirty="0" smtClean="0"/>
              <a:t>. Ребро 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b</a:t>
            </a:r>
            <a:r>
              <a:rPr lang="ru-RU" sz="2800" dirty="0" smtClean="0"/>
              <a:t>) не является </a:t>
            </a:r>
            <a:r>
              <a:rPr lang="en-US" sz="2800" dirty="0"/>
              <a:t> </a:t>
            </a:r>
            <a:r>
              <a:rPr lang="ru-RU" sz="2800" dirty="0" smtClean="0"/>
              <a:t>мостом (иначе</a:t>
            </a:r>
            <a:r>
              <a:rPr lang="en-US" sz="2800" dirty="0" smtClean="0"/>
              <a:t> a </a:t>
            </a:r>
            <a:r>
              <a:rPr lang="ru-RU" sz="2800" dirty="0" smtClean="0"/>
              <a:t>и</a:t>
            </a:r>
            <a:r>
              <a:rPr lang="en-US" sz="2800" dirty="0" smtClean="0"/>
              <a:t> b</a:t>
            </a:r>
            <a:r>
              <a:rPr lang="ru-RU" sz="2800" dirty="0" smtClean="0"/>
              <a:t> - шарниры).</a:t>
            </a:r>
            <a:r>
              <a:rPr lang="en-US" sz="2800" dirty="0" smtClean="0"/>
              <a:t> </a:t>
            </a:r>
            <a:r>
              <a:rPr lang="ru-RU" sz="2800" dirty="0" smtClean="0"/>
              <a:t>Но тогда из </a:t>
            </a:r>
            <a:r>
              <a:rPr lang="ru-RU" sz="2800" b="1" i="1" dirty="0" smtClean="0"/>
              <a:t>леммы 1.6 </a:t>
            </a:r>
            <a:r>
              <a:rPr lang="ru-RU" sz="2800" dirty="0" smtClean="0"/>
              <a:t>следует, что в графе имеется простой цикл, проходящий через это ребро.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861048"/>
            <a:ext cx="3672408" cy="220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Индукция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d(a, b) &gt; 1: </a:t>
            </a:r>
            <a:r>
              <a:rPr lang="ru-RU" sz="2800" dirty="0" smtClean="0"/>
              <a:t>Рассмотрим кратчайший путь из </a:t>
            </a:r>
            <a:r>
              <a:rPr lang="ru-RU" sz="2800" dirty="0" err="1" smtClean="0"/>
              <a:t>a</a:t>
            </a:r>
            <a:r>
              <a:rPr lang="ru-RU" sz="2800" dirty="0" smtClean="0"/>
              <a:t> в </a:t>
            </a:r>
            <a:r>
              <a:rPr lang="ru-RU" sz="2800" dirty="0" err="1" smtClean="0"/>
              <a:t>b</a:t>
            </a:r>
            <a:r>
              <a:rPr lang="ru-RU" sz="2800" dirty="0" smtClean="0"/>
              <a:t>, и пусть </a:t>
            </a:r>
            <a:r>
              <a:rPr lang="ru-RU" sz="2800" dirty="0" err="1" smtClean="0"/>
              <a:t>x</a:t>
            </a:r>
            <a:r>
              <a:rPr lang="ru-RU" sz="2800" dirty="0" smtClean="0"/>
              <a:t> – предпоследняя вершина этого пути. Тогда </a:t>
            </a:r>
            <a:r>
              <a:rPr lang="ru-RU" sz="2800" dirty="0" err="1" smtClean="0"/>
              <a:t>d</a:t>
            </a:r>
            <a:r>
              <a:rPr lang="ru-RU" sz="2800" dirty="0" smtClean="0"/>
              <a:t>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x</a:t>
            </a:r>
            <a:r>
              <a:rPr lang="ru-RU" sz="2800" dirty="0" smtClean="0"/>
              <a:t>) = = </a:t>
            </a:r>
            <a:r>
              <a:rPr lang="ru-RU" sz="2800" dirty="0" err="1" smtClean="0"/>
              <a:t>d</a:t>
            </a:r>
            <a:r>
              <a:rPr lang="ru-RU" sz="2800" dirty="0" smtClean="0"/>
              <a:t>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b</a:t>
            </a:r>
            <a:r>
              <a:rPr lang="ru-RU" sz="2800" dirty="0" smtClean="0"/>
              <a:t>) – 1</a:t>
            </a:r>
            <a:r>
              <a:rPr lang="en-US" sz="2800" dirty="0"/>
              <a:t>.</a:t>
            </a:r>
            <a:endParaRPr lang="ru-RU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514975"/>
            <a:ext cx="38766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Индукция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d(a, b) &gt; 1: </a:t>
            </a:r>
            <a:r>
              <a:rPr lang="ru-RU" sz="2800" dirty="0" smtClean="0"/>
              <a:t>Рассмотрим кратчайший путь из </a:t>
            </a:r>
            <a:r>
              <a:rPr lang="ru-RU" sz="2800" dirty="0" err="1" smtClean="0"/>
              <a:t>a</a:t>
            </a:r>
            <a:r>
              <a:rPr lang="ru-RU" sz="2800" dirty="0" smtClean="0"/>
              <a:t> в </a:t>
            </a:r>
            <a:r>
              <a:rPr lang="ru-RU" sz="2800" dirty="0" err="1" smtClean="0"/>
              <a:t>b</a:t>
            </a:r>
            <a:r>
              <a:rPr lang="ru-RU" sz="2800" dirty="0" smtClean="0"/>
              <a:t>, и пусть </a:t>
            </a:r>
            <a:r>
              <a:rPr lang="ru-RU" sz="2800" dirty="0" err="1" smtClean="0"/>
              <a:t>x</a:t>
            </a:r>
            <a:r>
              <a:rPr lang="ru-RU" sz="2800" dirty="0" smtClean="0"/>
              <a:t> – предпоследняя вершина этого пути. Тогда </a:t>
            </a:r>
            <a:r>
              <a:rPr lang="ru-RU" sz="2800" dirty="0" err="1" smtClean="0"/>
              <a:t>d</a:t>
            </a:r>
            <a:r>
              <a:rPr lang="ru-RU" sz="2800" dirty="0" smtClean="0"/>
              <a:t>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x</a:t>
            </a:r>
            <a:r>
              <a:rPr lang="ru-RU" sz="2800" dirty="0" smtClean="0"/>
              <a:t>) = = </a:t>
            </a:r>
            <a:r>
              <a:rPr lang="ru-RU" sz="2800" dirty="0" err="1" smtClean="0"/>
              <a:t>d</a:t>
            </a:r>
            <a:r>
              <a:rPr lang="ru-RU" sz="2800" dirty="0" smtClean="0"/>
              <a:t>(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b</a:t>
            </a:r>
            <a:r>
              <a:rPr lang="ru-RU" sz="2800" dirty="0" smtClean="0"/>
              <a:t>) – 1</a:t>
            </a:r>
            <a:r>
              <a:rPr lang="en-US" sz="2800" dirty="0" smtClean="0"/>
              <a:t>. </a:t>
            </a:r>
            <a:r>
              <a:rPr lang="ru-RU" sz="2800" dirty="0" smtClean="0"/>
              <a:t>По предположению индукции, существует простой цикл C, содержащий вершины </a:t>
            </a:r>
            <a:r>
              <a:rPr lang="ru-RU" sz="2800" dirty="0" err="1" smtClean="0"/>
              <a:t>a</a:t>
            </a:r>
            <a:r>
              <a:rPr lang="ru-RU" sz="2800" dirty="0" smtClean="0"/>
              <a:t> и </a:t>
            </a:r>
            <a:r>
              <a:rPr lang="ru-RU" sz="2800" dirty="0" err="1" smtClean="0"/>
              <a:t>x</a:t>
            </a:r>
            <a:r>
              <a:rPr lang="ru-RU" sz="2800" dirty="0" smtClean="0"/>
              <a:t>.</a:t>
            </a:r>
            <a:endParaRPr lang="ru-RU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514975"/>
            <a:ext cx="38766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013176"/>
            <a:ext cx="3456384" cy="154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959</Words>
  <Application>Microsoft Office PowerPoint</Application>
  <PresentationFormat>Экран (4:3)</PresentationFormat>
  <Paragraphs>58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 Двусвязность</vt:lpstr>
      <vt:lpstr>Напоминание</vt:lpstr>
      <vt:lpstr>Напоминание</vt:lpstr>
      <vt:lpstr>Введение</vt:lpstr>
      <vt:lpstr>Формулировка</vt:lpstr>
      <vt:lpstr>Доказательство</vt:lpstr>
      <vt:lpstr>Индукция</vt:lpstr>
      <vt:lpstr>Индукция</vt:lpstr>
      <vt:lpstr>Индукция</vt:lpstr>
      <vt:lpstr>Индукция</vt:lpstr>
      <vt:lpstr>Индукция</vt:lpstr>
      <vt:lpstr>Случай вершины и ребра</vt:lpstr>
      <vt:lpstr>Случай вершины и ребра</vt:lpstr>
      <vt:lpstr>Случай вершины и ребра</vt:lpstr>
      <vt:lpstr>Случай вершины и ребра</vt:lpstr>
      <vt:lpstr>Случай двух ребер</vt:lpstr>
      <vt:lpstr>Вторая часть теоремы</vt:lpstr>
      <vt:lpstr>Доказательство</vt:lpstr>
      <vt:lpstr>Следствие</vt:lpstr>
      <vt:lpstr>Формулировка</vt:lpstr>
      <vt:lpstr>Доказательство</vt:lpstr>
      <vt:lpstr>Доказательство</vt:lpstr>
      <vt:lpstr>Доказательство</vt:lpstr>
      <vt:lpstr>Доказательство</vt:lpstr>
      <vt:lpstr>Доказательство</vt:lpstr>
      <vt:lpstr>СПАСИБО ЗА ВИМАНИЕ!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Двусвязость</dc:title>
  <dc:creator>klmot</dc:creator>
  <cp:lastModifiedBy>klmot</cp:lastModifiedBy>
  <cp:revision>21</cp:revision>
  <dcterms:created xsi:type="dcterms:W3CDTF">2020-10-22T22:54:36Z</dcterms:created>
  <dcterms:modified xsi:type="dcterms:W3CDTF">2020-10-23T04:34:53Z</dcterms:modified>
</cp:coreProperties>
</file>