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0" r:id="rId7"/>
    <p:sldId id="263" r:id="rId8"/>
    <p:sldId id="278" r:id="rId9"/>
    <p:sldId id="266" r:id="rId10"/>
    <p:sldId id="268" r:id="rId11"/>
    <p:sldId id="270" r:id="rId12"/>
    <p:sldId id="271" r:id="rId13"/>
    <p:sldId id="273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BDC4-73B5-4460-A35D-CB95FDA9D493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9A74-FBC9-44BF-865D-63E590740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20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BDC4-73B5-4460-A35D-CB95FDA9D493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9A74-FBC9-44BF-865D-63E590740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1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BDC4-73B5-4460-A35D-CB95FDA9D493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9A74-FBC9-44BF-865D-63E590740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02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BDC4-73B5-4460-A35D-CB95FDA9D493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9A74-FBC9-44BF-865D-63E590740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86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BDC4-73B5-4460-A35D-CB95FDA9D493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9A74-FBC9-44BF-865D-63E590740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54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BDC4-73B5-4460-A35D-CB95FDA9D493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9A74-FBC9-44BF-865D-63E590740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37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BDC4-73B5-4460-A35D-CB95FDA9D493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9A74-FBC9-44BF-865D-63E590740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50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BDC4-73B5-4460-A35D-CB95FDA9D493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9A74-FBC9-44BF-865D-63E590740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90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BDC4-73B5-4460-A35D-CB95FDA9D493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9A74-FBC9-44BF-865D-63E590740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80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BDC4-73B5-4460-A35D-CB95FDA9D493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9A74-FBC9-44BF-865D-63E590740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27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BDC4-73B5-4460-A35D-CB95FDA9D493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9A74-FBC9-44BF-865D-63E590740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7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BBDC4-73B5-4460-A35D-CB95FDA9D493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B9A74-FBC9-44BF-865D-63E590740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80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Раскраска рёбер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565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2120" y="288239"/>
            <a:ext cx="6451600" cy="2825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(А) Нет ребра цвета αk, инцидентного вершине x. Перекрашиваем веер, в результате ребро (x, y) становится окрашенным, а ребро (x,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yk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– неокрашенным, причем цвет αk отсутствует и в вершине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yk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и в вершине x.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 тогда можно это ребро окрасить в цвет αk, получим правильную раскраску, в которой на одно окрашенное ребро больше.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731361" y="3704980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(Б) Цвет αk совпадает с одним из цветов α1, ..., αk–1 Пусть αk = αi. Рассмотрим вершины x,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yi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yk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В каждой из них отсутствует какой-нибудь из цветов β или αk. Значит, в подграфе, образованном ребрами этих двух цветов, степень каждой из этих вершин не превосходит 1. Следовательно, все три вершины не могут принадлежать одной (αk, β)-компоненте. Рассмотрим две возможности.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343987" y="1539743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969462" y="1285743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8674312" y="1152393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0266242" y="1260343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0785582" y="1505495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9036262" y="2943093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8093848" y="1419093"/>
            <a:ext cx="985394" cy="1589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8769562" y="1285743"/>
            <a:ext cx="306621" cy="1723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9047725" y="1608916"/>
            <a:ext cx="1818936" cy="1481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9134804" y="1438143"/>
            <a:ext cx="1183598" cy="1532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9232657" y="1223635"/>
            <a:ext cx="48016" cy="480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9393696" y="1223635"/>
            <a:ext cx="48016" cy="480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9620914" y="1223635"/>
            <a:ext cx="48016" cy="480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0992572" y="1262191"/>
            <a:ext cx="57740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</a:rPr>
              <a:t>y</a:t>
            </a:r>
            <a:r>
              <a:rPr lang="en-US" sz="1600" b="0" cap="none" spc="0" dirty="0" smtClean="0">
                <a:ln w="0"/>
                <a:solidFill>
                  <a:schemeClr val="tx1"/>
                </a:solidFill>
              </a:rPr>
              <a:t>k(z)</a:t>
            </a:r>
            <a:endParaRPr lang="ru-RU" sz="16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7682876" y="848087"/>
            <a:ext cx="38183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y2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8541329" y="606462"/>
            <a:ext cx="38183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y3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0378997" y="848087"/>
            <a:ext cx="5373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k-1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902543" y="1186641"/>
            <a:ext cx="6062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Y1(y</a:t>
            </a:r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Прямая соединительная линия 22"/>
          <p:cNvCxnSpPr>
            <a:endCxn id="10" idx="1"/>
          </p:cNvCxnSpPr>
          <p:nvPr/>
        </p:nvCxnSpPr>
        <p:spPr>
          <a:xfrm>
            <a:off x="7439237" y="1654043"/>
            <a:ext cx="1624923" cy="131694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7521635" y="1946228"/>
            <a:ext cx="4331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dirty="0" smtClean="0"/>
              <a:t>α</a:t>
            </a:r>
            <a:r>
              <a:rPr lang="en-US" dirty="0" smtClean="0"/>
              <a:t>1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7953386" y="1691543"/>
            <a:ext cx="4331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dirty="0" smtClean="0"/>
              <a:t>α</a:t>
            </a:r>
            <a:r>
              <a:rPr lang="en-US" dirty="0" smtClean="0"/>
              <a:t>2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8817792" y="1506877"/>
            <a:ext cx="4331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dirty="0" smtClean="0"/>
              <a:t>α</a:t>
            </a:r>
            <a:r>
              <a:rPr lang="en-US" dirty="0"/>
              <a:t>3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9543416" y="1441763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α</a:t>
            </a:r>
            <a:r>
              <a:rPr lang="en-US" dirty="0" smtClean="0"/>
              <a:t>k-1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9297004" y="3000253"/>
            <a:ext cx="28405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10496817" y="1933604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α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978265" y="4302866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1603740" y="4048866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2308590" y="3915516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/>
          <p:cNvSpPr/>
          <p:nvPr/>
        </p:nvSpPr>
        <p:spPr>
          <a:xfrm>
            <a:off x="3900520" y="4023466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/>
          <p:cNvSpPr/>
          <p:nvPr/>
        </p:nvSpPr>
        <p:spPr>
          <a:xfrm>
            <a:off x="4419860" y="4268618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2670540" y="5706216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5" name="Прямая соединительная линия 84"/>
          <p:cNvCxnSpPr/>
          <p:nvPr/>
        </p:nvCxnSpPr>
        <p:spPr>
          <a:xfrm>
            <a:off x="1728126" y="4182216"/>
            <a:ext cx="985394" cy="1589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2403840" y="4048866"/>
            <a:ext cx="306621" cy="1723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/>
          <p:cNvCxnSpPr/>
          <p:nvPr/>
        </p:nvCxnSpPr>
        <p:spPr>
          <a:xfrm flipV="1">
            <a:off x="2682003" y="4372039"/>
            <a:ext cx="1818936" cy="1481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 flipV="1">
            <a:off x="2769082" y="4201266"/>
            <a:ext cx="1183598" cy="1532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Овал 88"/>
          <p:cNvSpPr/>
          <p:nvPr/>
        </p:nvSpPr>
        <p:spPr>
          <a:xfrm>
            <a:off x="2866935" y="3986758"/>
            <a:ext cx="48016" cy="480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Овал 89"/>
          <p:cNvSpPr/>
          <p:nvPr/>
        </p:nvSpPr>
        <p:spPr>
          <a:xfrm>
            <a:off x="3027974" y="3986758"/>
            <a:ext cx="48016" cy="480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/>
          <p:cNvSpPr/>
          <p:nvPr/>
        </p:nvSpPr>
        <p:spPr>
          <a:xfrm>
            <a:off x="3255192" y="3986758"/>
            <a:ext cx="48016" cy="480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 91"/>
          <p:cNvSpPr/>
          <p:nvPr/>
        </p:nvSpPr>
        <p:spPr>
          <a:xfrm>
            <a:off x="4626850" y="4025314"/>
            <a:ext cx="57740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</a:rPr>
              <a:t>y</a:t>
            </a:r>
            <a:r>
              <a:rPr lang="en-US" sz="1600" b="0" cap="none" spc="0" dirty="0" smtClean="0">
                <a:ln w="0"/>
                <a:solidFill>
                  <a:schemeClr val="tx1"/>
                </a:solidFill>
              </a:rPr>
              <a:t>k(z)</a:t>
            </a:r>
            <a:endParaRPr lang="ru-RU" sz="16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93" name="Прямоугольник 92"/>
          <p:cNvSpPr/>
          <p:nvPr/>
        </p:nvSpPr>
        <p:spPr>
          <a:xfrm>
            <a:off x="1317154" y="3611210"/>
            <a:ext cx="38183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y2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Прямоугольник 93"/>
          <p:cNvSpPr/>
          <p:nvPr/>
        </p:nvSpPr>
        <p:spPr>
          <a:xfrm>
            <a:off x="2175607" y="3369585"/>
            <a:ext cx="38183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y3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Прямоугольник 94"/>
          <p:cNvSpPr/>
          <p:nvPr/>
        </p:nvSpPr>
        <p:spPr>
          <a:xfrm>
            <a:off x="4013275" y="3611210"/>
            <a:ext cx="5373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k-1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Прямоугольник 95"/>
          <p:cNvSpPr/>
          <p:nvPr/>
        </p:nvSpPr>
        <p:spPr>
          <a:xfrm>
            <a:off x="485326" y="4034774"/>
            <a:ext cx="59984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1(y)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7" name="Прямая соединительная линия 96"/>
          <p:cNvCxnSpPr>
            <a:endCxn id="84" idx="1"/>
          </p:cNvCxnSpPr>
          <p:nvPr/>
        </p:nvCxnSpPr>
        <p:spPr>
          <a:xfrm>
            <a:off x="1073515" y="4417166"/>
            <a:ext cx="1624923" cy="131694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Прямоугольник 97"/>
          <p:cNvSpPr/>
          <p:nvPr/>
        </p:nvSpPr>
        <p:spPr>
          <a:xfrm>
            <a:off x="1584672" y="4430191"/>
            <a:ext cx="4331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dirty="0" smtClean="0"/>
              <a:t>α</a:t>
            </a:r>
            <a:r>
              <a:rPr lang="en-US" dirty="0" smtClean="0"/>
              <a:t>1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Прямоугольник 98"/>
          <p:cNvSpPr/>
          <p:nvPr/>
        </p:nvSpPr>
        <p:spPr>
          <a:xfrm>
            <a:off x="2068644" y="4351493"/>
            <a:ext cx="4331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dirty="0" smtClean="0"/>
              <a:t>α</a:t>
            </a:r>
            <a:r>
              <a:rPr lang="en-US" dirty="0" smtClean="0"/>
              <a:t>2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Прямоугольник 99"/>
          <p:cNvSpPr/>
          <p:nvPr/>
        </p:nvSpPr>
        <p:spPr>
          <a:xfrm>
            <a:off x="3073308" y="4321591"/>
            <a:ext cx="60785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dirty="0" smtClean="0"/>
              <a:t>α</a:t>
            </a:r>
            <a:r>
              <a:rPr lang="en-US" dirty="0" smtClean="0"/>
              <a:t>k-2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Прямоугольник 100"/>
          <p:cNvSpPr/>
          <p:nvPr/>
        </p:nvSpPr>
        <p:spPr>
          <a:xfrm>
            <a:off x="3990014" y="4675725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α</a:t>
            </a:r>
            <a:r>
              <a:rPr lang="en-US" dirty="0" smtClean="0"/>
              <a:t>k-1</a:t>
            </a:r>
            <a:endParaRPr lang="ru-RU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2931282" y="5763376"/>
            <a:ext cx="28405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06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0014" y="469508"/>
            <a:ext cx="10515600" cy="2679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(Б1) Вершины x и </a:t>
            </a:r>
            <a:r>
              <a:rPr lang="ru-RU" dirty="0" err="1" smtClean="0"/>
              <a:t>yi</a:t>
            </a:r>
            <a:r>
              <a:rPr lang="ru-RU" dirty="0" smtClean="0"/>
              <a:t> принадлежат разным (αk, β)-компонентам. Перекрасим веер F(x, y1, ..., </a:t>
            </a:r>
            <a:r>
              <a:rPr lang="ru-RU" dirty="0" err="1" smtClean="0"/>
              <a:t>yi</a:t>
            </a:r>
            <a:r>
              <a:rPr lang="ru-RU" dirty="0" smtClean="0"/>
              <a:t>, α1, .., αi). Ребро (x, </a:t>
            </a:r>
            <a:r>
              <a:rPr lang="ru-RU" dirty="0" err="1" smtClean="0"/>
              <a:t>yi</a:t>
            </a:r>
            <a:r>
              <a:rPr lang="ru-RU" dirty="0" smtClean="0"/>
              <a:t>) станет неокрашенным.</a:t>
            </a:r>
          </a:p>
          <a:p>
            <a:pPr marL="0" indent="0">
              <a:buNone/>
            </a:pPr>
            <a:r>
              <a:rPr lang="ru-RU" dirty="0" smtClean="0"/>
              <a:t>Теперь перекрасим (αk, β)-компоненту, содержащую вершину </a:t>
            </a:r>
            <a:r>
              <a:rPr lang="ru-RU" dirty="0" err="1" smtClean="0"/>
              <a:t>yi</a:t>
            </a:r>
            <a:r>
              <a:rPr lang="ru-RU" dirty="0" smtClean="0"/>
              <a:t>. После этого цвет β будет отсутствовать в вершине </a:t>
            </a:r>
            <a:r>
              <a:rPr lang="ru-RU" dirty="0" err="1" smtClean="0"/>
              <a:t>yi</a:t>
            </a:r>
            <a:r>
              <a:rPr lang="ru-RU" dirty="0" smtClean="0"/>
              <a:t> и ребро (x, </a:t>
            </a:r>
            <a:r>
              <a:rPr lang="ru-RU" dirty="0" err="1" smtClean="0"/>
              <a:t>yi</a:t>
            </a:r>
            <a:r>
              <a:rPr lang="ru-RU" dirty="0" smtClean="0"/>
              <a:t>) можно окрасить в этот цвет.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4185136" y="4194537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4810611" y="3940537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5515461" y="3807187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7107391" y="3915137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7626731" y="4160289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5877411" y="5597887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4934997" y="4073887"/>
            <a:ext cx="985394" cy="1589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5610711" y="3940537"/>
            <a:ext cx="306621" cy="172334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5888874" y="4263710"/>
            <a:ext cx="1818936" cy="1481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5975953" y="4092937"/>
            <a:ext cx="1183598" cy="1532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6073806" y="3878429"/>
            <a:ext cx="48016" cy="480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6234845" y="3878429"/>
            <a:ext cx="48016" cy="480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6462063" y="3878429"/>
            <a:ext cx="48016" cy="480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7817231" y="4131037"/>
            <a:ext cx="57740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</a:rPr>
              <a:t>y</a:t>
            </a:r>
            <a:r>
              <a:rPr lang="en-US" sz="1600" b="0" cap="none" spc="0" dirty="0" smtClean="0">
                <a:ln w="0"/>
                <a:solidFill>
                  <a:schemeClr val="tx1"/>
                </a:solidFill>
              </a:rPr>
              <a:t>k(z)</a:t>
            </a:r>
            <a:endParaRPr lang="ru-RU" sz="16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524025" y="3502881"/>
            <a:ext cx="38183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y2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535496" y="3348136"/>
            <a:ext cx="38183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y3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7220146" y="3502881"/>
            <a:ext cx="5373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k-1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688991" y="3926445"/>
            <a:ext cx="6062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Y1(y)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Прямая соединительная линия 21"/>
          <p:cNvCxnSpPr>
            <a:endCxn id="9" idx="1"/>
          </p:cNvCxnSpPr>
          <p:nvPr/>
        </p:nvCxnSpPr>
        <p:spPr>
          <a:xfrm>
            <a:off x="4280386" y="4308837"/>
            <a:ext cx="1624923" cy="131694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4204251" y="4674695"/>
            <a:ext cx="4331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dirty="0" smtClean="0"/>
              <a:t>α</a:t>
            </a:r>
            <a:r>
              <a:rPr lang="en-US" dirty="0" smtClean="0"/>
              <a:t>1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757902" y="4382730"/>
            <a:ext cx="4331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dirty="0" smtClean="0"/>
              <a:t>α</a:t>
            </a:r>
            <a:r>
              <a:rPr lang="en-US" dirty="0" smtClean="0"/>
              <a:t>2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6280179" y="4213262"/>
            <a:ext cx="60785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dirty="0" smtClean="0"/>
              <a:t>α</a:t>
            </a:r>
            <a:r>
              <a:rPr lang="en-US" dirty="0" smtClean="0"/>
              <a:t>k-2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7196885" y="4567396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α</a:t>
            </a:r>
            <a:r>
              <a:rPr lang="en-US" dirty="0" smtClean="0"/>
              <a:t>k-1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6138153" y="5655047"/>
            <a:ext cx="28405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5382478" y="4234170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64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0014" y="469664"/>
            <a:ext cx="10515600" cy="2730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(Б2) Вершины x и </a:t>
            </a:r>
            <a:r>
              <a:rPr lang="ru-RU" dirty="0" err="1" smtClean="0"/>
              <a:t>yk</a:t>
            </a:r>
            <a:r>
              <a:rPr lang="ru-RU" dirty="0" smtClean="0"/>
              <a:t> принадлежат разным (αk, β)-компонентам. Перекрасим веер F(x, y1, ..., y</a:t>
            </a:r>
            <a:r>
              <a:rPr lang="en-US" dirty="0"/>
              <a:t>k</a:t>
            </a:r>
            <a:r>
              <a:rPr lang="ru-RU" dirty="0" smtClean="0"/>
              <a:t>, α1, .., α</a:t>
            </a:r>
            <a:r>
              <a:rPr lang="en-US" smtClean="0"/>
              <a:t>k</a:t>
            </a:r>
            <a:r>
              <a:rPr lang="ru-RU" smtClean="0"/>
              <a:t>). </a:t>
            </a:r>
            <a:r>
              <a:rPr lang="ru-RU" dirty="0" smtClean="0"/>
              <a:t>Ребро (x, y</a:t>
            </a:r>
            <a:r>
              <a:rPr lang="en-US" dirty="0" smtClean="0"/>
              <a:t>k</a:t>
            </a:r>
            <a:r>
              <a:rPr lang="ru-RU" dirty="0" smtClean="0"/>
              <a:t>) станет неокрашенным.</a:t>
            </a:r>
          </a:p>
          <a:p>
            <a:pPr marL="0" indent="0">
              <a:buNone/>
            </a:pPr>
            <a:r>
              <a:rPr lang="ru-RU" dirty="0" smtClean="0"/>
              <a:t>Теперь перекрасим (αk, β)-компоненту, содержащую вершину </a:t>
            </a:r>
            <a:r>
              <a:rPr lang="ru-RU" dirty="0" err="1" smtClean="0"/>
              <a:t>yk</a:t>
            </a:r>
            <a:r>
              <a:rPr lang="ru-RU" dirty="0" smtClean="0"/>
              <a:t>. После этого цвет β будет отсутствовать в вершине </a:t>
            </a:r>
            <a:r>
              <a:rPr lang="ru-RU" dirty="0" err="1" smtClean="0"/>
              <a:t>yk</a:t>
            </a:r>
            <a:r>
              <a:rPr lang="ru-RU" dirty="0" smtClean="0"/>
              <a:t> и ребро (x, </a:t>
            </a:r>
            <a:r>
              <a:rPr lang="ru-RU" dirty="0" err="1" smtClean="0"/>
              <a:t>yk</a:t>
            </a:r>
            <a:r>
              <a:rPr lang="ru-RU" dirty="0" smtClean="0"/>
              <a:t>) можно окрасить в этот цвет.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4185136" y="4194537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4810611" y="3940537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5515461" y="3807187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7107391" y="3915137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7626731" y="4160289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5877411" y="5597887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4934997" y="4073887"/>
            <a:ext cx="985394" cy="1589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5636022" y="3926445"/>
            <a:ext cx="306621" cy="172334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5888874" y="4263710"/>
            <a:ext cx="1818936" cy="1481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5975953" y="4092937"/>
            <a:ext cx="1183598" cy="1532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6073806" y="3878429"/>
            <a:ext cx="48016" cy="480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6234845" y="3878429"/>
            <a:ext cx="48016" cy="480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6462063" y="3878429"/>
            <a:ext cx="48016" cy="480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7856419" y="3940537"/>
            <a:ext cx="57740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</a:rPr>
              <a:t>y</a:t>
            </a:r>
            <a:r>
              <a:rPr lang="en-US" sz="1600" b="0" cap="none" spc="0" dirty="0" smtClean="0">
                <a:ln w="0"/>
                <a:solidFill>
                  <a:schemeClr val="tx1"/>
                </a:solidFill>
              </a:rPr>
              <a:t>k(z)</a:t>
            </a:r>
            <a:endParaRPr lang="ru-RU" sz="16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524025" y="3502881"/>
            <a:ext cx="38183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y2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535496" y="3348136"/>
            <a:ext cx="38183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y3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7220146" y="3502881"/>
            <a:ext cx="5373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k-1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688991" y="3926445"/>
            <a:ext cx="6062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Y1(y)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Прямая соединительная линия 21"/>
          <p:cNvCxnSpPr>
            <a:endCxn id="9" idx="1"/>
          </p:cNvCxnSpPr>
          <p:nvPr/>
        </p:nvCxnSpPr>
        <p:spPr>
          <a:xfrm>
            <a:off x="4280386" y="4308837"/>
            <a:ext cx="1624923" cy="131694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4204251" y="4674695"/>
            <a:ext cx="4331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dirty="0" smtClean="0"/>
              <a:t>α</a:t>
            </a:r>
            <a:r>
              <a:rPr lang="en-US" dirty="0" smtClean="0"/>
              <a:t>1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757902" y="4382730"/>
            <a:ext cx="4331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dirty="0" smtClean="0"/>
              <a:t>α</a:t>
            </a:r>
            <a:r>
              <a:rPr lang="en-US" dirty="0" smtClean="0"/>
              <a:t>2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314081" y="4070873"/>
            <a:ext cx="4331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dirty="0" smtClean="0"/>
              <a:t>α</a:t>
            </a:r>
            <a:r>
              <a:rPr lang="en-US" dirty="0"/>
              <a:t>3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6383519" y="4097367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α</a:t>
            </a:r>
            <a:r>
              <a:rPr lang="en-US" dirty="0" smtClean="0"/>
              <a:t>k-1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6138153" y="5655047"/>
            <a:ext cx="28405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7314833" y="4597979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49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693" t="6063" r="3550" b="11551"/>
          <a:stretch/>
        </p:blipFill>
        <p:spPr>
          <a:xfrm>
            <a:off x="7952181" y="3860800"/>
            <a:ext cx="3022600" cy="1930400"/>
          </a:xfrm>
          <a:prstGeom prst="rect">
            <a:avLst/>
          </a:prstGeom>
        </p:spPr>
      </p:pic>
      <p:pic>
        <p:nvPicPr>
          <p:cNvPr id="5" name="Объект 3"/>
          <p:cNvPicPr>
            <a:picLocks noChangeAspect="1"/>
          </p:cNvPicPr>
          <p:nvPr/>
        </p:nvPicPr>
        <p:blipFill rotWithShape="1">
          <a:blip r:embed="rId2"/>
          <a:srcRect l="3739" t="5522" r="51880" b="13720"/>
          <a:stretch/>
        </p:blipFill>
        <p:spPr>
          <a:xfrm>
            <a:off x="1511300" y="3860800"/>
            <a:ext cx="2997200" cy="1892300"/>
          </a:xfrm>
          <a:prstGeom prst="rect">
            <a:avLst/>
          </a:prstGeom>
        </p:spPr>
      </p:pic>
      <p:pic>
        <p:nvPicPr>
          <p:cNvPr id="6" name="Объект 3"/>
          <p:cNvPicPr>
            <a:picLocks noChangeAspect="1"/>
          </p:cNvPicPr>
          <p:nvPr/>
        </p:nvPicPr>
        <p:blipFill rotWithShape="1">
          <a:blip r:embed="rId3"/>
          <a:srcRect l="52693" t="7522" r="4757" b="14281"/>
          <a:stretch/>
        </p:blipFill>
        <p:spPr>
          <a:xfrm>
            <a:off x="6600528" y="951607"/>
            <a:ext cx="3155053" cy="2015728"/>
          </a:xfrm>
          <a:prstGeom prst="rect">
            <a:avLst/>
          </a:prstGeom>
        </p:spPr>
      </p:pic>
      <p:pic>
        <p:nvPicPr>
          <p:cNvPr id="7" name="Объект 3"/>
          <p:cNvPicPr>
            <a:picLocks noChangeAspect="1"/>
          </p:cNvPicPr>
          <p:nvPr/>
        </p:nvPicPr>
        <p:blipFill rotWithShape="1">
          <a:blip r:embed="rId3"/>
          <a:srcRect t="2125" r="51090" b="13217"/>
          <a:stretch/>
        </p:blipFill>
        <p:spPr>
          <a:xfrm>
            <a:off x="2660057" y="968772"/>
            <a:ext cx="3410543" cy="205219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839792" y="2651634"/>
            <a:ext cx="37221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-5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496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1200" y="1177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Итак, все графы делятся на два класса: у одних хроматический индекс равен максимальной степени вершины, у других он на единицу больше.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пределение принадлежности графа к тому или иному классу является NP-трудной задачей. Алгоритм, который можно извлечь из доказательства теоремы, за полиномиальное время находит раскраску в не более чем ∆(G) + 1 цветов. Его можно назвать «идеальным» приближенным алгоритмом – более высокую точность имеет только точный алгоритм.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9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5500" y="1965325"/>
            <a:ext cx="10515600" cy="8032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2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61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11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8000" y="517525"/>
            <a:ext cx="5168900" cy="2720975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Раскраска ребер (или реберная раскраска) называется правильной, если любые два ребра, имеющие общую вершину, окрашены в разные цвета.</a:t>
            </a:r>
          </a:p>
        </p:txBody>
      </p:sp>
      <p:pic>
        <p:nvPicPr>
          <p:cNvPr id="1028" name="Picture 4" descr="Рёберная раскраска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1250950"/>
            <a:ext cx="3975100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47700" y="3238500"/>
            <a:ext cx="5168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Минимальное число цветов, необходимое для правильной раскраски ребер графа G, называется хроматическим индексом графа и обозначается через χ′(G).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5298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500" y="758824"/>
            <a:ext cx="5537200" cy="5172075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Обозначим через ∆(G) максимальную степень вершины в графе. При правильной реберной раскраске все ребра, инцидентные одной вершине, должны иметь разные цвета. Отсюда следует, что для любого графа выполняется неравенство χ′(G) ≥ ∆(G).</a:t>
            </a:r>
          </a:p>
          <a:p>
            <a:pPr marL="0" indent="0" algn="ctr">
              <a:buNone/>
            </a:pPr>
            <a:r>
              <a:rPr lang="ru-RU" dirty="0" smtClean="0"/>
              <a:t>Для некоторых графов имеет место строгое неравенство, например, ∆(C3) = 2, а χ′(C3) =3.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28736" y="3818729"/>
            <a:ext cx="21717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8093006" y="3683000"/>
            <a:ext cx="271461" cy="2714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>
            <a:endCxn id="5" idx="7"/>
          </p:cNvCxnSpPr>
          <p:nvPr/>
        </p:nvCxnSpPr>
        <p:spPr>
          <a:xfrm flipH="1">
            <a:off x="8324712" y="2190749"/>
            <a:ext cx="968444" cy="154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Овал 3"/>
          <p:cNvSpPr/>
          <p:nvPr/>
        </p:nvSpPr>
        <p:spPr>
          <a:xfrm>
            <a:off x="9159806" y="2057400"/>
            <a:ext cx="266700" cy="2667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10264706" y="3682999"/>
            <a:ext cx="271461" cy="2714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>
            <a:stCxn id="4" idx="5"/>
            <a:endCxn id="6" idx="1"/>
          </p:cNvCxnSpPr>
          <p:nvPr/>
        </p:nvCxnSpPr>
        <p:spPr>
          <a:xfrm>
            <a:off x="9387449" y="2285043"/>
            <a:ext cx="917012" cy="143771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33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51200" y="1736725"/>
            <a:ext cx="5003800" cy="6381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Теорема Визинга (1964)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09700" y="272603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любого графа G справедливы неравенства</a:t>
            </a:r>
          </a:p>
          <a:p>
            <a:pPr algn="ctr"/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∆(G) ≤ χ′(G) ≤ ∆(G) + 1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14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200" y="1181101"/>
            <a:ext cx="10515600" cy="27305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Будем рассматривать частичные реберные раскраски, то есть правильные раскраски, при которых некоторые ребра остаются неокрашенными.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694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6119" y="298971"/>
            <a:ext cx="10515600" cy="870822"/>
          </a:xfrm>
        </p:spPr>
        <p:txBody>
          <a:bodyPr/>
          <a:lstStyle/>
          <a:p>
            <a:pPr algn="ctr"/>
            <a:r>
              <a:rPr lang="ru-RU" dirty="0"/>
              <a:t>П</a:t>
            </a:r>
            <a:r>
              <a:rPr lang="ru-RU" dirty="0" smtClean="0"/>
              <a:t>ерекраска (α, β)-компоненты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2906" y="1384343"/>
            <a:ext cx="6826569" cy="44890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ебра графа G правильно (может быть, частично) раскрашены. Пусть α и β – два </a:t>
            </a: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цвета, </a:t>
            </a: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использованных в этой раскраске.</a:t>
            </a:r>
          </a:p>
          <a:p>
            <a:pPr marL="0" indent="0">
              <a:buNone/>
            </a:pP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подграф H, образованный всеми ребрами, имеющими цвета α или β. В этом подграфе степень каждой вершины не превосходит 2, следовательно, каждая компонента связности в нем является цепью или циклом. </a:t>
            </a:r>
          </a:p>
          <a:p>
            <a:pPr marL="0" indent="0">
              <a:buNone/>
            </a:pP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Такую компоненту будем называть (α, β)-компонентой. Если в какой-нибудь (α, β)-компоненте поменять местами цвета α и β (то есть все ребра, окрашенные в цвет α, перекрасить в цвет β и наоборот), то полученная раскраска тоже будет правильной. </a:t>
            </a:r>
          </a:p>
          <a:p>
            <a:pPr marL="0" indent="0">
              <a:buNone/>
            </a:pP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Эту операцию назовем перекраской (α, β)-компоненты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8214363" y="2191070"/>
            <a:ext cx="177800" cy="177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Овал 114"/>
          <p:cNvSpPr/>
          <p:nvPr/>
        </p:nvSpPr>
        <p:spPr>
          <a:xfrm>
            <a:off x="9535163" y="3905570"/>
            <a:ext cx="177800" cy="177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Овал 115"/>
          <p:cNvSpPr/>
          <p:nvPr/>
        </p:nvSpPr>
        <p:spPr>
          <a:xfrm>
            <a:off x="8957313" y="4844576"/>
            <a:ext cx="177800" cy="177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Овал 116"/>
          <p:cNvSpPr/>
          <p:nvPr/>
        </p:nvSpPr>
        <p:spPr>
          <a:xfrm>
            <a:off x="10894063" y="4857276"/>
            <a:ext cx="177800" cy="177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Овал 117"/>
          <p:cNvSpPr/>
          <p:nvPr/>
        </p:nvSpPr>
        <p:spPr>
          <a:xfrm>
            <a:off x="8125463" y="3977801"/>
            <a:ext cx="177800" cy="177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Овал 118"/>
          <p:cNvSpPr/>
          <p:nvPr/>
        </p:nvSpPr>
        <p:spPr>
          <a:xfrm>
            <a:off x="10487663" y="2121220"/>
            <a:ext cx="177800" cy="177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Овал 119"/>
          <p:cNvSpPr/>
          <p:nvPr/>
        </p:nvSpPr>
        <p:spPr>
          <a:xfrm>
            <a:off x="9008113" y="2914176"/>
            <a:ext cx="177800" cy="177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Овал 120"/>
          <p:cNvSpPr/>
          <p:nvPr/>
        </p:nvSpPr>
        <p:spPr>
          <a:xfrm>
            <a:off x="11338563" y="3340420"/>
            <a:ext cx="177800" cy="177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Овал 121"/>
          <p:cNvSpPr/>
          <p:nvPr/>
        </p:nvSpPr>
        <p:spPr>
          <a:xfrm>
            <a:off x="10132063" y="2914176"/>
            <a:ext cx="177800" cy="177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3" name="Прямая соединительная линия 122"/>
          <p:cNvCxnSpPr>
            <a:stCxn id="114" idx="4"/>
            <a:endCxn id="118" idx="0"/>
          </p:cNvCxnSpPr>
          <p:nvPr/>
        </p:nvCxnSpPr>
        <p:spPr>
          <a:xfrm flipH="1">
            <a:off x="8214363" y="2368870"/>
            <a:ext cx="88900" cy="160893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/>
          <p:cNvCxnSpPr>
            <a:stCxn id="118" idx="6"/>
            <a:endCxn id="120" idx="3"/>
          </p:cNvCxnSpPr>
          <p:nvPr/>
        </p:nvCxnSpPr>
        <p:spPr>
          <a:xfrm flipV="1">
            <a:off x="8303263" y="3065938"/>
            <a:ext cx="730888" cy="10007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/>
          <p:cNvCxnSpPr>
            <a:stCxn id="114" idx="6"/>
          </p:cNvCxnSpPr>
          <p:nvPr/>
        </p:nvCxnSpPr>
        <p:spPr>
          <a:xfrm flipV="1">
            <a:off x="8392163" y="2210120"/>
            <a:ext cx="2095500" cy="698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единительная линия 128"/>
          <p:cNvCxnSpPr>
            <a:stCxn id="115" idx="5"/>
            <a:endCxn id="117" idx="1"/>
          </p:cNvCxnSpPr>
          <p:nvPr/>
        </p:nvCxnSpPr>
        <p:spPr>
          <a:xfrm>
            <a:off x="9686925" y="4057332"/>
            <a:ext cx="1233176" cy="82598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/>
          <p:cNvCxnSpPr>
            <a:stCxn id="116" idx="7"/>
            <a:endCxn id="115" idx="3"/>
          </p:cNvCxnSpPr>
          <p:nvPr/>
        </p:nvCxnSpPr>
        <p:spPr>
          <a:xfrm flipV="1">
            <a:off x="9109075" y="4057332"/>
            <a:ext cx="452126" cy="8132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/>
          <p:cNvCxnSpPr/>
          <p:nvPr/>
        </p:nvCxnSpPr>
        <p:spPr>
          <a:xfrm>
            <a:off x="10657837" y="2288460"/>
            <a:ext cx="725176" cy="109347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/>
          <p:cNvCxnSpPr>
            <a:stCxn id="122" idx="5"/>
            <a:endCxn id="117" idx="0"/>
          </p:cNvCxnSpPr>
          <p:nvPr/>
        </p:nvCxnSpPr>
        <p:spPr>
          <a:xfrm>
            <a:off x="10283825" y="3065938"/>
            <a:ext cx="699138" cy="17913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единительная линия 132"/>
          <p:cNvCxnSpPr>
            <a:stCxn id="120" idx="6"/>
            <a:endCxn id="122" idx="2"/>
          </p:cNvCxnSpPr>
          <p:nvPr/>
        </p:nvCxnSpPr>
        <p:spPr>
          <a:xfrm>
            <a:off x="9185913" y="3003076"/>
            <a:ext cx="94615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Овал 212"/>
          <p:cNvSpPr/>
          <p:nvPr/>
        </p:nvSpPr>
        <p:spPr>
          <a:xfrm>
            <a:off x="8214363" y="2197738"/>
            <a:ext cx="177800" cy="177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4" name="Овал 213"/>
          <p:cNvSpPr/>
          <p:nvPr/>
        </p:nvSpPr>
        <p:spPr>
          <a:xfrm>
            <a:off x="9535163" y="3912238"/>
            <a:ext cx="177800" cy="177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5" name="Овал 214"/>
          <p:cNvSpPr/>
          <p:nvPr/>
        </p:nvSpPr>
        <p:spPr>
          <a:xfrm>
            <a:off x="8957313" y="4851244"/>
            <a:ext cx="177800" cy="177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6" name="Овал 215"/>
          <p:cNvSpPr/>
          <p:nvPr/>
        </p:nvSpPr>
        <p:spPr>
          <a:xfrm>
            <a:off x="10894063" y="4863944"/>
            <a:ext cx="177800" cy="177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7" name="Овал 216"/>
          <p:cNvSpPr/>
          <p:nvPr/>
        </p:nvSpPr>
        <p:spPr>
          <a:xfrm>
            <a:off x="8125463" y="3984469"/>
            <a:ext cx="177800" cy="177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8" name="Овал 217"/>
          <p:cNvSpPr/>
          <p:nvPr/>
        </p:nvSpPr>
        <p:spPr>
          <a:xfrm>
            <a:off x="10487663" y="2127888"/>
            <a:ext cx="177800" cy="177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9" name="Овал 218"/>
          <p:cNvSpPr/>
          <p:nvPr/>
        </p:nvSpPr>
        <p:spPr>
          <a:xfrm>
            <a:off x="9008113" y="2920844"/>
            <a:ext cx="177800" cy="177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0" name="Овал 219"/>
          <p:cNvSpPr/>
          <p:nvPr/>
        </p:nvSpPr>
        <p:spPr>
          <a:xfrm>
            <a:off x="11338563" y="3347088"/>
            <a:ext cx="177800" cy="177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1" name="Овал 220"/>
          <p:cNvSpPr/>
          <p:nvPr/>
        </p:nvSpPr>
        <p:spPr>
          <a:xfrm>
            <a:off x="10132063" y="2920844"/>
            <a:ext cx="177800" cy="177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22" name="Прямая соединительная линия 221"/>
          <p:cNvCxnSpPr>
            <a:stCxn id="213" idx="4"/>
            <a:endCxn id="217" idx="0"/>
          </p:cNvCxnSpPr>
          <p:nvPr/>
        </p:nvCxnSpPr>
        <p:spPr>
          <a:xfrm flipH="1">
            <a:off x="8214363" y="2375538"/>
            <a:ext cx="88900" cy="16089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единительная линия 222"/>
          <p:cNvCxnSpPr>
            <a:stCxn id="217" idx="6"/>
            <a:endCxn id="219" idx="3"/>
          </p:cNvCxnSpPr>
          <p:nvPr/>
        </p:nvCxnSpPr>
        <p:spPr>
          <a:xfrm flipV="1">
            <a:off x="8303263" y="3072606"/>
            <a:ext cx="730888" cy="100076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Прямая соединительная линия 223"/>
          <p:cNvCxnSpPr>
            <a:stCxn id="213" idx="6"/>
          </p:cNvCxnSpPr>
          <p:nvPr/>
        </p:nvCxnSpPr>
        <p:spPr>
          <a:xfrm flipV="1">
            <a:off x="8392163" y="2216788"/>
            <a:ext cx="2095500" cy="6985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Прямая соединительная линия 224"/>
          <p:cNvCxnSpPr>
            <a:stCxn id="214" idx="5"/>
            <a:endCxn id="216" idx="1"/>
          </p:cNvCxnSpPr>
          <p:nvPr/>
        </p:nvCxnSpPr>
        <p:spPr>
          <a:xfrm>
            <a:off x="9686925" y="4064000"/>
            <a:ext cx="1233176" cy="8259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Прямая соединительная линия 225"/>
          <p:cNvCxnSpPr>
            <a:stCxn id="215" idx="7"/>
            <a:endCxn id="214" idx="3"/>
          </p:cNvCxnSpPr>
          <p:nvPr/>
        </p:nvCxnSpPr>
        <p:spPr>
          <a:xfrm flipV="1">
            <a:off x="9109075" y="4064000"/>
            <a:ext cx="452126" cy="81328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Прямая соединительная линия 226"/>
          <p:cNvCxnSpPr/>
          <p:nvPr/>
        </p:nvCxnSpPr>
        <p:spPr>
          <a:xfrm>
            <a:off x="10657837" y="2295128"/>
            <a:ext cx="725176" cy="10934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21" idx="5"/>
            <a:endCxn id="216" idx="0"/>
          </p:cNvCxnSpPr>
          <p:nvPr/>
        </p:nvCxnSpPr>
        <p:spPr>
          <a:xfrm>
            <a:off x="10283825" y="3072606"/>
            <a:ext cx="699138" cy="179133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6"/>
            <a:endCxn id="221" idx="2"/>
          </p:cNvCxnSpPr>
          <p:nvPr/>
        </p:nvCxnSpPr>
        <p:spPr>
          <a:xfrm>
            <a:off x="9185913" y="3009744"/>
            <a:ext cx="9461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3" idx="5"/>
            <a:endCxn id="219" idx="1"/>
          </p:cNvCxnSpPr>
          <p:nvPr/>
        </p:nvCxnSpPr>
        <p:spPr>
          <a:xfrm>
            <a:off x="8366125" y="2349500"/>
            <a:ext cx="668026" cy="5973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1" idx="3"/>
            <a:endCxn id="214" idx="7"/>
          </p:cNvCxnSpPr>
          <p:nvPr/>
        </p:nvCxnSpPr>
        <p:spPr>
          <a:xfrm flipH="1">
            <a:off x="9686925" y="3072606"/>
            <a:ext cx="471176" cy="86567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Прямая соединительная линия 236"/>
          <p:cNvCxnSpPr>
            <a:stCxn id="219" idx="7"/>
            <a:endCxn id="218" idx="3"/>
          </p:cNvCxnSpPr>
          <p:nvPr/>
        </p:nvCxnSpPr>
        <p:spPr>
          <a:xfrm flipV="1">
            <a:off x="9159875" y="2279650"/>
            <a:ext cx="1353826" cy="667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95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pPr algn="ctr"/>
            <a:r>
              <a:rPr lang="ru-RU" dirty="0" smtClean="0"/>
              <a:t>Перекраска веера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3400" y="1447800"/>
            <a:ext cx="55626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Другая операция применяется к частично раскрашенному подграфу, называемому веером. </a:t>
            </a:r>
          </a:p>
          <a:p>
            <a:pPr marL="0" indent="0">
              <a:buNone/>
            </a:pPr>
            <a:r>
              <a:rPr lang="ru-RU" sz="2000" dirty="0" smtClean="0"/>
              <a:t>Будем говорить, что при данной раскраске цвет α отсутствует в вершине x, если ни одно из ребер, инцидентных вершине x, не окрашено в этот цвет. Веером называется подграф F (x, y1, ..., </a:t>
            </a:r>
            <a:r>
              <a:rPr lang="ru-RU" sz="2000" dirty="0" err="1" smtClean="0"/>
              <a:t>yk</a:t>
            </a:r>
            <a:r>
              <a:rPr lang="ru-RU" sz="2000" dirty="0" smtClean="0"/>
              <a:t>, α1,..., αk), состоящий из вершин x, y1, ..., </a:t>
            </a:r>
            <a:r>
              <a:rPr lang="ru-RU" sz="2000" dirty="0" err="1" smtClean="0"/>
              <a:t>yk</a:t>
            </a:r>
            <a:r>
              <a:rPr lang="ru-RU" sz="2000" dirty="0" smtClean="0"/>
              <a:t> и ребер (x, y1), ..., (x, </a:t>
            </a:r>
            <a:r>
              <a:rPr lang="ru-RU" sz="2000" dirty="0" err="1" smtClean="0"/>
              <a:t>yk</a:t>
            </a:r>
            <a:r>
              <a:rPr lang="ru-RU" sz="2000" dirty="0" smtClean="0"/>
              <a:t>), в котором:</a:t>
            </a:r>
          </a:p>
          <a:p>
            <a:r>
              <a:rPr lang="ru-RU" sz="2000" dirty="0" smtClean="0"/>
              <a:t>ребро (x, y1) не окрашено;</a:t>
            </a:r>
          </a:p>
          <a:p>
            <a:r>
              <a:rPr lang="ru-RU" sz="2000" dirty="0" smtClean="0"/>
              <a:t>ребро (x, </a:t>
            </a:r>
            <a:r>
              <a:rPr lang="ru-RU" sz="2000" dirty="0" err="1" smtClean="0"/>
              <a:t>yi</a:t>
            </a:r>
            <a:r>
              <a:rPr lang="ru-RU" sz="2000" dirty="0" smtClean="0"/>
              <a:t>) окрашено в цвет αi−1, i = 2, ..., k;</a:t>
            </a:r>
          </a:p>
          <a:p>
            <a:r>
              <a:rPr lang="ru-RU" sz="2000" dirty="0" smtClean="0"/>
              <a:t>в вершине </a:t>
            </a:r>
            <a:r>
              <a:rPr lang="ru-RU" sz="2000" dirty="0" err="1" smtClean="0"/>
              <a:t>yi</a:t>
            </a:r>
            <a:r>
              <a:rPr lang="ru-RU" sz="2000" dirty="0" smtClean="0"/>
              <a:t> отсутствует цвет αi, i = 1, ..., k;</a:t>
            </a:r>
          </a:p>
          <a:p>
            <a:r>
              <a:rPr lang="ru-RU" sz="2000" dirty="0" smtClean="0"/>
              <a:t>α1, ..., αk−1 все попарно различны.</a:t>
            </a:r>
          </a:p>
        </p:txBody>
      </p:sp>
      <p:sp>
        <p:nvSpPr>
          <p:cNvPr id="6" name="Овал 5"/>
          <p:cNvSpPr/>
          <p:nvPr/>
        </p:nvSpPr>
        <p:spPr>
          <a:xfrm>
            <a:off x="7204075" y="329565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7829550" y="304165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8534400" y="290830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10126330" y="301625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10645670" y="3261402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8896350" y="469900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7953936" y="3175000"/>
            <a:ext cx="985394" cy="1589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8629650" y="3041650"/>
            <a:ext cx="306621" cy="1723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8907813" y="3364823"/>
            <a:ext cx="1818936" cy="1481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4892" y="3194050"/>
            <a:ext cx="1183598" cy="1532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Овал 30"/>
          <p:cNvSpPr/>
          <p:nvPr/>
        </p:nvSpPr>
        <p:spPr>
          <a:xfrm>
            <a:off x="9092745" y="2979542"/>
            <a:ext cx="48016" cy="480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9253784" y="2979542"/>
            <a:ext cx="48016" cy="480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9481002" y="2979542"/>
            <a:ext cx="48016" cy="480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9129821" y="4764998"/>
            <a:ext cx="28405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10926174" y="3005723"/>
            <a:ext cx="37061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yk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7542964" y="2603994"/>
            <a:ext cx="38183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y2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8401417" y="2362369"/>
            <a:ext cx="38183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y3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10239085" y="2603994"/>
            <a:ext cx="5373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k-1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6908382" y="3145098"/>
            <a:ext cx="38183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y1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3" name="Прямая соединительная линия 42"/>
          <p:cNvCxnSpPr>
            <a:endCxn id="14" idx="1"/>
          </p:cNvCxnSpPr>
          <p:nvPr/>
        </p:nvCxnSpPr>
        <p:spPr>
          <a:xfrm>
            <a:off x="7299325" y="3409950"/>
            <a:ext cx="1624923" cy="131694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7810482" y="3422975"/>
            <a:ext cx="4331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dirty="0" smtClean="0"/>
              <a:t>α</a:t>
            </a:r>
            <a:r>
              <a:rPr lang="en-US" dirty="0" smtClean="0"/>
              <a:t>1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8294454" y="3344277"/>
            <a:ext cx="4331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dirty="0" smtClean="0"/>
              <a:t>α</a:t>
            </a:r>
            <a:r>
              <a:rPr lang="en-US" dirty="0" smtClean="0"/>
              <a:t>2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9299118" y="3314375"/>
            <a:ext cx="60785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dirty="0" smtClean="0"/>
              <a:t>α</a:t>
            </a:r>
            <a:r>
              <a:rPr lang="en-US" dirty="0" smtClean="0"/>
              <a:t>k-2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10215824" y="3668509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α</a:t>
            </a:r>
            <a:r>
              <a:rPr lang="en-US" dirty="0" smtClean="0"/>
              <a:t>k-1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64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22561" y="4022725"/>
            <a:ext cx="6248400" cy="19589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Перекраска веера состоит в том, что ребра (x, y1), ..., (x,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yk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–1) окрашиваются соответственно в цвета α1, ..., αk−1, а ребро (x,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yk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становится неокрашенным. Очевидно, новая частичная раскраска тоже будет правильной. 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  <p:sp>
        <p:nvSpPr>
          <p:cNvPr id="4" name="Овал 3"/>
          <p:cNvSpPr/>
          <p:nvPr/>
        </p:nvSpPr>
        <p:spPr>
          <a:xfrm>
            <a:off x="1285875" y="167005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911350" y="141605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616200" y="128270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208130" y="139065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4727470" y="1635802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978150" y="307340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035736" y="1549400"/>
            <a:ext cx="985394" cy="1589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2711450" y="1416050"/>
            <a:ext cx="306621" cy="1723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2989613" y="1739223"/>
            <a:ext cx="1818936" cy="1481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3076692" y="1568450"/>
            <a:ext cx="1183598" cy="1532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3174545" y="1353942"/>
            <a:ext cx="48016" cy="480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3335584" y="1353942"/>
            <a:ext cx="48016" cy="480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3562802" y="1353942"/>
            <a:ext cx="48016" cy="480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3211621" y="3139398"/>
            <a:ext cx="28405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037853" y="1392498"/>
            <a:ext cx="37061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</a:rPr>
              <a:t>yk</a:t>
            </a:r>
            <a:endParaRPr lang="ru-RU" sz="16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624764" y="978394"/>
            <a:ext cx="38183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y2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483217" y="736769"/>
            <a:ext cx="38183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y3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320885" y="978394"/>
            <a:ext cx="5373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k-1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990182" y="1519498"/>
            <a:ext cx="38183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y1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Прямая соединительная линия 22"/>
          <p:cNvCxnSpPr>
            <a:endCxn id="9" idx="1"/>
          </p:cNvCxnSpPr>
          <p:nvPr/>
        </p:nvCxnSpPr>
        <p:spPr>
          <a:xfrm>
            <a:off x="1381125" y="1784350"/>
            <a:ext cx="1624923" cy="131694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1892282" y="1797375"/>
            <a:ext cx="4331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dirty="0" smtClean="0"/>
              <a:t>α</a:t>
            </a:r>
            <a:r>
              <a:rPr lang="en-US" dirty="0" smtClean="0"/>
              <a:t>1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376254" y="1718677"/>
            <a:ext cx="4331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dirty="0" smtClean="0"/>
              <a:t>α</a:t>
            </a:r>
            <a:r>
              <a:rPr lang="en-US" dirty="0" smtClean="0"/>
              <a:t>2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3380918" y="1688775"/>
            <a:ext cx="60785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dirty="0" smtClean="0"/>
              <a:t>α</a:t>
            </a:r>
            <a:r>
              <a:rPr lang="en-US" dirty="0" smtClean="0"/>
              <a:t>k-2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4297624" y="2042909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α</a:t>
            </a:r>
            <a:r>
              <a:rPr lang="en-US" dirty="0" smtClean="0"/>
              <a:t>k-1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6712915" y="1713251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7338390" y="1459251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8043240" y="1325901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9635170" y="1433851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10154510" y="1679003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8405190" y="3116601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7462776" y="1592601"/>
            <a:ext cx="985394" cy="1589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8138490" y="1459251"/>
            <a:ext cx="306621" cy="1723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V="1">
            <a:off x="8416653" y="1782424"/>
            <a:ext cx="1818936" cy="148147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V="1">
            <a:off x="8503732" y="1611651"/>
            <a:ext cx="1183598" cy="1532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8601585" y="1397143"/>
            <a:ext cx="48016" cy="480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8762624" y="1397143"/>
            <a:ext cx="48016" cy="480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8989842" y="1397143"/>
            <a:ext cx="48016" cy="480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8638661" y="3182599"/>
            <a:ext cx="28405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10435014" y="1423324"/>
            <a:ext cx="37061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yk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7051804" y="1021595"/>
            <a:ext cx="38183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y2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7910257" y="779970"/>
            <a:ext cx="38183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y3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9747925" y="1021595"/>
            <a:ext cx="5373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k-1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6399788" y="1331002"/>
            <a:ext cx="38183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y1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7" name="Прямая соединительная линия 46"/>
          <p:cNvCxnSpPr>
            <a:endCxn id="33" idx="1"/>
          </p:cNvCxnSpPr>
          <p:nvPr/>
        </p:nvCxnSpPr>
        <p:spPr>
          <a:xfrm>
            <a:off x="6808165" y="1827551"/>
            <a:ext cx="1624923" cy="131694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6900259" y="2159733"/>
            <a:ext cx="4331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dirty="0" smtClean="0"/>
              <a:t>α</a:t>
            </a:r>
            <a:r>
              <a:rPr lang="en-US" dirty="0" smtClean="0"/>
              <a:t>1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7370725" y="1891107"/>
            <a:ext cx="4331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dirty="0" smtClean="0"/>
              <a:t>α</a:t>
            </a:r>
            <a:r>
              <a:rPr lang="en-US" dirty="0" smtClean="0"/>
              <a:t>2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8807957" y="1731976"/>
            <a:ext cx="6078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dirty="0" smtClean="0"/>
              <a:t>α</a:t>
            </a:r>
            <a:r>
              <a:rPr lang="en-US" dirty="0" smtClean="0"/>
              <a:t>k-1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7786194" y="1723778"/>
            <a:ext cx="4331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dirty="0" smtClean="0"/>
              <a:t>α</a:t>
            </a:r>
            <a:r>
              <a:rPr lang="en-US" dirty="0"/>
              <a:t>3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43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500" y="533400"/>
            <a:ext cx="5881146" cy="5714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Допустим, что уже построена частичная правильная раскраска, использующая не более чем ∆(G) + 1 цветов, и имеется неокрашенное ребро (x, y). Так как число разрешенных цветов больше, чем максимальная степень вершины, то в каждой вершине какой-нибудь цвет отсутствует. Допустим, в вершине x отсутствует цвет β.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Будем строить веер следующим образом. Положим y1 = y и пусть α1 – цвет, отсутствующий в вершине y. Получаем веер F(x, y1, α1). 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Допустим, веер F(x, y1, ...,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yk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α1, ..., αk) уже построен. Если цвет αk отличен от α1,..., αk–1 и имеется инцидентное вершине x ребро (x, z) этого цвета, то увеличиваем k на 1 и полагаем 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yk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z, αk – цвет, отсутствующий в вершине z.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процесс построения веера продолжается до тех пор, пока не наступит одно из следующих событий.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7449036" y="2782989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8074511" y="2528989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8779361" y="2395639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10371291" y="2503589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10890631" y="2748741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9141311" y="4186339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8198897" y="2662339"/>
            <a:ext cx="985394" cy="1589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8874611" y="2528989"/>
            <a:ext cx="306621" cy="1723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9152774" y="2852162"/>
            <a:ext cx="1818936" cy="1481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V="1">
            <a:off x="9239853" y="2681389"/>
            <a:ext cx="1183598" cy="1532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9337706" y="2466881"/>
            <a:ext cx="48016" cy="480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9498745" y="2466881"/>
            <a:ext cx="48016" cy="480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9725963" y="2466881"/>
            <a:ext cx="48016" cy="480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11097621" y="2505437"/>
            <a:ext cx="57740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</a:rPr>
              <a:t>y</a:t>
            </a:r>
            <a:r>
              <a:rPr lang="en-US" sz="1600" b="0" cap="none" spc="0" dirty="0" smtClean="0">
                <a:ln w="0"/>
                <a:solidFill>
                  <a:schemeClr val="tx1"/>
                </a:solidFill>
              </a:rPr>
              <a:t>k(z)</a:t>
            </a:r>
            <a:endParaRPr lang="ru-RU" sz="16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7787925" y="2091333"/>
            <a:ext cx="38183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y2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8646378" y="1849708"/>
            <a:ext cx="38183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y3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10484046" y="2091333"/>
            <a:ext cx="5373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k-1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6956097" y="2514897"/>
            <a:ext cx="59984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y1</a:t>
            </a:r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(y)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Прямая соединительная линия 32"/>
          <p:cNvCxnSpPr>
            <a:endCxn id="20" idx="1"/>
          </p:cNvCxnSpPr>
          <p:nvPr/>
        </p:nvCxnSpPr>
        <p:spPr>
          <a:xfrm>
            <a:off x="7544286" y="2897289"/>
            <a:ext cx="1624923" cy="131694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8055443" y="2910314"/>
            <a:ext cx="4331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dirty="0" smtClean="0"/>
              <a:t>α</a:t>
            </a:r>
            <a:r>
              <a:rPr lang="en-US" dirty="0" smtClean="0"/>
              <a:t>1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8539415" y="2831616"/>
            <a:ext cx="4331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dirty="0" smtClean="0"/>
              <a:t>α</a:t>
            </a:r>
            <a:r>
              <a:rPr lang="en-US" dirty="0" smtClean="0"/>
              <a:t>2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9544079" y="2801714"/>
            <a:ext cx="60785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dirty="0" smtClean="0"/>
              <a:t>α</a:t>
            </a:r>
            <a:r>
              <a:rPr lang="en-US" dirty="0" smtClean="0"/>
              <a:t>k-2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10460785" y="3155848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α</a:t>
            </a:r>
            <a:r>
              <a:rPr lang="en-US" dirty="0" smtClean="0"/>
              <a:t>k-1</a:t>
            </a:r>
            <a:endParaRPr lang="ru-RU" dirty="0"/>
          </a:p>
        </p:txBody>
      </p:sp>
      <p:sp>
        <p:nvSpPr>
          <p:cNvPr id="61" name="Прямоугольник 60"/>
          <p:cNvSpPr/>
          <p:nvPr/>
        </p:nvSpPr>
        <p:spPr>
          <a:xfrm>
            <a:off x="9402053" y="4243499"/>
            <a:ext cx="28405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8790579" y="4350407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-β</a:t>
            </a:r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11089008" y="2801714"/>
            <a:ext cx="49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6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1163</Words>
  <Application>Microsoft Office PowerPoint</Application>
  <PresentationFormat>Широкоэкранный</PresentationFormat>
  <Paragraphs>126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Раскраска рёбер</vt:lpstr>
      <vt:lpstr>Презентация PowerPoint</vt:lpstr>
      <vt:lpstr>Презентация PowerPoint</vt:lpstr>
      <vt:lpstr>Презентация PowerPoint</vt:lpstr>
      <vt:lpstr>Презентация PowerPoint</vt:lpstr>
      <vt:lpstr>Перекраска (α, β)-компоненты</vt:lpstr>
      <vt:lpstr>Перекраска веера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Раскраска рёбер</dc:title>
  <dc:creator>Пользователь Windows</dc:creator>
  <cp:lastModifiedBy>Пользователь Windows</cp:lastModifiedBy>
  <cp:revision>20</cp:revision>
  <dcterms:created xsi:type="dcterms:W3CDTF">2020-11-19T13:31:42Z</dcterms:created>
  <dcterms:modified xsi:type="dcterms:W3CDTF">2020-11-19T18:28:04Z</dcterms:modified>
</cp:coreProperties>
</file>