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4" r:id="rId6"/>
    <p:sldId id="267" r:id="rId7"/>
    <p:sldId id="266" r:id="rId8"/>
    <p:sldId id="272" r:id="rId9"/>
    <p:sldId id="269" r:id="rId10"/>
    <p:sldId id="278" r:id="rId11"/>
    <p:sldId id="259" r:id="rId12"/>
    <p:sldId id="260" r:id="rId13"/>
    <p:sldId id="261" r:id="rId14"/>
    <p:sldId id="27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D13E9-E97C-46A3-982B-E8D8DB0C89FF}" type="datetimeFigureOut">
              <a:rPr lang="ms-MY" smtClean="0"/>
              <a:t>12/11/2022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A917-09EE-481F-BC26-9736B9F884D6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4415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97A8-A1D4-4F65-85CC-49486A9B989C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B179-EB82-4F75-B1C5-5A0B618816D0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3286-5484-416F-98F2-FDEAC99DCB12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0437-40BD-4DD4-AA37-4B868002388E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AF9-ECAA-4662-A079-D149A06FECD4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07BB-E404-4019-95A8-F21309D32C4B}" type="datetime1">
              <a:rPr lang="en-US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EC94-FB5E-4E5B-B4C4-535E47AA3E13}" type="datetime1">
              <a:rPr lang="en-US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40D-2282-4B77-B63D-226650832383}" type="datetime1">
              <a:rPr lang="en-US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C9D-A4EF-442C-8289-8EC25037AB16}" type="datetime1">
              <a:rPr lang="en-US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B85E-C40B-4ACE-8C1C-1E9990C5241F}" type="datetime1">
              <a:rPr lang="en-US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571BF55-EE5A-4BFA-B328-F717F14DBBB0}" type="datetime1">
              <a:rPr lang="en-US" smtClean="0"/>
              <a:t>11/12/2022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25FA9C-2173-4D02-BE88-E2621A7DEC4C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75136B-059B-44ED-A441-8493EC5990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ocom.et.put.poznan.pl/~invocom/C/P1-4/p1-4_en/p1-4_8_2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Wireless LAN II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55610-7EF0-4216-B84E-35FF21C5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123C-454A-402C-A201-18D66F39A4BA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4AA05-7097-40B1-A69D-7712DA11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A867FB-E1B4-46CB-A61F-5FAAC61C923C}"/>
              </a:ext>
            </a:extLst>
          </p:cNvPr>
          <p:cNvGrpSpPr/>
          <p:nvPr/>
        </p:nvGrpSpPr>
        <p:grpSpPr>
          <a:xfrm>
            <a:off x="702192" y="3104549"/>
            <a:ext cx="8036718" cy="2897188"/>
            <a:chOff x="427038" y="2286000"/>
            <a:chExt cx="8497887" cy="32575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28AA9F-818E-4344-A9EA-A9474D7712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7038" y="5021263"/>
              <a:ext cx="538162" cy="466725"/>
              <a:chOff x="1247" y="2069"/>
              <a:chExt cx="424" cy="368"/>
            </a:xfrm>
          </p:grpSpPr>
          <p:grpSp>
            <p:nvGrpSpPr>
              <p:cNvPr id="94" name="Group 5">
                <a:extLst>
                  <a:ext uri="{FF2B5EF4-FFF2-40B4-BE49-F238E27FC236}">
                    <a16:creationId xmlns:a16="http://schemas.microsoft.com/office/drawing/2014/main" id="{2FBC55BC-8537-4413-9575-E5E4BC99AB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55" y="2069"/>
                <a:ext cx="16" cy="130"/>
                <a:chOff x="2109" y="2296"/>
                <a:chExt cx="16" cy="130"/>
              </a:xfrm>
            </p:grpSpPr>
            <p:sp>
              <p:nvSpPr>
                <p:cNvPr id="96" name="Freeform 6">
                  <a:extLst>
                    <a:ext uri="{FF2B5EF4-FFF2-40B4-BE49-F238E27FC236}">
                      <a16:creationId xmlns:a16="http://schemas.microsoft.com/office/drawing/2014/main" id="{FEA12364-4E0F-446E-A976-3DB7FDDCC2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09" y="2296"/>
                  <a:ext cx="15" cy="130"/>
                </a:xfrm>
                <a:custGeom>
                  <a:avLst/>
                  <a:gdLst>
                    <a:gd name="T0" fmla="*/ 0 w 15"/>
                    <a:gd name="T1" fmla="*/ 130 h 130"/>
                    <a:gd name="T2" fmla="*/ 0 w 15"/>
                    <a:gd name="T3" fmla="*/ 61 h 130"/>
                    <a:gd name="T4" fmla="*/ 5 w 15"/>
                    <a:gd name="T5" fmla="*/ 61 h 130"/>
                    <a:gd name="T6" fmla="*/ 5 w 15"/>
                    <a:gd name="T7" fmla="*/ 16 h 130"/>
                    <a:gd name="T8" fmla="*/ 3 w 15"/>
                    <a:gd name="T9" fmla="*/ 16 h 130"/>
                    <a:gd name="T10" fmla="*/ 3 w 15"/>
                    <a:gd name="T11" fmla="*/ 0 h 130"/>
                    <a:gd name="T12" fmla="*/ 10 w 15"/>
                    <a:gd name="T13" fmla="*/ 0 h 130"/>
                    <a:gd name="T14" fmla="*/ 10 w 15"/>
                    <a:gd name="T15" fmla="*/ 16 h 130"/>
                    <a:gd name="T16" fmla="*/ 10 w 15"/>
                    <a:gd name="T17" fmla="*/ 16 h 130"/>
                    <a:gd name="T18" fmla="*/ 10 w 15"/>
                    <a:gd name="T19" fmla="*/ 61 h 130"/>
                    <a:gd name="T20" fmla="*/ 15 w 15"/>
                    <a:gd name="T21" fmla="*/ 61 h 130"/>
                    <a:gd name="T22" fmla="*/ 15 w 15"/>
                    <a:gd name="T23" fmla="*/ 130 h 130"/>
                    <a:gd name="T24" fmla="*/ 0 w 15"/>
                    <a:gd name="T25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0">
                      <a:moveTo>
                        <a:pt x="0" y="130"/>
                      </a:moveTo>
                      <a:lnTo>
                        <a:pt x="0" y="61"/>
                      </a:lnTo>
                      <a:lnTo>
                        <a:pt x="5" y="61"/>
                      </a:lnTo>
                      <a:lnTo>
                        <a:pt x="5" y="16"/>
                      </a:lnTo>
                      <a:lnTo>
                        <a:pt x="3" y="16"/>
                      </a:lnTo>
                      <a:lnTo>
                        <a:pt x="3" y="0"/>
                      </a:lnTo>
                      <a:lnTo>
                        <a:pt x="10" y="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10" y="61"/>
                      </a:lnTo>
                      <a:lnTo>
                        <a:pt x="15" y="61"/>
                      </a:lnTo>
                      <a:lnTo>
                        <a:pt x="15" y="13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7">
                  <a:extLst>
                    <a:ext uri="{FF2B5EF4-FFF2-40B4-BE49-F238E27FC236}">
                      <a16:creationId xmlns:a16="http://schemas.microsoft.com/office/drawing/2014/main" id="{BC14D54D-056B-42DA-8B50-93C7577954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09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8">
                  <a:extLst>
                    <a:ext uri="{FF2B5EF4-FFF2-40B4-BE49-F238E27FC236}">
                      <a16:creationId xmlns:a16="http://schemas.microsoft.com/office/drawing/2014/main" id="{A8F432B8-0E25-4D6B-8C52-19FADC1BF9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0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9">
                  <a:extLst>
                    <a:ext uri="{FF2B5EF4-FFF2-40B4-BE49-F238E27FC236}">
                      <a16:creationId xmlns:a16="http://schemas.microsoft.com/office/drawing/2014/main" id="{A7761B7B-45ED-4288-8096-E1F325E592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4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10">
                  <a:extLst>
                    <a:ext uri="{FF2B5EF4-FFF2-40B4-BE49-F238E27FC236}">
                      <a16:creationId xmlns:a16="http://schemas.microsoft.com/office/drawing/2014/main" id="{A7B83FD8-6C6B-47B5-AA0A-4DB438D095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12" y="2312"/>
                  <a:ext cx="2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11">
                  <a:extLst>
                    <a:ext uri="{FF2B5EF4-FFF2-40B4-BE49-F238E27FC236}">
                      <a16:creationId xmlns:a16="http://schemas.microsoft.com/office/drawing/2014/main" id="{EFE3E257-E666-4CE7-B939-BBE76487F0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2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12">
                  <a:extLst>
                    <a:ext uri="{FF2B5EF4-FFF2-40B4-BE49-F238E27FC236}">
                      <a16:creationId xmlns:a16="http://schemas.microsoft.com/office/drawing/2014/main" id="{C4CEC3F7-D8EB-4EEC-A5F6-2EDEA22E845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2296"/>
                  <a:ext cx="7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13">
                  <a:extLst>
                    <a:ext uri="{FF2B5EF4-FFF2-40B4-BE49-F238E27FC236}">
                      <a16:creationId xmlns:a16="http://schemas.microsoft.com/office/drawing/2014/main" id="{43523477-509A-4495-A613-F205CF1285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14">
                  <a:extLst>
                    <a:ext uri="{FF2B5EF4-FFF2-40B4-BE49-F238E27FC236}">
                      <a16:creationId xmlns:a16="http://schemas.microsoft.com/office/drawing/2014/main" id="{C71D4BF1-F67D-49E3-802B-A56D0A02186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15">
                  <a:extLst>
                    <a:ext uri="{FF2B5EF4-FFF2-40B4-BE49-F238E27FC236}">
                      <a16:creationId xmlns:a16="http://schemas.microsoft.com/office/drawing/2014/main" id="{EA185C22-4512-4968-AF7B-5ADE3B9D5D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16">
                  <a:extLst>
                    <a:ext uri="{FF2B5EF4-FFF2-40B4-BE49-F238E27FC236}">
                      <a16:creationId xmlns:a16="http://schemas.microsoft.com/office/drawing/2014/main" id="{DFB3099E-8B90-4481-B38E-A35DD19D19C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17">
                  <a:extLst>
                    <a:ext uri="{FF2B5EF4-FFF2-40B4-BE49-F238E27FC236}">
                      <a16:creationId xmlns:a16="http://schemas.microsoft.com/office/drawing/2014/main" id="{7002DF15-DA0D-4684-8B52-95BFB1D004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24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5" name="Picture 18">
                <a:extLst>
                  <a:ext uri="{FF2B5EF4-FFF2-40B4-BE49-F238E27FC236}">
                    <a16:creationId xmlns:a16="http://schemas.microsoft.com/office/drawing/2014/main" id="{6B50AABE-8C94-481C-BF05-E92B40B8D4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" y="2160"/>
                <a:ext cx="42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AB9879D4-F118-4648-B69A-A6A6CE5AA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3" y="4949825"/>
              <a:ext cx="8540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>
                  <a:solidFill>
                    <a:schemeClr val="tx1"/>
                  </a:solidFill>
                </a:rPr>
                <a:t>Station A</a:t>
              </a:r>
            </a:p>
          </p:txBody>
        </p:sp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64D2CF7D-7643-430F-8036-10C608A577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7038" y="4013200"/>
              <a:ext cx="538162" cy="466725"/>
              <a:chOff x="1247" y="2069"/>
              <a:chExt cx="424" cy="368"/>
            </a:xfrm>
          </p:grpSpPr>
          <p:grpSp>
            <p:nvGrpSpPr>
              <p:cNvPr id="80" name="Group 21">
                <a:extLst>
                  <a:ext uri="{FF2B5EF4-FFF2-40B4-BE49-F238E27FC236}">
                    <a16:creationId xmlns:a16="http://schemas.microsoft.com/office/drawing/2014/main" id="{10C3BBAF-0947-45F9-B2EE-965F48197C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55" y="2069"/>
                <a:ext cx="16" cy="130"/>
                <a:chOff x="2109" y="2296"/>
                <a:chExt cx="16" cy="130"/>
              </a:xfrm>
            </p:grpSpPr>
            <p:sp>
              <p:nvSpPr>
                <p:cNvPr id="82" name="Freeform 22">
                  <a:extLst>
                    <a:ext uri="{FF2B5EF4-FFF2-40B4-BE49-F238E27FC236}">
                      <a16:creationId xmlns:a16="http://schemas.microsoft.com/office/drawing/2014/main" id="{FF998881-68FB-4B9F-A4AE-734714DD03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09" y="2296"/>
                  <a:ext cx="15" cy="130"/>
                </a:xfrm>
                <a:custGeom>
                  <a:avLst/>
                  <a:gdLst>
                    <a:gd name="T0" fmla="*/ 0 w 15"/>
                    <a:gd name="T1" fmla="*/ 130 h 130"/>
                    <a:gd name="T2" fmla="*/ 0 w 15"/>
                    <a:gd name="T3" fmla="*/ 61 h 130"/>
                    <a:gd name="T4" fmla="*/ 5 w 15"/>
                    <a:gd name="T5" fmla="*/ 61 h 130"/>
                    <a:gd name="T6" fmla="*/ 5 w 15"/>
                    <a:gd name="T7" fmla="*/ 16 h 130"/>
                    <a:gd name="T8" fmla="*/ 3 w 15"/>
                    <a:gd name="T9" fmla="*/ 16 h 130"/>
                    <a:gd name="T10" fmla="*/ 3 w 15"/>
                    <a:gd name="T11" fmla="*/ 0 h 130"/>
                    <a:gd name="T12" fmla="*/ 10 w 15"/>
                    <a:gd name="T13" fmla="*/ 0 h 130"/>
                    <a:gd name="T14" fmla="*/ 10 w 15"/>
                    <a:gd name="T15" fmla="*/ 16 h 130"/>
                    <a:gd name="T16" fmla="*/ 10 w 15"/>
                    <a:gd name="T17" fmla="*/ 16 h 130"/>
                    <a:gd name="T18" fmla="*/ 10 w 15"/>
                    <a:gd name="T19" fmla="*/ 61 h 130"/>
                    <a:gd name="T20" fmla="*/ 15 w 15"/>
                    <a:gd name="T21" fmla="*/ 61 h 130"/>
                    <a:gd name="T22" fmla="*/ 15 w 15"/>
                    <a:gd name="T23" fmla="*/ 130 h 130"/>
                    <a:gd name="T24" fmla="*/ 0 w 15"/>
                    <a:gd name="T25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0">
                      <a:moveTo>
                        <a:pt x="0" y="130"/>
                      </a:moveTo>
                      <a:lnTo>
                        <a:pt x="0" y="61"/>
                      </a:lnTo>
                      <a:lnTo>
                        <a:pt x="5" y="61"/>
                      </a:lnTo>
                      <a:lnTo>
                        <a:pt x="5" y="16"/>
                      </a:lnTo>
                      <a:lnTo>
                        <a:pt x="3" y="16"/>
                      </a:lnTo>
                      <a:lnTo>
                        <a:pt x="3" y="0"/>
                      </a:lnTo>
                      <a:lnTo>
                        <a:pt x="10" y="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10" y="61"/>
                      </a:lnTo>
                      <a:lnTo>
                        <a:pt x="15" y="61"/>
                      </a:lnTo>
                      <a:lnTo>
                        <a:pt x="15" y="13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23">
                  <a:extLst>
                    <a:ext uri="{FF2B5EF4-FFF2-40B4-BE49-F238E27FC236}">
                      <a16:creationId xmlns:a16="http://schemas.microsoft.com/office/drawing/2014/main" id="{AE7EA67F-3C62-4389-9224-0F9BEA5E001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09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24">
                  <a:extLst>
                    <a:ext uri="{FF2B5EF4-FFF2-40B4-BE49-F238E27FC236}">
                      <a16:creationId xmlns:a16="http://schemas.microsoft.com/office/drawing/2014/main" id="{28408153-E2AB-4946-8A60-5C74F8570D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0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25">
                  <a:extLst>
                    <a:ext uri="{FF2B5EF4-FFF2-40B4-BE49-F238E27FC236}">
                      <a16:creationId xmlns:a16="http://schemas.microsoft.com/office/drawing/2014/main" id="{2D166883-0E10-46A2-80FA-0A29D8DF81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4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26">
                  <a:extLst>
                    <a:ext uri="{FF2B5EF4-FFF2-40B4-BE49-F238E27FC236}">
                      <a16:creationId xmlns:a16="http://schemas.microsoft.com/office/drawing/2014/main" id="{9CE8333B-62E1-4117-BEAD-8A03E1F637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12" y="2312"/>
                  <a:ext cx="2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27">
                  <a:extLst>
                    <a:ext uri="{FF2B5EF4-FFF2-40B4-BE49-F238E27FC236}">
                      <a16:creationId xmlns:a16="http://schemas.microsoft.com/office/drawing/2014/main" id="{5C0588D4-44C9-41DE-A970-D2F9E05DBDC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2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28">
                  <a:extLst>
                    <a:ext uri="{FF2B5EF4-FFF2-40B4-BE49-F238E27FC236}">
                      <a16:creationId xmlns:a16="http://schemas.microsoft.com/office/drawing/2014/main" id="{36DA6F9D-481B-4956-8A35-0ECC65ADA8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2296"/>
                  <a:ext cx="7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9">
                  <a:extLst>
                    <a:ext uri="{FF2B5EF4-FFF2-40B4-BE49-F238E27FC236}">
                      <a16:creationId xmlns:a16="http://schemas.microsoft.com/office/drawing/2014/main" id="{CE679CE3-3839-47FF-9889-24FB728797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30">
                  <a:extLst>
                    <a:ext uri="{FF2B5EF4-FFF2-40B4-BE49-F238E27FC236}">
                      <a16:creationId xmlns:a16="http://schemas.microsoft.com/office/drawing/2014/main" id="{BB3B52FA-2822-4F07-99CE-F3601BD4582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31">
                  <a:extLst>
                    <a:ext uri="{FF2B5EF4-FFF2-40B4-BE49-F238E27FC236}">
                      <a16:creationId xmlns:a16="http://schemas.microsoft.com/office/drawing/2014/main" id="{9A266EDD-6494-4E5C-8613-A5A2090AA1A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32">
                  <a:extLst>
                    <a:ext uri="{FF2B5EF4-FFF2-40B4-BE49-F238E27FC236}">
                      <a16:creationId xmlns:a16="http://schemas.microsoft.com/office/drawing/2014/main" id="{A28DCE52-B7FF-4480-9128-08A7AA2747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33">
                  <a:extLst>
                    <a:ext uri="{FF2B5EF4-FFF2-40B4-BE49-F238E27FC236}">
                      <a16:creationId xmlns:a16="http://schemas.microsoft.com/office/drawing/2014/main" id="{BD422DBB-8CA4-44EA-B388-BABEA4B7AA7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24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81" name="Picture 34">
                <a:extLst>
                  <a:ext uri="{FF2B5EF4-FFF2-40B4-BE49-F238E27FC236}">
                    <a16:creationId xmlns:a16="http://schemas.microsoft.com/office/drawing/2014/main" id="{67923EC3-1E6D-407F-B65A-33F7EAE7F35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" y="2160"/>
                <a:ext cx="42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D768C71A-7DA5-4FC4-8B85-6CCD04E9A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3" y="4157663"/>
              <a:ext cx="8540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>
                  <a:solidFill>
                    <a:schemeClr val="tx1"/>
                  </a:solidFill>
                </a:rPr>
                <a:t>Station B</a:t>
              </a:r>
            </a:p>
          </p:txBody>
        </p:sp>
        <p:grpSp>
          <p:nvGrpSpPr>
            <p:cNvPr id="9" name="Group 36">
              <a:extLst>
                <a:ext uri="{FF2B5EF4-FFF2-40B4-BE49-F238E27FC236}">
                  <a16:creationId xmlns:a16="http://schemas.microsoft.com/office/drawing/2014/main" id="{2F261FE9-0488-4F32-BD62-92720EB63B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7038" y="3294063"/>
              <a:ext cx="538162" cy="466725"/>
              <a:chOff x="1247" y="2069"/>
              <a:chExt cx="424" cy="368"/>
            </a:xfrm>
          </p:grpSpPr>
          <p:grpSp>
            <p:nvGrpSpPr>
              <p:cNvPr id="66" name="Group 37">
                <a:extLst>
                  <a:ext uri="{FF2B5EF4-FFF2-40B4-BE49-F238E27FC236}">
                    <a16:creationId xmlns:a16="http://schemas.microsoft.com/office/drawing/2014/main" id="{52C7A1CC-206D-4830-B667-4E273ED333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55" y="2069"/>
                <a:ext cx="16" cy="130"/>
                <a:chOff x="2109" y="2296"/>
                <a:chExt cx="16" cy="130"/>
              </a:xfrm>
            </p:grpSpPr>
            <p:sp>
              <p:nvSpPr>
                <p:cNvPr id="68" name="Freeform 38">
                  <a:extLst>
                    <a:ext uri="{FF2B5EF4-FFF2-40B4-BE49-F238E27FC236}">
                      <a16:creationId xmlns:a16="http://schemas.microsoft.com/office/drawing/2014/main" id="{E6212925-BD2E-4194-A0FC-2EF8876392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09" y="2296"/>
                  <a:ext cx="15" cy="130"/>
                </a:xfrm>
                <a:custGeom>
                  <a:avLst/>
                  <a:gdLst>
                    <a:gd name="T0" fmla="*/ 0 w 15"/>
                    <a:gd name="T1" fmla="*/ 130 h 130"/>
                    <a:gd name="T2" fmla="*/ 0 w 15"/>
                    <a:gd name="T3" fmla="*/ 61 h 130"/>
                    <a:gd name="T4" fmla="*/ 5 w 15"/>
                    <a:gd name="T5" fmla="*/ 61 h 130"/>
                    <a:gd name="T6" fmla="*/ 5 w 15"/>
                    <a:gd name="T7" fmla="*/ 16 h 130"/>
                    <a:gd name="T8" fmla="*/ 3 w 15"/>
                    <a:gd name="T9" fmla="*/ 16 h 130"/>
                    <a:gd name="T10" fmla="*/ 3 w 15"/>
                    <a:gd name="T11" fmla="*/ 0 h 130"/>
                    <a:gd name="T12" fmla="*/ 10 w 15"/>
                    <a:gd name="T13" fmla="*/ 0 h 130"/>
                    <a:gd name="T14" fmla="*/ 10 w 15"/>
                    <a:gd name="T15" fmla="*/ 16 h 130"/>
                    <a:gd name="T16" fmla="*/ 10 w 15"/>
                    <a:gd name="T17" fmla="*/ 16 h 130"/>
                    <a:gd name="T18" fmla="*/ 10 w 15"/>
                    <a:gd name="T19" fmla="*/ 61 h 130"/>
                    <a:gd name="T20" fmla="*/ 15 w 15"/>
                    <a:gd name="T21" fmla="*/ 61 h 130"/>
                    <a:gd name="T22" fmla="*/ 15 w 15"/>
                    <a:gd name="T23" fmla="*/ 130 h 130"/>
                    <a:gd name="T24" fmla="*/ 0 w 15"/>
                    <a:gd name="T25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0">
                      <a:moveTo>
                        <a:pt x="0" y="130"/>
                      </a:moveTo>
                      <a:lnTo>
                        <a:pt x="0" y="61"/>
                      </a:lnTo>
                      <a:lnTo>
                        <a:pt x="5" y="61"/>
                      </a:lnTo>
                      <a:lnTo>
                        <a:pt x="5" y="16"/>
                      </a:lnTo>
                      <a:lnTo>
                        <a:pt x="3" y="16"/>
                      </a:lnTo>
                      <a:lnTo>
                        <a:pt x="3" y="0"/>
                      </a:lnTo>
                      <a:lnTo>
                        <a:pt x="10" y="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10" y="61"/>
                      </a:lnTo>
                      <a:lnTo>
                        <a:pt x="15" y="61"/>
                      </a:lnTo>
                      <a:lnTo>
                        <a:pt x="15" y="13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39">
                  <a:extLst>
                    <a:ext uri="{FF2B5EF4-FFF2-40B4-BE49-F238E27FC236}">
                      <a16:creationId xmlns:a16="http://schemas.microsoft.com/office/drawing/2014/main" id="{64A3C971-3E97-42C6-BD52-4596682C5A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09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40">
                  <a:extLst>
                    <a:ext uri="{FF2B5EF4-FFF2-40B4-BE49-F238E27FC236}">
                      <a16:creationId xmlns:a16="http://schemas.microsoft.com/office/drawing/2014/main" id="{E5F7BD03-EA86-4806-9C21-A1C33088DE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0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41">
                  <a:extLst>
                    <a:ext uri="{FF2B5EF4-FFF2-40B4-BE49-F238E27FC236}">
                      <a16:creationId xmlns:a16="http://schemas.microsoft.com/office/drawing/2014/main" id="{A92484A9-1735-4196-B6D4-9B2CCDDD9AF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4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42">
                  <a:extLst>
                    <a:ext uri="{FF2B5EF4-FFF2-40B4-BE49-F238E27FC236}">
                      <a16:creationId xmlns:a16="http://schemas.microsoft.com/office/drawing/2014/main" id="{93D20FEF-D998-4E2F-B3A4-8FEFEBFF4C4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12" y="2312"/>
                  <a:ext cx="2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43">
                  <a:extLst>
                    <a:ext uri="{FF2B5EF4-FFF2-40B4-BE49-F238E27FC236}">
                      <a16:creationId xmlns:a16="http://schemas.microsoft.com/office/drawing/2014/main" id="{EC6EE36F-DB79-4C07-AF8B-B47B02B73B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2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44">
                  <a:extLst>
                    <a:ext uri="{FF2B5EF4-FFF2-40B4-BE49-F238E27FC236}">
                      <a16:creationId xmlns:a16="http://schemas.microsoft.com/office/drawing/2014/main" id="{2022F8E4-F1DF-4FB8-B883-B65D564E67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2296"/>
                  <a:ext cx="7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45">
                  <a:extLst>
                    <a:ext uri="{FF2B5EF4-FFF2-40B4-BE49-F238E27FC236}">
                      <a16:creationId xmlns:a16="http://schemas.microsoft.com/office/drawing/2014/main" id="{16D80B6E-7764-4388-9693-C35B5A76D9C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46">
                  <a:extLst>
                    <a:ext uri="{FF2B5EF4-FFF2-40B4-BE49-F238E27FC236}">
                      <a16:creationId xmlns:a16="http://schemas.microsoft.com/office/drawing/2014/main" id="{928C044F-2952-44B1-8EFD-CC4DCF1608F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47">
                  <a:extLst>
                    <a:ext uri="{FF2B5EF4-FFF2-40B4-BE49-F238E27FC236}">
                      <a16:creationId xmlns:a16="http://schemas.microsoft.com/office/drawing/2014/main" id="{C4FB47A8-A457-4FC6-A632-4FD14EA102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8">
                  <a:extLst>
                    <a:ext uri="{FF2B5EF4-FFF2-40B4-BE49-F238E27FC236}">
                      <a16:creationId xmlns:a16="http://schemas.microsoft.com/office/drawing/2014/main" id="{11AC1838-16E9-4F49-B502-8590753BD5D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9">
                  <a:extLst>
                    <a:ext uri="{FF2B5EF4-FFF2-40B4-BE49-F238E27FC236}">
                      <a16:creationId xmlns:a16="http://schemas.microsoft.com/office/drawing/2014/main" id="{239DDD62-48DA-4396-B884-79A5E62451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24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67" name="Picture 50">
                <a:extLst>
                  <a:ext uri="{FF2B5EF4-FFF2-40B4-BE49-F238E27FC236}">
                    <a16:creationId xmlns:a16="http://schemas.microsoft.com/office/drawing/2014/main" id="{5AF24C69-B6BC-41AC-B0CE-3FE5EA53B54C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" y="2160"/>
                <a:ext cx="42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 Box 51">
              <a:extLst>
                <a:ext uri="{FF2B5EF4-FFF2-40B4-BE49-F238E27FC236}">
                  <a16:creationId xmlns:a16="http://schemas.microsoft.com/office/drawing/2014/main" id="{5096BFBF-397F-4B05-9B01-40C6038AD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3" y="3438525"/>
              <a:ext cx="8540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>
                  <a:solidFill>
                    <a:schemeClr val="tx1"/>
                  </a:solidFill>
                </a:rPr>
                <a:t>Station C</a:t>
              </a:r>
            </a:p>
          </p:txBody>
        </p:sp>
        <p:grpSp>
          <p:nvGrpSpPr>
            <p:cNvPr id="11" name="Group 52">
              <a:extLst>
                <a:ext uri="{FF2B5EF4-FFF2-40B4-BE49-F238E27FC236}">
                  <a16:creationId xmlns:a16="http://schemas.microsoft.com/office/drawing/2014/main" id="{3D06F214-8D28-4DD1-98C2-3E6CFED510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0063" y="2286000"/>
              <a:ext cx="538162" cy="466725"/>
              <a:chOff x="1247" y="2069"/>
              <a:chExt cx="424" cy="368"/>
            </a:xfrm>
          </p:grpSpPr>
          <p:grpSp>
            <p:nvGrpSpPr>
              <p:cNvPr id="52" name="Group 53">
                <a:extLst>
                  <a:ext uri="{FF2B5EF4-FFF2-40B4-BE49-F238E27FC236}">
                    <a16:creationId xmlns:a16="http://schemas.microsoft.com/office/drawing/2014/main" id="{DA75CD8C-7E33-49E4-92AB-9B867054CC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55" y="2069"/>
                <a:ext cx="16" cy="130"/>
                <a:chOff x="2109" y="2296"/>
                <a:chExt cx="16" cy="130"/>
              </a:xfrm>
            </p:grpSpPr>
            <p:sp>
              <p:nvSpPr>
                <p:cNvPr id="54" name="Freeform 54">
                  <a:extLst>
                    <a:ext uri="{FF2B5EF4-FFF2-40B4-BE49-F238E27FC236}">
                      <a16:creationId xmlns:a16="http://schemas.microsoft.com/office/drawing/2014/main" id="{A0FDE22F-DAF8-46FD-850A-57DA1A7EE1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09" y="2296"/>
                  <a:ext cx="15" cy="130"/>
                </a:xfrm>
                <a:custGeom>
                  <a:avLst/>
                  <a:gdLst>
                    <a:gd name="T0" fmla="*/ 0 w 15"/>
                    <a:gd name="T1" fmla="*/ 130 h 130"/>
                    <a:gd name="T2" fmla="*/ 0 w 15"/>
                    <a:gd name="T3" fmla="*/ 61 h 130"/>
                    <a:gd name="T4" fmla="*/ 5 w 15"/>
                    <a:gd name="T5" fmla="*/ 61 h 130"/>
                    <a:gd name="T6" fmla="*/ 5 w 15"/>
                    <a:gd name="T7" fmla="*/ 16 h 130"/>
                    <a:gd name="T8" fmla="*/ 3 w 15"/>
                    <a:gd name="T9" fmla="*/ 16 h 130"/>
                    <a:gd name="T10" fmla="*/ 3 w 15"/>
                    <a:gd name="T11" fmla="*/ 0 h 130"/>
                    <a:gd name="T12" fmla="*/ 10 w 15"/>
                    <a:gd name="T13" fmla="*/ 0 h 130"/>
                    <a:gd name="T14" fmla="*/ 10 w 15"/>
                    <a:gd name="T15" fmla="*/ 16 h 130"/>
                    <a:gd name="T16" fmla="*/ 10 w 15"/>
                    <a:gd name="T17" fmla="*/ 16 h 130"/>
                    <a:gd name="T18" fmla="*/ 10 w 15"/>
                    <a:gd name="T19" fmla="*/ 61 h 130"/>
                    <a:gd name="T20" fmla="*/ 15 w 15"/>
                    <a:gd name="T21" fmla="*/ 61 h 130"/>
                    <a:gd name="T22" fmla="*/ 15 w 15"/>
                    <a:gd name="T23" fmla="*/ 130 h 130"/>
                    <a:gd name="T24" fmla="*/ 0 w 15"/>
                    <a:gd name="T25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0">
                      <a:moveTo>
                        <a:pt x="0" y="130"/>
                      </a:moveTo>
                      <a:lnTo>
                        <a:pt x="0" y="61"/>
                      </a:lnTo>
                      <a:lnTo>
                        <a:pt x="5" y="61"/>
                      </a:lnTo>
                      <a:lnTo>
                        <a:pt x="5" y="16"/>
                      </a:lnTo>
                      <a:lnTo>
                        <a:pt x="3" y="16"/>
                      </a:lnTo>
                      <a:lnTo>
                        <a:pt x="3" y="0"/>
                      </a:lnTo>
                      <a:lnTo>
                        <a:pt x="10" y="0"/>
                      </a:lnTo>
                      <a:lnTo>
                        <a:pt x="10" y="16"/>
                      </a:lnTo>
                      <a:lnTo>
                        <a:pt x="10" y="16"/>
                      </a:lnTo>
                      <a:lnTo>
                        <a:pt x="10" y="61"/>
                      </a:lnTo>
                      <a:lnTo>
                        <a:pt x="15" y="61"/>
                      </a:lnTo>
                      <a:lnTo>
                        <a:pt x="15" y="130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55">
                  <a:extLst>
                    <a:ext uri="{FF2B5EF4-FFF2-40B4-BE49-F238E27FC236}">
                      <a16:creationId xmlns:a16="http://schemas.microsoft.com/office/drawing/2014/main" id="{1136215B-D318-4035-8BD7-0A88FBBA3A7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09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56">
                  <a:extLst>
                    <a:ext uri="{FF2B5EF4-FFF2-40B4-BE49-F238E27FC236}">
                      <a16:creationId xmlns:a16="http://schemas.microsoft.com/office/drawing/2014/main" id="{2BDF1785-F902-4E9C-B8D9-E64D0E9522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0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57">
                  <a:extLst>
                    <a:ext uri="{FF2B5EF4-FFF2-40B4-BE49-F238E27FC236}">
                      <a16:creationId xmlns:a16="http://schemas.microsoft.com/office/drawing/2014/main" id="{4D7179F9-230A-4C3F-90F8-D30A46FFC42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4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58">
                  <a:extLst>
                    <a:ext uri="{FF2B5EF4-FFF2-40B4-BE49-F238E27FC236}">
                      <a16:creationId xmlns:a16="http://schemas.microsoft.com/office/drawing/2014/main" id="{373E603E-809F-4537-B0D3-B8339527D3C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112" y="2312"/>
                  <a:ext cx="2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59">
                  <a:extLst>
                    <a:ext uri="{FF2B5EF4-FFF2-40B4-BE49-F238E27FC236}">
                      <a16:creationId xmlns:a16="http://schemas.microsoft.com/office/drawing/2014/main" id="{55FCE9B2-7037-4EE1-9F33-727ABFDF0F1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12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0913DA63-7891-49D9-904D-C76C090FB0E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2296"/>
                  <a:ext cx="7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61">
                  <a:extLst>
                    <a:ext uri="{FF2B5EF4-FFF2-40B4-BE49-F238E27FC236}">
                      <a16:creationId xmlns:a16="http://schemas.microsoft.com/office/drawing/2014/main" id="{E5ED01F0-DDD2-4656-BF8F-3803EDF944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296"/>
                  <a:ext cx="1" cy="16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62">
                  <a:extLst>
                    <a:ext uri="{FF2B5EF4-FFF2-40B4-BE49-F238E27FC236}">
                      <a16:creationId xmlns:a16="http://schemas.microsoft.com/office/drawing/2014/main" id="{3D8B4695-1388-430E-A4B3-2699478D563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63">
                  <a:extLst>
                    <a:ext uri="{FF2B5EF4-FFF2-40B4-BE49-F238E27FC236}">
                      <a16:creationId xmlns:a16="http://schemas.microsoft.com/office/drawing/2014/main" id="{68D91F5D-935D-4E8F-9213-0799A72AFB7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12"/>
                  <a:ext cx="1" cy="45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700413C7-F7BB-48C2-8295-BC55F1EECC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19" y="2357"/>
                  <a:ext cx="5" cy="1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A04BC4FE-08A3-44C6-B114-A3C290FECA0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24" y="2357"/>
                  <a:ext cx="1" cy="69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53" name="Picture 66">
                <a:extLst>
                  <a:ext uri="{FF2B5EF4-FFF2-40B4-BE49-F238E27FC236}">
                    <a16:creationId xmlns:a16="http://schemas.microsoft.com/office/drawing/2014/main" id="{F01E9750-A9CC-4D61-BA4F-9BD8A53D5F0B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" y="2160"/>
                <a:ext cx="420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Text Box 67">
              <a:extLst>
                <a:ext uri="{FF2B5EF4-FFF2-40B4-BE49-F238E27FC236}">
                  <a16:creationId xmlns:a16="http://schemas.microsoft.com/office/drawing/2014/main" id="{EC70A007-8AF0-45B8-A195-97C74918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838" y="2717800"/>
              <a:ext cx="8540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>
                  <a:solidFill>
                    <a:schemeClr val="tx1"/>
                  </a:solidFill>
                </a:rPr>
                <a:t>Station D</a:t>
              </a:r>
            </a:p>
          </p:txBody>
        </p:sp>
        <p:sp>
          <p:nvSpPr>
            <p:cNvPr id="13" name="Line 68">
              <a:extLst>
                <a:ext uri="{FF2B5EF4-FFF2-40B4-BE49-F238E27FC236}">
                  <a16:creationId xmlns:a16="http://schemas.microsoft.com/office/drawing/2014/main" id="{883FA3E8-E30B-4439-8B21-44F1C77A2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763" y="5165725"/>
              <a:ext cx="7777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9">
              <a:extLst>
                <a:ext uri="{FF2B5EF4-FFF2-40B4-BE49-F238E27FC236}">
                  <a16:creationId xmlns:a16="http://schemas.microsoft.com/office/drawing/2014/main" id="{8D95A890-E20C-4425-A245-C46B530E0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763" y="4446588"/>
              <a:ext cx="7777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040ADDC-8CEC-4AC5-8C22-C3D81AEA1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763" y="3725863"/>
              <a:ext cx="7777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id="{140F5322-E422-413D-BCB1-A8DCC7739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763" y="3005138"/>
              <a:ext cx="7777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72">
              <a:extLst>
                <a:ext uri="{FF2B5EF4-FFF2-40B4-BE49-F238E27FC236}">
                  <a16:creationId xmlns:a16="http://schemas.microsoft.com/office/drawing/2014/main" id="{D1BFE59D-3523-4985-A731-EC380A82D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4200" y="5238750"/>
              <a:ext cx="5191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it-IT" sz="1400">
                  <a:solidFill>
                    <a:schemeClr val="tx1"/>
                  </a:solidFill>
                </a:rPr>
                <a:t>time</a:t>
              </a:r>
            </a:p>
          </p:txBody>
        </p:sp>
        <p:sp>
          <p:nvSpPr>
            <p:cNvPr id="18" name="Rectangle 73">
              <a:extLst>
                <a:ext uri="{FF2B5EF4-FFF2-40B4-BE49-F238E27FC236}">
                  <a16:creationId xmlns:a16="http://schemas.microsoft.com/office/drawing/2014/main" id="{A205D5E0-C2BF-441F-8852-5CDD649D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2646363"/>
              <a:ext cx="433387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RTS</a:t>
              </a:r>
            </a:p>
          </p:txBody>
        </p:sp>
        <p:sp>
          <p:nvSpPr>
            <p:cNvPr id="19" name="Rectangle 74">
              <a:extLst>
                <a:ext uri="{FF2B5EF4-FFF2-40B4-BE49-F238E27FC236}">
                  <a16:creationId xmlns:a16="http://schemas.microsoft.com/office/drawing/2014/main" id="{2A54CEDC-9125-498A-B78A-628B0C52C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2646363"/>
              <a:ext cx="863600" cy="358775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backoff </a:t>
              </a:r>
              <a:r>
                <a:rPr lang="it-IT" sz="1100" b="1" dirty="0"/>
                <a:t>interval</a:t>
              </a:r>
              <a:endParaRPr lang="it-IT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(8 slots)</a:t>
              </a:r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5387B4CE-D74C-4BF8-A1B2-98D232AF5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4086225"/>
              <a:ext cx="1368425" cy="358775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backoff </a:t>
              </a:r>
              <a:r>
                <a:rPr lang="it-IT" sz="1100" b="1" dirty="0"/>
                <a:t>interval</a:t>
              </a:r>
              <a:endParaRPr lang="it-IT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(11 slots)</a:t>
              </a:r>
            </a:p>
          </p:txBody>
        </p:sp>
        <p:sp>
          <p:nvSpPr>
            <p:cNvPr id="21" name="Rectangle 76">
              <a:extLst>
                <a:ext uri="{FF2B5EF4-FFF2-40B4-BE49-F238E27FC236}">
                  <a16:creationId xmlns:a16="http://schemas.microsoft.com/office/drawing/2014/main" id="{FCADB8E8-6231-4272-9CCE-849FC1D00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08350" y="3365500"/>
              <a:ext cx="21748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SIFS</a:t>
              </a:r>
            </a:p>
          </p:txBody>
        </p:sp>
        <p:sp>
          <p:nvSpPr>
            <p:cNvPr id="22" name="Rectangle 77">
              <a:extLst>
                <a:ext uri="{FF2B5EF4-FFF2-40B4-BE49-F238E27FC236}">
                  <a16:creationId xmlns:a16="http://schemas.microsoft.com/office/drawing/2014/main" id="{5E40DE8A-2B26-4BDF-927A-160A894F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3365500"/>
              <a:ext cx="433388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CTS</a:t>
              </a:r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CD89220F-ABC8-49E7-B713-470A50C26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2789238"/>
              <a:ext cx="73025" cy="576262"/>
            </a:xfrm>
            <a:custGeom>
              <a:avLst/>
              <a:gdLst>
                <a:gd name="T0" fmla="*/ 0 w 46"/>
                <a:gd name="T1" fmla="*/ 0 h 363"/>
                <a:gd name="T2" fmla="*/ 0 w 46"/>
                <a:gd name="T3" fmla="*/ 273 h 363"/>
                <a:gd name="T4" fmla="*/ 46 w 46"/>
                <a:gd name="T5" fmla="*/ 227 h 363"/>
                <a:gd name="T6" fmla="*/ 46 w 46"/>
                <a:gd name="T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63">
                  <a:moveTo>
                    <a:pt x="0" y="0"/>
                  </a:moveTo>
                  <a:lnTo>
                    <a:pt x="0" y="273"/>
                  </a:lnTo>
                  <a:lnTo>
                    <a:pt x="46" y="227"/>
                  </a:lnTo>
                  <a:lnTo>
                    <a:pt x="46" y="36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404386A8-4622-4C7B-B7C0-260C9E3207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56050" y="2646363"/>
              <a:ext cx="21748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SIFS</a:t>
              </a:r>
            </a:p>
          </p:txBody>
        </p:sp>
        <p:sp>
          <p:nvSpPr>
            <p:cNvPr id="25" name="Rectangle 80">
              <a:extLst>
                <a:ext uri="{FF2B5EF4-FFF2-40B4-BE49-F238E27FC236}">
                  <a16:creationId xmlns:a16="http://schemas.microsoft.com/office/drawing/2014/main" id="{59DDF960-3E07-4383-B6E4-80D0B03F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2646363"/>
              <a:ext cx="863600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E9011E4-457F-4CB4-B1CD-E7C2DBBB0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450" y="3365500"/>
              <a:ext cx="433388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 dirty="0">
                  <a:solidFill>
                    <a:schemeClr val="tx1"/>
                  </a:solidFill>
                </a:rPr>
                <a:t>ACK</a:t>
              </a:r>
            </a:p>
          </p:txBody>
        </p:sp>
        <p:sp>
          <p:nvSpPr>
            <p:cNvPr id="27" name="Rectangle 82">
              <a:extLst>
                <a:ext uri="{FF2B5EF4-FFF2-40B4-BE49-F238E27FC236}">
                  <a16:creationId xmlns:a16="http://schemas.microsoft.com/office/drawing/2014/main" id="{F587394E-F84C-45E9-BFF6-864D2646A2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035550" y="3365500"/>
              <a:ext cx="21748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SIFS</a:t>
              </a:r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7192BF36-38CE-4761-9C40-D6E4F8BF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4446588"/>
              <a:ext cx="2808287" cy="287337"/>
            </a:xfrm>
            <a:custGeom>
              <a:avLst/>
              <a:gdLst>
                <a:gd name="T0" fmla="*/ 0 w 1769"/>
                <a:gd name="T1" fmla="*/ 0 h 181"/>
                <a:gd name="T2" fmla="*/ 91 w 1769"/>
                <a:gd name="T3" fmla="*/ 181 h 181"/>
                <a:gd name="T4" fmla="*/ 1769 w 1769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9" h="181">
                  <a:moveTo>
                    <a:pt x="0" y="0"/>
                  </a:moveTo>
                  <a:lnTo>
                    <a:pt x="91" y="181"/>
                  </a:lnTo>
                  <a:lnTo>
                    <a:pt x="1769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FDCD906D-B6F4-472E-B214-0779510C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4738688"/>
              <a:ext cx="30051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 dirty="0">
                  <a:solidFill>
                    <a:schemeClr val="tx1"/>
                  </a:solidFill>
                </a:rPr>
                <a:t>transmission deferred; backoff timer=3</a:t>
              </a:r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5FC1C054-052E-47D7-B90E-D97EA0ED8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2175" y="2646363"/>
              <a:ext cx="935038" cy="358775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backoff </a:t>
              </a:r>
              <a:r>
                <a:rPr lang="it-IT" sz="1100" b="1" dirty="0"/>
                <a:t>interval</a:t>
              </a:r>
              <a:endParaRPr lang="it-IT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(7 slots)</a:t>
              </a:r>
            </a:p>
          </p:txBody>
        </p:sp>
        <p:sp>
          <p:nvSpPr>
            <p:cNvPr id="31" name="Rectangle 86">
              <a:extLst>
                <a:ext uri="{FF2B5EF4-FFF2-40B4-BE49-F238E27FC236}">
                  <a16:creationId xmlns:a16="http://schemas.microsoft.com/office/drawing/2014/main" id="{50AFA897-598D-4E50-961C-17A867366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2175" y="4086225"/>
              <a:ext cx="431800" cy="358775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Line 87">
              <a:extLst>
                <a:ext uri="{FF2B5EF4-FFF2-40B4-BE49-F238E27FC236}">
                  <a16:creationId xmlns:a16="http://schemas.microsoft.com/office/drawing/2014/main" id="{CD64EDF3-24B5-4718-A4AE-E61F7F359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963" y="3005138"/>
              <a:ext cx="0" cy="216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8">
              <a:extLst>
                <a:ext uri="{FF2B5EF4-FFF2-40B4-BE49-F238E27FC236}">
                  <a16:creationId xmlns:a16="http://schemas.microsoft.com/office/drawing/2014/main" id="{B1547676-E71A-44CD-BD67-5703DCE3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975" y="3005138"/>
              <a:ext cx="0" cy="216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9">
              <a:extLst>
                <a:ext uri="{FF2B5EF4-FFF2-40B4-BE49-F238E27FC236}">
                  <a16:creationId xmlns:a16="http://schemas.microsoft.com/office/drawing/2014/main" id="{A871BF9A-BF8D-4460-903D-1019F33E6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3005138"/>
              <a:ext cx="0" cy="216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90">
              <a:extLst>
                <a:ext uri="{FF2B5EF4-FFF2-40B4-BE49-F238E27FC236}">
                  <a16:creationId xmlns:a16="http://schemas.microsoft.com/office/drawing/2014/main" id="{191C2393-0AE4-45FF-B4CD-AA7156EE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4086225"/>
              <a:ext cx="433388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RTS</a:t>
              </a:r>
            </a:p>
          </p:txBody>
        </p:sp>
        <p:sp>
          <p:nvSpPr>
            <p:cNvPr id="36" name="Rectangle 91">
              <a:extLst>
                <a:ext uri="{FF2B5EF4-FFF2-40B4-BE49-F238E27FC236}">
                  <a16:creationId xmlns:a16="http://schemas.microsoft.com/office/drawing/2014/main" id="{0722B98A-3D28-4DDF-9F30-A67D94F157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835775" y="4805363"/>
              <a:ext cx="21748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SIFS</a:t>
              </a:r>
            </a:p>
          </p:txBody>
        </p:sp>
        <p:sp>
          <p:nvSpPr>
            <p:cNvPr id="37" name="Rectangle 92">
              <a:extLst>
                <a:ext uri="{FF2B5EF4-FFF2-40B4-BE49-F238E27FC236}">
                  <a16:creationId xmlns:a16="http://schemas.microsoft.com/office/drawing/2014/main" id="{21AC1EF3-9C1D-4175-948E-5A9BA0DA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675" y="4805363"/>
              <a:ext cx="433388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CTS</a:t>
              </a:r>
            </a:p>
          </p:txBody>
        </p:sp>
        <p:sp>
          <p:nvSpPr>
            <p:cNvPr id="38" name="Rectangle 93">
              <a:extLst>
                <a:ext uri="{FF2B5EF4-FFF2-40B4-BE49-F238E27FC236}">
                  <a16:creationId xmlns:a16="http://schemas.microsoft.com/office/drawing/2014/main" id="{0D72BEBE-A335-4707-867A-A6B80411E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3475" y="4086225"/>
              <a:ext cx="21748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SIFS</a:t>
              </a:r>
            </a:p>
          </p:txBody>
        </p:sp>
        <p:sp>
          <p:nvSpPr>
            <p:cNvPr id="39" name="Rectangle 94">
              <a:extLst>
                <a:ext uri="{FF2B5EF4-FFF2-40B4-BE49-F238E27FC236}">
                  <a16:creationId xmlns:a16="http://schemas.microsoft.com/office/drawing/2014/main" id="{B14D4115-DA1C-4FD9-B60F-9C0275D7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4086225"/>
              <a:ext cx="504825" cy="3587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200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0" name="Freeform 95">
              <a:extLst>
                <a:ext uri="{FF2B5EF4-FFF2-40B4-BE49-F238E27FC236}">
                  <a16:creationId xmlns:a16="http://schemas.microsoft.com/office/drawing/2014/main" id="{F90BE336-E256-4DBB-915D-FD31C7CDC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5" y="3005138"/>
              <a:ext cx="1871663" cy="288925"/>
            </a:xfrm>
            <a:custGeom>
              <a:avLst/>
              <a:gdLst>
                <a:gd name="T0" fmla="*/ 0 w 1769"/>
                <a:gd name="T1" fmla="*/ 0 h 181"/>
                <a:gd name="T2" fmla="*/ 91 w 1769"/>
                <a:gd name="T3" fmla="*/ 181 h 181"/>
                <a:gd name="T4" fmla="*/ 1769 w 1769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9" h="181">
                  <a:moveTo>
                    <a:pt x="0" y="0"/>
                  </a:moveTo>
                  <a:lnTo>
                    <a:pt x="91" y="181"/>
                  </a:lnTo>
                  <a:lnTo>
                    <a:pt x="1769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96">
              <a:extLst>
                <a:ext uri="{FF2B5EF4-FFF2-40B4-BE49-F238E27FC236}">
                  <a16:creationId xmlns:a16="http://schemas.microsoft.com/office/drawing/2014/main" id="{D334F960-8339-45BD-B7CA-D7741B63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438" y="3005138"/>
              <a:ext cx="178276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200" b="1">
                  <a:solidFill>
                    <a:schemeClr val="tx1"/>
                  </a:solidFill>
                </a:rPr>
                <a:t>transmission deferred</a:t>
              </a:r>
            </a:p>
          </p:txBody>
        </p:sp>
        <p:sp>
          <p:nvSpPr>
            <p:cNvPr id="42" name="Text Box 97">
              <a:extLst>
                <a:ext uri="{FF2B5EF4-FFF2-40B4-BE49-F238E27FC236}">
                  <a16:creationId xmlns:a16="http://schemas.microsoft.com/office/drawing/2014/main" id="{C6A4209F-4F4C-49AD-BFF5-88212BCBD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3941763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3" name="Text Box 98">
              <a:extLst>
                <a:ext uri="{FF2B5EF4-FFF2-40B4-BE49-F238E27FC236}">
                  <a16:creationId xmlns:a16="http://schemas.microsoft.com/office/drawing/2014/main" id="{871214A8-BB4B-4D3A-AB58-50D75DD8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466248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4" name="Text Box 99">
              <a:extLst>
                <a:ext uri="{FF2B5EF4-FFF2-40B4-BE49-F238E27FC236}">
                  <a16:creationId xmlns:a16="http://schemas.microsoft.com/office/drawing/2014/main" id="{EBB8A11C-C96D-4ADE-A12A-9FC0A3E07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32210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5" name="Text Box 100">
              <a:extLst>
                <a:ext uri="{FF2B5EF4-FFF2-40B4-BE49-F238E27FC236}">
                  <a16:creationId xmlns:a16="http://schemas.microsoft.com/office/drawing/2014/main" id="{F2531F8C-84D5-436E-BD11-F8FFE3FF2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25019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2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742D749F-176B-4F1A-A064-DBF7E1D3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4518025"/>
              <a:ext cx="73025" cy="576263"/>
            </a:xfrm>
            <a:custGeom>
              <a:avLst/>
              <a:gdLst>
                <a:gd name="T0" fmla="*/ 0 w 46"/>
                <a:gd name="T1" fmla="*/ 0 h 363"/>
                <a:gd name="T2" fmla="*/ 0 w 46"/>
                <a:gd name="T3" fmla="*/ 273 h 363"/>
                <a:gd name="T4" fmla="*/ 46 w 46"/>
                <a:gd name="T5" fmla="*/ 227 h 363"/>
                <a:gd name="T6" fmla="*/ 46 w 46"/>
                <a:gd name="T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63">
                  <a:moveTo>
                    <a:pt x="0" y="0"/>
                  </a:moveTo>
                  <a:lnTo>
                    <a:pt x="0" y="273"/>
                  </a:lnTo>
                  <a:lnTo>
                    <a:pt x="46" y="227"/>
                  </a:lnTo>
                  <a:lnTo>
                    <a:pt x="46" y="36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02">
              <a:extLst>
                <a:ext uri="{FF2B5EF4-FFF2-40B4-BE49-F238E27FC236}">
                  <a16:creationId xmlns:a16="http://schemas.microsoft.com/office/drawing/2014/main" id="{8F2DB4CE-36F4-4324-939A-4DD6FFA95D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4025" y="2646363"/>
              <a:ext cx="28733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DIFS</a:t>
              </a:r>
            </a:p>
          </p:txBody>
        </p:sp>
        <p:sp>
          <p:nvSpPr>
            <p:cNvPr id="48" name="Rectangle 103">
              <a:extLst>
                <a:ext uri="{FF2B5EF4-FFF2-40B4-BE49-F238E27FC236}">
                  <a16:creationId xmlns:a16="http://schemas.microsoft.com/office/drawing/2014/main" id="{DAAD9BBE-BBA1-4521-9693-36D0596D28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4025" y="4086225"/>
              <a:ext cx="28733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DIFS</a:t>
              </a:r>
            </a:p>
          </p:txBody>
        </p:sp>
        <p:sp>
          <p:nvSpPr>
            <p:cNvPr id="49" name="Text Box 104">
              <a:extLst>
                <a:ext uri="{FF2B5EF4-FFF2-40B4-BE49-F238E27FC236}">
                  <a16:creationId xmlns:a16="http://schemas.microsoft.com/office/drawing/2014/main" id="{A8E02022-E044-4757-AF3B-E65997219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3694113"/>
              <a:ext cx="1517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it-IT" sz="1000" b="1">
                  <a:solidFill>
                    <a:schemeClr val="tx1"/>
                  </a:solidFill>
                </a:rPr>
                <a:t>residual backoff time</a:t>
              </a:r>
            </a:p>
            <a:p>
              <a:r>
                <a:rPr lang="it-IT" sz="1000" b="1">
                  <a:solidFill>
                    <a:schemeClr val="tx1"/>
                  </a:solidFill>
                </a:rPr>
                <a:t>(3 slots)</a:t>
              </a:r>
            </a:p>
          </p:txBody>
        </p:sp>
        <p:sp>
          <p:nvSpPr>
            <p:cNvPr id="50" name="Rectangle 105">
              <a:extLst>
                <a:ext uri="{FF2B5EF4-FFF2-40B4-BE49-F238E27FC236}">
                  <a16:creationId xmlns:a16="http://schemas.microsoft.com/office/drawing/2014/main" id="{C2D28921-BA17-4761-AE33-D9D43551E5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683250" y="2646363"/>
              <a:ext cx="28733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DIFS</a:t>
              </a:r>
            </a:p>
          </p:txBody>
        </p:sp>
        <p:sp>
          <p:nvSpPr>
            <p:cNvPr id="51" name="Rectangle 106">
              <a:extLst>
                <a:ext uri="{FF2B5EF4-FFF2-40B4-BE49-F238E27FC236}">
                  <a16:creationId xmlns:a16="http://schemas.microsoft.com/office/drawing/2014/main" id="{CAD91386-F877-42AE-B0D2-736E8F56E7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683250" y="4086225"/>
              <a:ext cx="287338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it-IT" sz="1200">
                  <a:solidFill>
                    <a:schemeClr val="tx1"/>
                  </a:solidFill>
                </a:rPr>
                <a:t>DIFS</a:t>
              </a:r>
            </a:p>
          </p:txBody>
        </p:sp>
      </p:grpSp>
      <p:sp>
        <p:nvSpPr>
          <p:cNvPr id="108" name="Title 1">
            <a:extLst>
              <a:ext uri="{FF2B5EF4-FFF2-40B4-BE49-F238E27FC236}">
                <a16:creationId xmlns:a16="http://schemas.microsoft.com/office/drawing/2014/main" id="{6516F424-F7CD-48CD-BE71-4FF58FB1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Coordination Function (DCF)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98D037-5318-4642-93AD-995E054A209B}"/>
              </a:ext>
            </a:extLst>
          </p:cNvPr>
          <p:cNvSpPr txBox="1"/>
          <p:nvPr/>
        </p:nvSpPr>
        <p:spPr>
          <a:xfrm>
            <a:off x="828624" y="1530878"/>
            <a:ext cx="7783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Scenario: </a:t>
            </a:r>
          </a:p>
          <a:p>
            <a:r>
              <a:rPr lang="en-MY" sz="2400" dirty="0"/>
              <a:t>Firstly, Station D wants to send data to Station C</a:t>
            </a:r>
          </a:p>
          <a:p>
            <a:r>
              <a:rPr lang="en-MY" sz="2400" dirty="0"/>
              <a:t>After data is successfully from D to C, B is then transmitted data to A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E9A03-D5C3-4E14-A319-83F6711210FA}"/>
              </a:ext>
            </a:extLst>
          </p:cNvPr>
          <p:cNvSpPr txBox="1"/>
          <p:nvPr/>
        </p:nvSpPr>
        <p:spPr>
          <a:xfrm>
            <a:off x="2357066" y="6167731"/>
            <a:ext cx="410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RTS : Request to Send, </a:t>
            </a:r>
            <a:r>
              <a:rPr lang="en-MY" dirty="0" err="1"/>
              <a:t>CTS:Clear</a:t>
            </a:r>
            <a:r>
              <a:rPr lang="en-MY" dirty="0"/>
              <a:t> to Send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8E1DD-5356-48D7-8F96-D5DB2AA8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617B-90E5-44C3-887E-79EA77FD0ADA}" type="datetime1">
              <a:rPr lang="en-US" smtClean="0"/>
              <a:t>11/12/2022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760F-5782-4F68-B602-C2720BC0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5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Coordination Function (PCF)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contention-free based method to access the channel</a:t>
            </a:r>
          </a:p>
          <a:p>
            <a:r>
              <a:rPr lang="en-GB" dirty="0"/>
              <a:t>a point coordinator, usually an AP is required to coordinate the polling process</a:t>
            </a:r>
          </a:p>
          <a:p>
            <a:r>
              <a:rPr lang="en-GB" dirty="0"/>
              <a:t>AP follows the </a:t>
            </a:r>
            <a:r>
              <a:rPr lang="en-GB" b="1" dirty="0"/>
              <a:t>PCF </a:t>
            </a:r>
            <a:r>
              <a:rPr lang="en-GB" b="1" dirty="0" err="1"/>
              <a:t>Interframe</a:t>
            </a:r>
            <a:r>
              <a:rPr lang="en-GB" b="1" dirty="0"/>
              <a:t> Space (PIFS)</a:t>
            </a:r>
            <a:r>
              <a:rPr lang="en-GB" dirty="0"/>
              <a:t> interval as a basis for accessing the medium</a:t>
            </a:r>
          </a:p>
          <a:p>
            <a:r>
              <a:rPr lang="en-GB" dirty="0"/>
              <a:t>The AP senses the medium at the beginning of each contention-free period</a:t>
            </a:r>
          </a:p>
          <a:p>
            <a:r>
              <a:rPr lang="en-GB" dirty="0"/>
              <a:t>If the medium is idle after the </a:t>
            </a:r>
            <a:r>
              <a:rPr lang="en-GB" b="1" dirty="0"/>
              <a:t>PIFS</a:t>
            </a:r>
            <a:r>
              <a:rPr lang="en-GB" dirty="0"/>
              <a:t> interval, the AP sends a beacon frame to start polling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01CD-0ED3-4033-B987-305C4FF3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102C-3CB6-4524-A428-465C2E6CB4F7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DAF1E-FE12-4C85-BB7F-3F3B9C4D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Coordination Function (PCF)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One of the fields of the beacon frame contains a value that indicates the length of time that </a:t>
            </a:r>
            <a:r>
              <a:rPr lang="en-GB" sz="2000" b="1" dirty="0"/>
              <a:t>PCF</a:t>
            </a:r>
            <a:r>
              <a:rPr lang="en-GB" sz="2000" dirty="0"/>
              <a:t> (polling) will be used</a:t>
            </a:r>
          </a:p>
          <a:p>
            <a:pPr marL="118872" indent="0">
              <a:buNone/>
            </a:pPr>
            <a:endParaRPr lang="en-GB" sz="2000" dirty="0"/>
          </a:p>
          <a:p>
            <a:r>
              <a:rPr lang="en-GB" sz="2000" dirty="0"/>
              <a:t>When the MS received the beacon frame, the MS must not do any transmission for that length of time</a:t>
            </a:r>
          </a:p>
          <a:p>
            <a:pPr marL="118872" indent="0">
              <a:buNone/>
            </a:pPr>
            <a:endParaRPr lang="en-GB" sz="2000" dirty="0"/>
          </a:p>
          <a:p>
            <a:r>
              <a:rPr lang="en-GB" sz="2000" dirty="0"/>
              <a:t>Then the AP sends out another frame to a specific MS, granting permission to transmit data to any destinations</a:t>
            </a:r>
          </a:p>
          <a:p>
            <a:pPr marL="118872" indent="0">
              <a:buNone/>
            </a:pPr>
            <a:endParaRPr lang="en-GB" sz="2000" dirty="0"/>
          </a:p>
          <a:p>
            <a:r>
              <a:rPr lang="en-GB" sz="2000" dirty="0"/>
              <a:t>If it has nothing to send, the MS will send back a null data frame back to the AP</a:t>
            </a:r>
          </a:p>
          <a:p>
            <a:endParaRPr lang="en-GB" sz="2000" dirty="0"/>
          </a:p>
          <a:p>
            <a:r>
              <a:rPr lang="en-GB" sz="2000" dirty="0"/>
              <a:t>each MS on the wireless network will be asked in sequence, whether they wanted to transmit data.  </a:t>
            </a:r>
          </a:p>
          <a:p>
            <a:endParaRPr lang="en-GB" sz="2000" dirty="0"/>
          </a:p>
          <a:p>
            <a:r>
              <a:rPr lang="en-GB" sz="2000" dirty="0"/>
              <a:t>If an MS wants to transmit the data, the network will give permission to the MS to transmit data, while the other MS must wait.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1400" dirty="0"/>
              <a:t>http://www.invocom.et.put.poznan.pl/~invocom/C/P1-4/p1-4_en/p1-4_8_2.htm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142-C78D-4750-9C8A-AA5587E3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76EE-D90C-4484-BF3E-01503CBD8D08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AE25D-2242-4EC5-BB2B-EFF04D4C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Coordination Function (PCF)</a:t>
            </a:r>
            <a:endParaRPr lang="en-GB" dirty="0"/>
          </a:p>
        </p:txBody>
      </p:sp>
      <p:pic>
        <p:nvPicPr>
          <p:cNvPr id="4" name="Picture 6" descr="http://www.clker.com/cliparts/f/f/e/4/12065572121317625675no_hope_Wireless_access_point.svg.h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6410" y="2743200"/>
            <a:ext cx="689990" cy="7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581400"/>
            <a:ext cx="475013" cy="304800"/>
          </a:xfrm>
          <a:prstGeom prst="rect">
            <a:avLst/>
          </a:prstGeom>
          <a:noFill/>
        </p:spPr>
      </p:pic>
      <p:pic>
        <p:nvPicPr>
          <p:cNvPr id="9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5187" y="3581400"/>
            <a:ext cx="475013" cy="304800"/>
          </a:xfrm>
          <a:prstGeom prst="rect">
            <a:avLst/>
          </a:prstGeom>
          <a:noFill/>
        </p:spPr>
      </p:pic>
      <p:pic>
        <p:nvPicPr>
          <p:cNvPr id="10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787" y="3581400"/>
            <a:ext cx="475013" cy="304800"/>
          </a:xfrm>
          <a:prstGeom prst="rect">
            <a:avLst/>
          </a:prstGeom>
          <a:noFill/>
        </p:spPr>
      </p:pic>
      <p:pic>
        <p:nvPicPr>
          <p:cNvPr id="5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810" y="4724400"/>
            <a:ext cx="685800" cy="685800"/>
          </a:xfrm>
          <a:prstGeom prst="rect">
            <a:avLst/>
          </a:prstGeom>
          <a:noFill/>
        </p:spPr>
      </p:pic>
      <p:pic>
        <p:nvPicPr>
          <p:cNvPr id="6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5486400"/>
            <a:ext cx="685800" cy="685800"/>
          </a:xfrm>
          <a:prstGeom prst="rect">
            <a:avLst/>
          </a:prstGeom>
          <a:noFill/>
        </p:spPr>
      </p:pic>
      <p:pic>
        <p:nvPicPr>
          <p:cNvPr id="7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724400"/>
            <a:ext cx="685800" cy="685800"/>
          </a:xfrm>
          <a:prstGeom prst="rect">
            <a:avLst/>
          </a:prstGeom>
          <a:noFill/>
        </p:spPr>
      </p:pic>
      <p:sp>
        <p:nvSpPr>
          <p:cNvPr id="13" name="Cloud Callout 12"/>
          <p:cNvSpPr/>
          <p:nvPr/>
        </p:nvSpPr>
        <p:spPr>
          <a:xfrm>
            <a:off x="4876800" y="1524000"/>
            <a:ext cx="2514600" cy="1295400"/>
          </a:xfrm>
          <a:prstGeom prst="cloudCallout">
            <a:avLst>
              <a:gd name="adj1" fmla="val -26894"/>
              <a:gd name="adj2" fmla="val 83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send anything! I want to start polling</a:t>
            </a:r>
            <a:endParaRPr lang="en-GB" dirty="0"/>
          </a:p>
        </p:txBody>
      </p:sp>
      <p:sp>
        <p:nvSpPr>
          <p:cNvPr id="14" name="Cloud Callout 13"/>
          <p:cNvSpPr/>
          <p:nvPr/>
        </p:nvSpPr>
        <p:spPr>
          <a:xfrm>
            <a:off x="6400800" y="5562600"/>
            <a:ext cx="914400" cy="533400"/>
          </a:xfrm>
          <a:prstGeom prst="cloudCallout">
            <a:avLst>
              <a:gd name="adj1" fmla="val 4925"/>
              <a:gd name="adj2" fmla="val -93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OK!</a:t>
            </a:r>
            <a:endParaRPr lang="en-GB" dirty="0"/>
          </a:p>
        </p:txBody>
      </p:sp>
      <p:sp>
        <p:nvSpPr>
          <p:cNvPr id="15" name="Cloud Callout 14"/>
          <p:cNvSpPr/>
          <p:nvPr/>
        </p:nvSpPr>
        <p:spPr>
          <a:xfrm>
            <a:off x="5486400" y="6096000"/>
            <a:ext cx="914400" cy="533400"/>
          </a:xfrm>
          <a:prstGeom prst="cloudCallout">
            <a:avLst>
              <a:gd name="adj1" fmla="val -42045"/>
              <a:gd name="adj2" fmla="val -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OK!</a:t>
            </a:r>
            <a:endParaRPr lang="en-GB" dirty="0"/>
          </a:p>
        </p:txBody>
      </p:sp>
      <p:sp>
        <p:nvSpPr>
          <p:cNvPr id="16" name="Cloud Callout 15"/>
          <p:cNvSpPr/>
          <p:nvPr/>
        </p:nvSpPr>
        <p:spPr>
          <a:xfrm>
            <a:off x="3352800" y="5715000"/>
            <a:ext cx="914400" cy="533400"/>
          </a:xfrm>
          <a:prstGeom prst="cloudCallout">
            <a:avLst>
              <a:gd name="adj1" fmla="val -42045"/>
              <a:gd name="adj2" fmla="val -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OK!</a:t>
            </a:r>
            <a:endParaRPr lang="en-GB" dirty="0"/>
          </a:p>
        </p:txBody>
      </p:sp>
      <p:sp>
        <p:nvSpPr>
          <p:cNvPr id="19" name="Cloud Callout 18"/>
          <p:cNvSpPr/>
          <p:nvPr/>
        </p:nvSpPr>
        <p:spPr>
          <a:xfrm>
            <a:off x="4876800" y="1524000"/>
            <a:ext cx="2514600" cy="1295400"/>
          </a:xfrm>
          <a:prstGeom prst="cloudCallout">
            <a:avLst>
              <a:gd name="adj1" fmla="val -26894"/>
              <a:gd name="adj2" fmla="val 83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A, send anything you want</a:t>
            </a:r>
            <a:endParaRPr lang="en-GB" dirty="0"/>
          </a:p>
        </p:txBody>
      </p:sp>
      <p:pic>
        <p:nvPicPr>
          <p:cNvPr id="21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387" y="3581400"/>
            <a:ext cx="475013" cy="304800"/>
          </a:xfrm>
          <a:prstGeom prst="rect">
            <a:avLst/>
          </a:prstGeom>
          <a:noFill/>
        </p:spPr>
      </p:pic>
      <p:pic>
        <p:nvPicPr>
          <p:cNvPr id="22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7387" y="4724400"/>
            <a:ext cx="475013" cy="304800"/>
          </a:xfrm>
          <a:prstGeom prst="rect">
            <a:avLst/>
          </a:prstGeom>
          <a:noFill/>
        </p:spPr>
      </p:pic>
      <p:sp>
        <p:nvSpPr>
          <p:cNvPr id="23" name="Cloud Callout 22"/>
          <p:cNvSpPr/>
          <p:nvPr/>
        </p:nvSpPr>
        <p:spPr>
          <a:xfrm>
            <a:off x="838200" y="5334000"/>
            <a:ext cx="2438400" cy="1447800"/>
          </a:xfrm>
          <a:prstGeom prst="cloudCallout">
            <a:avLst>
              <a:gd name="adj1" fmla="val 39205"/>
              <a:gd name="adj2" fmla="val -52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have anything to send [NULL]</a:t>
            </a:r>
            <a:endParaRPr lang="en-GB" dirty="0"/>
          </a:p>
        </p:txBody>
      </p:sp>
      <p:sp>
        <p:nvSpPr>
          <p:cNvPr id="24" name="Cloud Callout 23"/>
          <p:cNvSpPr/>
          <p:nvPr/>
        </p:nvSpPr>
        <p:spPr>
          <a:xfrm>
            <a:off x="4876800" y="1524000"/>
            <a:ext cx="2514600" cy="1295400"/>
          </a:xfrm>
          <a:prstGeom prst="cloudCallout">
            <a:avLst>
              <a:gd name="adj1" fmla="val -26894"/>
              <a:gd name="adj2" fmla="val 83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B, send anything you want</a:t>
            </a:r>
            <a:endParaRPr lang="en-GB" dirty="0"/>
          </a:p>
        </p:txBody>
      </p:sp>
      <p:pic>
        <p:nvPicPr>
          <p:cNvPr id="25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5187" y="3581400"/>
            <a:ext cx="475013" cy="3048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838200" y="5334000"/>
            <a:ext cx="2438400" cy="1447800"/>
          </a:xfrm>
          <a:prstGeom prst="cloudCallout">
            <a:avLst>
              <a:gd name="adj1" fmla="val 110796"/>
              <a:gd name="adj2" fmla="val -12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send something</a:t>
            </a:r>
            <a:endParaRPr lang="en-GB" dirty="0"/>
          </a:p>
        </p:txBody>
      </p:sp>
      <p:pic>
        <p:nvPicPr>
          <p:cNvPr id="28" name="Picture 2" descr="http://www.clker.com/cliparts/5/7/2/2/1194984500251947888mail1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486400"/>
            <a:ext cx="475013" cy="304800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6EB42-4995-401B-8B4E-6C7A8D46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BDF0-C709-4A7A-90F3-FE95D9F2E8D8}" type="datetime1">
              <a:rPr lang="en-US" smtClean="0"/>
              <a:t>11/12/2022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3849E-FE25-4E78-89EE-92C8F35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10087 0.188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94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0104 0.2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2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10104 0.177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10087 0.1888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0908 -0.1777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-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0104 0.2555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00087 -0.2666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1" animBg="1"/>
      <p:bldP spid="23" grpId="2" animBg="1"/>
      <p:bldP spid="24" grpId="1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343400" y="3581400"/>
            <a:ext cx="3200400" cy="32004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3200400" cy="3200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676400" y="3581400"/>
            <a:ext cx="3200400" cy="32004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to Send/ Clear to Send (RTS/CTS)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RTS/CTS is another option for collision avoidance.</a:t>
            </a:r>
          </a:p>
          <a:p>
            <a:r>
              <a:rPr lang="en-US" dirty="0"/>
              <a:t>RTS/CTS is used for Hidden Node scenario</a:t>
            </a:r>
            <a:endParaRPr lang="en-GB" dirty="0"/>
          </a:p>
        </p:txBody>
      </p:sp>
      <p:pic>
        <p:nvPicPr>
          <p:cNvPr id="4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876800"/>
            <a:ext cx="381000" cy="381000"/>
          </a:xfrm>
          <a:prstGeom prst="rect">
            <a:avLst/>
          </a:prstGeom>
          <a:noFill/>
        </p:spPr>
      </p:pic>
      <p:pic>
        <p:nvPicPr>
          <p:cNvPr id="5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876800"/>
            <a:ext cx="381000" cy="381000"/>
          </a:xfrm>
          <a:prstGeom prst="rect">
            <a:avLst/>
          </a:prstGeom>
          <a:noFill/>
        </p:spPr>
      </p:pic>
      <p:pic>
        <p:nvPicPr>
          <p:cNvPr id="6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876800"/>
            <a:ext cx="381000" cy="381000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38F798-668C-4ED3-BBAE-D99D20E9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05C7-E95E-4E9C-A0B7-233961434370}" type="datetime1">
              <a:rPr lang="en-US" smtClean="0"/>
              <a:t>11/12/2022</a:t>
            </a:fld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8B7C27-2E17-47E1-8655-5F4AAD2C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1600200"/>
            <a:ext cx="4876800" cy="48768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09800" y="1600200"/>
            <a:ext cx="4876800" cy="48768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191000" y="1600200"/>
            <a:ext cx="4876800" cy="48768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to Send/ Clear to Send (RTS/CTS)</a:t>
            </a:r>
            <a:endParaRPr lang="en-GB" dirty="0"/>
          </a:p>
        </p:txBody>
      </p:sp>
      <p:pic>
        <p:nvPicPr>
          <p:cNvPr id="4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581400"/>
            <a:ext cx="685800" cy="685800"/>
          </a:xfrm>
          <a:prstGeom prst="rect">
            <a:avLst/>
          </a:prstGeom>
          <a:noFill/>
        </p:spPr>
      </p:pic>
      <p:pic>
        <p:nvPicPr>
          <p:cNvPr id="5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581400"/>
            <a:ext cx="685800" cy="685800"/>
          </a:xfrm>
          <a:prstGeom prst="rect">
            <a:avLst/>
          </a:prstGeom>
          <a:noFill/>
        </p:spPr>
      </p:pic>
      <p:pic>
        <p:nvPicPr>
          <p:cNvPr id="6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581400"/>
            <a:ext cx="685800" cy="685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17660" y="4191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69878" y="4191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89478" y="4191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5029200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wants to transmit to A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257800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sends RTS to its coverage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5486400"/>
            <a:ext cx="573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sends CTS to its coverage – Note that C is in A’s coverage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5715000"/>
            <a:ext cx="29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receives CTS packet from A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5943600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listens and does not send any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6172200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sends data to A</a:t>
            </a:r>
            <a:endParaRPr lang="en-GB" dirty="0"/>
          </a:p>
        </p:txBody>
      </p:sp>
      <p:sp>
        <p:nvSpPr>
          <p:cNvPr id="20" name="Cloud Callout 19"/>
          <p:cNvSpPr/>
          <p:nvPr/>
        </p:nvSpPr>
        <p:spPr>
          <a:xfrm>
            <a:off x="457200" y="2133600"/>
            <a:ext cx="2514600" cy="1371600"/>
          </a:xfrm>
          <a:prstGeom prst="cloudCallout">
            <a:avLst>
              <a:gd name="adj1" fmla="val 10572"/>
              <a:gd name="adj2" fmla="val 71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send data.  Can I send to you?</a:t>
            </a:r>
            <a:endParaRPr lang="en-GB" dirty="0"/>
          </a:p>
        </p:txBody>
      </p:sp>
      <p:sp>
        <p:nvSpPr>
          <p:cNvPr id="21" name="Cloud Callout 20"/>
          <p:cNvSpPr/>
          <p:nvPr/>
        </p:nvSpPr>
        <p:spPr>
          <a:xfrm>
            <a:off x="3505200" y="2133600"/>
            <a:ext cx="2514600" cy="1371600"/>
          </a:xfrm>
          <a:prstGeom prst="cloudCallout">
            <a:avLst>
              <a:gd name="adj1" fmla="val -447"/>
              <a:gd name="adj2" fmla="val 6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Yes, I am free now.  You are clear to send any data.</a:t>
            </a:r>
            <a:endParaRPr lang="en-GB" dirty="0"/>
          </a:p>
        </p:txBody>
      </p:sp>
      <p:sp>
        <p:nvSpPr>
          <p:cNvPr id="22" name="Cloud Callout 21"/>
          <p:cNvSpPr/>
          <p:nvPr/>
        </p:nvSpPr>
        <p:spPr>
          <a:xfrm>
            <a:off x="5943600" y="4953000"/>
            <a:ext cx="3073400" cy="1676400"/>
          </a:xfrm>
          <a:prstGeom prst="cloudCallout">
            <a:avLst>
              <a:gd name="adj1" fmla="val -10765"/>
              <a:gd name="adj2" fmla="val -81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Ooh, A is receiving data from someone.  Channel is not free now.  I shall only listen</a:t>
            </a:r>
            <a:endParaRPr lang="en-GB" dirty="0"/>
          </a:p>
        </p:txBody>
      </p:sp>
      <p:sp>
        <p:nvSpPr>
          <p:cNvPr id="23" name="Cloud Callout 22"/>
          <p:cNvSpPr/>
          <p:nvPr/>
        </p:nvSpPr>
        <p:spPr>
          <a:xfrm>
            <a:off x="0" y="3249706"/>
            <a:ext cx="1600200" cy="941294"/>
          </a:xfrm>
          <a:prstGeom prst="cloudCallout">
            <a:avLst>
              <a:gd name="adj1" fmla="val 86119"/>
              <a:gd name="adj2" fmla="val 37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Sending…</a:t>
            </a:r>
            <a:endParaRPr lang="en-GB" dirty="0"/>
          </a:p>
        </p:txBody>
      </p:sp>
      <p:sp>
        <p:nvSpPr>
          <p:cNvPr id="24" name="Cloud Callout 23"/>
          <p:cNvSpPr/>
          <p:nvPr/>
        </p:nvSpPr>
        <p:spPr>
          <a:xfrm>
            <a:off x="4648200" y="2590800"/>
            <a:ext cx="1684020" cy="990600"/>
          </a:xfrm>
          <a:prstGeom prst="cloudCallout">
            <a:avLst>
              <a:gd name="adj1" fmla="val -42634"/>
              <a:gd name="adj2" fmla="val 80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Receiving…</a:t>
            </a:r>
            <a:endParaRPr lang="en-GB" dirty="0"/>
          </a:p>
        </p:txBody>
      </p:sp>
      <p:pic>
        <p:nvPicPr>
          <p:cNvPr id="32770" name="Picture 2" descr="http://www.film.ubc.ca/images/exclamation_poin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0"/>
            <a:ext cx="541130" cy="533400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7F16D-F25E-46E9-A564-8C509760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822F-2982-4D24-A171-F9414FDEE08B}" type="datetime1">
              <a:rPr lang="en-US" smtClean="0"/>
              <a:t>11/12/2022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C72C-442F-47F3-AA61-8AB2B7C0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WLAN MAC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Medium Access Control (MAC) – sub layer of Data Link Layer</a:t>
            </a:r>
          </a:p>
          <a:p>
            <a:endParaRPr lang="en-US" dirty="0"/>
          </a:p>
          <a:p>
            <a:r>
              <a:rPr lang="en-US" dirty="0"/>
              <a:t>In WLAN, MAC layer is responsible to control how the MSs behave towards the channel.</a:t>
            </a:r>
          </a:p>
          <a:p>
            <a:endParaRPr lang="en-US" dirty="0"/>
          </a:p>
          <a:p>
            <a:r>
              <a:rPr lang="en-US" dirty="0"/>
              <a:t>Some of the tasks of MAC layer in WLAN: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Power saving mode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94" y="1828800"/>
            <a:ext cx="36671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0123-328F-4922-9569-D8FD98C1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4C55-A1C0-43D2-BEDB-CC1BC1F988DD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1E00-C51A-4F72-8794-0149DC3C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Layer Operation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In WLAN, the medium to be access is the </a:t>
            </a:r>
            <a:r>
              <a:rPr lang="en-GB" dirty="0">
                <a:solidFill>
                  <a:srgbClr val="FF0000"/>
                </a:solidFill>
              </a:rPr>
              <a:t>Radio Frequency (RF)</a:t>
            </a:r>
            <a:r>
              <a:rPr lang="en-GB" dirty="0"/>
              <a:t>, which is a </a:t>
            </a:r>
            <a:r>
              <a:rPr lang="en-GB" dirty="0">
                <a:solidFill>
                  <a:srgbClr val="FF0000"/>
                </a:solidFill>
              </a:rPr>
              <a:t>shared medium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All MS and AP can only hear one frequency at a time to communicate with each other, there must be turns for the MS to use the RF – avoid collisions.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Reason to avoid collisions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Degrade performance.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To avoid packet/data loss at receiver.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F6F8-1E00-496D-80BC-073466CA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099A-5CB1-448E-B75C-9598EEE9B7FF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CF23-F116-4F57-96BA-A0B95D54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 Layer Operation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Coordination Function</a:t>
            </a:r>
          </a:p>
          <a:p>
            <a:pPr lvl="1"/>
            <a:r>
              <a:rPr lang="en-GB" dirty="0"/>
              <a:t>Process for the MS to take turns using the medium </a:t>
            </a:r>
            <a:endParaRPr lang="en-GB" b="1" dirty="0"/>
          </a:p>
          <a:p>
            <a:pPr lvl="1"/>
            <a:r>
              <a:rPr lang="en-GB" dirty="0"/>
              <a:t>A way to avoid collisions </a:t>
            </a:r>
          </a:p>
          <a:p>
            <a:pPr lvl="1"/>
            <a:endParaRPr lang="en-GB" dirty="0"/>
          </a:p>
          <a:p>
            <a:r>
              <a:rPr lang="en-GB" dirty="0"/>
              <a:t>In IEEE 802.3 wired network, the </a:t>
            </a:r>
            <a:r>
              <a:rPr lang="en-GB" i="1" dirty="0"/>
              <a:t>Carrier Sense </a:t>
            </a:r>
            <a:r>
              <a:rPr lang="en-GB" i="1" dirty="0">
                <a:solidFill>
                  <a:srgbClr val="FF0000"/>
                </a:solidFill>
              </a:rPr>
              <a:t>Multiple Access/ Collision Detection (CSMA/CD)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detect collision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solidFill>
                  <a:srgbClr val="FF0000"/>
                </a:solidFill>
              </a:rPr>
              <a:t>wireless networks </a:t>
            </a:r>
            <a:r>
              <a:rPr lang="en-US" dirty="0">
                <a:solidFill>
                  <a:srgbClr val="FF0000"/>
                </a:solidFill>
              </a:rPr>
              <a:t>IEEE 802.11 </a:t>
            </a:r>
            <a:r>
              <a:rPr lang="en-GB" dirty="0"/>
              <a:t>, it is impractical to transmit and receive on the same radio channel at the same time </a:t>
            </a:r>
          </a:p>
          <a:p>
            <a:endParaRPr lang="en-GB" dirty="0"/>
          </a:p>
          <a:p>
            <a:r>
              <a:rPr lang="en-GB" dirty="0"/>
              <a:t>In wireless networks, CSMA/CD is not suitable</a:t>
            </a:r>
          </a:p>
          <a:p>
            <a:pPr lvl="1"/>
            <a:r>
              <a:rPr lang="en-GB" dirty="0"/>
              <a:t>MS cannot transmit data and listen to any collisions at the same time</a:t>
            </a:r>
          </a:p>
          <a:p>
            <a:pPr lvl="1"/>
            <a:r>
              <a:rPr lang="en-GB" dirty="0"/>
              <a:t>The medium itself can only be used for either one of this process; receive or transmit</a:t>
            </a:r>
          </a:p>
          <a:p>
            <a:pPr lvl="1"/>
            <a:r>
              <a:rPr lang="en-GB" dirty="0"/>
              <a:t>we cannot assume that all stations hear each other (which is the basic assumption of the collision detection scheme)</a:t>
            </a:r>
          </a:p>
          <a:p>
            <a:pPr marL="11887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92A9-9D8F-4FDC-8C78-51CE8EFB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C9A-5C29-41F3-8BD2-A1071DF1B064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B4425-1165-4DA4-B2C2-B7099FFA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IEEE 802.11 Coordination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WLAN, </a:t>
            </a:r>
            <a:r>
              <a:rPr lang="en-GB" i="1" dirty="0"/>
              <a:t>Carrier Sense Multiple Access with Collision Avoidance (CSMA/CA) is used  </a:t>
            </a:r>
            <a:r>
              <a:rPr lang="en-GB" dirty="0"/>
              <a:t>to avoid collision</a:t>
            </a:r>
          </a:p>
          <a:p>
            <a:endParaRPr lang="en-GB" dirty="0"/>
          </a:p>
          <a:p>
            <a:r>
              <a:rPr lang="en-GB" dirty="0"/>
              <a:t>IEEE 802.11 standard defines two types of coordination function; 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Distributed Coordination Function (DCF)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for asynchronous contention based distributed access to the channel.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Point Coordination Function (PCF) </a:t>
            </a:r>
            <a:r>
              <a:rPr lang="en-GB" b="1" dirty="0"/>
              <a:t>– </a:t>
            </a:r>
            <a:r>
              <a:rPr lang="en-GB" dirty="0"/>
              <a:t>for  centralized, contention-free access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A0A4-FB4C-465F-A52C-066B8D10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5F08-C3F6-49D4-987D-3A1BEC84FE68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8113-0BA1-45AA-AD15-4FF54A62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Coordination Function (DCF)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CSMA/CD is used to handle collisions after it occurs (by retransmitting the damaged packet) but CSMA/CA avoids the collisions altogether</a:t>
            </a:r>
          </a:p>
          <a:p>
            <a:endParaRPr lang="en-GB" b="1" dirty="0"/>
          </a:p>
          <a:p>
            <a:r>
              <a:rPr lang="en-GB" b="1" dirty="0"/>
              <a:t>DCF</a:t>
            </a:r>
            <a:r>
              <a:rPr lang="en-GB" dirty="0"/>
              <a:t> adopts the IEEE 802.3 CSMA/CD mechanism with several modifications, known as the </a:t>
            </a:r>
            <a:r>
              <a:rPr lang="en-GB" b="1" dirty="0"/>
              <a:t>CSMA/CA</a:t>
            </a:r>
          </a:p>
          <a:p>
            <a:endParaRPr lang="en-GB" b="1" dirty="0"/>
          </a:p>
          <a:p>
            <a:endParaRPr lang="en-GB" dirty="0"/>
          </a:p>
          <a:p>
            <a:r>
              <a:rPr lang="en-GB" b="1" dirty="0"/>
              <a:t>DCF</a:t>
            </a:r>
            <a:r>
              <a:rPr lang="en-GB" dirty="0"/>
              <a:t> is used specifically for the contention-based channel access method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B15A-229C-4EEF-8A70-86E67A9E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ED8-F05B-4A60-B456-5626E3DEB5D8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EBDAA-8A24-42EB-9D71-E9D7386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Coordination Function (DCF)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Any MS can attempt to transmit data at any time it wanted</a:t>
            </a:r>
          </a:p>
          <a:p>
            <a:endParaRPr lang="en-GB" dirty="0"/>
          </a:p>
          <a:p>
            <a:r>
              <a:rPr lang="en-GB" dirty="0"/>
              <a:t>Problem occurs when two computers start to transmit data at the same time, where a collision will occur</a:t>
            </a:r>
          </a:p>
          <a:p>
            <a:endParaRPr lang="en-GB" dirty="0"/>
          </a:p>
          <a:p>
            <a:r>
              <a:rPr lang="en-GB" dirty="0"/>
              <a:t>To avoid collisions, the MS must firstly listen to the network (carrier sense) to make sure no other MS are transmitting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9B86-D07D-48B6-B3C3-9F9BBD60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51E-0521-4FF7-B46E-A215261C2BFC}" type="datetime1">
              <a:rPr lang="en-US" smtClean="0"/>
              <a:t>11/12/2022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EC995-A60E-453B-956F-FC17331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Coordination Function (DCF)</a:t>
            </a:r>
            <a:endParaRPr lang="en-GB" dirty="0"/>
          </a:p>
        </p:txBody>
      </p:sp>
      <p:pic>
        <p:nvPicPr>
          <p:cNvPr id="5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029200"/>
            <a:ext cx="685800" cy="685800"/>
          </a:xfrm>
          <a:prstGeom prst="rect">
            <a:avLst/>
          </a:prstGeom>
          <a:noFill/>
        </p:spPr>
      </p:pic>
      <p:pic>
        <p:nvPicPr>
          <p:cNvPr id="6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124200"/>
            <a:ext cx="685800" cy="685800"/>
          </a:xfrm>
          <a:prstGeom prst="rect">
            <a:avLst/>
          </a:prstGeom>
          <a:noFill/>
        </p:spPr>
      </p:pic>
      <p:pic>
        <p:nvPicPr>
          <p:cNvPr id="7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981200"/>
            <a:ext cx="685800" cy="685800"/>
          </a:xfrm>
          <a:prstGeom prst="rect">
            <a:avLst/>
          </a:prstGeom>
          <a:noFill/>
        </p:spPr>
      </p:pic>
      <p:pic>
        <p:nvPicPr>
          <p:cNvPr id="8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953000"/>
            <a:ext cx="685800" cy="685800"/>
          </a:xfrm>
          <a:prstGeom prst="rect">
            <a:avLst/>
          </a:prstGeom>
          <a:noFill/>
        </p:spPr>
      </p:pic>
      <p:pic>
        <p:nvPicPr>
          <p:cNvPr id="9" name="Picture 9" descr="D:\Najwan\My Documents\My Pictures\Microsoft Clip Organizer\j04315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3352800"/>
            <a:ext cx="685800" cy="685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248400" y="2743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0600" y="40386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57150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791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886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981200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D wants to transmit data</a:t>
            </a:r>
            <a:endParaRPr lang="en-GB" dirty="0"/>
          </a:p>
        </p:txBody>
      </p:sp>
      <p:sp>
        <p:nvSpPr>
          <p:cNvPr id="16" name="Cloud Callout 15"/>
          <p:cNvSpPr/>
          <p:nvPr/>
        </p:nvSpPr>
        <p:spPr>
          <a:xfrm>
            <a:off x="7162800" y="1524000"/>
            <a:ext cx="1981200" cy="990600"/>
          </a:xfrm>
          <a:prstGeom prst="cloudCallout">
            <a:avLst>
              <a:gd name="adj1" fmla="val -66546"/>
              <a:gd name="adj2" fmla="val 3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 to network</a:t>
            </a:r>
            <a:endParaRPr lang="en-GB" dirty="0"/>
          </a:p>
        </p:txBody>
      </p:sp>
      <p:sp>
        <p:nvSpPr>
          <p:cNvPr id="17" name="Cloud Callout 16"/>
          <p:cNvSpPr/>
          <p:nvPr/>
        </p:nvSpPr>
        <p:spPr>
          <a:xfrm>
            <a:off x="5943600" y="4038600"/>
            <a:ext cx="1981200" cy="990600"/>
          </a:xfrm>
          <a:prstGeom prst="cloudCallout">
            <a:avLst>
              <a:gd name="adj1" fmla="val -65847"/>
              <a:gd name="adj2" fmla="val 7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 to network</a:t>
            </a:r>
            <a:endParaRPr lang="en-GB" dirty="0"/>
          </a:p>
        </p:txBody>
      </p:sp>
      <p:sp>
        <p:nvSpPr>
          <p:cNvPr id="18" name="Cloud Callout 17"/>
          <p:cNvSpPr/>
          <p:nvPr/>
        </p:nvSpPr>
        <p:spPr>
          <a:xfrm>
            <a:off x="7162800" y="1524000"/>
            <a:ext cx="1981200" cy="990600"/>
          </a:xfrm>
          <a:prstGeom prst="cloudCallout">
            <a:avLst>
              <a:gd name="adj1" fmla="val -66546"/>
              <a:gd name="adj2" fmla="val 3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Nobody is talking!</a:t>
            </a:r>
            <a:endParaRPr lang="en-GB" dirty="0"/>
          </a:p>
        </p:txBody>
      </p:sp>
      <p:sp>
        <p:nvSpPr>
          <p:cNvPr id="19" name="Cloud Callout 18"/>
          <p:cNvSpPr/>
          <p:nvPr/>
        </p:nvSpPr>
        <p:spPr>
          <a:xfrm>
            <a:off x="5943600" y="4038600"/>
            <a:ext cx="1981200" cy="990600"/>
          </a:xfrm>
          <a:prstGeom prst="cloudCallout">
            <a:avLst>
              <a:gd name="adj1" fmla="val -65847"/>
              <a:gd name="adj2" fmla="val 7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Nobody is talking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86793" y="237386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D identifies the network is idle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57652" y="2819400"/>
            <a:ext cx="4230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and D do not transmit data directly after </a:t>
            </a:r>
          </a:p>
          <a:p>
            <a:r>
              <a:rPr lang="en-GB" dirty="0"/>
              <a:t>identifying that the network is idle.</a:t>
            </a:r>
          </a:p>
          <a:p>
            <a:r>
              <a:rPr lang="en-GB" dirty="0"/>
              <a:t>Instead A and D wait for a random </a:t>
            </a:r>
          </a:p>
          <a:p>
            <a:r>
              <a:rPr lang="en-GB" dirty="0"/>
              <a:t>amount of time (contention period)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7162800" y="1524000"/>
            <a:ext cx="1981200" cy="990600"/>
          </a:xfrm>
          <a:prstGeom prst="cloudCallout">
            <a:avLst>
              <a:gd name="adj1" fmla="val -66546"/>
              <a:gd name="adj2" fmla="val 3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random time [128]</a:t>
            </a:r>
            <a:endParaRPr lang="en-GB" dirty="0"/>
          </a:p>
        </p:txBody>
      </p:sp>
      <p:sp>
        <p:nvSpPr>
          <p:cNvPr id="23" name="Cloud Callout 22"/>
          <p:cNvSpPr/>
          <p:nvPr/>
        </p:nvSpPr>
        <p:spPr>
          <a:xfrm>
            <a:off x="5943600" y="4038600"/>
            <a:ext cx="1981200" cy="990600"/>
          </a:xfrm>
          <a:prstGeom prst="cloudCallout">
            <a:avLst>
              <a:gd name="adj1" fmla="val -65847"/>
              <a:gd name="adj2" fmla="val 7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random time [256]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83258" y="4038600"/>
            <a:ext cx="4129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the network is identified as idle </a:t>
            </a:r>
          </a:p>
          <a:p>
            <a:r>
              <a:rPr lang="en-GB" dirty="0"/>
              <a:t>for the contention period of time, the </a:t>
            </a:r>
          </a:p>
          <a:p>
            <a:r>
              <a:rPr lang="en-GB" dirty="0"/>
              <a:t>node with the shortest contention period </a:t>
            </a:r>
          </a:p>
          <a:p>
            <a:r>
              <a:rPr lang="en-GB" dirty="0"/>
              <a:t>will transmit the data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7162800" y="1524000"/>
            <a:ext cx="1981200" cy="990600"/>
          </a:xfrm>
          <a:prstGeom prst="cloudCallout">
            <a:avLst>
              <a:gd name="adj1" fmla="val -66546"/>
              <a:gd name="adj2" fmla="val 3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time: [0]</a:t>
            </a:r>
          </a:p>
          <a:p>
            <a:pPr algn="ctr"/>
            <a:r>
              <a:rPr lang="en-US" dirty="0"/>
              <a:t>Transmit!</a:t>
            </a:r>
            <a:endParaRPr lang="en-GB" dirty="0"/>
          </a:p>
        </p:txBody>
      </p:sp>
      <p:sp>
        <p:nvSpPr>
          <p:cNvPr id="26" name="Cloud Callout 25"/>
          <p:cNvSpPr/>
          <p:nvPr/>
        </p:nvSpPr>
        <p:spPr>
          <a:xfrm>
            <a:off x="5943600" y="4038600"/>
            <a:ext cx="1981200" cy="990600"/>
          </a:xfrm>
          <a:prstGeom prst="cloudCallout">
            <a:avLst>
              <a:gd name="adj1" fmla="val -65847"/>
              <a:gd name="adj2" fmla="val 7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random time [128]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36EEC-1882-4D62-8374-0C9CB05E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985C-DDA7-464C-B81D-6FB36FB3CC42}" type="datetime1">
              <a:rPr lang="en-US" smtClean="0"/>
              <a:t>11/12/2022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2BD9-FF95-448F-9E27-8D13169E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Coordination Function (DCF)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82" y="1527385"/>
            <a:ext cx="8268501" cy="4625609"/>
          </a:xfrm>
        </p:spPr>
        <p:txBody>
          <a:bodyPr>
            <a:normAutofit lnSpcReduction="10000"/>
          </a:bodyPr>
          <a:lstStyle/>
          <a:p>
            <a:endParaRPr lang="en-GB" sz="2400" dirty="0"/>
          </a:p>
          <a:p>
            <a:r>
              <a:rPr lang="en-GB" sz="2600" dirty="0"/>
              <a:t>CSMA/CA has all the MS to wait for a random amount of time, </a:t>
            </a:r>
            <a:r>
              <a:rPr lang="en-GB" sz="2600" dirty="0" err="1"/>
              <a:t>T</a:t>
            </a:r>
            <a:r>
              <a:rPr lang="en-GB" sz="2600" baseline="-25000" dirty="0" err="1"/>
              <a:t>wait</a:t>
            </a:r>
            <a:r>
              <a:rPr lang="en-GB" sz="2600" baseline="-25000" dirty="0"/>
              <a:t> </a:t>
            </a:r>
            <a:r>
              <a:rPr lang="en-GB" sz="2600" dirty="0"/>
              <a:t>before transmitting data</a:t>
            </a:r>
          </a:p>
          <a:p>
            <a:pPr marL="118872" indent="0">
              <a:buNone/>
            </a:pPr>
            <a:endParaRPr lang="en-GB" sz="2600" dirty="0"/>
          </a:p>
          <a:p>
            <a:r>
              <a:rPr lang="en-GB" sz="2600" dirty="0" err="1"/>
              <a:t>T</a:t>
            </a:r>
            <a:r>
              <a:rPr lang="en-GB" sz="2600" baseline="-25000" dirty="0" err="1"/>
              <a:t>wait</a:t>
            </a:r>
            <a:r>
              <a:rPr lang="en-GB" sz="2600" dirty="0"/>
              <a:t> consists of </a:t>
            </a:r>
            <a:r>
              <a:rPr lang="en-GB" sz="2600" b="1" dirty="0"/>
              <a:t>DCF Interframe Space (DIFS) </a:t>
            </a:r>
            <a:r>
              <a:rPr lang="en-GB" sz="2600" dirty="0"/>
              <a:t>and </a:t>
            </a:r>
            <a:r>
              <a:rPr lang="en-GB" sz="2600" b="1" dirty="0" err="1"/>
              <a:t>Backoff</a:t>
            </a:r>
            <a:r>
              <a:rPr lang="en-GB" sz="2600" b="1" dirty="0"/>
              <a:t> Interval (BI)</a:t>
            </a:r>
            <a:r>
              <a:rPr lang="en-GB" sz="2600" dirty="0"/>
              <a:t>, shown as below equation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GB" sz="2600" dirty="0">
                <a:solidFill>
                  <a:srgbClr val="FF0000"/>
                </a:solidFill>
              </a:rPr>
              <a:t>BI is random number</a:t>
            </a:r>
            <a:r>
              <a:rPr lang="en-GB" sz="2600" dirty="0"/>
              <a:t>, generated from a range of values called the </a:t>
            </a:r>
            <a:r>
              <a:rPr lang="en-GB" sz="2600" dirty="0">
                <a:solidFill>
                  <a:srgbClr val="FF0000"/>
                </a:solidFill>
              </a:rPr>
              <a:t>Contention Window (</a:t>
            </a:r>
            <a:r>
              <a:rPr lang="en-GB" sz="2600" b="1" dirty="0">
                <a:solidFill>
                  <a:srgbClr val="FF0000"/>
                </a:solidFill>
              </a:rPr>
              <a:t>CW</a:t>
            </a:r>
            <a:r>
              <a:rPr lang="en-GB" sz="2600" dirty="0">
                <a:solidFill>
                  <a:srgbClr val="FF0000"/>
                </a:solidFill>
              </a:rPr>
              <a:t>).</a:t>
            </a:r>
          </a:p>
          <a:p>
            <a:r>
              <a:rPr lang="en-GB" sz="2600" dirty="0">
                <a:solidFill>
                  <a:srgbClr val="FF0000"/>
                </a:solidFill>
              </a:rPr>
              <a:t>Extra notes:</a:t>
            </a:r>
          </a:p>
          <a:p>
            <a:pPr marL="118872" indent="0">
              <a:buNone/>
            </a:pPr>
            <a:r>
              <a:rPr lang="en-MY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2"/>
              </a:rPr>
              <a:t>http://www.invocom.et.put.poznan.pl/~invocom/C/P1-4/p1-4_en/p1-4_8_2.htm</a:t>
            </a:r>
            <a:endParaRPr lang="en-MY" sz="17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41401" y="3840189"/>
            <a:ext cx="452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</a:t>
            </a:r>
            <a:r>
              <a:rPr lang="en-GB" sz="2400" baseline="-25000" dirty="0" err="1"/>
              <a:t>wait</a:t>
            </a:r>
            <a:r>
              <a:rPr lang="en-GB" sz="2400" dirty="0"/>
              <a:t> = </a:t>
            </a:r>
            <a:r>
              <a:rPr lang="en-GB" sz="2400" b="1" dirty="0"/>
              <a:t>DIFS</a:t>
            </a:r>
            <a:r>
              <a:rPr lang="en-GB" sz="2400" dirty="0"/>
              <a:t> + </a:t>
            </a:r>
            <a:r>
              <a:rPr lang="en-GB" sz="2400" b="1" dirty="0" err="1"/>
              <a:t>Backoff</a:t>
            </a:r>
            <a:r>
              <a:rPr lang="en-GB" sz="2400" b="1" dirty="0"/>
              <a:t> Interval (BI)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5571-5A93-4F0C-99EA-61F6F53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F127-43FC-45B9-B842-5AC14D543141}" type="datetime1">
              <a:rPr lang="en-US" smtClean="0"/>
              <a:t>11/12/2022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D166-860F-4179-9994-A557540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136B-059B-44ED-A441-8493EC5990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3531</TotalTime>
  <Words>1235</Words>
  <Application>Microsoft Office PowerPoint</Application>
  <PresentationFormat>On-screen Show 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Introduction to Wireless LAN II</vt:lpstr>
      <vt:lpstr>WLAN MAC LAYER</vt:lpstr>
      <vt:lpstr>MAC Layer Operation Mode</vt:lpstr>
      <vt:lpstr>MAC Layer Operation Mode</vt:lpstr>
      <vt:lpstr>IEEE 802.11 Coordination Function</vt:lpstr>
      <vt:lpstr>Distributed Coordination Function (DCF)</vt:lpstr>
      <vt:lpstr>Distributed Coordination Function (DCF)</vt:lpstr>
      <vt:lpstr>Distributed Coordination Function (DCF)</vt:lpstr>
      <vt:lpstr>Distributed Coordination Function (DCF)</vt:lpstr>
      <vt:lpstr>Distributed Coordination Function (DCF)</vt:lpstr>
      <vt:lpstr>Point Coordination Function (PCF)</vt:lpstr>
      <vt:lpstr>Point Coordination Function (PCF)</vt:lpstr>
      <vt:lpstr>Point Coordination Function (PCF)</vt:lpstr>
      <vt:lpstr>Request to Send/ Clear to Send (RTS/CTS)</vt:lpstr>
      <vt:lpstr>Request to Send/ Clear to Send (RTS/CTS)</vt:lpstr>
    </vt:vector>
  </TitlesOfParts>
  <Company>UTeM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Wireless LAN</dc:title>
  <dc:creator>Najwan</dc:creator>
  <cp:lastModifiedBy>TS. DR. NORHARYATI BINTI HARUM</cp:lastModifiedBy>
  <cp:revision>184</cp:revision>
  <dcterms:created xsi:type="dcterms:W3CDTF">2010-01-30T15:51:03Z</dcterms:created>
  <dcterms:modified xsi:type="dcterms:W3CDTF">2022-11-12T14:17:10Z</dcterms:modified>
</cp:coreProperties>
</file>