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4"/>
  </p:notesMasterIdLst>
  <p:handoutMasterIdLst>
    <p:handoutMasterId r:id="rId35"/>
  </p:handoutMasterIdLst>
  <p:sldIdLst>
    <p:sldId id="257" r:id="rId2"/>
    <p:sldId id="275" r:id="rId3"/>
    <p:sldId id="284" r:id="rId4"/>
    <p:sldId id="288" r:id="rId5"/>
    <p:sldId id="289" r:id="rId6"/>
    <p:sldId id="294" r:id="rId7"/>
    <p:sldId id="293" r:id="rId8"/>
    <p:sldId id="287" r:id="rId9"/>
    <p:sldId id="314" r:id="rId10"/>
    <p:sldId id="296" r:id="rId11"/>
    <p:sldId id="297" r:id="rId12"/>
    <p:sldId id="298" r:id="rId13"/>
    <p:sldId id="321" r:id="rId14"/>
    <p:sldId id="322" r:id="rId15"/>
    <p:sldId id="323" r:id="rId16"/>
    <p:sldId id="324" r:id="rId17"/>
    <p:sldId id="325" r:id="rId18"/>
    <p:sldId id="327" r:id="rId19"/>
    <p:sldId id="328" r:id="rId20"/>
    <p:sldId id="319" r:id="rId21"/>
    <p:sldId id="320" r:id="rId22"/>
    <p:sldId id="329" r:id="rId23"/>
    <p:sldId id="299" r:id="rId24"/>
    <p:sldId id="300" r:id="rId25"/>
    <p:sldId id="304" r:id="rId26"/>
    <p:sldId id="313" r:id="rId27"/>
    <p:sldId id="318" r:id="rId28"/>
    <p:sldId id="316" r:id="rId29"/>
    <p:sldId id="301" r:id="rId30"/>
    <p:sldId id="303" r:id="rId31"/>
    <p:sldId id="302" r:id="rId32"/>
    <p:sldId id="283" r:id="rId33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3607" autoAdjust="0"/>
  </p:normalViewPr>
  <p:slideViewPr>
    <p:cSldViewPr>
      <p:cViewPr varScale="1">
        <p:scale>
          <a:sx n="59" d="100"/>
          <a:sy n="59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5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0D5BEEE-91B9-4119-8076-30FD8695E26E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6605230-71C4-4AC4-B386-02D605C76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162D4-C910-4E17-880F-EF73B7A7FE3A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190EA5-4EEC-4573-90F8-23C3AFB47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92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education.nih.gov/supplements/nih2/addiction/activities/lesson1_brainparts.htm" TargetMode="External" /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Relationship Id="rId4" Type="http://schemas.openxmlformats.org/officeDocument/2006/relationships/hyperlink" Target="http://serendip.brynmawr.edu/bb/kinser/Structure1.html" TargetMode="Externa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sycnet.apa.org/journals/psp/30/4/510/" TargetMode="External" /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Relationship Id="rId5" Type="http://schemas.openxmlformats.org/officeDocument/2006/relationships/hyperlink" Target="http://youarenotsosmart.com/2011/07/07/misattribution-of-arousal/" TargetMode="External" /><Relationship Id="rId4" Type="http://schemas.openxmlformats.org/officeDocument/2006/relationships/hyperlink" Target="http://psycnet.apa.org/journals/bul/94/2/239/" TargetMode="Externa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lingcommunitylearning.org.uk/library/documents/37.pdf" TargetMode="External" /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err="1">
                <a:hlinkClick r:id="rId3"/>
              </a:rPr>
              <a:t>Rujukan</a:t>
            </a:r>
            <a:r>
              <a:rPr lang="en-US" sz="1100" dirty="0">
                <a:hlinkClick r:id="rId3"/>
              </a:rPr>
              <a:t>: </a:t>
            </a:r>
          </a:p>
          <a:p>
            <a:r>
              <a:rPr lang="en-US" sz="1100" dirty="0">
                <a:hlinkClick r:id="rId3"/>
              </a:rPr>
              <a:t>http://science.education.nih.gov/supplements/nih2/addiction/activities/lesson1_brainparts.htm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http://serendip.brynmawr.edu/bb/kinser/Structure1.html</a:t>
            </a:r>
            <a:endParaRPr lang="en-US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190EA5-4EEC-4573-90F8-23C3AFB473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190EA5-4EEC-4573-90F8-23C3AFB473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Aron&amp;</a:t>
            </a:r>
            <a:r>
              <a:rPr lang="en-US" baseline="0" dirty="0" err="1">
                <a:hlinkClick r:id="rId3"/>
              </a:rPr>
              <a:t>Dutton</a:t>
            </a:r>
            <a:r>
              <a:rPr lang="en-US" baseline="0" dirty="0">
                <a:hlinkClick r:id="rId3"/>
              </a:rPr>
              <a:t> </a:t>
            </a:r>
            <a:r>
              <a:rPr lang="en-US" dirty="0">
                <a:hlinkClick r:id="rId3"/>
              </a:rPr>
              <a:t>http://psycnet.apa.org/journals/psp/30/4/510/</a:t>
            </a:r>
            <a:endParaRPr lang="en-US" dirty="0"/>
          </a:p>
          <a:p>
            <a:r>
              <a:rPr lang="en-US" dirty="0">
                <a:hlinkClick r:id="rId4"/>
              </a:rPr>
              <a:t>http://psycnet.apa.org/journals/bul/94/2/239/</a:t>
            </a:r>
            <a:endParaRPr lang="en-US" dirty="0"/>
          </a:p>
          <a:p>
            <a:r>
              <a:rPr lang="en-US" dirty="0">
                <a:hlinkClick r:id="rId5"/>
              </a:rPr>
              <a:t>http://youarenotsosmart.com/2011/07/07/misattribution-of-arousal/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190EA5-4EEC-4573-90F8-23C3AFB4732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Jawapan</a:t>
            </a:r>
            <a:r>
              <a:rPr lang="en-US" dirty="0"/>
              <a:t>: 1 (h), 2 (f), 3 (g), 4 (c), 5 (a),</a:t>
            </a:r>
            <a:r>
              <a:rPr lang="en-US" baseline="0" dirty="0"/>
              <a:t> 6 (e), 7 (d), 8 (b)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190EA5-4EEC-4573-90F8-23C3AFB4732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http://www.ealingcommunitylearning.org.uk/library/documents/37.pdf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190EA5-4EEC-4573-90F8-23C3AFB4732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55EE22-592F-45EB-83BB-9903E3D41063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20D97-9BB1-43E8-9A65-E97A1FF14C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5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F48783-31DA-496B-B228-F7656DD51064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6DAA2-EEB9-4581-950E-5CB77D2E8C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528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8C0D8-D0D7-4302-A33A-51BC24BF35D2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44CE4-ECFB-47B2-8858-1AAD489333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258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862DC1-A93C-4DA2-9A39-7B8F865BD2F6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8997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16C8D-ADA7-4DB6-B541-CA33182276CA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49F88-D4FA-427C-8290-4CFA598B61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443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6AD2BE-F67E-4738-BC46-86BB391C35F7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4A916-175D-44C4-B91B-73B18C510A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723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492BE-F29F-467C-BE85-D4CC1FF9FB4F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C2726-543A-45F8-A4C6-400BA42D50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948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5F6D0-3E40-4A03-8BB9-6E7246F3A7ED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5B10D-D17B-4C3E-AD8D-650AE1E54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4382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4AEF1A-055D-4425-9E78-EC73BDDC938B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15AED-42F6-41C6-9381-42E2B273B8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746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28014-C715-43FB-BDFA-3A1298B8952E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47E61-11FA-48A9-9FF8-05819A7F84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40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CC5BF-6682-42B5-82B3-48DCFAAAE9E3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3C81C-2006-49DE-A140-52A74D435D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070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1A4E1F-519D-4137-9F86-603A19B8719C}" type="datetime1">
              <a:rPr lang="en-US" smtClean="0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C4CABD-B3EF-4CA5-BE1C-149F2A73D2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ransition>
    <p:dissolv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hBF4hM29oc" TargetMode="Externa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psycnet.apa.org/journals/psp/30/4/510/" TargetMode="External" /><Relationship Id="rId3" Type="http://schemas.openxmlformats.org/officeDocument/2006/relationships/hyperlink" Target="http://serendip.brynmawr.edu/bb/kinser/Structure1.html" TargetMode="External" /><Relationship Id="rId7" Type="http://schemas.openxmlformats.org/officeDocument/2006/relationships/hyperlink" Target="http://www.news-medical.net/health/Human-Brain-Structure.aspx" TargetMode="External" /><Relationship Id="rId12" Type="http://schemas.openxmlformats.org/officeDocument/2006/relationships/hyperlink" Target="http://www.psych.ualberta.ca/~ITL/brain/" TargetMode="External" /><Relationship Id="rId2" Type="http://schemas.openxmlformats.org/officeDocument/2006/relationships/hyperlink" Target="http://science.education.nih.gov/supplements/nih2/addiction/activities/lesson1_brainparts.htm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www.webmd.com/brain/picture-of-the-brain" TargetMode="External" /><Relationship Id="rId11" Type="http://schemas.openxmlformats.org/officeDocument/2006/relationships/hyperlink" Target="http://www.thepsychfiles.com/2008/09/episode-72-video-memorize-the-parts-of-the-brain/" TargetMode="External" /><Relationship Id="rId5" Type="http://schemas.openxmlformats.org/officeDocument/2006/relationships/hyperlink" Target="http://www.youtube.com/watch?v=vGxho71tScM" TargetMode="External" /><Relationship Id="rId10" Type="http://schemas.openxmlformats.org/officeDocument/2006/relationships/hyperlink" Target="http://youarenotsosmart.com/2011/07/07/misattribution-of-arousal" TargetMode="External" /><Relationship Id="rId4" Type="http://schemas.openxmlformats.org/officeDocument/2006/relationships/hyperlink" Target="http://www.youtube.com/watch?v=thBF4hM29oc" TargetMode="External" /><Relationship Id="rId9" Type="http://schemas.openxmlformats.org/officeDocument/2006/relationships/hyperlink" Target="http://psycnet.apa.org/journals/bul/94/2/239/" TargetMode="Externa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vGxho71tScM&amp;feature=player_embedded" TargetMode="Externa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8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6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33400"/>
            <a:ext cx="9144000" cy="5181600"/>
          </a:xfrm>
          <a:prstGeom prst="rect">
            <a:avLst/>
          </a:prstGeom>
          <a:noFill/>
          <a:effectLst>
            <a:outerShdw blurRad="40005" dist="2032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br>
              <a:rPr lang="ms-MY" sz="40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>
                    <a:lumMod val="7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entury Gothic" pitchFamily="34" charset="0"/>
              </a:rPr>
            </a:br>
            <a:br>
              <a:rPr lang="ms-MY" sz="40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>
                    <a:lumMod val="7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entury Gothic" pitchFamily="34" charset="0"/>
              </a:rPr>
            </a:br>
            <a:br>
              <a:rPr lang="ms-MY" sz="40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1F497D">
                    <a:lumMod val="75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Century Gothic" pitchFamily="34" charset="0"/>
              </a:rPr>
            </a:br>
            <a:br>
              <a:rPr lang="ms-MY" sz="4000" b="1" dirty="0">
                <a:solidFill>
                  <a:srgbClr val="1F497D">
                    <a:lumMod val="75000"/>
                  </a:srgbClr>
                </a:solidFill>
                <a:latin typeface="Century Gothic" pitchFamily="34" charset="0"/>
              </a:rPr>
            </a:br>
            <a:br>
              <a:rPr lang="ms-MY" sz="4000" b="1" dirty="0">
                <a:solidFill>
                  <a:srgbClr val="1F497D">
                    <a:lumMod val="75000"/>
                  </a:srgbClr>
                </a:solidFill>
                <a:latin typeface="Century Gothic" pitchFamily="34" charset="0"/>
              </a:rPr>
            </a:br>
            <a:endParaRPr lang="en-US" sz="4000" b="1" dirty="0">
              <a:solidFill>
                <a:srgbClr val="1F497D">
                  <a:lumMod val="75000"/>
                </a:srgbClr>
              </a:solidFill>
              <a:latin typeface="Century Gothic" pitchFamily="34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13316" name="Title 5"/>
          <p:cNvSpPr>
            <a:spLocks noGrp="1"/>
          </p:cNvSpPr>
          <p:nvPr>
            <p:ph type="ctrTitle"/>
          </p:nvPr>
        </p:nvSpPr>
        <p:spPr>
          <a:xfrm>
            <a:off x="1371600" y="1066801"/>
            <a:ext cx="6858000" cy="28194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FUNGSI OTAK </a:t>
            </a:r>
            <a:r>
              <a:rPr lang="en-US">
                <a:solidFill>
                  <a:srgbClr val="FF0000"/>
                </a:solidFill>
                <a:latin typeface="Arial"/>
                <a:cs typeface="Arial"/>
              </a:rPr>
              <a:t>KIRI/KANAN DAN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APLIKASI PEMIKIRAN KREATIF/KRITIS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Serebrum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err="1"/>
              <a:t>Bahagian</a:t>
            </a:r>
            <a:r>
              <a:rPr lang="en-US" sz="2800" dirty="0"/>
              <a:t> </a:t>
            </a:r>
            <a:r>
              <a:rPr lang="en-US" sz="2800" dirty="0" err="1"/>
              <a:t>terbesar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depan</a:t>
            </a:r>
            <a:r>
              <a:rPr lang="en-US" sz="2800" dirty="0"/>
              <a:t> </a:t>
            </a:r>
            <a:r>
              <a:rPr lang="en-US" sz="2800" dirty="0" err="1"/>
              <a:t>otak</a:t>
            </a:r>
            <a:endParaRPr lang="en-US" sz="2800" dirty="0"/>
          </a:p>
          <a:p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hemisfera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lobus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Hemisfera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 </a:t>
            </a:r>
            <a:r>
              <a:rPr lang="en-US" sz="2800" dirty="0" err="1"/>
              <a:t>terima</a:t>
            </a:r>
            <a:r>
              <a:rPr lang="en-US" sz="2800" dirty="0"/>
              <a:t> </a:t>
            </a:r>
            <a:r>
              <a:rPr lang="en-US" sz="2800" dirty="0" err="1"/>
              <a:t>rangsangan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r>
              <a:rPr lang="en-US" sz="2800" dirty="0"/>
              <a:t> </a:t>
            </a:r>
            <a:r>
              <a:rPr lang="en-US" sz="2800" dirty="0" err="1"/>
              <a:t>badan</a:t>
            </a:r>
            <a:r>
              <a:rPr lang="en-US" sz="2800" dirty="0"/>
              <a:t>; </a:t>
            </a:r>
            <a:r>
              <a:rPr lang="en-US" sz="2800" dirty="0" err="1"/>
              <a:t>hemisfera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r>
              <a:rPr lang="en-US" sz="2800" dirty="0"/>
              <a:t> </a:t>
            </a:r>
            <a:r>
              <a:rPr lang="en-US" sz="2800" dirty="0" err="1"/>
              <a:t>terima</a:t>
            </a:r>
            <a:r>
              <a:rPr lang="en-US" sz="2800" dirty="0"/>
              <a:t> </a:t>
            </a:r>
            <a:r>
              <a:rPr lang="en-US" sz="2800" dirty="0" err="1"/>
              <a:t>rangsangan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 </a:t>
            </a:r>
            <a:r>
              <a:rPr lang="en-US" sz="2800" dirty="0" err="1"/>
              <a:t>badan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 err="1"/>
              <a:t>Lobus</a:t>
            </a:r>
            <a:r>
              <a:rPr lang="en-US" sz="2400" dirty="0"/>
              <a:t> frontal: </a:t>
            </a:r>
            <a:r>
              <a:rPr lang="en-US" sz="2400" dirty="0" err="1"/>
              <a:t>Personaliti</a:t>
            </a:r>
            <a:r>
              <a:rPr lang="en-US" sz="2400" dirty="0"/>
              <a:t>, </a:t>
            </a:r>
            <a:r>
              <a:rPr lang="en-US" sz="2400" dirty="0" err="1"/>
              <a:t>pertuturan</a:t>
            </a:r>
            <a:r>
              <a:rPr lang="en-US" sz="2400" dirty="0"/>
              <a:t>, </a:t>
            </a:r>
            <a:r>
              <a:rPr lang="en-US" sz="2400" dirty="0" err="1"/>
              <a:t>perkembangan</a:t>
            </a:r>
            <a:r>
              <a:rPr lang="en-US" sz="2400" dirty="0"/>
              <a:t> motor</a:t>
            </a:r>
          </a:p>
          <a:p>
            <a:pPr lvl="1"/>
            <a:r>
              <a:rPr lang="en-US" sz="2400" dirty="0" err="1"/>
              <a:t>Lobus</a:t>
            </a:r>
            <a:r>
              <a:rPr lang="en-US" sz="2400" dirty="0"/>
              <a:t> </a:t>
            </a:r>
            <a:r>
              <a:rPr lang="en-US" sz="2400" dirty="0" err="1"/>
              <a:t>oksiput</a:t>
            </a:r>
            <a:r>
              <a:rPr lang="en-US" sz="2400" dirty="0"/>
              <a:t>: </a:t>
            </a:r>
            <a:r>
              <a:rPr lang="en-US" sz="2400" dirty="0" err="1"/>
              <a:t>Penglihatan</a:t>
            </a:r>
            <a:endParaRPr lang="en-US" sz="2400" dirty="0"/>
          </a:p>
          <a:p>
            <a:pPr lvl="1"/>
            <a:r>
              <a:rPr lang="en-US" sz="2400" dirty="0" err="1"/>
              <a:t>Lobus</a:t>
            </a:r>
            <a:r>
              <a:rPr lang="en-US" sz="2400" dirty="0"/>
              <a:t> parietal: </a:t>
            </a:r>
            <a:r>
              <a:rPr lang="en-US" sz="2400" dirty="0" err="1"/>
              <a:t>sensasi</a:t>
            </a:r>
            <a:r>
              <a:rPr lang="en-US" sz="2400" dirty="0"/>
              <a:t>/</a:t>
            </a:r>
            <a:r>
              <a:rPr lang="en-US" sz="2400" dirty="0" err="1"/>
              <a:t>sentuhan</a:t>
            </a:r>
            <a:endParaRPr lang="en-US" sz="2400" dirty="0"/>
          </a:p>
          <a:p>
            <a:pPr lvl="1"/>
            <a:r>
              <a:rPr lang="en-US" sz="2400" dirty="0" err="1"/>
              <a:t>Lobus</a:t>
            </a:r>
            <a:r>
              <a:rPr lang="en-US" sz="2400" dirty="0"/>
              <a:t> temporal: </a:t>
            </a:r>
            <a:r>
              <a:rPr lang="en-US" sz="2400" dirty="0" err="1"/>
              <a:t>memori</a:t>
            </a:r>
            <a:r>
              <a:rPr lang="en-US" sz="2400" dirty="0"/>
              <a:t>, </a:t>
            </a:r>
            <a:r>
              <a:rPr lang="en-US" sz="2400" dirty="0" err="1"/>
              <a:t>bahasa</a:t>
            </a:r>
            <a:r>
              <a:rPr lang="en-US" sz="2400" dirty="0"/>
              <a:t>,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percakapan</a:t>
            </a:r>
            <a:endParaRPr lang="en-US" sz="2400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cerebru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0"/>
            <a:ext cx="3200400" cy="210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Serebelum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Mengandungi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serebrum</a:t>
            </a:r>
            <a:r>
              <a:rPr lang="en-US" dirty="0"/>
              <a:t>.</a:t>
            </a:r>
          </a:p>
          <a:p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pengawalan</a:t>
            </a:r>
            <a:r>
              <a:rPr lang="en-US" dirty="0"/>
              <a:t> </a:t>
            </a:r>
            <a:r>
              <a:rPr lang="en-US" dirty="0" err="1"/>
              <a:t>pergerakan</a:t>
            </a:r>
            <a:endParaRPr lang="en-US" dirty="0"/>
          </a:p>
          <a:p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otot</a:t>
            </a:r>
            <a:r>
              <a:rPr lang="en-US" dirty="0"/>
              <a:t> yang </a:t>
            </a:r>
            <a:r>
              <a:rPr lang="en-US" dirty="0" err="1"/>
              <a:t>sengaja</a:t>
            </a:r>
            <a:r>
              <a:rPr lang="en-US" dirty="0"/>
              <a:t>, </a:t>
            </a:r>
            <a:r>
              <a:rPr lang="en-US" dirty="0" err="1"/>
              <a:t>kemahiran</a:t>
            </a:r>
            <a:r>
              <a:rPr lang="en-US" dirty="0"/>
              <a:t> motor </a:t>
            </a:r>
            <a:r>
              <a:rPr lang="en-US" dirty="0" err="1"/>
              <a:t>halus</a:t>
            </a:r>
            <a:r>
              <a:rPr lang="en-US" dirty="0"/>
              <a:t> (fine motor skills) </a:t>
            </a:r>
            <a:r>
              <a:rPr lang="en-US" dirty="0" err="1"/>
              <a:t>kerana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mengawal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, </a:t>
            </a:r>
            <a:r>
              <a:rPr lang="en-US" dirty="0" err="1"/>
              <a:t>julat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kestabilan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, </a:t>
            </a:r>
            <a:r>
              <a:rPr lang="en-US" dirty="0" err="1"/>
              <a:t>postur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ekuilibrium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Pangkal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Otak</a:t>
            </a:r>
            <a:r>
              <a:rPr lang="en-US" dirty="0">
                <a:solidFill>
                  <a:schemeClr val="tx1"/>
                </a:solidFill>
              </a:rPr>
              <a:t> (Brain 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pemacu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(hard drive) </a:t>
            </a:r>
            <a:r>
              <a:rPr lang="en-US" sz="2400" dirty="0" err="1"/>
              <a:t>komputer</a:t>
            </a:r>
            <a:endParaRPr lang="en-US" sz="2400" dirty="0"/>
          </a:p>
          <a:p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serebelum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serebrum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korda</a:t>
            </a:r>
            <a:r>
              <a:rPr lang="en-US" sz="2400" dirty="0"/>
              <a:t> spinal (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tulang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). </a:t>
            </a:r>
          </a:p>
          <a:p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tengah</a:t>
            </a:r>
            <a:r>
              <a:rPr lang="en-US" sz="2400" dirty="0"/>
              <a:t>, </a:t>
            </a:r>
            <a:r>
              <a:rPr lang="en-US" sz="2400" dirty="0" err="1"/>
              <a:t>pons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medula</a:t>
            </a:r>
            <a:r>
              <a:rPr lang="en-US" sz="2400" dirty="0"/>
              <a:t> oblongata</a:t>
            </a:r>
          </a:p>
          <a:p>
            <a:r>
              <a:rPr lang="en-US" sz="2400" dirty="0" err="1"/>
              <a:t>Mengawal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asas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: </a:t>
            </a:r>
            <a:r>
              <a:rPr lang="en-US" sz="2400" dirty="0" err="1"/>
              <a:t>pernafasan</a:t>
            </a:r>
            <a:r>
              <a:rPr lang="en-US" sz="2400" dirty="0"/>
              <a:t>, </a:t>
            </a:r>
            <a:r>
              <a:rPr lang="en-US" sz="2400" dirty="0" err="1"/>
              <a:t>kesadaran</a:t>
            </a:r>
            <a:r>
              <a:rPr lang="en-US" sz="2400" dirty="0"/>
              <a:t>,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jantung</a:t>
            </a:r>
            <a:r>
              <a:rPr lang="en-US" sz="2400" dirty="0"/>
              <a:t> &amp; </a:t>
            </a:r>
            <a:r>
              <a:rPr lang="en-US" sz="2400" dirty="0" err="1"/>
              <a:t>paru</a:t>
            </a:r>
            <a:r>
              <a:rPr lang="en-US" sz="2400" dirty="0"/>
              <a:t>-</a:t>
            </a:r>
            <a:r>
              <a:rPr lang="en-US" sz="2400" dirty="0" err="1"/>
              <a:t>paru</a:t>
            </a:r>
            <a:r>
              <a:rPr lang="en-US" sz="2400" dirty="0"/>
              <a:t>, </a:t>
            </a:r>
            <a:r>
              <a:rPr lang="en-US" sz="2400" dirty="0" err="1"/>
              <a:t>pergerakan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sengaja</a:t>
            </a:r>
            <a:r>
              <a:rPr lang="en-US" sz="2400" dirty="0"/>
              <a:t>, </a:t>
            </a:r>
            <a:r>
              <a:rPr lang="en-US" sz="2400" dirty="0" err="1"/>
              <a:t>pergerakkan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mulut</a:t>
            </a:r>
            <a:r>
              <a:rPr lang="en-US" sz="2400" dirty="0"/>
              <a:t>, </a:t>
            </a:r>
            <a:r>
              <a:rPr lang="en-US" sz="2400" dirty="0" err="1"/>
              <a:t>menyampaikan</a:t>
            </a:r>
            <a:r>
              <a:rPr lang="en-US" sz="2400" dirty="0"/>
              <a:t> </a:t>
            </a:r>
            <a:r>
              <a:rPr lang="en-US" sz="2400" dirty="0" err="1"/>
              <a:t>maklumat</a:t>
            </a:r>
            <a:r>
              <a:rPr lang="en-US" sz="2400" dirty="0"/>
              <a:t> </a:t>
            </a:r>
            <a:r>
              <a:rPr lang="en-US" sz="2400" dirty="0" err="1"/>
              <a:t>stimulasi</a:t>
            </a:r>
            <a:r>
              <a:rPr lang="en-US" sz="2400" dirty="0"/>
              <a:t> (</a:t>
            </a:r>
            <a:r>
              <a:rPr lang="en-US" sz="2400" dirty="0" err="1"/>
              <a:t>kesakitan</a:t>
            </a:r>
            <a:r>
              <a:rPr lang="en-US" sz="2400" dirty="0"/>
              <a:t>, </a:t>
            </a:r>
            <a:r>
              <a:rPr lang="en-US" sz="2400" dirty="0" err="1"/>
              <a:t>kepanasan</a:t>
            </a:r>
            <a:r>
              <a:rPr lang="en-US" sz="2400" dirty="0"/>
              <a:t>, </a:t>
            </a:r>
            <a:r>
              <a:rPr lang="en-US" sz="2400" dirty="0" err="1"/>
              <a:t>bunyi</a:t>
            </a:r>
            <a:r>
              <a:rPr lang="en-US" sz="2400" dirty="0"/>
              <a:t> </a:t>
            </a:r>
            <a:r>
              <a:rPr lang="en-US" sz="2400" dirty="0" err="1"/>
              <a:t>bising</a:t>
            </a:r>
            <a:r>
              <a:rPr lang="en-US" sz="2400" dirty="0"/>
              <a:t>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kelaparan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b="1" dirty="0" err="1"/>
              <a:t>Penyebaban</a:t>
            </a:r>
            <a:r>
              <a:rPr lang="en-US" sz="2400" b="1" dirty="0"/>
              <a:t> </a:t>
            </a:r>
            <a:r>
              <a:rPr lang="en-US" sz="2400" b="1" dirty="0" err="1"/>
              <a:t>Emosi</a:t>
            </a:r>
            <a:r>
              <a:rPr lang="en-US" sz="2400" b="1" dirty="0"/>
              <a:t> </a:t>
            </a:r>
            <a:r>
              <a:rPr lang="en-US" sz="2400" b="1" dirty="0" err="1"/>
              <a:t>Schacter</a:t>
            </a:r>
            <a:r>
              <a:rPr lang="en-US" sz="2400" b="1" dirty="0"/>
              <a:t> Singer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bahawa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mengkaitkan</a:t>
            </a:r>
            <a:r>
              <a:rPr lang="en-US" sz="2400" dirty="0"/>
              <a:t> </a:t>
            </a:r>
            <a:r>
              <a:rPr lang="en-US" sz="2400" dirty="0" err="1"/>
              <a:t>rangsangan</a:t>
            </a:r>
            <a:r>
              <a:rPr lang="en-US" sz="2400" dirty="0"/>
              <a:t> </a:t>
            </a:r>
            <a:r>
              <a:rPr lang="en-US" sz="2400" dirty="0" err="1"/>
              <a:t>fizikal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/>
              <a:t>persekitaran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stimuli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persekitaran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,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mengkaitkan</a:t>
            </a:r>
            <a:r>
              <a:rPr lang="en-US" sz="2400" dirty="0"/>
              <a:t> </a:t>
            </a:r>
            <a:r>
              <a:rPr lang="en-US" sz="2400" dirty="0" err="1"/>
              <a:t>orang</a:t>
            </a:r>
            <a:r>
              <a:rPr lang="en-US" sz="2400" dirty="0"/>
              <a:t> yang </a:t>
            </a:r>
            <a:r>
              <a:rPr lang="en-US" sz="2400" dirty="0" err="1"/>
              <a:t>bersama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punca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perasaan</a:t>
            </a:r>
            <a:r>
              <a:rPr lang="en-US" sz="2400" dirty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respons</a:t>
            </a:r>
            <a:r>
              <a:rPr lang="en-US" sz="2400" dirty="0"/>
              <a:t> </a:t>
            </a:r>
            <a:r>
              <a:rPr lang="en-US" sz="2400" dirty="0" err="1"/>
              <a:t>fizikal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Signifikan</a:t>
            </a:r>
            <a:r>
              <a:rPr lang="en-US" sz="2400" dirty="0"/>
              <a:t> </a:t>
            </a:r>
            <a:r>
              <a:rPr lang="en-US" sz="2400" dirty="0" err="1"/>
              <a:t>teori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betapa</a:t>
            </a:r>
            <a:r>
              <a:rPr lang="en-US" sz="2400" dirty="0"/>
              <a:t> </a:t>
            </a:r>
            <a:r>
              <a:rPr lang="en-US" sz="2400" dirty="0" err="1"/>
              <a:t>kompleksnya</a:t>
            </a:r>
            <a:r>
              <a:rPr lang="en-US" sz="2400" dirty="0"/>
              <a:t> </a:t>
            </a:r>
            <a:r>
              <a:rPr lang="en-US" sz="2400" u="sng" dirty="0" err="1"/>
              <a:t>otak</a:t>
            </a:r>
            <a:r>
              <a:rPr lang="en-US" sz="2400" u="sng" dirty="0"/>
              <a:t> </a:t>
            </a:r>
            <a:r>
              <a:rPr lang="en-US" sz="2400" u="sng" dirty="0" err="1"/>
              <a:t>kita</a:t>
            </a:r>
            <a:r>
              <a:rPr lang="en-US" sz="2400" u="sng" dirty="0"/>
              <a:t> </a:t>
            </a:r>
            <a:r>
              <a:rPr lang="en-US" sz="2400" u="sng" dirty="0" err="1"/>
              <a:t>membuat</a:t>
            </a:r>
            <a:r>
              <a:rPr lang="en-US" sz="2400" u="sng" dirty="0"/>
              <a:t> </a:t>
            </a:r>
            <a:r>
              <a:rPr lang="en-US" sz="2400" u="sng" dirty="0" err="1"/>
              <a:t>kesimpulan</a:t>
            </a:r>
            <a:r>
              <a:rPr lang="en-US" sz="2400" u="sng" dirty="0"/>
              <a:t> </a:t>
            </a:r>
            <a:r>
              <a:rPr lang="en-US" sz="2400" u="sng" dirty="0" err="1"/>
              <a:t>dibawah</a:t>
            </a:r>
            <a:r>
              <a:rPr lang="en-US" sz="2400" u="sng" dirty="0"/>
              <a:t> </a:t>
            </a:r>
            <a:r>
              <a:rPr lang="en-US" sz="2400" u="sng" dirty="0" err="1"/>
              <a:t>sedar</a:t>
            </a:r>
            <a:r>
              <a:rPr lang="en-US" sz="2400" u="sng" dirty="0"/>
              <a:t> yang </a:t>
            </a:r>
            <a:r>
              <a:rPr lang="en-US" sz="2400" u="sng" dirty="0" err="1"/>
              <a:t>membentuk</a:t>
            </a:r>
            <a:r>
              <a:rPr lang="en-US" sz="2400" u="sng" dirty="0"/>
              <a:t> </a:t>
            </a:r>
            <a:r>
              <a:rPr lang="en-US" sz="2400" u="sng" dirty="0" err="1"/>
              <a:t>persepsi</a:t>
            </a:r>
            <a:r>
              <a:rPr lang="en-US" sz="2400" u="sng" dirty="0"/>
              <a:t> </a:t>
            </a:r>
            <a:r>
              <a:rPr lang="en-US" sz="2400" u="sng" dirty="0" err="1"/>
              <a:t>kita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37531" y="330053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Arial" charset="0"/>
                <a:cs typeface="Arial" charset="0"/>
              </a:rPr>
              <a:t>Bagaimana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Otak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Mempengaruhi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Perasaan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5365" name="Content Placeholder 5"/>
          <p:cNvSpPr>
            <a:spLocks noGrp="1"/>
          </p:cNvSpPr>
          <p:nvPr>
            <p:ph idx="4294967295"/>
          </p:nvPr>
        </p:nvSpPr>
        <p:spPr>
          <a:xfrm>
            <a:off x="-13648" y="1537647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>
              <a:buNone/>
            </a:pPr>
            <a:r>
              <a:rPr lang="en-US" dirty="0"/>
              <a:t>		</a:t>
            </a:r>
          </a:p>
          <a:p>
            <a:pPr lvl="4">
              <a:buNone/>
            </a:pPr>
            <a:r>
              <a:rPr lang="en-US" dirty="0"/>
              <a:t>	</a:t>
            </a:r>
          </a:p>
          <a:p>
            <a:pPr marL="0">
              <a:spcBef>
                <a:spcPts val="0"/>
              </a:spcBef>
              <a:buNone/>
            </a:pPr>
            <a:endParaRPr lang="en-US" dirty="0"/>
          </a:p>
          <a:p>
            <a:pPr marL="0">
              <a:spcBef>
                <a:spcPts val="0"/>
              </a:spcBef>
              <a:buNone/>
            </a:pPr>
            <a:r>
              <a:rPr lang="en-US" b="1" dirty="0"/>
              <a:t> </a:t>
            </a:r>
          </a:p>
          <a:p>
            <a:pPr marL="0">
              <a:spcBef>
                <a:spcPts val="0"/>
              </a:spcBef>
              <a:buNone/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048000"/>
            <a:ext cx="1143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Stimuli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2895600"/>
            <a:ext cx="152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Persepsi</a:t>
            </a:r>
            <a:r>
              <a:rPr lang="en-US" dirty="0"/>
              <a:t>/</a:t>
            </a:r>
          </a:p>
          <a:p>
            <a:pPr algn="ctr"/>
            <a:r>
              <a:rPr lang="en-US" dirty="0" err="1"/>
              <a:t>Intepretasi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1465302"/>
            <a:ext cx="17526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Rangsangan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4191000"/>
            <a:ext cx="167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00200" y="32004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00400" y="1981200"/>
            <a:ext cx="1676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2286000"/>
            <a:ext cx="1143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Stimuli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3581400"/>
            <a:ext cx="17526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81400" y="3810000"/>
            <a:ext cx="1143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Konteks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562600" y="2665631"/>
            <a:ext cx="0" cy="15253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2" idx="1"/>
            <a:endCxn id="10" idx="2"/>
          </p:cNvCxnSpPr>
          <p:nvPr/>
        </p:nvCxnSpPr>
        <p:spPr>
          <a:xfrm rot="10800000">
            <a:off x="2895600" y="3541931"/>
            <a:ext cx="2133600" cy="111073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0400" y="4648200"/>
            <a:ext cx="114300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Maklum</a:t>
            </a:r>
            <a:r>
              <a:rPr lang="en-US" dirty="0"/>
              <a:t> </a:t>
            </a:r>
            <a:r>
              <a:rPr lang="en-US" dirty="0" err="1"/>
              <a:t>balas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5950" y="6000476"/>
            <a:ext cx="5429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Teori</a:t>
            </a:r>
            <a:r>
              <a:rPr lang="en-US" b="1" dirty="0"/>
              <a:t> </a:t>
            </a:r>
            <a:r>
              <a:rPr lang="en-US" b="1" dirty="0" err="1"/>
              <a:t>Penyebaban</a:t>
            </a:r>
            <a:r>
              <a:rPr lang="en-US" b="1" dirty="0"/>
              <a:t> </a:t>
            </a:r>
            <a:r>
              <a:rPr lang="en-US" b="1" dirty="0" err="1"/>
              <a:t>Emosi</a:t>
            </a:r>
            <a:r>
              <a:rPr lang="en-US" b="1" dirty="0"/>
              <a:t> </a:t>
            </a:r>
            <a:r>
              <a:rPr lang="en-US" b="1" dirty="0" err="1"/>
              <a:t>Schacter</a:t>
            </a:r>
            <a:r>
              <a:rPr lang="en-US" b="1" dirty="0"/>
              <a:t> Singer</a:t>
            </a: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4400"/>
            <a:ext cx="7886700" cy="1325563"/>
          </a:xfrm>
        </p:spPr>
        <p:txBody>
          <a:bodyPr/>
          <a:lstStyle/>
          <a:p>
            <a:r>
              <a:rPr lang="en-US" dirty="0" err="1"/>
              <a:t>Sorotan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1"/>
            <a:ext cx="8229600" cy="2286000"/>
          </a:xfrm>
        </p:spPr>
        <p:txBody>
          <a:bodyPr>
            <a:normAutofit/>
          </a:bodyPr>
          <a:lstStyle/>
          <a:p>
            <a:r>
              <a:rPr lang="en-US" sz="2800" dirty="0" err="1"/>
              <a:t>Kajian-kajian</a:t>
            </a:r>
            <a:r>
              <a:rPr lang="en-US" sz="2800" dirty="0"/>
              <a:t> yang </a:t>
            </a:r>
            <a:r>
              <a:rPr lang="en-US" sz="2800" dirty="0" err="1"/>
              <a:t>menyokong</a:t>
            </a:r>
            <a:r>
              <a:rPr lang="en-US" sz="2800" dirty="0"/>
              <a:t> </a:t>
            </a:r>
            <a:r>
              <a:rPr lang="en-US" sz="2800" dirty="0" err="1"/>
              <a:t>teori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Aaron &amp; </a:t>
            </a:r>
            <a:r>
              <a:rPr lang="en-US" sz="2400" dirty="0" err="1"/>
              <a:t>Dutta</a:t>
            </a:r>
            <a:r>
              <a:rPr lang="en-US" sz="2400" dirty="0"/>
              <a:t> (1974)- </a:t>
            </a:r>
            <a:r>
              <a:rPr lang="en-US" sz="2400" dirty="0" err="1"/>
              <a:t>Kajian</a:t>
            </a:r>
            <a:r>
              <a:rPr lang="en-US" sz="2400" dirty="0"/>
              <a:t> </a:t>
            </a:r>
            <a:r>
              <a:rPr lang="en-US" sz="2400" dirty="0" err="1"/>
              <a:t>jambatan</a:t>
            </a:r>
            <a:r>
              <a:rPr lang="en-US" sz="2400" dirty="0"/>
              <a:t> </a:t>
            </a:r>
            <a:r>
              <a:rPr lang="en-US" sz="2400" dirty="0" err="1"/>
              <a:t>gantung</a:t>
            </a:r>
            <a:endParaRPr lang="en-US" sz="2400" dirty="0"/>
          </a:p>
          <a:p>
            <a:pPr lvl="1"/>
            <a:r>
              <a:rPr lang="en-US" sz="2400" dirty="0" err="1"/>
              <a:t>Zanna</a:t>
            </a:r>
            <a:r>
              <a:rPr lang="en-US" sz="2400" dirty="0"/>
              <a:t> &amp; Cooper (1978) </a:t>
            </a:r>
            <a:r>
              <a:rPr lang="en-US" sz="2400" dirty="0" err="1"/>
              <a:t>Kajian</a:t>
            </a:r>
            <a:r>
              <a:rPr lang="en-US" sz="2400" dirty="0"/>
              <a:t> </a:t>
            </a:r>
            <a:r>
              <a:rPr lang="en-US" sz="2400" dirty="0" err="1"/>
              <a:t>dadah</a:t>
            </a:r>
            <a:endParaRPr lang="en-US" sz="2400" dirty="0"/>
          </a:p>
          <a:p>
            <a:pPr lvl="1"/>
            <a:r>
              <a:rPr lang="en-US" sz="2400" dirty="0" err="1"/>
              <a:t>Strack</a:t>
            </a:r>
            <a:r>
              <a:rPr lang="en-US" sz="2400" dirty="0"/>
              <a:t> (1988) </a:t>
            </a:r>
            <a:r>
              <a:rPr lang="en-US" sz="2400" dirty="0" err="1"/>
              <a:t>Kajian</a:t>
            </a:r>
            <a:r>
              <a:rPr lang="en-US" sz="2400" dirty="0"/>
              <a:t> pen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mulut</a:t>
            </a:r>
            <a:endParaRPr lang="en-US" sz="2400" dirty="0"/>
          </a:p>
          <a:p>
            <a:pPr lvl="1"/>
            <a:r>
              <a:rPr lang="en-US" sz="2400" dirty="0"/>
              <a:t>Graham (2008)- </a:t>
            </a:r>
            <a:r>
              <a:rPr lang="en-US" sz="2400" dirty="0" err="1"/>
              <a:t>Kajian</a:t>
            </a:r>
            <a:r>
              <a:rPr lang="en-US" sz="2400" dirty="0"/>
              <a:t> </a:t>
            </a:r>
            <a:r>
              <a:rPr lang="en-US" sz="2400" dirty="0" err="1"/>
              <a:t>aktiviti</a:t>
            </a:r>
            <a:r>
              <a:rPr lang="en-US" sz="2400" dirty="0"/>
              <a:t> “bonding” </a:t>
            </a:r>
            <a:r>
              <a:rPr lang="en-US" sz="2400" dirty="0" err="1"/>
              <a:t>pasangan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Aaron &amp; </a:t>
            </a:r>
            <a:r>
              <a:rPr lang="en-US" sz="3200" b="1" dirty="0" err="1"/>
              <a:t>Dutta</a:t>
            </a:r>
            <a:r>
              <a:rPr lang="en-US" sz="3200" b="1" dirty="0"/>
              <a:t> (1974)- </a:t>
            </a:r>
            <a:r>
              <a:rPr lang="en-US" sz="3200" b="1" dirty="0" err="1"/>
              <a:t>Kajian</a:t>
            </a:r>
            <a:r>
              <a:rPr lang="en-US" sz="3200" b="1" dirty="0"/>
              <a:t> </a:t>
            </a:r>
            <a:r>
              <a:rPr lang="en-US" sz="3200" b="1" dirty="0" err="1"/>
              <a:t>jambatan</a:t>
            </a:r>
            <a:r>
              <a:rPr lang="en-US" sz="3200" b="1" dirty="0"/>
              <a:t> 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50" dirty="0" err="1"/>
              <a:t>Konteks</a:t>
            </a:r>
            <a:r>
              <a:rPr lang="en-US" sz="2050" dirty="0"/>
              <a:t>: 1 </a:t>
            </a:r>
            <a:r>
              <a:rPr lang="en-US" sz="2050" dirty="0" err="1"/>
              <a:t>kumpulan</a:t>
            </a:r>
            <a:r>
              <a:rPr lang="en-US" sz="2050" dirty="0"/>
              <a:t> </a:t>
            </a:r>
            <a:r>
              <a:rPr lang="en-US" sz="2050" dirty="0" err="1"/>
              <a:t>meniti</a:t>
            </a:r>
            <a:r>
              <a:rPr lang="en-US" sz="2050" dirty="0"/>
              <a:t> </a:t>
            </a:r>
            <a:r>
              <a:rPr lang="en-US" sz="2050" dirty="0" err="1"/>
              <a:t>jambatan</a:t>
            </a:r>
            <a:r>
              <a:rPr lang="en-US" sz="2050" dirty="0"/>
              <a:t> </a:t>
            </a:r>
            <a:r>
              <a:rPr lang="en-US" sz="2050" dirty="0" err="1"/>
              <a:t>gantung</a:t>
            </a:r>
            <a:r>
              <a:rPr lang="en-US" sz="2050" dirty="0"/>
              <a:t> (1 meter </a:t>
            </a:r>
            <a:r>
              <a:rPr lang="en-US" sz="2050" dirty="0" err="1"/>
              <a:t>lebar</a:t>
            </a:r>
            <a:r>
              <a:rPr lang="en-US" sz="2050" dirty="0"/>
              <a:t>, 136 meter </a:t>
            </a:r>
            <a:r>
              <a:rPr lang="en-US" sz="2050" dirty="0" err="1"/>
              <a:t>panjang</a:t>
            </a:r>
            <a:r>
              <a:rPr lang="en-US" sz="2050" dirty="0"/>
              <a:t> </a:t>
            </a:r>
            <a:r>
              <a:rPr lang="en-US" sz="2050" dirty="0" err="1"/>
              <a:t>dan</a:t>
            </a:r>
            <a:r>
              <a:rPr lang="en-US" sz="2050" dirty="0"/>
              <a:t> 70 meter </a:t>
            </a:r>
            <a:r>
              <a:rPr lang="en-US" sz="2050" dirty="0" err="1"/>
              <a:t>tinggi</a:t>
            </a:r>
            <a:r>
              <a:rPr lang="en-US" sz="2050" dirty="0"/>
              <a:t> </a:t>
            </a:r>
            <a:r>
              <a:rPr lang="en-US" sz="2050" dirty="0" err="1"/>
              <a:t>dari</a:t>
            </a:r>
            <a:r>
              <a:rPr lang="en-US" sz="2050" dirty="0"/>
              <a:t> </a:t>
            </a:r>
            <a:r>
              <a:rPr lang="en-US" sz="2050" dirty="0" err="1"/>
              <a:t>permukaan</a:t>
            </a:r>
            <a:r>
              <a:rPr lang="en-US" sz="2050" dirty="0"/>
              <a:t> </a:t>
            </a:r>
            <a:r>
              <a:rPr lang="en-US" sz="2050" dirty="0" err="1"/>
              <a:t>sungai</a:t>
            </a:r>
            <a:r>
              <a:rPr lang="en-US" sz="2050" dirty="0"/>
              <a:t>) </a:t>
            </a:r>
            <a:r>
              <a:rPr lang="en-US" sz="2050" dirty="0" err="1"/>
              <a:t>dan</a:t>
            </a:r>
            <a:r>
              <a:rPr lang="en-US" sz="2050" dirty="0"/>
              <a:t> , 1 </a:t>
            </a:r>
            <a:r>
              <a:rPr lang="en-US" sz="2050" dirty="0" err="1"/>
              <a:t>kumpulan</a:t>
            </a:r>
            <a:r>
              <a:rPr lang="en-US" sz="2050" dirty="0"/>
              <a:t> </a:t>
            </a:r>
            <a:r>
              <a:rPr lang="en-US" sz="2050" dirty="0" err="1"/>
              <a:t>meniti</a:t>
            </a:r>
            <a:r>
              <a:rPr lang="en-US" sz="2050" dirty="0"/>
              <a:t> </a:t>
            </a:r>
            <a:r>
              <a:rPr lang="en-US" sz="2050" dirty="0" err="1"/>
              <a:t>jambatan</a:t>
            </a:r>
            <a:r>
              <a:rPr lang="en-US" sz="2050" dirty="0"/>
              <a:t> yang </a:t>
            </a:r>
            <a:r>
              <a:rPr lang="en-US" sz="2050" dirty="0" err="1"/>
              <a:t>pendek</a:t>
            </a:r>
            <a:r>
              <a:rPr lang="en-US" sz="2050" dirty="0"/>
              <a:t>, </a:t>
            </a:r>
            <a:r>
              <a:rPr lang="en-US" sz="2050" dirty="0" err="1"/>
              <a:t>rendah</a:t>
            </a:r>
            <a:r>
              <a:rPr lang="en-US" sz="2050" dirty="0"/>
              <a:t>, </a:t>
            </a:r>
            <a:r>
              <a:rPr lang="en-US" sz="2050" dirty="0" err="1"/>
              <a:t>dan</a:t>
            </a:r>
            <a:r>
              <a:rPr lang="en-US" sz="2050" dirty="0"/>
              <a:t> </a:t>
            </a:r>
            <a:r>
              <a:rPr lang="en-US" sz="2050" dirty="0" err="1"/>
              <a:t>selamat</a:t>
            </a:r>
            <a:r>
              <a:rPr lang="en-US" sz="2050" dirty="0"/>
              <a:t>. </a:t>
            </a:r>
          </a:p>
          <a:p>
            <a:r>
              <a:rPr lang="en-US" sz="2050" dirty="0" err="1"/>
              <a:t>Mereka</a:t>
            </a:r>
            <a:r>
              <a:rPr lang="en-US" sz="2050" dirty="0"/>
              <a:t> </a:t>
            </a:r>
            <a:r>
              <a:rPr lang="en-US" sz="2050" dirty="0" err="1"/>
              <a:t>diminta</a:t>
            </a:r>
            <a:r>
              <a:rPr lang="en-US" sz="2050" dirty="0"/>
              <a:t> </a:t>
            </a:r>
            <a:r>
              <a:rPr lang="en-US" sz="2050" dirty="0" err="1"/>
              <a:t>mengisi</a:t>
            </a:r>
            <a:r>
              <a:rPr lang="en-US" sz="2050" dirty="0"/>
              <a:t> </a:t>
            </a:r>
            <a:r>
              <a:rPr lang="en-US" sz="2050" dirty="0" err="1"/>
              <a:t>borang</a:t>
            </a:r>
            <a:r>
              <a:rPr lang="en-US" sz="2050" dirty="0"/>
              <a:t> </a:t>
            </a:r>
            <a:r>
              <a:rPr lang="en-US" sz="2050" dirty="0" err="1"/>
              <a:t>soal</a:t>
            </a:r>
            <a:r>
              <a:rPr lang="en-US" sz="2050" dirty="0"/>
              <a:t> </a:t>
            </a:r>
            <a:r>
              <a:rPr lang="en-US" sz="2050" dirty="0" err="1"/>
              <a:t>selidik</a:t>
            </a:r>
            <a:r>
              <a:rPr lang="en-US" sz="2050" dirty="0"/>
              <a:t> </a:t>
            </a:r>
            <a:r>
              <a:rPr lang="en-US" sz="2050" dirty="0" err="1"/>
              <a:t>ditengah-tengah</a:t>
            </a:r>
            <a:r>
              <a:rPr lang="en-US" sz="2050" dirty="0"/>
              <a:t> </a:t>
            </a:r>
            <a:r>
              <a:rPr lang="en-US" sz="2050" dirty="0" err="1"/>
              <a:t>jambatan</a:t>
            </a:r>
            <a:r>
              <a:rPr lang="en-US" sz="2050" dirty="0"/>
              <a:t> </a:t>
            </a:r>
            <a:r>
              <a:rPr lang="en-US" sz="2050" dirty="0" err="1"/>
              <a:t>oleh</a:t>
            </a:r>
            <a:r>
              <a:rPr lang="en-US" sz="2050" dirty="0"/>
              <a:t> </a:t>
            </a:r>
            <a:r>
              <a:rPr lang="en-US" sz="2050" dirty="0" err="1"/>
              <a:t>seorang</a:t>
            </a:r>
            <a:r>
              <a:rPr lang="en-US" sz="2050" dirty="0"/>
              <a:t> </a:t>
            </a:r>
            <a:r>
              <a:rPr lang="en-US" sz="2050" dirty="0" err="1"/>
              <a:t>perempuan</a:t>
            </a:r>
            <a:r>
              <a:rPr lang="en-US" sz="2050" dirty="0"/>
              <a:t> </a:t>
            </a:r>
            <a:r>
              <a:rPr lang="en-US" sz="2050" dirty="0" err="1"/>
              <a:t>cantik</a:t>
            </a:r>
            <a:r>
              <a:rPr lang="en-US" sz="2050" dirty="0"/>
              <a:t>. </a:t>
            </a:r>
            <a:r>
              <a:rPr lang="en-US" sz="2050" dirty="0" err="1"/>
              <a:t>Apabila</a:t>
            </a:r>
            <a:r>
              <a:rPr lang="en-US" sz="2050" dirty="0"/>
              <a:t> </a:t>
            </a:r>
            <a:r>
              <a:rPr lang="en-US" sz="2050" dirty="0" err="1"/>
              <a:t>tamat</a:t>
            </a:r>
            <a:r>
              <a:rPr lang="en-US" sz="2050" dirty="0"/>
              <a:t>, </a:t>
            </a:r>
            <a:r>
              <a:rPr lang="en-US" sz="2050" dirty="0" err="1"/>
              <a:t>mereka</a:t>
            </a:r>
            <a:r>
              <a:rPr lang="en-US" sz="2050" dirty="0"/>
              <a:t> </a:t>
            </a:r>
            <a:r>
              <a:rPr lang="en-US" sz="2050" dirty="0" err="1"/>
              <a:t>diberi</a:t>
            </a:r>
            <a:r>
              <a:rPr lang="en-US" sz="2050" dirty="0"/>
              <a:t> </a:t>
            </a:r>
            <a:r>
              <a:rPr lang="en-US" sz="2050" dirty="0" err="1"/>
              <a:t>nombor</a:t>
            </a:r>
            <a:r>
              <a:rPr lang="en-US" sz="2050" dirty="0"/>
              <a:t> </a:t>
            </a:r>
            <a:r>
              <a:rPr lang="en-US" sz="2050" dirty="0" err="1"/>
              <a:t>telefon</a:t>
            </a:r>
            <a:r>
              <a:rPr lang="en-US" sz="2050" dirty="0"/>
              <a:t> </a:t>
            </a:r>
            <a:r>
              <a:rPr lang="en-US" sz="2050" dirty="0" err="1"/>
              <a:t>wanita</a:t>
            </a:r>
            <a:r>
              <a:rPr lang="en-US" sz="2050" dirty="0"/>
              <a:t> </a:t>
            </a:r>
            <a:r>
              <a:rPr lang="en-US" sz="2050" dirty="0" err="1"/>
              <a:t>tersebut</a:t>
            </a:r>
            <a:r>
              <a:rPr lang="en-US" sz="2050" dirty="0"/>
              <a:t> </a:t>
            </a:r>
            <a:r>
              <a:rPr lang="en-US" sz="2050" dirty="0" err="1"/>
              <a:t>dan</a:t>
            </a:r>
            <a:r>
              <a:rPr lang="en-US" sz="2050" dirty="0"/>
              <a:t> </a:t>
            </a:r>
            <a:r>
              <a:rPr lang="en-US" sz="2050" dirty="0" err="1"/>
              <a:t>dipelawa</a:t>
            </a:r>
            <a:r>
              <a:rPr lang="en-US" sz="2050" dirty="0"/>
              <a:t> </a:t>
            </a:r>
            <a:r>
              <a:rPr lang="en-US" sz="2050" dirty="0" err="1"/>
              <a:t>untuk</a:t>
            </a:r>
            <a:r>
              <a:rPr lang="en-US" sz="2050" dirty="0"/>
              <a:t> </a:t>
            </a:r>
            <a:r>
              <a:rPr lang="en-US" sz="2050" dirty="0" err="1"/>
              <a:t>membincangkan</a:t>
            </a:r>
            <a:r>
              <a:rPr lang="en-US" sz="2050" dirty="0"/>
              <a:t> </a:t>
            </a:r>
            <a:r>
              <a:rPr lang="en-US" sz="2050" dirty="0" err="1"/>
              <a:t>kajian</a:t>
            </a:r>
            <a:r>
              <a:rPr lang="en-US" sz="2050" dirty="0"/>
              <a:t> </a:t>
            </a:r>
            <a:r>
              <a:rPr lang="en-US" sz="2050" dirty="0" err="1"/>
              <a:t>tersebut</a:t>
            </a:r>
            <a:r>
              <a:rPr lang="en-US" sz="2050" dirty="0"/>
              <a:t> </a:t>
            </a:r>
            <a:r>
              <a:rPr lang="en-US" sz="2050" dirty="0" err="1"/>
              <a:t>malam</a:t>
            </a:r>
            <a:r>
              <a:rPr lang="en-US" sz="2050" dirty="0"/>
              <a:t> </a:t>
            </a:r>
            <a:r>
              <a:rPr lang="en-US" sz="2050" dirty="0" err="1"/>
              <a:t>itu</a:t>
            </a:r>
            <a:r>
              <a:rPr lang="en-US" sz="2050" dirty="0"/>
              <a:t>. </a:t>
            </a:r>
          </a:p>
          <a:p>
            <a:r>
              <a:rPr lang="en-US" sz="2050" dirty="0" err="1"/>
              <a:t>Hasilnya</a:t>
            </a:r>
            <a:r>
              <a:rPr lang="en-US" sz="2050" dirty="0"/>
              <a:t>: 50% </a:t>
            </a:r>
            <a:r>
              <a:rPr lang="en-US" sz="2050" dirty="0" err="1"/>
              <a:t>responden</a:t>
            </a:r>
            <a:r>
              <a:rPr lang="en-US" sz="2050" dirty="0"/>
              <a:t> </a:t>
            </a:r>
            <a:r>
              <a:rPr lang="en-US" sz="2050" dirty="0" err="1"/>
              <a:t>di</a:t>
            </a:r>
            <a:r>
              <a:rPr lang="en-US" sz="2050" dirty="0"/>
              <a:t> </a:t>
            </a:r>
            <a:r>
              <a:rPr lang="en-US" sz="2050" dirty="0" err="1"/>
              <a:t>jambatan</a:t>
            </a:r>
            <a:r>
              <a:rPr lang="en-US" sz="2050" dirty="0"/>
              <a:t> </a:t>
            </a:r>
            <a:r>
              <a:rPr lang="en-US" sz="2050" dirty="0" err="1"/>
              <a:t>gantung</a:t>
            </a:r>
            <a:r>
              <a:rPr lang="en-US" sz="2050" dirty="0"/>
              <a:t> </a:t>
            </a:r>
            <a:r>
              <a:rPr lang="en-US" sz="2050" dirty="0" err="1"/>
              <a:t>menelefon</a:t>
            </a:r>
            <a:r>
              <a:rPr lang="en-US" sz="2050" dirty="0"/>
              <a:t> </a:t>
            </a:r>
            <a:r>
              <a:rPr lang="en-US" sz="2050" dirty="0" err="1"/>
              <a:t>wanita</a:t>
            </a:r>
            <a:r>
              <a:rPr lang="en-US" sz="2050" dirty="0"/>
              <a:t> </a:t>
            </a:r>
            <a:r>
              <a:rPr lang="en-US" sz="2050" dirty="0" err="1"/>
              <a:t>tersebut</a:t>
            </a:r>
            <a:r>
              <a:rPr lang="en-US" sz="2050" dirty="0"/>
              <a:t> </a:t>
            </a:r>
            <a:r>
              <a:rPr lang="en-US" sz="2050" dirty="0" err="1"/>
              <a:t>berbanding</a:t>
            </a:r>
            <a:r>
              <a:rPr lang="en-US" sz="2050" dirty="0"/>
              <a:t> 12.5% </a:t>
            </a:r>
            <a:r>
              <a:rPr lang="en-US" sz="2050" dirty="0" err="1"/>
              <a:t>subjek</a:t>
            </a:r>
            <a:r>
              <a:rPr lang="en-US" sz="2050" dirty="0"/>
              <a:t> yang </a:t>
            </a:r>
            <a:r>
              <a:rPr lang="en-US" sz="2050" dirty="0" err="1"/>
              <a:t>meniti</a:t>
            </a:r>
            <a:r>
              <a:rPr lang="en-US" sz="2050" dirty="0"/>
              <a:t> </a:t>
            </a:r>
            <a:r>
              <a:rPr lang="en-US" sz="2050" dirty="0" err="1"/>
              <a:t>jambatan</a:t>
            </a:r>
            <a:r>
              <a:rPr lang="en-US" sz="2050" dirty="0"/>
              <a:t> </a:t>
            </a:r>
            <a:r>
              <a:rPr lang="en-US" sz="2050" dirty="0" err="1"/>
              <a:t>selamat</a:t>
            </a:r>
            <a:r>
              <a:rPr lang="en-US" sz="2050" dirty="0"/>
              <a:t>.</a:t>
            </a:r>
          </a:p>
          <a:p>
            <a:r>
              <a:rPr lang="en-US" sz="2050" dirty="0" err="1"/>
              <a:t>Jambatan</a:t>
            </a:r>
            <a:r>
              <a:rPr lang="en-US" sz="2050" dirty="0"/>
              <a:t> </a:t>
            </a:r>
            <a:r>
              <a:rPr lang="en-US" sz="2050" dirty="0" err="1"/>
              <a:t>gantung</a:t>
            </a:r>
            <a:r>
              <a:rPr lang="en-US" sz="2050" dirty="0"/>
              <a:t> </a:t>
            </a:r>
            <a:r>
              <a:rPr lang="en-US" sz="2050" dirty="0" err="1"/>
              <a:t>itu</a:t>
            </a:r>
            <a:r>
              <a:rPr lang="en-US" sz="2050" dirty="0"/>
              <a:t> </a:t>
            </a:r>
            <a:r>
              <a:rPr lang="en-US" sz="2050" dirty="0" err="1"/>
              <a:t>merangsang</a:t>
            </a:r>
            <a:r>
              <a:rPr lang="en-US" sz="2050" dirty="0"/>
              <a:t> </a:t>
            </a:r>
            <a:r>
              <a:rPr lang="en-US" sz="2050" dirty="0" err="1"/>
              <a:t>pelbagai</a:t>
            </a:r>
            <a:r>
              <a:rPr lang="en-US" sz="2050" dirty="0"/>
              <a:t> </a:t>
            </a:r>
            <a:r>
              <a:rPr lang="en-US" sz="2050" dirty="0" err="1"/>
              <a:t>emosi</a:t>
            </a:r>
            <a:r>
              <a:rPr lang="en-US" sz="2050" dirty="0"/>
              <a:t> </a:t>
            </a:r>
            <a:r>
              <a:rPr lang="en-US" sz="2050" dirty="0" err="1"/>
              <a:t>dan</a:t>
            </a:r>
            <a:r>
              <a:rPr lang="en-US" sz="2050" dirty="0"/>
              <a:t> </a:t>
            </a:r>
            <a:r>
              <a:rPr lang="en-US" sz="2050" dirty="0" err="1"/>
              <a:t>manifestasi</a:t>
            </a:r>
            <a:r>
              <a:rPr lang="en-US" sz="2050" dirty="0"/>
              <a:t> </a:t>
            </a:r>
            <a:r>
              <a:rPr lang="en-US" sz="2050" dirty="0" err="1"/>
              <a:t>fizikal</a:t>
            </a:r>
            <a:r>
              <a:rPr lang="en-US" sz="2050" dirty="0"/>
              <a:t> </a:t>
            </a:r>
            <a:r>
              <a:rPr lang="en-US" sz="2050" dirty="0" err="1"/>
              <a:t>dalam</a:t>
            </a:r>
            <a:r>
              <a:rPr lang="en-US" sz="2050" dirty="0"/>
              <a:t> </a:t>
            </a:r>
            <a:r>
              <a:rPr lang="en-US" sz="2050" dirty="0" err="1"/>
              <a:t>diri</a:t>
            </a:r>
            <a:r>
              <a:rPr lang="en-US" sz="2050" dirty="0"/>
              <a:t> </a:t>
            </a:r>
            <a:r>
              <a:rPr lang="en-US" sz="2050" dirty="0" err="1"/>
              <a:t>subjek</a:t>
            </a:r>
            <a:r>
              <a:rPr lang="en-US" sz="2050" dirty="0"/>
              <a:t> </a:t>
            </a:r>
            <a:r>
              <a:rPr lang="en-US" sz="2050" dirty="0" err="1"/>
              <a:t>kajian</a:t>
            </a:r>
            <a:r>
              <a:rPr lang="en-US" sz="2050" dirty="0"/>
              <a:t> </a:t>
            </a:r>
            <a:r>
              <a:rPr lang="en-US" sz="2050" dirty="0" err="1"/>
              <a:t>tersebut</a:t>
            </a:r>
            <a:r>
              <a:rPr lang="en-US" sz="2050" dirty="0"/>
              <a:t>. </a:t>
            </a:r>
            <a:r>
              <a:rPr lang="en-US" sz="2050" dirty="0" err="1"/>
              <a:t>Otak</a:t>
            </a:r>
            <a:r>
              <a:rPr lang="en-US" sz="2050" dirty="0"/>
              <a:t> </a:t>
            </a:r>
          </a:p>
          <a:p>
            <a:pPr>
              <a:buNone/>
            </a:pPr>
            <a:r>
              <a:rPr lang="en-US" sz="2050" dirty="0"/>
              <a:t>	</a:t>
            </a:r>
            <a:r>
              <a:rPr lang="en-US" sz="2050" dirty="0" err="1"/>
              <a:t>mengatribusi</a:t>
            </a:r>
            <a:r>
              <a:rPr lang="en-US" sz="2050" dirty="0"/>
              <a:t> </a:t>
            </a:r>
            <a:r>
              <a:rPr lang="en-US" sz="2050" dirty="0" err="1"/>
              <a:t>perasaan</a:t>
            </a:r>
            <a:r>
              <a:rPr lang="en-US" sz="2050" dirty="0"/>
              <a:t> yang </a:t>
            </a:r>
            <a:r>
              <a:rPr lang="en-US" sz="2050" dirty="0" err="1"/>
              <a:t>bergelora</a:t>
            </a:r>
            <a:r>
              <a:rPr lang="en-US" sz="2050" dirty="0"/>
              <a:t> </a:t>
            </a:r>
            <a:r>
              <a:rPr lang="en-US" sz="2050" dirty="0" err="1"/>
              <a:t>daripada</a:t>
            </a:r>
            <a:endParaRPr lang="en-US" sz="2050" dirty="0"/>
          </a:p>
          <a:p>
            <a:pPr>
              <a:buNone/>
            </a:pPr>
            <a:r>
              <a:rPr lang="en-US" sz="2050" dirty="0"/>
              <a:t>	 </a:t>
            </a:r>
            <a:r>
              <a:rPr lang="en-US" sz="2050" dirty="0" err="1"/>
              <a:t>jambatan</a:t>
            </a:r>
            <a:r>
              <a:rPr lang="en-US" sz="2050" dirty="0"/>
              <a:t> </a:t>
            </a:r>
            <a:r>
              <a:rPr lang="en-US" sz="2050" dirty="0" err="1"/>
              <a:t>kepada</a:t>
            </a:r>
            <a:r>
              <a:rPr lang="en-US" sz="2050" dirty="0"/>
              <a:t> </a:t>
            </a:r>
            <a:r>
              <a:rPr lang="en-US" sz="2050" dirty="0" err="1"/>
              <a:t>perempuan</a:t>
            </a:r>
            <a:r>
              <a:rPr lang="en-US" sz="2050" dirty="0"/>
              <a:t> </a:t>
            </a:r>
            <a:r>
              <a:rPr lang="en-US" sz="2050" dirty="0" err="1"/>
              <a:t>cantik</a:t>
            </a:r>
            <a:r>
              <a:rPr lang="en-US" sz="2050" dirty="0"/>
              <a:t> </a:t>
            </a:r>
            <a:r>
              <a:rPr lang="en-US" sz="2050" dirty="0" err="1"/>
              <a:t>tersebut</a:t>
            </a:r>
            <a:r>
              <a:rPr lang="en-US" sz="2050" dirty="0"/>
              <a:t>.   </a:t>
            </a:r>
          </a:p>
          <a:p>
            <a:endParaRPr lang="en-US" sz="2000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 descr="brid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4419600"/>
            <a:ext cx="2895600" cy="210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Zanna</a:t>
            </a:r>
            <a:r>
              <a:rPr lang="en-US" sz="4000" dirty="0"/>
              <a:t> &amp; Cooper (1978) </a:t>
            </a:r>
            <a:r>
              <a:rPr lang="en-US" sz="4000" dirty="0" err="1"/>
              <a:t>Kajian</a:t>
            </a:r>
            <a:r>
              <a:rPr lang="en-US" sz="4000" dirty="0"/>
              <a:t> </a:t>
            </a:r>
            <a:r>
              <a:rPr lang="en-US" sz="4000" dirty="0" err="1"/>
              <a:t>dadah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50" dirty="0" err="1"/>
              <a:t>Konteks</a:t>
            </a:r>
            <a:r>
              <a:rPr lang="en-US" sz="2050" dirty="0"/>
              <a:t>: </a:t>
            </a:r>
            <a:r>
              <a:rPr lang="en-US" sz="2050" dirty="0" err="1"/>
              <a:t>Separuh</a:t>
            </a:r>
            <a:r>
              <a:rPr lang="en-US" sz="2050" dirty="0"/>
              <a:t> </a:t>
            </a:r>
            <a:r>
              <a:rPr lang="en-US" sz="2050" dirty="0" err="1"/>
              <a:t>subjek</a:t>
            </a:r>
            <a:r>
              <a:rPr lang="en-US" sz="2050" dirty="0"/>
              <a:t> </a:t>
            </a:r>
            <a:r>
              <a:rPr lang="en-US" sz="2050" dirty="0" err="1"/>
              <a:t>diberi</a:t>
            </a:r>
            <a:r>
              <a:rPr lang="en-US" sz="2050" dirty="0"/>
              <a:t> </a:t>
            </a:r>
            <a:r>
              <a:rPr lang="en-US" sz="2050" dirty="0" err="1"/>
              <a:t>plasebo</a:t>
            </a:r>
            <a:r>
              <a:rPr lang="en-US" sz="2050" dirty="0"/>
              <a:t> </a:t>
            </a:r>
            <a:r>
              <a:rPr lang="en-US" sz="2050" dirty="0" err="1"/>
              <a:t>dan</a:t>
            </a:r>
            <a:r>
              <a:rPr lang="en-US" sz="2050" dirty="0"/>
              <a:t> </a:t>
            </a:r>
            <a:r>
              <a:rPr lang="en-US" sz="2050" dirty="0" err="1"/>
              <a:t>diberitahu</a:t>
            </a:r>
            <a:r>
              <a:rPr lang="en-US" sz="2050" dirty="0"/>
              <a:t> </a:t>
            </a:r>
            <a:r>
              <a:rPr lang="en-US" sz="2050" dirty="0" err="1"/>
              <a:t>bahawa</a:t>
            </a:r>
            <a:r>
              <a:rPr lang="en-US" sz="2050" dirty="0"/>
              <a:t> </a:t>
            </a:r>
            <a:r>
              <a:rPr lang="en-US" sz="2050" dirty="0" err="1"/>
              <a:t>pil</a:t>
            </a:r>
            <a:r>
              <a:rPr lang="en-US" sz="2050" dirty="0"/>
              <a:t> </a:t>
            </a:r>
            <a:r>
              <a:rPr lang="en-US" sz="2050" dirty="0" err="1"/>
              <a:t>itu</a:t>
            </a:r>
            <a:r>
              <a:rPr lang="en-US" sz="2050" dirty="0"/>
              <a:t> </a:t>
            </a:r>
            <a:r>
              <a:rPr lang="en-US" sz="2050" dirty="0" err="1"/>
              <a:t>membuatkan</a:t>
            </a:r>
            <a:r>
              <a:rPr lang="en-US" sz="2050" dirty="0"/>
              <a:t> </a:t>
            </a:r>
            <a:r>
              <a:rPr lang="en-US" sz="2050" dirty="0" err="1"/>
              <a:t>mereka</a:t>
            </a:r>
            <a:r>
              <a:rPr lang="en-US" sz="2050" dirty="0"/>
              <a:t> </a:t>
            </a:r>
            <a:r>
              <a:rPr lang="en-US" sz="2050" dirty="0" err="1"/>
              <a:t>santai</a:t>
            </a:r>
            <a:r>
              <a:rPr lang="en-US" sz="2050" dirty="0"/>
              <a:t> </a:t>
            </a:r>
            <a:r>
              <a:rPr lang="en-US" sz="2050" dirty="0" err="1"/>
              <a:t>dan</a:t>
            </a:r>
            <a:r>
              <a:rPr lang="en-US" sz="2050" dirty="0"/>
              <a:t> </a:t>
            </a:r>
            <a:r>
              <a:rPr lang="en-US" sz="2050" dirty="0" err="1"/>
              <a:t>separuh</a:t>
            </a:r>
            <a:r>
              <a:rPr lang="en-US" sz="2050" dirty="0"/>
              <a:t> </a:t>
            </a:r>
            <a:r>
              <a:rPr lang="en-US" sz="2050" dirty="0" err="1"/>
              <a:t>diberitahu</a:t>
            </a:r>
            <a:r>
              <a:rPr lang="en-US" sz="2050" dirty="0"/>
              <a:t> yang </a:t>
            </a:r>
            <a:r>
              <a:rPr lang="en-US" sz="2050" dirty="0" err="1"/>
              <a:t>pil</a:t>
            </a:r>
            <a:r>
              <a:rPr lang="en-US" sz="2050" dirty="0"/>
              <a:t> </a:t>
            </a:r>
            <a:r>
              <a:rPr lang="en-US" sz="2050" dirty="0" err="1"/>
              <a:t>itu</a:t>
            </a:r>
            <a:r>
              <a:rPr lang="en-US" sz="2050" dirty="0"/>
              <a:t> </a:t>
            </a:r>
            <a:r>
              <a:rPr lang="en-US" sz="2050" dirty="0" err="1"/>
              <a:t>membuatkan</a:t>
            </a:r>
            <a:r>
              <a:rPr lang="en-US" sz="2050" dirty="0"/>
              <a:t> </a:t>
            </a:r>
            <a:r>
              <a:rPr lang="en-US" sz="2050" dirty="0" err="1"/>
              <a:t>mereka</a:t>
            </a:r>
            <a:r>
              <a:rPr lang="en-US" sz="2050" dirty="0"/>
              <a:t> </a:t>
            </a:r>
            <a:r>
              <a:rPr lang="en-US" sz="2050" dirty="0" err="1"/>
              <a:t>merasa</a:t>
            </a:r>
            <a:r>
              <a:rPr lang="en-US" sz="2050" dirty="0"/>
              <a:t> </a:t>
            </a:r>
            <a:r>
              <a:rPr lang="en-US" sz="2050" dirty="0" err="1"/>
              <a:t>stres</a:t>
            </a:r>
            <a:r>
              <a:rPr lang="en-US" sz="2050" dirty="0"/>
              <a:t>.  </a:t>
            </a:r>
          </a:p>
          <a:p>
            <a:r>
              <a:rPr lang="en-US" sz="2050" dirty="0" err="1"/>
              <a:t>Mereka</a:t>
            </a:r>
            <a:r>
              <a:rPr lang="en-US" sz="2050" dirty="0"/>
              <a:t> </a:t>
            </a:r>
            <a:r>
              <a:rPr lang="en-US" sz="2050" dirty="0" err="1"/>
              <a:t>disuruh</a:t>
            </a:r>
            <a:r>
              <a:rPr lang="en-US" sz="2050" dirty="0"/>
              <a:t> </a:t>
            </a:r>
            <a:r>
              <a:rPr lang="en-US" sz="2050" dirty="0" err="1"/>
              <a:t>menulis</a:t>
            </a:r>
            <a:r>
              <a:rPr lang="en-US" sz="2050" dirty="0"/>
              <a:t> </a:t>
            </a:r>
            <a:r>
              <a:rPr lang="en-US" sz="2050" dirty="0" err="1"/>
              <a:t>sebuah</a:t>
            </a:r>
            <a:r>
              <a:rPr lang="en-US" sz="2050" dirty="0"/>
              <a:t> </a:t>
            </a:r>
            <a:r>
              <a:rPr lang="en-US" sz="2050" dirty="0" err="1"/>
              <a:t>esei</a:t>
            </a:r>
            <a:r>
              <a:rPr lang="en-US" sz="2050" dirty="0"/>
              <a:t> </a:t>
            </a:r>
            <a:r>
              <a:rPr lang="en-US" sz="2050" dirty="0" err="1"/>
              <a:t>mengenai</a:t>
            </a:r>
            <a:r>
              <a:rPr lang="en-US" sz="2050" dirty="0"/>
              <a:t> </a:t>
            </a:r>
            <a:r>
              <a:rPr lang="en-US" sz="2050" dirty="0" err="1"/>
              <a:t>kebebasan</a:t>
            </a:r>
            <a:r>
              <a:rPr lang="en-US" sz="2050" dirty="0"/>
              <a:t> </a:t>
            </a:r>
            <a:r>
              <a:rPr lang="en-US" sz="2050" dirty="0" err="1"/>
              <a:t>bersuara</a:t>
            </a:r>
            <a:r>
              <a:rPr lang="en-US" sz="2050" dirty="0"/>
              <a:t>, </a:t>
            </a:r>
            <a:r>
              <a:rPr lang="en-US" sz="2050" dirty="0" err="1"/>
              <a:t>satu</a:t>
            </a:r>
            <a:r>
              <a:rPr lang="en-US" sz="2050" dirty="0"/>
              <a:t> </a:t>
            </a:r>
            <a:r>
              <a:rPr lang="en-US" sz="2050" dirty="0" err="1"/>
              <a:t>topik</a:t>
            </a:r>
            <a:r>
              <a:rPr lang="en-US" sz="2050" dirty="0"/>
              <a:t> yang </a:t>
            </a:r>
            <a:r>
              <a:rPr lang="en-US" sz="2050" dirty="0" err="1"/>
              <a:t>agak</a:t>
            </a:r>
            <a:r>
              <a:rPr lang="en-US" sz="2050" dirty="0"/>
              <a:t> </a:t>
            </a:r>
            <a:r>
              <a:rPr lang="en-US" sz="2050" dirty="0" err="1"/>
              <a:t>sensitif</a:t>
            </a:r>
            <a:r>
              <a:rPr lang="en-US" sz="2050" dirty="0"/>
              <a:t>. </a:t>
            </a:r>
            <a:r>
              <a:rPr lang="en-US" sz="2050" dirty="0" err="1"/>
              <a:t>Mereka</a:t>
            </a:r>
            <a:r>
              <a:rPr lang="en-US" sz="2050" dirty="0"/>
              <a:t> </a:t>
            </a:r>
            <a:r>
              <a:rPr lang="en-US" sz="2050" dirty="0" err="1"/>
              <a:t>dibenarkan</a:t>
            </a:r>
            <a:r>
              <a:rPr lang="en-US" sz="2050" dirty="0"/>
              <a:t> </a:t>
            </a:r>
            <a:r>
              <a:rPr lang="en-US" sz="2050" dirty="0" err="1"/>
              <a:t>untuk</a:t>
            </a:r>
            <a:r>
              <a:rPr lang="en-US" sz="2050" dirty="0"/>
              <a:t> </a:t>
            </a:r>
            <a:r>
              <a:rPr lang="en-US" sz="2050" dirty="0" err="1"/>
              <a:t>mengubah</a:t>
            </a:r>
            <a:r>
              <a:rPr lang="en-US" sz="2050" dirty="0"/>
              <a:t> </a:t>
            </a:r>
            <a:r>
              <a:rPr lang="en-US" sz="2050" dirty="0" err="1"/>
              <a:t>esei</a:t>
            </a:r>
            <a:r>
              <a:rPr lang="en-US" sz="2050" dirty="0"/>
              <a:t> </a:t>
            </a:r>
            <a:r>
              <a:rPr lang="en-US" sz="2050" dirty="0" err="1"/>
              <a:t>mereka</a:t>
            </a:r>
            <a:r>
              <a:rPr lang="en-US" sz="2050" dirty="0"/>
              <a:t>. </a:t>
            </a:r>
          </a:p>
          <a:p>
            <a:r>
              <a:rPr lang="en-US" sz="2050" dirty="0" err="1"/>
              <a:t>Hasilnya</a:t>
            </a:r>
            <a:r>
              <a:rPr lang="en-US" sz="2050" dirty="0"/>
              <a:t>: </a:t>
            </a:r>
            <a:r>
              <a:rPr lang="en-US" sz="2050" dirty="0" err="1"/>
              <a:t>Subjek</a:t>
            </a:r>
            <a:r>
              <a:rPr lang="en-US" sz="2050" dirty="0"/>
              <a:t> yang </a:t>
            </a:r>
            <a:r>
              <a:rPr lang="en-US" sz="2050" dirty="0" err="1"/>
              <a:t>mengambil</a:t>
            </a:r>
            <a:r>
              <a:rPr lang="en-US" sz="2050" dirty="0"/>
              <a:t> “</a:t>
            </a:r>
            <a:r>
              <a:rPr lang="en-US" sz="2050" dirty="0" err="1"/>
              <a:t>pil</a:t>
            </a:r>
            <a:r>
              <a:rPr lang="en-US" sz="2050" dirty="0"/>
              <a:t> </a:t>
            </a:r>
            <a:r>
              <a:rPr lang="en-US" sz="2050" dirty="0" err="1"/>
              <a:t>santai</a:t>
            </a:r>
            <a:r>
              <a:rPr lang="en-US" sz="2050" dirty="0"/>
              <a:t>” </a:t>
            </a:r>
            <a:r>
              <a:rPr lang="en-US" sz="2050" dirty="0" err="1"/>
              <a:t>lebih</a:t>
            </a:r>
            <a:r>
              <a:rPr lang="en-US" sz="2050" dirty="0"/>
              <a:t> </a:t>
            </a:r>
            <a:r>
              <a:rPr lang="en-US" sz="2050" dirty="0" err="1"/>
              <a:t>cenderung</a:t>
            </a:r>
            <a:r>
              <a:rPr lang="en-US" sz="2050" dirty="0"/>
              <a:t> </a:t>
            </a:r>
            <a:r>
              <a:rPr lang="en-US" sz="2050" dirty="0" err="1"/>
              <a:t>untuk</a:t>
            </a:r>
            <a:r>
              <a:rPr lang="en-US" sz="2050" dirty="0"/>
              <a:t> </a:t>
            </a:r>
            <a:r>
              <a:rPr lang="en-US" sz="2050" dirty="0" err="1"/>
              <a:t>mengubah</a:t>
            </a:r>
            <a:r>
              <a:rPr lang="en-US" sz="2050" dirty="0"/>
              <a:t> </a:t>
            </a:r>
            <a:r>
              <a:rPr lang="en-US" sz="2050" dirty="0" err="1"/>
              <a:t>esei</a:t>
            </a:r>
            <a:r>
              <a:rPr lang="en-US" sz="2050" dirty="0"/>
              <a:t> </a:t>
            </a:r>
            <a:r>
              <a:rPr lang="en-US" sz="2050" dirty="0" err="1"/>
              <a:t>mereka</a:t>
            </a:r>
            <a:r>
              <a:rPr lang="en-US" sz="2050" dirty="0"/>
              <a:t> </a:t>
            </a:r>
            <a:r>
              <a:rPr lang="en-US" sz="2050" dirty="0" err="1"/>
              <a:t>berbanding</a:t>
            </a:r>
            <a:r>
              <a:rPr lang="en-US" sz="2050" dirty="0"/>
              <a:t> </a:t>
            </a:r>
            <a:r>
              <a:rPr lang="en-US" sz="2050" dirty="0" err="1"/>
              <a:t>dengan</a:t>
            </a:r>
            <a:r>
              <a:rPr lang="en-US" sz="2050" dirty="0"/>
              <a:t> </a:t>
            </a:r>
            <a:r>
              <a:rPr lang="en-US" sz="2050" dirty="0" err="1"/>
              <a:t>mereka</a:t>
            </a:r>
            <a:r>
              <a:rPr lang="en-US" sz="2050" dirty="0"/>
              <a:t> yang </a:t>
            </a:r>
            <a:r>
              <a:rPr lang="en-US" sz="2050" dirty="0" err="1"/>
              <a:t>mengambil</a:t>
            </a:r>
            <a:r>
              <a:rPr lang="en-US" sz="2050" dirty="0"/>
              <a:t> “</a:t>
            </a:r>
            <a:r>
              <a:rPr lang="en-US" sz="2050" dirty="0" err="1"/>
              <a:t>pil</a:t>
            </a:r>
            <a:r>
              <a:rPr lang="en-US" sz="2050" dirty="0"/>
              <a:t> </a:t>
            </a:r>
            <a:r>
              <a:rPr lang="en-US" sz="2050" dirty="0" err="1"/>
              <a:t>stres</a:t>
            </a:r>
            <a:r>
              <a:rPr lang="en-US" sz="2050" dirty="0"/>
              <a:t>.”</a:t>
            </a:r>
          </a:p>
          <a:p>
            <a:r>
              <a:rPr lang="en-US" sz="2050" dirty="0" err="1"/>
              <a:t>Populasi</a:t>
            </a:r>
            <a:r>
              <a:rPr lang="en-US" sz="2050" dirty="0"/>
              <a:t> “</a:t>
            </a:r>
            <a:r>
              <a:rPr lang="en-US" sz="2050" dirty="0" err="1"/>
              <a:t>pil</a:t>
            </a:r>
            <a:r>
              <a:rPr lang="en-US" sz="2050" dirty="0"/>
              <a:t> </a:t>
            </a:r>
            <a:r>
              <a:rPr lang="en-US" sz="2050" dirty="0" err="1"/>
              <a:t>stres</a:t>
            </a:r>
            <a:r>
              <a:rPr lang="en-US" sz="2050" dirty="0"/>
              <a:t>” </a:t>
            </a:r>
            <a:r>
              <a:rPr lang="en-US" sz="2050" dirty="0" err="1"/>
              <a:t>berpendapat</a:t>
            </a:r>
            <a:r>
              <a:rPr lang="en-US" sz="2050" dirty="0"/>
              <a:t> </a:t>
            </a:r>
            <a:r>
              <a:rPr lang="en-US" sz="2050" dirty="0" err="1"/>
              <a:t>bahawa</a:t>
            </a:r>
            <a:r>
              <a:rPr lang="en-US" sz="2050" dirty="0"/>
              <a:t> </a:t>
            </a:r>
            <a:r>
              <a:rPr lang="en-US" sz="2050" dirty="0" err="1"/>
              <a:t>ketidakselesaan</a:t>
            </a:r>
            <a:r>
              <a:rPr lang="en-US" sz="2050" dirty="0"/>
              <a:t> </a:t>
            </a:r>
            <a:r>
              <a:rPr lang="en-US" sz="2050" dirty="0" err="1"/>
              <a:t>mereka</a:t>
            </a:r>
            <a:r>
              <a:rPr lang="en-US" sz="2050" dirty="0"/>
              <a:t> </a:t>
            </a:r>
            <a:r>
              <a:rPr lang="en-US" sz="2050" dirty="0" err="1"/>
              <a:t>disebabkan</a:t>
            </a:r>
            <a:r>
              <a:rPr lang="en-US" sz="2050" dirty="0"/>
              <a:t> </a:t>
            </a:r>
            <a:r>
              <a:rPr lang="en-US" sz="2050" dirty="0" err="1"/>
              <a:t>oleh</a:t>
            </a:r>
            <a:r>
              <a:rPr lang="en-US" sz="2050" dirty="0"/>
              <a:t> </a:t>
            </a:r>
            <a:r>
              <a:rPr lang="en-US" sz="2050" dirty="0" err="1"/>
              <a:t>pil</a:t>
            </a:r>
            <a:r>
              <a:rPr lang="en-US" sz="2050" dirty="0"/>
              <a:t>, </a:t>
            </a:r>
            <a:r>
              <a:rPr lang="en-US" sz="2050" dirty="0" err="1"/>
              <a:t>dan</a:t>
            </a:r>
            <a:r>
              <a:rPr lang="en-US" sz="2050" dirty="0"/>
              <a:t> </a:t>
            </a:r>
            <a:r>
              <a:rPr lang="en-US" sz="2050" dirty="0" err="1"/>
              <a:t>bukannya</a:t>
            </a:r>
            <a:r>
              <a:rPr lang="en-US" sz="2050" dirty="0"/>
              <a:t> </a:t>
            </a:r>
            <a:r>
              <a:rPr lang="en-US" sz="2050" dirty="0" err="1"/>
              <a:t>kesumbangan</a:t>
            </a:r>
            <a:r>
              <a:rPr lang="en-US" sz="2050" dirty="0"/>
              <a:t> </a:t>
            </a:r>
            <a:r>
              <a:rPr lang="en-US" sz="2050" dirty="0" err="1"/>
              <a:t>kognitif</a:t>
            </a:r>
            <a:r>
              <a:rPr lang="en-US" sz="2050" dirty="0"/>
              <a:t> (cognitive dissonance) </a:t>
            </a:r>
            <a:r>
              <a:rPr lang="en-US" sz="2050" dirty="0" err="1"/>
              <a:t>mereka</a:t>
            </a:r>
            <a:r>
              <a:rPr lang="en-US" sz="2050" dirty="0"/>
              <a:t> yang </a:t>
            </a:r>
            <a:r>
              <a:rPr lang="en-US" sz="2050" dirty="0" err="1"/>
              <a:t>disebabkan</a:t>
            </a:r>
            <a:r>
              <a:rPr lang="en-US" sz="2050" dirty="0"/>
              <a:t> </a:t>
            </a:r>
            <a:r>
              <a:rPr lang="en-US" sz="2050" dirty="0" err="1"/>
              <a:t>oleh</a:t>
            </a:r>
            <a:r>
              <a:rPr lang="en-US" sz="2050" dirty="0"/>
              <a:t> </a:t>
            </a:r>
            <a:r>
              <a:rPr lang="en-US" sz="2050" dirty="0" err="1"/>
              <a:t>topik</a:t>
            </a:r>
            <a:r>
              <a:rPr lang="en-US" sz="2050" dirty="0"/>
              <a:t> </a:t>
            </a:r>
            <a:r>
              <a:rPr lang="en-US" sz="2050" dirty="0" err="1"/>
              <a:t>esei</a:t>
            </a:r>
            <a:r>
              <a:rPr lang="en-US" sz="2050" dirty="0"/>
              <a:t> yang </a:t>
            </a:r>
            <a:r>
              <a:rPr lang="en-US" sz="2050" dirty="0" err="1"/>
              <a:t>kontroversial</a:t>
            </a:r>
            <a:r>
              <a:rPr lang="en-US" sz="2050" dirty="0"/>
              <a:t>. </a:t>
            </a:r>
          </a:p>
          <a:p>
            <a:r>
              <a:rPr lang="en-US" sz="2050" dirty="0" err="1"/>
              <a:t>Soalan</a:t>
            </a:r>
            <a:r>
              <a:rPr lang="en-US" sz="2050" dirty="0"/>
              <a:t> </a:t>
            </a:r>
            <a:r>
              <a:rPr lang="en-US" sz="2050" dirty="0" err="1"/>
              <a:t>CepuEmas</a:t>
            </a:r>
            <a:r>
              <a:rPr lang="en-US" sz="2050" dirty="0"/>
              <a:t>: </a:t>
            </a:r>
            <a:r>
              <a:rPr lang="en-US" sz="2050" dirty="0" err="1"/>
              <a:t>Apakah</a:t>
            </a:r>
            <a:r>
              <a:rPr lang="en-US" sz="2050" dirty="0"/>
              <a:t> stimuli </a:t>
            </a:r>
            <a:r>
              <a:rPr lang="en-US" sz="2050" dirty="0" err="1"/>
              <a:t>dan</a:t>
            </a:r>
            <a:r>
              <a:rPr lang="en-US" sz="2050" dirty="0"/>
              <a:t> </a:t>
            </a:r>
            <a:r>
              <a:rPr lang="en-US" sz="2050" dirty="0" err="1"/>
              <a:t>respon</a:t>
            </a:r>
            <a:r>
              <a:rPr lang="en-US" sz="2050" dirty="0"/>
              <a:t> </a:t>
            </a:r>
            <a:r>
              <a:rPr lang="en-US" sz="2050" dirty="0" err="1"/>
              <a:t>fizikal</a:t>
            </a:r>
            <a:r>
              <a:rPr lang="en-US" sz="2050" dirty="0"/>
              <a:t> </a:t>
            </a:r>
            <a:r>
              <a:rPr lang="en-US" sz="2050" dirty="0" err="1"/>
              <a:t>subjek</a:t>
            </a:r>
            <a:r>
              <a:rPr lang="en-US" sz="2050" dirty="0"/>
              <a:t> </a:t>
            </a:r>
            <a:r>
              <a:rPr lang="en-US" sz="2050" dirty="0" err="1"/>
              <a:t>dalam</a:t>
            </a:r>
            <a:r>
              <a:rPr lang="en-US" sz="2050" dirty="0"/>
              <a:t> </a:t>
            </a:r>
            <a:r>
              <a:rPr lang="en-US" sz="2050" dirty="0" err="1"/>
              <a:t>kajian</a:t>
            </a:r>
            <a:r>
              <a:rPr lang="en-US" sz="2050" dirty="0"/>
              <a:t> </a:t>
            </a:r>
            <a:r>
              <a:rPr lang="en-US" sz="2050" dirty="0" err="1"/>
              <a:t>ini</a:t>
            </a:r>
            <a:r>
              <a:rPr lang="en-US" sz="2050" dirty="0"/>
              <a:t>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Graham (2008)- </a:t>
            </a:r>
            <a:r>
              <a:rPr lang="en-US" sz="3600" dirty="0" err="1"/>
              <a:t>Kajian</a:t>
            </a:r>
            <a:r>
              <a:rPr lang="en-US" sz="3600" dirty="0"/>
              <a:t> “bonding” </a:t>
            </a:r>
            <a:r>
              <a:rPr lang="en-US" sz="3600" dirty="0" err="1"/>
              <a:t>pasangan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20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peranti</a:t>
            </a:r>
            <a:r>
              <a:rPr lang="en-US" sz="2400" dirty="0"/>
              <a:t> yang </a:t>
            </a:r>
            <a:r>
              <a:rPr lang="en-US" sz="2400" dirty="0" err="1"/>
              <a:t>mengesan</a:t>
            </a:r>
            <a:r>
              <a:rPr lang="en-US" sz="2400" dirty="0"/>
              <a:t> </a:t>
            </a:r>
            <a:r>
              <a:rPr lang="en-US" sz="2400" dirty="0" err="1"/>
              <a:t>rangsangan</a:t>
            </a:r>
            <a:r>
              <a:rPr lang="en-US" sz="2400" dirty="0"/>
              <a:t> </a:t>
            </a:r>
            <a:r>
              <a:rPr lang="en-US" sz="2400" dirty="0" err="1"/>
              <a:t>biologi</a:t>
            </a:r>
            <a:r>
              <a:rPr lang="en-US" sz="2400" dirty="0"/>
              <a:t> (</a:t>
            </a:r>
            <a:r>
              <a:rPr lang="en-US" sz="2400" dirty="0" err="1"/>
              <a:t>berpeluh</a:t>
            </a:r>
            <a:r>
              <a:rPr lang="en-US" sz="2400" dirty="0"/>
              <a:t>, </a:t>
            </a:r>
            <a:r>
              <a:rPr lang="en-US" sz="2400" dirty="0" err="1"/>
              <a:t>peningkatan</a:t>
            </a:r>
            <a:r>
              <a:rPr lang="en-US" sz="2400" dirty="0"/>
              <a:t> </a:t>
            </a:r>
            <a:r>
              <a:rPr lang="en-US" sz="2400" dirty="0" err="1"/>
              <a:t>degupan</a:t>
            </a:r>
            <a:r>
              <a:rPr lang="en-US" sz="2400" dirty="0"/>
              <a:t> </a:t>
            </a:r>
            <a:r>
              <a:rPr lang="en-US" sz="2400" dirty="0" err="1"/>
              <a:t>jantung</a:t>
            </a:r>
            <a:r>
              <a:rPr lang="en-US" sz="2400" dirty="0"/>
              <a:t> </a:t>
            </a:r>
            <a:r>
              <a:rPr lang="en-US" sz="2400" dirty="0" err="1"/>
              <a:t>dsb</a:t>
            </a:r>
            <a:r>
              <a:rPr lang="en-US" sz="2400" dirty="0"/>
              <a:t>).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peranti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berbunyi</a:t>
            </a:r>
            <a:r>
              <a:rPr lang="en-US" sz="2400" dirty="0"/>
              <a:t>,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mengantar</a:t>
            </a:r>
            <a:r>
              <a:rPr lang="en-US" sz="2400" dirty="0"/>
              <a:t> </a:t>
            </a:r>
            <a:r>
              <a:rPr lang="en-US" sz="2400" dirty="0" err="1"/>
              <a:t>mesej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penyelidik</a:t>
            </a:r>
            <a:r>
              <a:rPr lang="en-US" sz="2400" dirty="0"/>
              <a:t> </a:t>
            </a:r>
            <a:r>
              <a:rPr lang="en-US" sz="2400" dirty="0" err="1"/>
              <a:t>menerangkan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Hasilnya</a:t>
            </a:r>
            <a:r>
              <a:rPr lang="en-US" sz="2400" dirty="0"/>
              <a:t>: </a:t>
            </a:r>
            <a:r>
              <a:rPr lang="en-US" sz="2400" dirty="0" err="1"/>
              <a:t>Pasangan</a:t>
            </a:r>
            <a:r>
              <a:rPr lang="en-US" sz="2400" dirty="0"/>
              <a:t> yang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aktiviti</a:t>
            </a:r>
            <a:r>
              <a:rPr lang="en-US" sz="2400" dirty="0"/>
              <a:t> yang </a:t>
            </a:r>
            <a:r>
              <a:rPr lang="en-US" sz="2400" dirty="0" err="1"/>
              <a:t>susah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perasaan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intim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pasangannya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Perasaan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mendalam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kemahiran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dicabar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Kegembiraan</a:t>
            </a:r>
            <a:r>
              <a:rPr lang="en-US" sz="2400" dirty="0"/>
              <a:t> yang </a:t>
            </a:r>
            <a:r>
              <a:rPr lang="en-US" sz="2400" dirty="0" err="1"/>
              <a:t>dialami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berjaya</a:t>
            </a:r>
            <a:r>
              <a:rPr lang="en-US" sz="2400" dirty="0"/>
              <a:t> </a:t>
            </a:r>
            <a:r>
              <a:rPr lang="en-US" sz="2400" dirty="0" err="1"/>
              <a:t>mengatasi</a:t>
            </a:r>
            <a:r>
              <a:rPr lang="en-US" sz="2400" dirty="0"/>
              <a:t> </a:t>
            </a:r>
            <a:r>
              <a:rPr lang="en-US" sz="2400" dirty="0" err="1"/>
              <a:t>kesukaran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berkait</a:t>
            </a:r>
            <a:r>
              <a:rPr lang="en-US" sz="2400" dirty="0"/>
              <a:t> </a:t>
            </a:r>
            <a:r>
              <a:rPr lang="en-US" sz="2400" dirty="0" err="1"/>
              <a:t>rapat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“bonding”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 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err="1"/>
              <a:t>Kesimpulan</a:t>
            </a:r>
            <a:r>
              <a:rPr lang="en-US" sz="2800" dirty="0"/>
              <a:t>: </a:t>
            </a:r>
          </a:p>
          <a:p>
            <a:r>
              <a:rPr lang="en-US" sz="2800" dirty="0" err="1"/>
              <a:t>Menghabiskan</a:t>
            </a:r>
            <a:r>
              <a:rPr lang="en-US" sz="2800" dirty="0"/>
              <a:t> </a:t>
            </a:r>
            <a:r>
              <a:rPr lang="en-US" sz="2800" dirty="0" err="1"/>
              <a:t>masa</a:t>
            </a:r>
            <a:r>
              <a:rPr lang="en-US" sz="2800" dirty="0"/>
              <a:t> </a:t>
            </a:r>
            <a:r>
              <a:rPr lang="en-US" sz="2800" dirty="0" err="1"/>
              <a:t>bersama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mencukupi</a:t>
            </a:r>
            <a:r>
              <a:rPr lang="en-US" sz="2800" dirty="0"/>
              <a:t>,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aktiviti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berkehendakan</a:t>
            </a:r>
            <a:r>
              <a:rPr lang="en-US" sz="2800" dirty="0"/>
              <a:t> </a:t>
            </a:r>
            <a:r>
              <a:rPr lang="en-US" sz="2800" dirty="0" err="1"/>
              <a:t>perkembangan</a:t>
            </a:r>
            <a:r>
              <a:rPr lang="en-US" sz="2800" dirty="0"/>
              <a:t>, </a:t>
            </a:r>
            <a:r>
              <a:rPr lang="en-US" sz="2800" dirty="0" err="1"/>
              <a:t>pembaharuan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peningkatan</a:t>
            </a:r>
            <a:r>
              <a:rPr lang="en-US" sz="2800" dirty="0"/>
              <a:t> </a:t>
            </a:r>
            <a:r>
              <a:rPr lang="en-US" sz="2800" dirty="0" err="1"/>
              <a:t>kemahiran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tuntutan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sambil</a:t>
            </a:r>
            <a:r>
              <a:rPr lang="en-US" sz="2800" dirty="0"/>
              <a:t>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rakan</a:t>
            </a:r>
            <a:r>
              <a:rPr lang="en-US" sz="2800" dirty="0"/>
              <a:t> </a:t>
            </a:r>
            <a:r>
              <a:rPr lang="en-US" sz="2800" dirty="0" err="1"/>
              <a:t>ataupun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, </a:t>
            </a:r>
            <a:r>
              <a:rPr lang="en-US" sz="2800" dirty="0" err="1"/>
              <a:t>hasilnya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individual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rapat</a:t>
            </a:r>
            <a:r>
              <a:rPr lang="en-US" sz="2800" dirty="0"/>
              <a:t> </a:t>
            </a:r>
            <a:r>
              <a:rPr lang="en-US" sz="2800" dirty="0" err="1"/>
              <a:t>kerana</a:t>
            </a:r>
            <a:r>
              <a:rPr lang="en-US" sz="2800" dirty="0"/>
              <a:t> </a:t>
            </a:r>
            <a:r>
              <a:rPr lang="en-US" sz="2800" dirty="0" err="1"/>
              <a:t>otak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mengkaitkan</a:t>
            </a:r>
            <a:r>
              <a:rPr lang="en-US" sz="2800" dirty="0"/>
              <a:t> </a:t>
            </a:r>
            <a:r>
              <a:rPr lang="en-US" sz="2800" dirty="0" err="1"/>
              <a:t>kegembiraan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/</a:t>
            </a:r>
            <a:r>
              <a:rPr lang="en-US" sz="2800" dirty="0" err="1"/>
              <a:t>rakan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charset="0"/>
                <a:cs typeface="Arial" charset="0"/>
              </a:rPr>
              <a:t>Hasil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Pembelajaran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endParaRPr lang="en-US" dirty="0"/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teka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. </a:t>
            </a:r>
          </a:p>
          <a:p>
            <a:pPr lvl="1">
              <a:buNone/>
            </a:pPr>
            <a:endParaRPr lang="ms-MY" dirty="0"/>
          </a:p>
          <a:p>
            <a:pPr lvl="1"/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,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persekitaran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perbincangan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37027-1E2F-4BFD-8369-55035DAD544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434"/>
          </a:xfrm>
        </p:spPr>
        <p:txBody>
          <a:bodyPr>
            <a:normAutofit/>
          </a:bodyPr>
          <a:lstStyle/>
          <a:p>
            <a:r>
              <a:rPr lang="en-US" dirty="0"/>
              <a:t>LATIHAN:</a:t>
            </a:r>
            <a:br>
              <a:rPr lang="en-US" dirty="0"/>
            </a:br>
            <a:r>
              <a:rPr lang="en-US" dirty="0" err="1"/>
              <a:t>Namakan</a:t>
            </a:r>
            <a:r>
              <a:rPr lang="en-US" dirty="0"/>
              <a:t> </a:t>
            </a:r>
            <a:r>
              <a:rPr lang="en-US" dirty="0" err="1"/>
              <a:t>Bahagian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&amp; </a:t>
            </a:r>
            <a:r>
              <a:rPr lang="en-US" dirty="0" err="1"/>
              <a:t>Fungsi</a:t>
            </a:r>
            <a:endParaRPr lang="en-US" dirty="0"/>
          </a:p>
        </p:txBody>
      </p:sp>
      <p:pic>
        <p:nvPicPr>
          <p:cNvPr id="6" name="Content Placeholder 5" descr="brain4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2133600"/>
            <a:ext cx="3581400" cy="30009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62600" y="4343400"/>
            <a:ext cx="13716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209800" y="2057400"/>
            <a:ext cx="15240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33800" y="4114800"/>
            <a:ext cx="914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Cuba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bahagian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huraian</a:t>
            </a:r>
            <a:r>
              <a:rPr lang="en-US" dirty="0"/>
              <a:t>/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04800" y="1677989"/>
            <a:ext cx="3868340" cy="3684588"/>
          </a:xfrm>
        </p:spPr>
        <p:txBody>
          <a:bodyPr>
            <a:normAutofit/>
          </a:bodyPr>
          <a:lstStyle/>
          <a:p>
            <a:pPr marL="274320" indent="-274320">
              <a:buFont typeface="+mj-lt"/>
              <a:buAutoNum type="arabicPeriod"/>
            </a:pPr>
            <a:r>
              <a:rPr lang="en-US" dirty="0" err="1"/>
              <a:t>Serebrum</a:t>
            </a:r>
            <a:endParaRPr lang="en-US" dirty="0"/>
          </a:p>
          <a:p>
            <a:pPr marL="274320" indent="-274320">
              <a:buFont typeface="+mj-lt"/>
              <a:buAutoNum type="arabicPeriod"/>
            </a:pPr>
            <a:r>
              <a:rPr lang="en-US" dirty="0" err="1"/>
              <a:t>Serebelum</a:t>
            </a:r>
            <a:r>
              <a:rPr lang="en-US" dirty="0"/>
              <a:t> </a:t>
            </a:r>
          </a:p>
          <a:p>
            <a:pPr marL="274320" indent="-274320">
              <a:buFont typeface="+mj-lt"/>
              <a:buAutoNum type="arabicPeriod"/>
            </a:pPr>
            <a:r>
              <a:rPr lang="en-US" dirty="0" err="1"/>
              <a:t>Lobus</a:t>
            </a:r>
            <a:r>
              <a:rPr lang="en-US" dirty="0"/>
              <a:t> Temporal</a:t>
            </a:r>
          </a:p>
          <a:p>
            <a:pPr marL="274320" indent="-274320">
              <a:buFont typeface="+mj-lt"/>
              <a:buAutoNum type="arabicPeriod"/>
            </a:pPr>
            <a:r>
              <a:rPr lang="en-US" dirty="0" err="1"/>
              <a:t>Pangkal</a:t>
            </a:r>
            <a:r>
              <a:rPr lang="en-US" dirty="0"/>
              <a:t> </a:t>
            </a:r>
            <a:r>
              <a:rPr lang="en-US" dirty="0" err="1"/>
              <a:t>otak</a:t>
            </a:r>
            <a:endParaRPr lang="en-US" dirty="0"/>
          </a:p>
          <a:p>
            <a:pPr marL="274320" indent="-274320">
              <a:buFont typeface="+mj-lt"/>
              <a:buAutoNum type="arabicPeriod"/>
            </a:pPr>
            <a:r>
              <a:rPr lang="en-US" dirty="0" err="1"/>
              <a:t>Kranium</a:t>
            </a:r>
            <a:endParaRPr lang="en-US" dirty="0"/>
          </a:p>
          <a:p>
            <a:pPr marL="274320" indent="-274320">
              <a:buFont typeface="+mj-lt"/>
              <a:buAutoNum type="arabicPeriod"/>
            </a:pPr>
            <a:r>
              <a:rPr lang="en-US" dirty="0" err="1"/>
              <a:t>Lobus</a:t>
            </a:r>
            <a:r>
              <a:rPr lang="en-US" dirty="0"/>
              <a:t> frontal</a:t>
            </a:r>
          </a:p>
          <a:p>
            <a:pPr marL="274320" indent="-27432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pusat</a:t>
            </a:r>
            <a:endParaRPr lang="en-US" dirty="0"/>
          </a:p>
          <a:p>
            <a:pPr marL="274320" indent="-274320">
              <a:buFont typeface="+mj-lt"/>
              <a:buAutoNum type="arabicPeriod"/>
            </a:pP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274320" indent="-274320">
              <a:buFont typeface="+mj-lt"/>
              <a:buAutoNum type="arabicPeriod"/>
            </a:pPr>
            <a:endParaRPr lang="en-US" dirty="0"/>
          </a:p>
          <a:p>
            <a:pPr marL="274320" indent="-27432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3333751" y="1641478"/>
            <a:ext cx="5181599" cy="3941763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lphaLcPeriod"/>
            </a:pPr>
            <a:r>
              <a:rPr lang="en-US" sz="1800" dirty="0" err="1"/>
              <a:t>Tulang</a:t>
            </a:r>
            <a:r>
              <a:rPr lang="en-US" sz="1800" dirty="0"/>
              <a:t> yang </a:t>
            </a:r>
            <a:r>
              <a:rPr lang="en-US" sz="1800" dirty="0" err="1"/>
              <a:t>melindungi</a:t>
            </a:r>
            <a:r>
              <a:rPr lang="en-US" sz="1800" dirty="0"/>
              <a:t> </a:t>
            </a:r>
            <a:r>
              <a:rPr lang="en-US" sz="1800" dirty="0" err="1"/>
              <a:t>otak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kecederaan</a:t>
            </a:r>
            <a:endParaRPr lang="en-US" sz="1800" dirty="0"/>
          </a:p>
          <a:p>
            <a:pPr marL="566928" indent="-457200">
              <a:buFont typeface="+mj-lt"/>
              <a:buAutoNum type="alphaLcPeriod"/>
            </a:pP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serebelum</a:t>
            </a:r>
            <a:r>
              <a:rPr lang="en-US" sz="1800" dirty="0"/>
              <a:t>, </a:t>
            </a:r>
            <a:r>
              <a:rPr lang="en-US" sz="1800" dirty="0" err="1"/>
              <a:t>pons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medula</a:t>
            </a:r>
            <a:r>
              <a:rPr lang="en-US" sz="1800" dirty="0"/>
              <a:t> oblongata</a:t>
            </a:r>
          </a:p>
          <a:p>
            <a:pPr marL="566928" indent="-457200">
              <a:buFont typeface="+mj-lt"/>
              <a:buAutoNum type="alphaLcPeriod"/>
            </a:pP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mengawal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asas</a:t>
            </a:r>
            <a:r>
              <a:rPr lang="en-US" sz="1800" dirty="0"/>
              <a:t> </a:t>
            </a:r>
            <a:r>
              <a:rPr lang="en-US" sz="1800" dirty="0" err="1"/>
              <a:t>badan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pernafasan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degupan</a:t>
            </a:r>
            <a:r>
              <a:rPr lang="en-US" sz="1800" dirty="0"/>
              <a:t> </a:t>
            </a:r>
            <a:r>
              <a:rPr lang="en-US" sz="1800" dirty="0" err="1"/>
              <a:t>jantung</a:t>
            </a:r>
            <a:r>
              <a:rPr lang="en-US" sz="1800" dirty="0"/>
              <a:t>.</a:t>
            </a:r>
          </a:p>
          <a:p>
            <a:pPr marL="566928" indent="-457200">
              <a:buFont typeface="+mj-lt"/>
              <a:buAutoNum type="alphaLcPeriod"/>
            </a:pP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otak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saraf</a:t>
            </a:r>
            <a:r>
              <a:rPr lang="en-US" sz="1800" dirty="0"/>
              <a:t> </a:t>
            </a:r>
            <a:r>
              <a:rPr lang="en-US" sz="1800" dirty="0" err="1"/>
              <a:t>tunjang</a:t>
            </a:r>
            <a:r>
              <a:rPr lang="en-US" sz="1800" dirty="0"/>
              <a:t> </a:t>
            </a:r>
          </a:p>
          <a:p>
            <a:pPr marL="566928" indent="-457200">
              <a:buFont typeface="+mj-lt"/>
              <a:buAutoNum type="alphaLcPeriod"/>
            </a:pPr>
            <a:r>
              <a:rPr lang="en-US" sz="1800" dirty="0" err="1"/>
              <a:t>Mengawal</a:t>
            </a:r>
            <a:r>
              <a:rPr lang="en-US" sz="1800" dirty="0"/>
              <a:t> </a:t>
            </a:r>
            <a:r>
              <a:rPr lang="en-US" sz="1800" dirty="0" err="1"/>
              <a:t>personaliti</a:t>
            </a:r>
            <a:r>
              <a:rPr lang="en-US" sz="1800" dirty="0"/>
              <a:t>, </a:t>
            </a:r>
            <a:r>
              <a:rPr lang="en-US" sz="1800" dirty="0" err="1"/>
              <a:t>pertuturan</a:t>
            </a:r>
            <a:endParaRPr lang="en-US" sz="1800" dirty="0"/>
          </a:p>
          <a:p>
            <a:pPr marL="566928" indent="-457200">
              <a:buFont typeface="+mj-lt"/>
              <a:buAutoNum type="alphaLcPeriod"/>
            </a:pPr>
            <a:r>
              <a:rPr lang="en-US" sz="1800" dirty="0" err="1"/>
              <a:t>Pusat</a:t>
            </a:r>
            <a:r>
              <a:rPr lang="en-US" sz="1800" dirty="0"/>
              <a:t> </a:t>
            </a:r>
            <a:r>
              <a:rPr lang="en-US" sz="1800" dirty="0" err="1"/>
              <a:t>pengawalan</a:t>
            </a:r>
            <a:r>
              <a:rPr lang="en-US" sz="1800" dirty="0"/>
              <a:t> </a:t>
            </a:r>
            <a:r>
              <a:rPr lang="en-US" sz="1800" dirty="0" err="1"/>
              <a:t>pergerakkan</a:t>
            </a:r>
            <a:r>
              <a:rPr lang="en-US" sz="1800" dirty="0"/>
              <a:t> yang </a:t>
            </a:r>
            <a:r>
              <a:rPr lang="en-US" sz="1800" dirty="0" err="1"/>
              <a:t>sengaja</a:t>
            </a:r>
            <a:endParaRPr lang="en-US" sz="1800" dirty="0"/>
          </a:p>
          <a:p>
            <a:pPr marL="566928" indent="-457200">
              <a:buFont typeface="+mj-lt"/>
              <a:buAutoNum type="alphaLcPeriod"/>
            </a:pPr>
            <a:r>
              <a:rPr lang="en-US" sz="1800" dirty="0" err="1"/>
              <a:t>Mengawal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memori</a:t>
            </a:r>
            <a:r>
              <a:rPr lang="en-US" sz="1800" dirty="0"/>
              <a:t>, </a:t>
            </a:r>
            <a:r>
              <a:rPr lang="en-US" sz="1800" dirty="0" err="1"/>
              <a:t>bahasa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percakapan</a:t>
            </a:r>
            <a:endParaRPr lang="en-US" sz="1800" dirty="0"/>
          </a:p>
          <a:p>
            <a:pPr marL="566928" indent="-457200">
              <a:buFont typeface="+mj-lt"/>
              <a:buAutoNum type="alphaLcPeriod"/>
            </a:pP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lobus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hemisfera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038350" cy="1325563"/>
          </a:xfrm>
        </p:spPr>
        <p:txBody>
          <a:bodyPr/>
          <a:lstStyle/>
          <a:p>
            <a:r>
              <a:rPr lang="en-MY" dirty="0" err="1"/>
              <a:t>Jawapan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28650" y="1966120"/>
            <a:ext cx="6439784" cy="1371600"/>
          </a:xfrm>
          <a:prstGeom prst="rect">
            <a:avLst/>
          </a:prstGeom>
          <a:effectLst>
            <a:outerShdw blurRad="50800" dist="50800" dir="21540000" algn="ctr" rotWithShape="0">
              <a:srgbClr val="000000">
                <a:alpha val="43137"/>
              </a:srgbClr>
            </a:outerShdw>
          </a:effectLst>
        </p:spPr>
        <p:txBody>
          <a:bodyPr vert="vert270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1 (h), </a:t>
            </a: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2 (f),</a:t>
            </a: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 3 (g),</a:t>
            </a: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 4 (c),</a:t>
            </a: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 5 (a), </a:t>
            </a: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6 (e), </a:t>
            </a: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7 (d), </a:t>
            </a: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8 (b)</a:t>
            </a:r>
          </a:p>
        </p:txBody>
      </p:sp>
    </p:spTree>
    <p:extLst>
      <p:ext uri="{BB962C8B-B14F-4D97-AF65-F5344CB8AC3E}">
        <p14:creationId xmlns:p14="http://schemas.microsoft.com/office/powerpoint/2010/main" val="26690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vs.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: visual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intuitif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Memfokus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: verbal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analitikal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berjujukan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Memfokus</a:t>
            </a:r>
            <a:r>
              <a:rPr lang="en-US" dirty="0"/>
              <a:t> </a:t>
            </a:r>
            <a:r>
              <a:rPr lang="en-US" dirty="0" err="1"/>
              <a:t>tehadap</a:t>
            </a:r>
            <a:r>
              <a:rPr lang="en-US" dirty="0"/>
              <a:t> </a:t>
            </a:r>
            <a:r>
              <a:rPr lang="en-US" dirty="0" err="1"/>
              <a:t>bahagian</a:t>
            </a:r>
            <a:r>
              <a:rPr lang="en-US" dirty="0"/>
              <a:t> </a:t>
            </a:r>
            <a:r>
              <a:rPr lang="en-US" dirty="0" err="1"/>
              <a:t>berasingan</a:t>
            </a:r>
            <a:r>
              <a:rPr lang="en-US" dirty="0"/>
              <a:t> yang </a:t>
            </a:r>
            <a:r>
              <a:rPr lang="en-US" dirty="0" err="1"/>
              <a:t>kemudiannya</a:t>
            </a:r>
            <a:r>
              <a:rPr lang="en-US" dirty="0"/>
              <a:t> </a:t>
            </a:r>
            <a:r>
              <a:rPr lang="en-US" dirty="0" err="1"/>
              <a:t>disatukan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4040188" cy="639762"/>
          </a:xfrm>
        </p:spPr>
        <p:txBody>
          <a:bodyPr/>
          <a:lstStyle/>
          <a:p>
            <a:r>
              <a:rPr lang="en-US" dirty="0" err="1"/>
              <a:t>Inventori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914400"/>
            <a:ext cx="4040188" cy="5638800"/>
          </a:xfrm>
        </p:spPr>
        <p:txBody>
          <a:bodyPr>
            <a:normAutofit/>
          </a:bodyPr>
          <a:lstStyle/>
          <a:p>
            <a:pPr marL="457200">
              <a:spcBef>
                <a:spcPts val="0"/>
              </a:spcBef>
            </a:pPr>
            <a:r>
              <a:rPr lang="en-US" sz="1800" dirty="0"/>
              <a:t>Visual, </a:t>
            </a:r>
            <a:r>
              <a:rPr lang="en-US" sz="1800" dirty="0" err="1"/>
              <a:t>fokus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imej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corak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Intuitif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dipengaruhi</a:t>
            </a:r>
            <a:r>
              <a:rPr lang="en-US" sz="1800" dirty="0"/>
              <a:t> </a:t>
            </a:r>
            <a:r>
              <a:rPr lang="en-US" sz="1800" dirty="0" err="1"/>
              <a:t>perasaan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Proses</a:t>
            </a:r>
            <a:r>
              <a:rPr lang="en-US" sz="1800" dirty="0"/>
              <a:t> idea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sekaligus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gambaran</a:t>
            </a:r>
            <a:r>
              <a:rPr lang="en-US" sz="1800" dirty="0"/>
              <a:t> </a:t>
            </a:r>
            <a:r>
              <a:rPr lang="en-US" sz="1800" dirty="0" err="1"/>
              <a:t>minda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mengingat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Mebuat</a:t>
            </a:r>
            <a:r>
              <a:rPr lang="en-US" sz="1800" dirty="0"/>
              <a:t> </a:t>
            </a:r>
            <a:r>
              <a:rPr lang="en-US" sz="1800" dirty="0" err="1"/>
              <a:t>kaitan</a:t>
            </a:r>
            <a:r>
              <a:rPr lang="en-US" sz="1800" dirty="0"/>
              <a:t> lateral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tersusun</a:t>
            </a:r>
            <a:r>
              <a:rPr lang="en-US" sz="1800" dirty="0"/>
              <a:t>/</a:t>
            </a:r>
            <a:r>
              <a:rPr lang="en-US" sz="1800" dirty="0" err="1"/>
              <a:t>terancang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Asosiasi</a:t>
            </a:r>
            <a:r>
              <a:rPr lang="en-US" sz="1800" dirty="0"/>
              <a:t> </a:t>
            </a:r>
            <a:r>
              <a:rPr lang="en-US" sz="1800" dirty="0" err="1"/>
              <a:t>bebas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mengikut</a:t>
            </a:r>
            <a:r>
              <a:rPr lang="en-US" sz="1800" dirty="0"/>
              <a:t> </a:t>
            </a:r>
            <a:r>
              <a:rPr lang="en-US" sz="1800" dirty="0" err="1"/>
              <a:t>peraturan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mengabaikan</a:t>
            </a:r>
            <a:r>
              <a:rPr lang="en-US" sz="1800" dirty="0"/>
              <a:t> </a:t>
            </a:r>
            <a:r>
              <a:rPr lang="en-US" sz="1800" dirty="0" err="1"/>
              <a:t>masa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sukar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perkataan</a:t>
            </a:r>
            <a:r>
              <a:rPr lang="en-US" sz="1800" dirty="0"/>
              <a:t> yang </a:t>
            </a:r>
            <a:r>
              <a:rPr lang="en-US" sz="1800" dirty="0" err="1"/>
              <a:t>tepat</a:t>
            </a:r>
            <a:r>
              <a:rPr lang="en-US" sz="1800" dirty="0"/>
              <a:t>. </a:t>
            </a:r>
          </a:p>
          <a:p>
            <a:pPr marL="457200">
              <a:spcBef>
                <a:spcPts val="0"/>
              </a:spcBef>
            </a:pPr>
            <a:r>
              <a:rPr lang="en-US" sz="1800" dirty="0" err="1"/>
              <a:t>Suka</a:t>
            </a:r>
            <a:r>
              <a:rPr lang="en-US" sz="1800" dirty="0"/>
              <a:t> </a:t>
            </a:r>
            <a:r>
              <a:rPr lang="en-US" sz="1800" dirty="0" err="1"/>
              <a:t>menyentuh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merasa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Sukar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meletakkan</a:t>
            </a:r>
            <a:r>
              <a:rPr lang="en-US" sz="1800" dirty="0"/>
              <a:t> </a:t>
            </a:r>
            <a:r>
              <a:rPr lang="en-US" sz="1800" dirty="0" err="1"/>
              <a:t>giliran</a:t>
            </a:r>
            <a:r>
              <a:rPr lang="en-US" sz="1800" dirty="0"/>
              <a:t> </a:t>
            </a:r>
            <a:r>
              <a:rPr lang="en-US" sz="1800" dirty="0" err="1"/>
              <a:t>keutamaan</a:t>
            </a:r>
            <a:r>
              <a:rPr lang="en-US" sz="1800" dirty="0"/>
              <a:t>,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lewat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impulsif</a:t>
            </a:r>
            <a:r>
              <a:rPr lang="en-US" sz="1800" dirty="0"/>
              <a:t>/</a:t>
            </a:r>
            <a:r>
              <a:rPr lang="en-US" sz="1800" dirty="0" err="1"/>
              <a:t>spontan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Bercakap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tangan</a:t>
            </a:r>
            <a:endParaRPr lang="en-US" sz="1800" dirty="0"/>
          </a:p>
          <a:p>
            <a:pPr marL="457200">
              <a:spcBef>
                <a:spcPts val="0"/>
              </a:spcBef>
            </a:pP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suka</a:t>
            </a:r>
            <a:r>
              <a:rPr lang="en-US" sz="1800" dirty="0"/>
              <a:t> </a:t>
            </a:r>
            <a:r>
              <a:rPr lang="en-US" sz="1800" dirty="0" err="1"/>
              <a:t>membaca</a:t>
            </a:r>
            <a:r>
              <a:rPr lang="en-US" sz="1800" dirty="0"/>
              <a:t> manual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mencuba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endParaRPr lang="en-US" sz="1800" dirty="0"/>
          </a:p>
          <a:p>
            <a:pPr marL="457200">
              <a:spcBef>
                <a:spcPts val="0"/>
              </a:spcBef>
            </a:pPr>
            <a:endParaRPr lang="en-US" sz="1800" dirty="0"/>
          </a:p>
          <a:p>
            <a:pPr marL="457200">
              <a:spcBef>
                <a:spcPts val="0"/>
              </a:spcBef>
            </a:pPr>
            <a:endParaRPr lang="en-US" sz="1800" dirty="0"/>
          </a:p>
          <a:p>
            <a:pPr marL="457200">
              <a:spcBef>
                <a:spcPts val="0"/>
              </a:spcBef>
            </a:pPr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8200" y="381000"/>
            <a:ext cx="4041775" cy="639762"/>
          </a:xfrm>
        </p:spPr>
        <p:txBody>
          <a:bodyPr/>
          <a:lstStyle/>
          <a:p>
            <a:r>
              <a:rPr lang="en-US" dirty="0" err="1"/>
              <a:t>Inventori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914400"/>
            <a:ext cx="4041775" cy="5211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Verbal,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fokus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perkataan</a:t>
            </a:r>
            <a:r>
              <a:rPr lang="en-US" sz="1800" dirty="0"/>
              <a:t>, </a:t>
            </a:r>
            <a:r>
              <a:rPr lang="en-US" sz="1800" dirty="0" err="1"/>
              <a:t>simbol</a:t>
            </a:r>
            <a:r>
              <a:rPr lang="en-US" sz="1800" dirty="0"/>
              <a:t>, </a:t>
            </a:r>
            <a:r>
              <a:rPr lang="en-US" sz="1800" dirty="0" err="1"/>
              <a:t>nombor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Analitikal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logikal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Proses</a:t>
            </a:r>
            <a:r>
              <a:rPr lang="en-US" sz="1800" dirty="0"/>
              <a:t> idea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berjujukan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perkataan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mengingat</a:t>
            </a:r>
            <a:r>
              <a:rPr lang="en-US" sz="1800" dirty="0"/>
              <a:t>. </a:t>
            </a:r>
            <a:r>
              <a:rPr lang="en-US" sz="1800" dirty="0" err="1"/>
              <a:t>Ingat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rupa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penaakulan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info.</a:t>
            </a:r>
          </a:p>
          <a:p>
            <a:pPr>
              <a:spcBef>
                <a:spcPts val="0"/>
              </a:spcBef>
            </a:pPr>
            <a:r>
              <a:rPr lang="en-US" sz="1800" dirty="0" err="1"/>
              <a:t>Mengaturkan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sistematik</a:t>
            </a:r>
            <a:r>
              <a:rPr lang="en-US" sz="1800" dirty="0"/>
              <a:t> </a:t>
            </a:r>
            <a:r>
              <a:rPr lang="en-US" sz="1800" dirty="0" err="1"/>
              <a:t>berfokuskan</a:t>
            </a:r>
            <a:r>
              <a:rPr lang="en-US" sz="1800" dirty="0"/>
              <a:t> info </a:t>
            </a:r>
            <a:r>
              <a:rPr lang="en-US" sz="1800" dirty="0" err="1"/>
              <a:t>terperinci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tersusun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Suka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senarai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merancang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Suka</a:t>
            </a:r>
            <a:r>
              <a:rPr lang="en-US" sz="1800" dirty="0"/>
              <a:t> </a:t>
            </a:r>
            <a:r>
              <a:rPr lang="en-US" sz="1800" dirty="0" err="1"/>
              <a:t>mengikut</a:t>
            </a:r>
            <a:r>
              <a:rPr lang="en-US" sz="1800" dirty="0"/>
              <a:t> </a:t>
            </a:r>
            <a:r>
              <a:rPr lang="en-US" sz="1800" dirty="0" err="1"/>
              <a:t>peraturan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menyoal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berpandukan</a:t>
            </a:r>
            <a:r>
              <a:rPr lang="en-US" sz="1800" dirty="0"/>
              <a:t> </a:t>
            </a:r>
            <a:r>
              <a:rPr lang="en-US" sz="1800" dirty="0" err="1"/>
              <a:t>masa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Senang</a:t>
            </a:r>
            <a:r>
              <a:rPr lang="en-US" sz="1800" dirty="0"/>
              <a:t> </a:t>
            </a:r>
            <a:r>
              <a:rPr lang="en-US" sz="1800" dirty="0" err="1"/>
              <a:t>menghafal</a:t>
            </a:r>
            <a:r>
              <a:rPr lang="en-US" sz="1800" dirty="0"/>
              <a:t> </a:t>
            </a:r>
            <a:r>
              <a:rPr lang="en-US" sz="1800" dirty="0" err="1"/>
              <a:t>ejaan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formula </a:t>
            </a:r>
            <a:r>
              <a:rPr lang="en-US" sz="1800" dirty="0" err="1"/>
              <a:t>matematik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Suka</a:t>
            </a:r>
            <a:r>
              <a:rPr lang="en-US" sz="1800" dirty="0"/>
              <a:t> </a:t>
            </a:r>
            <a:r>
              <a:rPr lang="en-US" sz="1800" dirty="0" err="1"/>
              <a:t>membaca</a:t>
            </a:r>
            <a:r>
              <a:rPr lang="en-US" sz="1800" dirty="0"/>
              <a:t> manual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mencuba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Optimumkan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! </a:t>
            </a:r>
            <a:r>
              <a:rPr lang="en-US" sz="1200" dirty="0">
                <a:hlinkClick r:id="rId2"/>
              </a:rPr>
              <a:t>http://www.youtube.com/watch?v=thBF4hM29oc</a:t>
            </a:r>
            <a:endParaRPr lang="en-US" sz="1200" dirty="0"/>
          </a:p>
          <a:p>
            <a:r>
              <a:rPr lang="en-US" dirty="0" err="1"/>
              <a:t>Applikasikan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metakognitif</a:t>
            </a:r>
            <a:endParaRPr lang="en-US" dirty="0"/>
          </a:p>
          <a:p>
            <a:pPr lvl="1"/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minda</a:t>
            </a:r>
            <a:endParaRPr lang="en-US" dirty="0"/>
          </a:p>
          <a:p>
            <a:pPr lvl="1"/>
            <a:r>
              <a:rPr lang="en-US" dirty="0"/>
              <a:t>6 </a:t>
            </a:r>
            <a:r>
              <a:rPr lang="en-US" dirty="0" err="1"/>
              <a:t>topi</a:t>
            </a:r>
            <a:r>
              <a:rPr lang="en-US" dirty="0"/>
              <a:t> De Bono</a:t>
            </a:r>
          </a:p>
          <a:p>
            <a:pPr lvl="1"/>
            <a:r>
              <a:rPr lang="en-US" dirty="0"/>
              <a:t>CPSP</a:t>
            </a:r>
          </a:p>
          <a:p>
            <a:pPr lvl="1"/>
            <a:r>
              <a:rPr lang="en-US" dirty="0"/>
              <a:t>Bloom Taxonomy</a:t>
            </a:r>
          </a:p>
          <a:p>
            <a:pPr lvl="1"/>
            <a:r>
              <a:rPr lang="en-US" dirty="0" err="1"/>
              <a:t>dsb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Aktiviti</a:t>
            </a:r>
            <a:r>
              <a:rPr lang="en-US" sz="2800" dirty="0"/>
              <a:t> </a:t>
            </a:r>
            <a:r>
              <a:rPr lang="en-US" sz="2800" dirty="0" err="1"/>
              <a:t>Perbincangan</a:t>
            </a:r>
            <a:r>
              <a:rPr lang="en-US" sz="2800" dirty="0"/>
              <a:t> Kumpulan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kumpulan</a:t>
            </a:r>
            <a:r>
              <a:rPr lang="en-US" dirty="0"/>
              <a:t> (4-5 orang),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masa 5 </a:t>
            </a:r>
            <a:r>
              <a:rPr lang="en-US" dirty="0" err="1"/>
              <a:t>minit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membincangkan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(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(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situasi-situasi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  <a:r>
              <a:rPr lang="en-US" dirty="0" err="1"/>
              <a:t>Sila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seharian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persekitaran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Bentangkan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err="1"/>
              <a:t>Rujukan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/>
              <a:t>Parts of the Brain: </a:t>
            </a:r>
            <a:r>
              <a:rPr lang="en-US" sz="1900" u="sng" dirty="0">
                <a:hlinkClick r:id="rId2"/>
              </a:rPr>
              <a:t>http://science.education.nih.gov/supplements/nih2/addiction/activities/lesson1_brainparts.htm</a:t>
            </a:r>
            <a:r>
              <a:rPr lang="en-US" sz="1900" dirty="0"/>
              <a:t> </a:t>
            </a:r>
          </a:p>
          <a:p>
            <a:r>
              <a:rPr lang="en-US" sz="1900" dirty="0"/>
              <a:t>Brain Structures and their Functions: </a:t>
            </a:r>
            <a:r>
              <a:rPr lang="en-US" sz="1900" u="sng" dirty="0">
                <a:hlinkClick r:id="rId3"/>
              </a:rPr>
              <a:t>http://serendip.brynmawr.edu/bb/kinser/Structure1.html</a:t>
            </a:r>
            <a:r>
              <a:rPr lang="en-US" sz="1900" dirty="0"/>
              <a:t> </a:t>
            </a:r>
          </a:p>
          <a:p>
            <a:r>
              <a:rPr lang="en-US" sz="1900" dirty="0"/>
              <a:t>Get a Brain Boost from Critical Thinking: </a:t>
            </a:r>
            <a:r>
              <a:rPr lang="en-US" sz="1900" u="sng" dirty="0">
                <a:hlinkClick r:id="rId4"/>
              </a:rPr>
              <a:t>http://www.youtube.com/watch?v=thBF4hM29oc</a:t>
            </a:r>
            <a:endParaRPr lang="en-US" sz="1900" dirty="0"/>
          </a:p>
          <a:p>
            <a:r>
              <a:rPr lang="en-US" sz="1900" dirty="0"/>
              <a:t>The brain and the central nervous system: </a:t>
            </a:r>
            <a:r>
              <a:rPr lang="en-US" sz="1900" u="sng" dirty="0">
                <a:hlinkClick r:id="rId5"/>
              </a:rPr>
              <a:t>http://www.youtube.com/watch?v=vGxho71tScM</a:t>
            </a:r>
            <a:endParaRPr lang="en-US" sz="1900" dirty="0"/>
          </a:p>
          <a:p>
            <a:r>
              <a:rPr lang="en-US" sz="1900" dirty="0"/>
              <a:t>Parts of the brain </a:t>
            </a:r>
            <a:r>
              <a:rPr lang="en-US" sz="1900" u="sng" dirty="0">
                <a:hlinkClick r:id="rId6"/>
              </a:rPr>
              <a:t>http://www.webmd.com/brain/picture-of-the-brain</a:t>
            </a:r>
            <a:endParaRPr lang="en-US" sz="1900" dirty="0"/>
          </a:p>
          <a:p>
            <a:r>
              <a:rPr lang="en-US" sz="1900" dirty="0"/>
              <a:t>Human Brain Structure </a:t>
            </a:r>
            <a:r>
              <a:rPr lang="en-US" sz="1900" u="sng" dirty="0">
                <a:hlinkClick r:id="rId7"/>
              </a:rPr>
              <a:t>http://www.news-medical.net/health/Human-Brain-Structure.aspx</a:t>
            </a:r>
            <a:endParaRPr lang="en-US" sz="1900" dirty="0"/>
          </a:p>
          <a:p>
            <a:r>
              <a:rPr lang="en-US" sz="1900" dirty="0"/>
              <a:t>Dutton, D. G. &amp; </a:t>
            </a:r>
            <a:r>
              <a:rPr lang="en-US" sz="1900" dirty="0" err="1"/>
              <a:t>Aron</a:t>
            </a:r>
            <a:r>
              <a:rPr lang="en-US" sz="1900" dirty="0"/>
              <a:t>, A. P. (1974). Some evidence for heightened sexual attraction under conditions of high anxiety. </a:t>
            </a:r>
            <a:r>
              <a:rPr lang="en-US" sz="1900" i="1" dirty="0"/>
              <a:t>Journal of Personality and Social Psychology</a:t>
            </a:r>
            <a:r>
              <a:rPr lang="en-US" sz="1900" dirty="0"/>
              <a:t>, 30(4), 510-517.</a:t>
            </a:r>
          </a:p>
          <a:p>
            <a:r>
              <a:rPr lang="en-US" sz="1900" b="1" u="sng" dirty="0">
                <a:hlinkClick r:id="rId8"/>
              </a:rPr>
              <a:t>http://psycnet.apa.org/journals/psp/30/4/510/</a:t>
            </a:r>
            <a:r>
              <a:rPr lang="en-US" sz="1900" b="1" dirty="0"/>
              <a:t> </a:t>
            </a:r>
            <a:endParaRPr lang="en-US" sz="1900" dirty="0"/>
          </a:p>
          <a:p>
            <a:r>
              <a:rPr lang="en-US" sz="1900" dirty="0" err="1"/>
              <a:t>Reisenzein</a:t>
            </a:r>
            <a:r>
              <a:rPr lang="en-US" sz="1900" dirty="0"/>
              <a:t>, R. (1983).  The </a:t>
            </a:r>
            <a:r>
              <a:rPr lang="en-US" sz="1900" dirty="0" err="1"/>
              <a:t>Schachter</a:t>
            </a:r>
            <a:r>
              <a:rPr lang="en-US" sz="1900" dirty="0"/>
              <a:t> theory of emotion: Two decades later. </a:t>
            </a:r>
            <a:r>
              <a:rPr lang="en-US" sz="1900" i="1" dirty="0"/>
              <a:t>Psychological Bulletin,</a:t>
            </a:r>
            <a:r>
              <a:rPr lang="en-US" sz="1900" dirty="0"/>
              <a:t>  94(2), 239-264. </a:t>
            </a:r>
            <a:r>
              <a:rPr lang="en-US" sz="1900" b="1" u="sng" dirty="0">
                <a:hlinkClick r:id="rId9"/>
              </a:rPr>
              <a:t>http://psycnet.apa.org/journals/bul/94/2/239/</a:t>
            </a:r>
            <a:r>
              <a:rPr lang="en-US" sz="1900" b="1" dirty="0"/>
              <a:t> </a:t>
            </a:r>
            <a:endParaRPr lang="en-US" sz="1900" dirty="0"/>
          </a:p>
          <a:p>
            <a:r>
              <a:rPr lang="en-US" sz="1900" b="1" u="sng" dirty="0">
                <a:hlinkClick r:id="rId10"/>
              </a:rPr>
              <a:t>http://youarenotsosmart.com/2011/07/07/misattribution-of-arousal</a:t>
            </a:r>
            <a:endParaRPr lang="en-US" sz="1900" b="1" u="sng" dirty="0"/>
          </a:p>
          <a:p>
            <a:r>
              <a:rPr lang="en-US" sz="1900" dirty="0"/>
              <a:t>Video Podcast on memorizing parts of the brain: </a:t>
            </a:r>
            <a:r>
              <a:rPr lang="en-US" sz="1900" u="sng" dirty="0">
                <a:hlinkClick r:id="rId11"/>
              </a:rPr>
              <a:t>http://www.thepsychfiles.com/2008/09/episode-72-video-memorize-the-parts-of-the-brain/</a:t>
            </a:r>
            <a:endParaRPr lang="en-US" sz="1900" u="sng" dirty="0"/>
          </a:p>
          <a:p>
            <a:r>
              <a:rPr lang="en-US" sz="1900" dirty="0"/>
              <a:t>Study and test modules for human brain anatomy: </a:t>
            </a:r>
            <a:r>
              <a:rPr lang="en-US" sz="1900" u="sng" dirty="0">
                <a:hlinkClick r:id="rId12"/>
              </a:rPr>
              <a:t>http://www.psych.ualberta.ca/~ITL/brain/</a:t>
            </a:r>
            <a:endParaRPr lang="en-US" sz="1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635E7-76EE-48FE-930E-EF94DCFB4BF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0483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2895600"/>
            <a:ext cx="4572000" cy="1454150"/>
          </a:xfrm>
        </p:spPr>
        <p:txBody>
          <a:bodyPr>
            <a:normAutofit fontScale="70000" lnSpcReduction="20000"/>
          </a:bodyPr>
          <a:lstStyle/>
          <a:p>
            <a:r>
              <a:rPr lang="en-US" sz="9600" dirty="0">
                <a:solidFill>
                  <a:srgbClr val="0070C0"/>
                </a:solidFill>
                <a:latin typeface="Freestyle Script" pitchFamily="66" charset="0"/>
              </a:rPr>
              <a:t>TERIMAKASIH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Bagaimana</a:t>
            </a:r>
            <a:r>
              <a:rPr lang="en-US" sz="3200" b="1" dirty="0"/>
              <a:t> </a:t>
            </a:r>
            <a:r>
              <a:rPr lang="en-US" sz="3200" b="1" dirty="0" err="1"/>
              <a:t>Mengaplikasi</a:t>
            </a:r>
            <a:r>
              <a:rPr lang="en-US" sz="3200" b="1" dirty="0"/>
              <a:t> </a:t>
            </a:r>
            <a:r>
              <a:rPr lang="en-US" sz="3200" b="1" dirty="0" err="1"/>
              <a:t>Pemikiran</a:t>
            </a:r>
            <a:r>
              <a:rPr lang="en-US" sz="3200" b="1" dirty="0"/>
              <a:t> </a:t>
            </a:r>
            <a:r>
              <a:rPr lang="en-US" sz="3200" b="1" dirty="0" err="1"/>
              <a:t>Kreatif</a:t>
            </a:r>
            <a:r>
              <a:rPr lang="en-US" sz="3200" b="1" dirty="0"/>
              <a:t> 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Kritis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Kehidupan</a:t>
            </a:r>
            <a:r>
              <a:rPr lang="en-US" sz="3200" b="1" dirty="0"/>
              <a:t> </a:t>
            </a:r>
            <a:r>
              <a:rPr lang="en-US" sz="3200" b="1" dirty="0" err="1"/>
              <a:t>Harian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Persekitaran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endParaRPr lang="en-US" sz="32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Mengapa</a:t>
            </a:r>
            <a:r>
              <a:rPr lang="en-US" sz="2800" dirty="0"/>
              <a:t>: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keberkesanan</a:t>
            </a:r>
            <a:r>
              <a:rPr lang="en-US" sz="2800" dirty="0"/>
              <a:t> </a:t>
            </a:r>
            <a:r>
              <a:rPr lang="en-US" sz="2800" dirty="0" err="1"/>
              <a:t>kehidupan</a:t>
            </a:r>
            <a:r>
              <a:rPr lang="en-US" sz="2800" dirty="0"/>
              <a:t> </a:t>
            </a:r>
            <a:r>
              <a:rPr lang="en-US" sz="2800" dirty="0" err="1"/>
              <a:t>seharian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tempat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Contoh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 err="1"/>
              <a:t>Pembelajaran</a:t>
            </a:r>
            <a:r>
              <a:rPr lang="en-US" sz="2400" dirty="0"/>
              <a:t>: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minda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nota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mengukuhkan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seharian</a:t>
            </a:r>
            <a:r>
              <a:rPr lang="en-US" sz="2400" dirty="0"/>
              <a:t>: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persekitaran</a:t>
            </a:r>
            <a:r>
              <a:rPr lang="en-US" sz="2400" dirty="0"/>
              <a:t> yang ceria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pengaturan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hiasan</a:t>
            </a:r>
            <a:r>
              <a:rPr lang="en-US" sz="2400" dirty="0"/>
              <a:t> </a:t>
            </a:r>
            <a:r>
              <a:rPr lang="en-US" sz="2400" dirty="0" err="1"/>
              <a:t>persekitaran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: </a:t>
            </a:r>
            <a:r>
              <a:rPr lang="en-US" sz="2400" dirty="0" err="1"/>
              <a:t>menghasilkan</a:t>
            </a:r>
            <a:r>
              <a:rPr lang="en-US" sz="2400" dirty="0"/>
              <a:t> idea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projek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kreatif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menonjolkan</a:t>
            </a:r>
            <a:r>
              <a:rPr lang="en-US" sz="2400" dirty="0"/>
              <a:t> </a:t>
            </a:r>
            <a:r>
              <a:rPr lang="en-US" sz="2400" dirty="0" err="1"/>
              <a:t>kebolehan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kelebihan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C2726-543A-45F8-A4C6-400BA42D50D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APA?: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</a:t>
            </a:r>
          </a:p>
          <a:p>
            <a:r>
              <a:rPr lang="en-US" dirty="0" err="1"/>
              <a:t>Mengkoordinasi</a:t>
            </a:r>
            <a:r>
              <a:rPr lang="en-US" dirty="0"/>
              <a:t>, </a:t>
            </a:r>
            <a:r>
              <a:rPr lang="en-US" dirty="0" err="1"/>
              <a:t>mentafsir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mengawal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persekitaran</a:t>
            </a:r>
            <a:endParaRPr lang="en-US" dirty="0"/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</a:t>
            </a:r>
            <a:r>
              <a:rPr lang="en-US" dirty="0" err="1"/>
              <a:t>otak</a:t>
            </a:r>
            <a:r>
              <a:rPr lang="en-US" dirty="0"/>
              <a:t> &amp;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tunjang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periferi</a:t>
            </a:r>
            <a:r>
              <a:rPr lang="en-US" dirty="0"/>
              <a:t> (</a:t>
            </a:r>
            <a:r>
              <a:rPr lang="en-US" dirty="0" err="1"/>
              <a:t>saraf</a:t>
            </a:r>
            <a:r>
              <a:rPr lang="en-US" dirty="0"/>
              <a:t>, </a:t>
            </a:r>
            <a:r>
              <a:rPr lang="en-US" dirty="0" err="1"/>
              <a:t>kranium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spina</a:t>
            </a:r>
            <a:endParaRPr lang="en-US" dirty="0"/>
          </a:p>
          <a:p>
            <a:r>
              <a:rPr lang="en-US" dirty="0" err="1">
                <a:hlinkClick r:id="rId2"/>
              </a:rPr>
              <a:t>Sistem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Saraf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Pusat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5C9E4-E707-4D5B-BE2A-02AC79F3822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67600" cy="946150"/>
          </a:xfrm>
        </p:spPr>
        <p:txBody>
          <a:bodyPr/>
          <a:lstStyle/>
          <a:p>
            <a:pPr algn="ctr"/>
            <a:r>
              <a:rPr lang="en-US" sz="4800" dirty="0" err="1"/>
              <a:t>Pembelajaran</a:t>
            </a:r>
            <a:endParaRPr lang="en-US" sz="4800" dirty="0"/>
          </a:p>
        </p:txBody>
      </p:sp>
      <p:pic>
        <p:nvPicPr>
          <p:cNvPr id="9" name="Content Placeholder 8" descr="Brain-M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5800" y="1143000"/>
            <a:ext cx="3337560" cy="256032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err="1"/>
              <a:t>Aktiviti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berkesan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menggabungkan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otak</a:t>
            </a:r>
            <a:r>
              <a:rPr lang="en-US" sz="1800" dirty="0"/>
              <a:t> </a:t>
            </a:r>
            <a:r>
              <a:rPr lang="en-US" sz="1800" dirty="0" err="1"/>
              <a:t>kiri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otak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/>
              <a:t>Penyusunan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(</a:t>
            </a:r>
            <a:r>
              <a:rPr lang="en-US" sz="1800" dirty="0" err="1"/>
              <a:t>otak</a:t>
            </a:r>
            <a:r>
              <a:rPr lang="en-US" sz="1800" dirty="0"/>
              <a:t> </a:t>
            </a:r>
            <a:r>
              <a:rPr lang="en-US" sz="1800" dirty="0" err="1"/>
              <a:t>kiri</a:t>
            </a:r>
            <a:r>
              <a:rPr lang="en-US" sz="1800" dirty="0"/>
              <a:t>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rajah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(</a:t>
            </a:r>
            <a:r>
              <a:rPr lang="en-US" sz="1800" dirty="0" err="1"/>
              <a:t>otak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mengingati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, </a:t>
            </a:r>
            <a:r>
              <a:rPr lang="en-US" sz="1800" dirty="0" err="1"/>
              <a:t>memori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kedua-dua</a:t>
            </a:r>
            <a:r>
              <a:rPr lang="en-US" sz="1800" dirty="0"/>
              <a:t> </a:t>
            </a:r>
            <a:r>
              <a:rPr lang="en-US" sz="1800" dirty="0" err="1"/>
              <a:t>belah</a:t>
            </a:r>
            <a:r>
              <a:rPr lang="en-US" sz="1800" dirty="0"/>
              <a:t> </a:t>
            </a:r>
            <a:r>
              <a:rPr lang="en-US" sz="1800" dirty="0" err="1"/>
              <a:t>hemisfera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menambah</a:t>
            </a:r>
            <a:r>
              <a:rPr lang="en-US" sz="1800" dirty="0"/>
              <a:t> </a:t>
            </a:r>
            <a:r>
              <a:rPr lang="en-US" sz="1800" dirty="0" err="1"/>
              <a:t>kebarangkalian</a:t>
            </a:r>
            <a:r>
              <a:rPr lang="en-US" sz="1800" dirty="0"/>
              <a:t> </a:t>
            </a:r>
            <a:r>
              <a:rPr lang="en-US" sz="1800" dirty="0" err="1"/>
              <a:t>ketepatan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“detail” </a:t>
            </a:r>
            <a:r>
              <a:rPr lang="en-US" sz="1800" dirty="0" err="1"/>
              <a:t>dalam</a:t>
            </a:r>
            <a:r>
              <a:rPr lang="en-US" sz="1800" dirty="0"/>
              <a:t> nota. 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Kursus Kaedah Penyelidikan Siri 1/2012 Anjuran Bahagian Cuti Belajar, Pejabat Pendaftar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" name="Picture 9" descr="13messy_not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4343400"/>
            <a:ext cx="3429000" cy="22805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91200" y="3810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vs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dirty="0" err="1"/>
              <a:t>Kehidupan</a:t>
            </a:r>
            <a:r>
              <a:rPr lang="en-US" sz="2800" b="1" dirty="0"/>
              <a:t> </a:t>
            </a:r>
            <a:r>
              <a:rPr lang="en-US" sz="2800" b="1" dirty="0" err="1"/>
              <a:t>seharian</a:t>
            </a:r>
            <a:r>
              <a:rPr lang="en-US" sz="2800" b="1" dirty="0"/>
              <a:t>: 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Menghasilkan</a:t>
            </a:r>
            <a:r>
              <a:rPr lang="en-US" b="1" dirty="0"/>
              <a:t> </a:t>
            </a:r>
            <a:r>
              <a:rPr lang="en-US" b="1" dirty="0" err="1"/>
              <a:t>persekitaran</a:t>
            </a:r>
            <a:r>
              <a:rPr lang="en-US" b="1" dirty="0"/>
              <a:t> yang ceria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pengaturan</a:t>
            </a:r>
            <a:r>
              <a:rPr lang="en-US" b="1" dirty="0"/>
              <a:t> </a:t>
            </a:r>
            <a:r>
              <a:rPr lang="en-US" b="1" dirty="0" err="1"/>
              <a:t>susunan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hiasan</a:t>
            </a:r>
            <a:r>
              <a:rPr lang="en-US" b="1" dirty="0"/>
              <a:t> </a:t>
            </a:r>
            <a:r>
              <a:rPr lang="en-US" b="1" dirty="0" err="1"/>
              <a:t>persekitaran</a:t>
            </a:r>
            <a:r>
              <a:rPr lang="en-US" b="1" dirty="0"/>
              <a:t>.</a:t>
            </a:r>
          </a:p>
          <a:p>
            <a:pPr>
              <a:buNone/>
            </a:pPr>
            <a:r>
              <a:rPr lang="en-US" b="1" dirty="0"/>
              <a:t> </a:t>
            </a:r>
            <a:endParaRPr lang="en-US" dirty="0"/>
          </a:p>
        </p:txBody>
      </p:sp>
      <p:pic>
        <p:nvPicPr>
          <p:cNvPr id="10" name="Content Placeholder 9" descr="property_presentation_and_styling_before_after_phot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76800" y="990600"/>
            <a:ext cx="3886200" cy="27203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53000" y="1752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bulletin_op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3657600"/>
            <a:ext cx="2336800" cy="3048000"/>
          </a:xfrm>
          <a:prstGeom prst="rect">
            <a:avLst/>
          </a:prstGeom>
        </p:spPr>
      </p:pic>
      <p:pic>
        <p:nvPicPr>
          <p:cNvPr id="13" name="Picture 12" descr="messy boar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886200"/>
            <a:ext cx="2804160" cy="27180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67200" y="4495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05400" y="4724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62400" y="46482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kualiti</a:t>
            </a:r>
            <a:r>
              <a:rPr lang="en-US" dirty="0"/>
              <a:t> output.</a:t>
            </a:r>
          </a:p>
          <a:p>
            <a:r>
              <a:rPr lang="en-US" dirty="0" err="1"/>
              <a:t>Menjana</a:t>
            </a:r>
            <a:r>
              <a:rPr lang="en-US" dirty="0"/>
              <a:t> </a:t>
            </a:r>
            <a:r>
              <a:rPr lang="en-US" dirty="0" err="1"/>
              <a:t>inovasi</a:t>
            </a:r>
            <a:endParaRPr lang="en-US" dirty="0"/>
          </a:p>
          <a:p>
            <a:r>
              <a:rPr lang="en-US" dirty="0"/>
              <a:t>Apple Inc.: </a:t>
            </a:r>
          </a:p>
          <a:p>
            <a:pPr lvl="1"/>
            <a:r>
              <a:rPr lang="en-US" dirty="0" err="1"/>
              <a:t>Iterasi</a:t>
            </a:r>
            <a:r>
              <a:rPr lang="en-US" dirty="0"/>
              <a:t>: </a:t>
            </a:r>
            <a:r>
              <a:rPr lang="en-US" dirty="0" err="1"/>
              <a:t>iPhone</a:t>
            </a:r>
            <a:r>
              <a:rPr lang="en-US" dirty="0"/>
              <a:t> 3, 4, 4s&amp; 5</a:t>
            </a:r>
          </a:p>
          <a:p>
            <a:pPr lvl="1"/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rekabentuk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02235-9B15-42FE-BB6E-F0536DFCD5C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8" name="Picture 7" descr="78-apple-iphone-3g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1295400"/>
            <a:ext cx="2510737" cy="1981200"/>
          </a:xfrm>
          <a:prstGeom prst="rect">
            <a:avLst/>
          </a:prstGeom>
        </p:spPr>
      </p:pic>
      <p:pic>
        <p:nvPicPr>
          <p:cNvPr id="9" name="Picture 8" descr="iphone 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447800"/>
            <a:ext cx="2057400" cy="1424940"/>
          </a:xfrm>
          <a:prstGeom prst="rect">
            <a:avLst/>
          </a:prstGeom>
        </p:spPr>
      </p:pic>
      <p:pic>
        <p:nvPicPr>
          <p:cNvPr id="10" name="Picture 9" descr="iphone 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3810000"/>
            <a:ext cx="4082143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pic>
        <p:nvPicPr>
          <p:cNvPr id="6" name="Content Placeholder 5" descr="brai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6248400" cy="4241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100 </a:t>
            </a:r>
            <a:r>
              <a:rPr lang="en-US" dirty="0" err="1"/>
              <a:t>bilion</a:t>
            </a:r>
            <a:r>
              <a:rPr lang="en-US" dirty="0"/>
              <a:t> gentian </a:t>
            </a:r>
            <a:r>
              <a:rPr lang="en-US" dirty="0" err="1"/>
              <a:t>saraf</a:t>
            </a:r>
            <a:r>
              <a:rPr lang="en-US" dirty="0"/>
              <a:t> yang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bertrilion</a:t>
            </a:r>
            <a:r>
              <a:rPr lang="en-US" dirty="0"/>
              <a:t> </a:t>
            </a:r>
            <a:r>
              <a:rPr lang="en-US" dirty="0" err="1"/>
              <a:t>sinaps</a:t>
            </a:r>
            <a:r>
              <a:rPr lang="en-US" dirty="0"/>
              <a:t>.</a:t>
            </a:r>
          </a:p>
          <a:p>
            <a:pPr lvl="4"/>
            <a:r>
              <a:rPr lang="en-US" dirty="0"/>
              <a:t>                                                   </a:t>
            </a:r>
            <a:r>
              <a:rPr lang="en-US" sz="3200" dirty="0" err="1"/>
              <a:t>Sinaps</a:t>
            </a:r>
            <a:r>
              <a:rPr lang="en-US" sz="3200" dirty="0"/>
              <a:t>  </a:t>
            </a:r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 err="1"/>
              <a:t>Saraf</a:t>
            </a:r>
            <a:endParaRPr lang="en-US" dirty="0"/>
          </a:p>
          <a:p>
            <a:pPr>
              <a:buNone/>
            </a:pPr>
            <a:r>
              <a:rPr lang="en-US" dirty="0"/>
              <a:t>              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 descr="synapses_neurotransmitt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3735608" cy="2806700"/>
          </a:xfrm>
          <a:prstGeom prst="rect">
            <a:avLst/>
          </a:prstGeom>
        </p:spPr>
      </p:pic>
      <p:pic>
        <p:nvPicPr>
          <p:cNvPr id="7" name="Picture 6" descr="ner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3733800"/>
            <a:ext cx="4162425" cy="23241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800600" y="2209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51816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Bahagian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Otak</a:t>
            </a:r>
            <a:endParaRPr lang="en-US" dirty="0"/>
          </a:p>
        </p:txBody>
      </p:sp>
      <p:pic>
        <p:nvPicPr>
          <p:cNvPr id="12" name="Content Placeholder 11" descr="brain_portions_illus20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874044"/>
            <a:ext cx="6985000" cy="42545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95800" y="3505200"/>
            <a:ext cx="1066800" cy="2057400"/>
          </a:xfrm>
          <a:prstGeom prst="ellipse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286000"/>
            <a:ext cx="3810000" cy="1295400"/>
          </a:xfrm>
          <a:prstGeom prst="ellipse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86400" y="3886200"/>
            <a:ext cx="990600" cy="1295400"/>
          </a:xfrm>
          <a:prstGeom prst="ellipse">
            <a:avLst/>
          </a:prstGeom>
          <a:solidFill>
            <a:srgbClr val="C0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Bahagian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: </a:t>
            </a:r>
            <a:r>
              <a:rPr lang="en-US" dirty="0" err="1"/>
              <a:t>Kranium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Bahagian</a:t>
            </a:r>
            <a:r>
              <a:rPr lang="en-US" sz="2800" dirty="0"/>
              <a:t> </a:t>
            </a:r>
            <a:r>
              <a:rPr lang="en-US" sz="2800" dirty="0" err="1"/>
              <a:t>tengkorak</a:t>
            </a:r>
            <a:r>
              <a:rPr lang="en-US" sz="2800" dirty="0"/>
              <a:t> yang </a:t>
            </a:r>
            <a:r>
              <a:rPr lang="en-US" sz="2800" dirty="0" err="1"/>
              <a:t>melindungi</a:t>
            </a:r>
            <a:r>
              <a:rPr lang="en-US" sz="2800" dirty="0"/>
              <a:t> </a:t>
            </a:r>
            <a:r>
              <a:rPr lang="en-US" sz="2800" dirty="0" err="1"/>
              <a:t>otak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Fungsi</a:t>
            </a:r>
            <a:r>
              <a:rPr lang="en-US" sz="2800" dirty="0"/>
              <a:t>: </a:t>
            </a:r>
            <a:r>
              <a:rPr lang="en-US" sz="2800" dirty="0" err="1"/>
              <a:t>Melindungi</a:t>
            </a:r>
            <a:r>
              <a:rPr lang="en-US" sz="2800" dirty="0"/>
              <a:t> </a:t>
            </a:r>
            <a:r>
              <a:rPr lang="en-US" sz="2800" dirty="0" err="1"/>
              <a:t>otak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kecederaan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Dipisahkan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otak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meninges</a:t>
            </a:r>
            <a:r>
              <a:rPr lang="en-US" sz="2800" dirty="0"/>
              <a:t> yang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daripada</a:t>
            </a:r>
            <a:r>
              <a:rPr lang="en-US" sz="2800" dirty="0"/>
              <a:t> </a:t>
            </a:r>
          </a:p>
          <a:p>
            <a:pPr lvl="1"/>
            <a:r>
              <a:rPr lang="en-US" sz="2400" dirty="0" err="1"/>
              <a:t>Pia</a:t>
            </a:r>
            <a:r>
              <a:rPr lang="en-US" sz="2400" dirty="0"/>
              <a:t> mater- </a:t>
            </a:r>
            <a:r>
              <a:rPr lang="sv-SE" sz="2400" dirty="0"/>
              <a:t>Membran nipis yang menyaluti otak dan korda spina dan bahagian proksimal saraf. Merupakan lapisan terdalam daripada tiga meninges.</a:t>
            </a:r>
            <a:endParaRPr lang="en-US" sz="2400" dirty="0"/>
          </a:p>
          <a:p>
            <a:pPr lvl="1"/>
            <a:r>
              <a:rPr lang="en-US" sz="2400" dirty="0" err="1"/>
              <a:t>Membran</a:t>
            </a:r>
            <a:r>
              <a:rPr lang="en-US" sz="2400" dirty="0"/>
              <a:t> </a:t>
            </a:r>
            <a:r>
              <a:rPr lang="en-US" sz="2400" dirty="0" err="1"/>
              <a:t>arachnoid</a:t>
            </a:r>
            <a:r>
              <a:rPr lang="en-US" sz="2400" dirty="0"/>
              <a:t>- </a:t>
            </a:r>
            <a:r>
              <a:rPr lang="it-IT" sz="2400" dirty="0"/>
              <a:t>Membran nipis di antara dura dengan pia mater</a:t>
            </a:r>
            <a:endParaRPr lang="en-US" sz="2400" dirty="0"/>
          </a:p>
          <a:p>
            <a:pPr lvl="1"/>
            <a:r>
              <a:rPr lang="en-US" sz="2400" dirty="0"/>
              <a:t>Dura mater- </a:t>
            </a:r>
            <a:r>
              <a:rPr lang="en-US" sz="2400" dirty="0" err="1"/>
              <a:t>Lapisan</a:t>
            </a:r>
            <a:r>
              <a:rPr lang="en-US" sz="2400" dirty="0"/>
              <a:t> </a:t>
            </a:r>
            <a:r>
              <a:rPr lang="en-US" sz="2400" dirty="0" err="1"/>
              <a:t>selaput</a:t>
            </a:r>
            <a:r>
              <a:rPr lang="en-US" sz="2400" dirty="0"/>
              <a:t> paling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teguh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menutupi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saraf</a:t>
            </a:r>
            <a:r>
              <a:rPr lang="en-US" sz="2400" dirty="0"/>
              <a:t> </a:t>
            </a:r>
            <a:r>
              <a:rPr lang="en-US" sz="2400" dirty="0" err="1"/>
              <a:t>tunjang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BAHAGIAN UTAMA OTAK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Otak</a:t>
            </a:r>
            <a:r>
              <a:rPr lang="en-US" sz="2400" b="1" dirty="0"/>
              <a:t> </a:t>
            </a:r>
            <a:r>
              <a:rPr lang="en-US" sz="2400" b="1" dirty="0" err="1"/>
              <a:t>depan</a:t>
            </a:r>
            <a:r>
              <a:rPr lang="en-US" sz="2400" dirty="0"/>
              <a:t>: </a:t>
            </a:r>
            <a:r>
              <a:rPr lang="en-US" sz="2400" dirty="0" err="1"/>
              <a:t>serebrum</a:t>
            </a:r>
            <a:r>
              <a:rPr lang="en-US" sz="2400" dirty="0"/>
              <a:t> dan </a:t>
            </a:r>
            <a:r>
              <a:rPr lang="en-US" sz="2400" dirty="0" err="1"/>
              <a:t>sebahagian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limbik</a:t>
            </a:r>
            <a:r>
              <a:rPr lang="en-US" sz="2400" dirty="0"/>
              <a:t> (thalamus, hypothalamus)</a:t>
            </a:r>
          </a:p>
          <a:p>
            <a:r>
              <a:rPr lang="en-US" sz="2400" b="1" dirty="0" err="1"/>
              <a:t>Otak</a:t>
            </a:r>
            <a:r>
              <a:rPr lang="en-US" sz="2400" b="1" dirty="0"/>
              <a:t> </a:t>
            </a:r>
            <a:r>
              <a:rPr lang="en-US" sz="2400" b="1" dirty="0" err="1"/>
              <a:t>tengah</a:t>
            </a:r>
            <a:r>
              <a:rPr lang="en-US" sz="2400" dirty="0"/>
              <a:t>: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tektum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tegmentum</a:t>
            </a:r>
            <a:r>
              <a:rPr lang="en-US" sz="2400" dirty="0"/>
              <a:t>. </a:t>
            </a:r>
            <a:r>
              <a:rPr lang="en-US" sz="2400" dirty="0" err="1"/>
              <a:t>Terletak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i="1" u="sng" dirty="0" err="1"/>
              <a:t>tengah-tengah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serebral</a:t>
            </a:r>
            <a:r>
              <a:rPr lang="en-US" sz="2400" dirty="0"/>
              <a:t> </a:t>
            </a:r>
            <a:r>
              <a:rPr lang="en-US" sz="2400" dirty="0" err="1"/>
              <a:t>corteks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. </a:t>
            </a:r>
            <a:r>
              <a:rPr lang="en-US" sz="2400" dirty="0" err="1"/>
              <a:t>Struktur</a:t>
            </a:r>
            <a:r>
              <a:rPr lang="en-US" sz="2400" dirty="0"/>
              <a:t> yang </a:t>
            </a:r>
            <a:r>
              <a:rPr lang="en-US" sz="2400" dirty="0" err="1"/>
              <a:t>menyerupai</a:t>
            </a:r>
            <a:r>
              <a:rPr lang="en-US" sz="2400" dirty="0"/>
              <a:t> </a:t>
            </a:r>
            <a:r>
              <a:rPr lang="en-US" sz="2400" dirty="0" err="1"/>
              <a:t>batang</a:t>
            </a:r>
            <a:r>
              <a:rPr lang="en-US" sz="2400" dirty="0"/>
              <a:t>,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serebrum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pons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Otak</a:t>
            </a:r>
            <a:r>
              <a:rPr lang="en-US" sz="2400" b="1" dirty="0"/>
              <a:t> </a:t>
            </a:r>
            <a:r>
              <a:rPr lang="en-US" sz="2400" b="1" dirty="0" err="1"/>
              <a:t>belakang</a:t>
            </a:r>
            <a:r>
              <a:rPr lang="en-US" sz="2400" dirty="0"/>
              <a:t>: </a:t>
            </a:r>
            <a:r>
              <a:rPr lang="en-US" sz="2400" dirty="0" err="1"/>
              <a:t>Bahagian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serebelum</a:t>
            </a:r>
            <a:r>
              <a:rPr lang="en-US" sz="2400" dirty="0"/>
              <a:t>, </a:t>
            </a:r>
            <a:r>
              <a:rPr lang="en-US" sz="2400" dirty="0" err="1"/>
              <a:t>pons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medula</a:t>
            </a:r>
            <a:r>
              <a:rPr lang="en-US" sz="2400" dirty="0"/>
              <a:t> oblongata.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pangkal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(brain stem)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A3C58-AFC7-4506-AA05-133B7616B45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Content Placeholder 5" descr="midbrain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938588" y="1066800"/>
            <a:ext cx="5205412" cy="4337050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2362200" y="35814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0" y="4267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10200" y="8382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45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Depan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464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Otak</a:t>
            </a:r>
            <a:r>
              <a:rPr lang="en-US" dirty="0"/>
              <a:t> Tengah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Words>2042</Words>
  <Application>Microsoft Office PowerPoint</Application>
  <PresentationFormat>On-screen Show (4:3)</PresentationFormat>
  <Paragraphs>270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FUNGSI OTAK KIRI/KANAN DAN APLIKASI PEMIKIRAN KREATIF/KRITIS</vt:lpstr>
      <vt:lpstr>Hasil Pembelajaran</vt:lpstr>
      <vt:lpstr>APA?: Sistem Saraf Manusia</vt:lpstr>
      <vt:lpstr>Otak Manusia</vt:lpstr>
      <vt:lpstr>PowerPoint Presentation</vt:lpstr>
      <vt:lpstr>Bahagian Utama Otak</vt:lpstr>
      <vt:lpstr>Bahagian Otak: Kranium</vt:lpstr>
      <vt:lpstr>BAHAGIAN UTAMA OTAK</vt:lpstr>
      <vt:lpstr>PowerPoint Presentation</vt:lpstr>
      <vt:lpstr>Struktur dan Fungsi  Serebrum</vt:lpstr>
      <vt:lpstr>Struktur dan Fungsi Serebelum</vt:lpstr>
      <vt:lpstr>Struktur dan Fungsi Pangkal Otak (Brain Stem)</vt:lpstr>
      <vt:lpstr>Literature Review</vt:lpstr>
      <vt:lpstr>Bagaimana Otak Mempengaruhi Perasaan</vt:lpstr>
      <vt:lpstr>Sorotan Literatur</vt:lpstr>
      <vt:lpstr>Aaron &amp; Dutta (1974)- Kajian jambatan  </vt:lpstr>
      <vt:lpstr>Zanna &amp; Cooper (1978) Kajian dadah</vt:lpstr>
      <vt:lpstr>Graham (2008)- Kajian “bonding” pasangan</vt:lpstr>
      <vt:lpstr>PowerPoint Presentation</vt:lpstr>
      <vt:lpstr>LATIHAN: Namakan Bahagian Otak &amp; Fungsi</vt:lpstr>
      <vt:lpstr>Cuba sesuaikan bahagian dengan huraian/ fungsi</vt:lpstr>
      <vt:lpstr>Jawapan</vt:lpstr>
      <vt:lpstr>Otak Kiri vs. Otak Kanan</vt:lpstr>
      <vt:lpstr>PowerPoint Presentation</vt:lpstr>
      <vt:lpstr>Bagaimana? </vt:lpstr>
      <vt:lpstr>Aktiviti Perbincangan Kumpulan</vt:lpstr>
      <vt:lpstr>Rujukan</vt:lpstr>
      <vt:lpstr>PowerPoint Presentation</vt:lpstr>
      <vt:lpstr>Bagaimana Mengaplikasi Pemikiran Kreatif  dan Kritis Dalam Kehidupan Harian dan Persekitaran Kerja</vt:lpstr>
      <vt:lpstr>Pembelajaran</vt:lpstr>
      <vt:lpstr>Kehidupan seharian:  </vt:lpstr>
      <vt:lpstr>Di Tempat Kerja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01483</dc:creator>
  <cp:lastModifiedBy>Adam Syafiq</cp:lastModifiedBy>
  <cp:revision>240</cp:revision>
  <dcterms:created xsi:type="dcterms:W3CDTF">2012-03-21T01:06:40Z</dcterms:created>
  <dcterms:modified xsi:type="dcterms:W3CDTF">2022-10-17T08:05:23Z</dcterms:modified>
</cp:coreProperties>
</file>