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A58D2E-7B0E-48B4-88D2-E71D83D15BA9}"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23762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A58D2E-7B0E-48B4-88D2-E71D83D15BA9}"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112589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A58D2E-7B0E-48B4-88D2-E71D83D15BA9}"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20601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A58D2E-7B0E-48B4-88D2-E71D83D15BA9}"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175995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58D2E-7B0E-48B4-88D2-E71D83D15BA9}"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17779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A58D2E-7B0E-48B4-88D2-E71D83D15BA9}"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342387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A58D2E-7B0E-48B4-88D2-E71D83D15BA9}"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398140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A58D2E-7B0E-48B4-88D2-E71D83D15BA9}"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91659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58D2E-7B0E-48B4-88D2-E71D83D15BA9}"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215849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A58D2E-7B0E-48B4-88D2-E71D83D15BA9}"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268583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A58D2E-7B0E-48B4-88D2-E71D83D15BA9}"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D6168-4B49-4D16-AE0B-2C6E1173407D}" type="slidenum">
              <a:rPr lang="en-US" smtClean="0"/>
              <a:t>‹#›</a:t>
            </a:fld>
            <a:endParaRPr lang="en-US"/>
          </a:p>
        </p:txBody>
      </p:sp>
    </p:spTree>
    <p:extLst>
      <p:ext uri="{BB962C8B-B14F-4D97-AF65-F5344CB8AC3E}">
        <p14:creationId xmlns:p14="http://schemas.microsoft.com/office/powerpoint/2010/main" val="96534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58D2E-7B0E-48B4-88D2-E71D83D15BA9}" type="datetimeFigureOut">
              <a:rPr lang="en-US" smtClean="0"/>
              <a:t>3/24/2022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D6168-4B49-4D16-AE0B-2C6E1173407D}" type="slidenum">
              <a:rPr lang="en-US" smtClean="0"/>
              <a:t>‹#›</a:t>
            </a:fld>
            <a:endParaRPr lang="en-US"/>
          </a:p>
        </p:txBody>
      </p:sp>
    </p:spTree>
    <p:extLst>
      <p:ext uri="{BB962C8B-B14F-4D97-AF65-F5344CB8AC3E}">
        <p14:creationId xmlns:p14="http://schemas.microsoft.com/office/powerpoint/2010/main" val="238073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s.google.com.my/imgres?imgurl=http://i619.photobucket.com/albums/tt280/goandd/TagaProduct.jpg&amp;imgrefurl=http://www.goldoilanddiamonds.com/2009_06_01_archive.html&amp;usg=__cFSl6-kNl3PITTdGSMXW6_eZjCU=&amp;h=615&amp;w=809&amp;sz=112&amp;hl=en&amp;start=160&amp;tbnid=APGT4whP_81lkM:&amp;tbnh=109&amp;tbnw=143&amp;prev=/images?q%3Dcreative%2Bproducts%26gbv%3D2%26ndsp%3D20%26hl%3Den%26sa%3DN%26start%3D140"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solidFill>
                  <a:srgbClr val="FF0000"/>
                </a:solidFill>
              </a:rPr>
              <a:t>PEMIKIRAN </a:t>
            </a:r>
            <a:r>
              <a:rPr lang="en-US" b="1" dirty="0">
                <a:solidFill>
                  <a:srgbClr val="FF0000"/>
                </a:solidFill>
              </a:rPr>
              <a:t>KREATIF</a:t>
            </a:r>
          </a:p>
        </p:txBody>
      </p:sp>
    </p:spTree>
    <p:extLst>
      <p:ext uri="{BB962C8B-B14F-4D97-AF65-F5344CB8AC3E}">
        <p14:creationId xmlns:p14="http://schemas.microsoft.com/office/powerpoint/2010/main" val="363781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ms-MY"/>
              <a:t>PROSES KREATIF</a:t>
            </a:r>
          </a:p>
        </p:txBody>
      </p:sp>
      <p:sp>
        <p:nvSpPr>
          <p:cNvPr id="21507" name="Rectangle 3"/>
          <p:cNvSpPr>
            <a:spLocks noGrp="1" noChangeArrowheads="1"/>
          </p:cNvSpPr>
          <p:nvPr>
            <p:ph type="body" idx="1"/>
          </p:nvPr>
        </p:nvSpPr>
        <p:spPr/>
        <p:txBody>
          <a:bodyPr/>
          <a:lstStyle/>
          <a:p>
            <a:pPr algn="just" eaLnBrk="1" hangingPunct="1">
              <a:lnSpc>
                <a:spcPct val="90000"/>
              </a:lnSpc>
            </a:pPr>
            <a:r>
              <a:rPr lang="en-US" altLang="ms-MY" b="1">
                <a:cs typeface="Arial" panose="020B0604020202020204" pitchFamily="34" charset="0"/>
              </a:rPr>
              <a:t>Fasa 1: Pengumpulan Pengetahuan atau Latar belakang</a:t>
            </a:r>
            <a:endParaRPr lang="en-US" altLang="ms-MY" b="1">
              <a:cs typeface="Times New Roman" panose="02020603050405020304" pitchFamily="18" charset="0"/>
            </a:endParaRPr>
          </a:p>
          <a:p>
            <a:pPr algn="just" eaLnBrk="1" hangingPunct="1">
              <a:lnSpc>
                <a:spcPct val="90000"/>
              </a:lnSpc>
              <a:buFont typeface="Wingdings" panose="05000000000000000000" pitchFamily="2" charset="2"/>
              <a:buNone/>
            </a:pPr>
            <a:endParaRPr lang="en-US" altLang="ms-MY">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buFont typeface="Wingdings" panose="05000000000000000000" pitchFamily="2" charset="2"/>
              <a:buNone/>
            </a:pPr>
            <a:r>
              <a:rPr lang="en-US" altLang="ms-MY">
                <a:cs typeface="Arial" panose="020B0604020202020204" pitchFamily="34" charset="0"/>
              </a:rPr>
              <a:t>	Kreativiti memerlukan penyiasatan dan pengumpulan maklumat melalui pembacaan, perbualan dengan rakan niaga, menghadiri mesyuarat, bengkel dan sebagainya. </a:t>
            </a:r>
            <a:endParaRPr lang="en-US" altLang="ms-MY">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lnSpc>
                <a:spcPct val="90000"/>
              </a:lnSpc>
            </a:pPr>
            <a:endParaRPr lang="en-US" altLang="ms-MY"/>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22863"/>
            <a:ext cx="12954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9013" y="5208589"/>
            <a:ext cx="25908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8008054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ms-MY"/>
              <a:t>PROSES KREATIF</a:t>
            </a:r>
          </a:p>
        </p:txBody>
      </p:sp>
      <p:sp>
        <p:nvSpPr>
          <p:cNvPr id="22531" name="Rectangle 3"/>
          <p:cNvSpPr>
            <a:spLocks noGrp="1" noChangeArrowheads="1"/>
          </p:cNvSpPr>
          <p:nvPr>
            <p:ph type="body" idx="1"/>
          </p:nvPr>
        </p:nvSpPr>
        <p:spPr>
          <a:xfrm>
            <a:off x="2209801" y="1524000"/>
            <a:ext cx="7826375" cy="4114800"/>
          </a:xfrm>
        </p:spPr>
        <p:txBody>
          <a:bodyPr/>
          <a:lstStyle/>
          <a:p>
            <a:pPr algn="just" eaLnBrk="1" hangingPunct="1">
              <a:lnSpc>
                <a:spcPct val="90000"/>
              </a:lnSpc>
            </a:pPr>
            <a:r>
              <a:rPr lang="en-US" altLang="ms-MY" b="1">
                <a:cs typeface="Times New Roman" panose="02020603050405020304" pitchFamily="18" charset="0"/>
              </a:rPr>
              <a:t>Fasa 2: Proses Inkubasi</a:t>
            </a:r>
          </a:p>
          <a:p>
            <a:pPr eaLnBrk="1" hangingPunct="1">
              <a:lnSpc>
                <a:spcPct val="90000"/>
              </a:lnSpc>
              <a:buFont typeface="Wingdings" panose="05000000000000000000" pitchFamily="2" charset="2"/>
              <a:buNone/>
            </a:pPr>
            <a:r>
              <a:rPr lang="en-US" altLang="ms-MY">
                <a:cs typeface="Times New Roman" panose="02020603050405020304" pitchFamily="18" charset="0"/>
              </a:rPr>
              <a:t>	Proses inkubasi berlaku apabila </a:t>
            </a:r>
            <a:r>
              <a:rPr lang="en-US" altLang="ms-MY">
                <a:cs typeface="Arial" panose="020B0604020202020204" pitchFamily="34" charset="0"/>
              </a:rPr>
              <a:t>pelajar</a:t>
            </a:r>
            <a:r>
              <a:rPr lang="en-US" altLang="ms-MY">
                <a:cs typeface="Times New Roman" panose="02020603050405020304" pitchFamily="18" charset="0"/>
              </a:rPr>
              <a:t> cuba merehatkan minda mereka daripada proses persediaan di fasa satu. </a:t>
            </a:r>
          </a:p>
          <a:p>
            <a:pPr eaLnBrk="1" hangingPunct="1">
              <a:lnSpc>
                <a:spcPct val="90000"/>
              </a:lnSpc>
              <a:buFont typeface="Wingdings" panose="05000000000000000000" pitchFamily="2" charset="2"/>
              <a:buNone/>
            </a:pPr>
            <a:r>
              <a:rPr lang="en-US" altLang="ms-MY">
                <a:cs typeface="Times New Roman" panose="02020603050405020304" pitchFamily="18" charset="0"/>
              </a:rPr>
              <a:t>	P</a:t>
            </a:r>
            <a:r>
              <a:rPr lang="en-US" altLang="ms-MY">
                <a:cs typeface="Arial" panose="020B0604020202020204" pitchFamily="34" charset="0"/>
              </a:rPr>
              <a:t>elajar</a:t>
            </a:r>
            <a:r>
              <a:rPr lang="en-US" altLang="ms-MY">
                <a:cs typeface="Times New Roman" panose="02020603050405020304" pitchFamily="18" charset="0"/>
              </a:rPr>
              <a:t> akan cuba menghabiskan masa dengan aktiviti-aktiviti yang tiada kaitannya dengan permasalahan kehidupan mereka.</a:t>
            </a:r>
          </a:p>
          <a:p>
            <a:pPr eaLnBrk="1" hangingPunct="1">
              <a:lnSpc>
                <a:spcPct val="90000"/>
              </a:lnSpc>
              <a:buFont typeface="Wingdings" panose="05000000000000000000" pitchFamily="2" charset="2"/>
              <a:buNone/>
            </a:pPr>
            <a:r>
              <a:rPr lang="en-US" altLang="ms-MY">
                <a:cs typeface="Times New Roman" panose="02020603050405020304" pitchFamily="18" charset="0"/>
              </a:rPr>
              <a:t>   Inkubasi juga boleh berlaku ketika mereka</a:t>
            </a:r>
            <a:r>
              <a:rPr lang="en-US" altLang="ms-MY">
                <a:solidFill>
                  <a:srgbClr val="FF0066"/>
                </a:solidFill>
                <a:cs typeface="Times New Roman" panose="02020603050405020304" pitchFamily="18" charset="0"/>
              </a:rPr>
              <a:t> </a:t>
            </a:r>
            <a:r>
              <a:rPr lang="en-US" altLang="ms-MY">
                <a:solidFill>
                  <a:srgbClr val="E46B28"/>
                </a:solidFill>
                <a:cs typeface="Times New Roman" panose="02020603050405020304" pitchFamily="18" charset="0"/>
              </a:rPr>
              <a:t>tidur…</a:t>
            </a:r>
            <a:endParaRPr lang="en-US" altLang="ms-MY">
              <a:solidFill>
                <a:srgbClr val="FF0066"/>
              </a:solidFill>
              <a:cs typeface="Times New Roman" panose="02020603050405020304" pitchFamily="18" charset="0"/>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1" y="5257800"/>
            <a:ext cx="21685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9641897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58939" y="457200"/>
            <a:ext cx="8885237" cy="1155700"/>
          </a:xfrm>
        </p:spPr>
        <p:txBody>
          <a:bodyPr/>
          <a:lstStyle/>
          <a:p>
            <a:pPr eaLnBrk="1" hangingPunct="1"/>
            <a:r>
              <a:rPr lang="en-US" altLang="ms-MY"/>
              <a:t>PROSES KREATIF</a:t>
            </a:r>
          </a:p>
        </p:txBody>
      </p:sp>
      <p:sp>
        <p:nvSpPr>
          <p:cNvPr id="23555" name="Rectangle 3"/>
          <p:cNvSpPr>
            <a:spLocks noGrp="1" noChangeArrowheads="1"/>
          </p:cNvSpPr>
          <p:nvPr>
            <p:ph type="body" idx="1"/>
          </p:nvPr>
        </p:nvSpPr>
        <p:spPr>
          <a:xfrm>
            <a:off x="1941514" y="1371600"/>
            <a:ext cx="8726487" cy="4135438"/>
          </a:xfrm>
        </p:spPr>
        <p:txBody>
          <a:bodyPr>
            <a:normAutofit fontScale="85000" lnSpcReduction="20000"/>
          </a:bodyPr>
          <a:lstStyle/>
          <a:p>
            <a:pPr algn="just" eaLnBrk="1" hangingPunct="1">
              <a:lnSpc>
                <a:spcPct val="90000"/>
              </a:lnSpc>
              <a:buFont typeface="Wingdings" panose="05000000000000000000" pitchFamily="2" charset="2"/>
              <a:buNone/>
            </a:pPr>
            <a:r>
              <a:rPr lang="en-US" altLang="ms-MY">
                <a:cs typeface="Arial" panose="020B0604020202020204" pitchFamily="34" charset="0"/>
              </a:rPr>
              <a:t>Selain itu, pelajar juga boleh terlibat di dalam aktiviti-aktiviti berikut di dalam proses i:</a:t>
            </a:r>
            <a:endParaRPr lang="en-US" altLang="ms-MY">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endParaRPr lang="en-US" altLang="ms-MY">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buFont typeface="Wingdings" panose="05000000000000000000" pitchFamily="2" charset="2"/>
              <a:buNone/>
            </a:pPr>
            <a:r>
              <a:rPr lang="en-US" altLang="ms-MY">
                <a:cs typeface="Arial" panose="020B0604020202020204" pitchFamily="34" charset="0"/>
              </a:rPr>
              <a:t>Terlibat di dalam aktiviti-aktiviti rutin yang  </a:t>
            </a:r>
          </a:p>
          <a:p>
            <a:pPr algn="just" eaLnBrk="1" hangingPunct="1">
              <a:lnSpc>
                <a:spcPct val="90000"/>
              </a:lnSpc>
            </a:pPr>
            <a:r>
              <a:rPr lang="en-US" altLang="ms-MY" i="1">
                <a:cs typeface="Arial" panose="020B0604020202020204" pitchFamily="34" charset="0"/>
              </a:rPr>
              <a:t>melapangkan fikiran seperti berkebun, memasak,  </a:t>
            </a:r>
          </a:p>
          <a:p>
            <a:pPr algn="just" eaLnBrk="1" hangingPunct="1">
              <a:lnSpc>
                <a:spcPct val="90000"/>
              </a:lnSpc>
            </a:pPr>
            <a:r>
              <a:rPr lang="en-US" altLang="ms-MY" i="1">
                <a:cs typeface="Arial" panose="020B0604020202020204" pitchFamily="34" charset="0"/>
              </a:rPr>
              <a:t>mengemas rumah, memandu dan sebagainya.</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Bersenam dengan kerap.</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Bersukan seperti bermain golf, memancing, dan </a:t>
            </a:r>
          </a:p>
          <a:p>
            <a:pPr algn="just" eaLnBrk="1" hangingPunct="1">
              <a:lnSpc>
                <a:spcPct val="90000"/>
              </a:lnSpc>
              <a:buFont typeface="Wingdings" panose="05000000000000000000" pitchFamily="2" charset="2"/>
              <a:buNone/>
            </a:pPr>
            <a:r>
              <a:rPr lang="en-US" altLang="ms-MY" i="1">
                <a:cs typeface="Arial" panose="020B0604020202020204" pitchFamily="34" charset="0"/>
              </a:rPr>
              <a:t>    bermain badminton dsb. </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Berfikir dan berangan-angan sebelum tidur.</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Bermeditasi dan beryoga-(tidak dibenarkan dlm Islam)</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lnSpc>
                <a:spcPct val="90000"/>
              </a:lnSpc>
            </a:pPr>
            <a:endParaRPr lang="en-US" altLang="ms-MY" i="1"/>
          </a:p>
        </p:txBody>
      </p:sp>
    </p:spTree>
    <p:extLst>
      <p:ext uri="{BB962C8B-B14F-4D97-AF65-F5344CB8AC3E}">
        <p14:creationId xmlns:p14="http://schemas.microsoft.com/office/powerpoint/2010/main" val="40175619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ms-MY"/>
              <a:t>PROSES KREATIF</a:t>
            </a:r>
          </a:p>
        </p:txBody>
      </p:sp>
      <p:sp>
        <p:nvSpPr>
          <p:cNvPr id="24579" name="Rectangle 3"/>
          <p:cNvSpPr>
            <a:spLocks noGrp="1" noChangeArrowheads="1"/>
          </p:cNvSpPr>
          <p:nvPr>
            <p:ph type="body" idx="1"/>
          </p:nvPr>
        </p:nvSpPr>
        <p:spPr/>
        <p:txBody>
          <a:bodyPr/>
          <a:lstStyle/>
          <a:p>
            <a:pPr algn="just" eaLnBrk="1" hangingPunct="1"/>
            <a:r>
              <a:rPr lang="en-US" altLang="ms-MY" b="1">
                <a:cs typeface="Arial" panose="020B0604020202020204" pitchFamily="34" charset="0"/>
              </a:rPr>
              <a:t>Fasa 3: Pengalaman Idea</a:t>
            </a:r>
            <a:endParaRPr lang="en-US" altLang="ms-MY" b="1">
              <a:cs typeface="Times New Roman" panose="02020603050405020304" pitchFamily="18" charset="0"/>
            </a:endParaRPr>
          </a:p>
          <a:p>
            <a:pPr eaLnBrk="1" hangingPunct="1">
              <a:buFont typeface="Wingdings" panose="05000000000000000000" pitchFamily="2" charset="2"/>
              <a:buNone/>
            </a:pPr>
            <a:r>
              <a:rPr lang="en-US" altLang="ms-MY">
                <a:cs typeface="Arial" panose="020B0604020202020204" pitchFamily="34" charset="0"/>
              </a:rPr>
              <a:t>   Fasa ini adalah fasa yang paling menyeronokkan apabila pelajar mula mendapat idea dan jalan penyelesaian masalah. Proses ini juga dikenali sebagai </a:t>
            </a:r>
            <a:r>
              <a:rPr lang="en-US" altLang="ms-MY" i="1">
                <a:solidFill>
                  <a:srgbClr val="E46B28"/>
                </a:solidFill>
                <a:cs typeface="Arial" panose="020B0604020202020204" pitchFamily="34" charset="0"/>
              </a:rPr>
              <a:t>faktor eureka</a:t>
            </a:r>
            <a:r>
              <a:rPr lang="en-US" altLang="ms-MY" i="1">
                <a:cs typeface="Arial" panose="020B0604020202020204" pitchFamily="34" charset="0"/>
              </a:rPr>
              <a:t>.</a:t>
            </a:r>
            <a:r>
              <a:rPr lang="en-US" altLang="ms-MY">
                <a:cs typeface="Arial" panose="020B0604020202020204" pitchFamily="34" charset="0"/>
              </a:rPr>
              <a:t> Idea biasanya datang ketika usahawan melakukan aktiviti-aktiviti inkubasi. Kadangkala, idea datang secara tiba-tiba. </a:t>
            </a: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143000"/>
            <a:ext cx="182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216857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58939" y="381000"/>
            <a:ext cx="8885237" cy="1155700"/>
          </a:xfrm>
        </p:spPr>
        <p:txBody>
          <a:bodyPr/>
          <a:lstStyle/>
          <a:p>
            <a:pPr eaLnBrk="1" hangingPunct="1"/>
            <a:r>
              <a:rPr lang="en-US" altLang="ms-MY"/>
              <a:t>PROSES KREATIF</a:t>
            </a:r>
          </a:p>
        </p:txBody>
      </p:sp>
      <p:sp>
        <p:nvSpPr>
          <p:cNvPr id="25603" name="Rectangle 3"/>
          <p:cNvSpPr>
            <a:spLocks noGrp="1" noChangeArrowheads="1"/>
          </p:cNvSpPr>
          <p:nvPr>
            <p:ph type="body" idx="1"/>
          </p:nvPr>
        </p:nvSpPr>
        <p:spPr>
          <a:xfrm>
            <a:off x="1524000" y="1371600"/>
            <a:ext cx="9031288" cy="4135438"/>
          </a:xfrm>
        </p:spPr>
        <p:txBody>
          <a:bodyPr>
            <a:normAutofit fontScale="85000" lnSpcReduction="20000"/>
          </a:bodyPr>
          <a:lstStyle/>
          <a:p>
            <a:pPr algn="just" eaLnBrk="1" hangingPunct="1">
              <a:lnSpc>
                <a:spcPct val="90000"/>
              </a:lnSpc>
              <a:buFont typeface="Wingdings" panose="05000000000000000000" pitchFamily="2" charset="2"/>
              <a:buNone/>
            </a:pPr>
            <a:r>
              <a:rPr lang="en-US" altLang="ms-MY">
                <a:cs typeface="Arial" panose="020B0604020202020204" pitchFamily="34" charset="0"/>
              </a:rPr>
              <a:t>Ada beberapa cara yang boleh dilakukan untuk mempercepatkan proses pengalaman idea:</a:t>
            </a:r>
            <a:endParaRPr lang="en-US" altLang="ms-MY">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endParaRPr lang="en-US" altLang="ms-MY">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Berangan-angan  mengenai sesuatu projek.</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Mempraktikkan hobi.</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Bekerja di dalam persekitaran yang menenangkan.</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Tidak terlalu memikirkan masalah.</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Meletakkan buku nota di sebelah katil untuk </a:t>
            </a:r>
          </a:p>
          <a:p>
            <a:pPr algn="just" eaLnBrk="1" hangingPunct="1">
              <a:lnSpc>
                <a:spcPct val="90000"/>
              </a:lnSpc>
              <a:buFont typeface="Wingdings" panose="05000000000000000000" pitchFamily="2" charset="2"/>
              <a:buNone/>
            </a:pPr>
            <a:r>
              <a:rPr lang="en-US" altLang="ms-MY" i="1">
                <a:cs typeface="Arial" panose="020B0604020202020204" pitchFamily="34" charset="0"/>
              </a:rPr>
              <a:t>    mencatatkan idea-idea sebelum atau sesudah  </a:t>
            </a:r>
          </a:p>
          <a:p>
            <a:pPr algn="just" eaLnBrk="1" hangingPunct="1">
              <a:lnSpc>
                <a:spcPct val="90000"/>
              </a:lnSpc>
              <a:buFont typeface="Wingdings" panose="05000000000000000000" pitchFamily="2" charset="2"/>
              <a:buNone/>
            </a:pPr>
            <a:r>
              <a:rPr lang="en-US" altLang="ms-MY" i="1">
                <a:cs typeface="Arial" panose="020B0604020202020204" pitchFamily="34" charset="0"/>
              </a:rPr>
              <a:t>    bangun dari tidur.</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eaLnBrk="1" hangingPunct="1">
              <a:lnSpc>
                <a:spcPct val="90000"/>
              </a:lnSpc>
            </a:pPr>
            <a:r>
              <a:rPr lang="en-US" altLang="ms-MY" i="1">
                <a:cs typeface="Arial" panose="020B0604020202020204" pitchFamily="34" charset="0"/>
              </a:rPr>
              <a:t>Berehat sebentar apabila penat bekerja. </a:t>
            </a:r>
            <a:endParaRPr lang="en-US" altLang="ms-MY" i="1">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lnSpc>
                <a:spcPct val="90000"/>
              </a:lnSpc>
            </a:pPr>
            <a:endParaRPr lang="en-US" altLang="ms-MY" i="1"/>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26" y="5562600"/>
            <a:ext cx="235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855644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70045" y="63499"/>
            <a:ext cx="8885237" cy="1155700"/>
          </a:xfrm>
        </p:spPr>
        <p:txBody>
          <a:bodyPr/>
          <a:lstStyle/>
          <a:p>
            <a:pPr eaLnBrk="1" hangingPunct="1"/>
            <a:r>
              <a:rPr lang="en-US" altLang="ms-MY" dirty="0"/>
              <a:t>PROSES KREATIF</a:t>
            </a:r>
          </a:p>
        </p:txBody>
      </p:sp>
      <p:sp>
        <p:nvSpPr>
          <p:cNvPr id="26627" name="Rectangle 3"/>
          <p:cNvSpPr>
            <a:spLocks noGrp="1" noChangeArrowheads="1"/>
          </p:cNvSpPr>
          <p:nvPr>
            <p:ph type="body" idx="1"/>
          </p:nvPr>
        </p:nvSpPr>
        <p:spPr>
          <a:xfrm>
            <a:off x="1658937" y="1219199"/>
            <a:ext cx="10192403" cy="5253319"/>
          </a:xfrm>
        </p:spPr>
        <p:txBody>
          <a:bodyPr>
            <a:normAutofit fontScale="92500" lnSpcReduction="10000"/>
          </a:bodyPr>
          <a:lstStyle/>
          <a:p>
            <a:pPr algn="just" eaLnBrk="1" hangingPunct="1">
              <a:lnSpc>
                <a:spcPct val="80000"/>
              </a:lnSpc>
            </a:pPr>
            <a:r>
              <a:rPr lang="en-US" altLang="ms-MY" sz="3000" b="1" dirty="0" err="1"/>
              <a:t>Fasa</a:t>
            </a:r>
            <a:r>
              <a:rPr lang="en-US" altLang="ms-MY" sz="3000" b="1" dirty="0"/>
              <a:t> 4: </a:t>
            </a:r>
            <a:r>
              <a:rPr lang="en-US" altLang="ms-MY" sz="3000" b="1" dirty="0" err="1"/>
              <a:t>Penilaian</a:t>
            </a:r>
            <a:r>
              <a:rPr lang="en-US" altLang="ms-MY" sz="3000" b="1" dirty="0"/>
              <a:t> </a:t>
            </a:r>
            <a:r>
              <a:rPr lang="en-US" altLang="ms-MY" sz="3000" b="1" dirty="0" err="1"/>
              <a:t>dan</a:t>
            </a:r>
            <a:r>
              <a:rPr lang="en-US" altLang="ms-MY" sz="3000" b="1" dirty="0"/>
              <a:t> </a:t>
            </a:r>
            <a:r>
              <a:rPr lang="en-US" altLang="ms-MY" sz="3000" b="1" dirty="0" err="1"/>
              <a:t>Pelaksanaan</a:t>
            </a:r>
            <a:endParaRPr lang="en-US" altLang="ms-MY" sz="3000" b="1" dirty="0"/>
          </a:p>
          <a:p>
            <a:pPr eaLnBrk="1" hangingPunct="1">
              <a:lnSpc>
                <a:spcPct val="80000"/>
              </a:lnSpc>
              <a:buFont typeface="Wingdings" panose="05000000000000000000" pitchFamily="2" charset="2"/>
              <a:buNone/>
            </a:pPr>
            <a:r>
              <a:rPr lang="en-US" altLang="ms-MY" sz="2400" dirty="0"/>
              <a:t>	</a:t>
            </a:r>
            <a:r>
              <a:rPr lang="en-US" altLang="ms-MY" sz="2600" dirty="0" err="1"/>
              <a:t>Fasa</a:t>
            </a:r>
            <a:r>
              <a:rPr lang="en-US" altLang="ms-MY" sz="2600" dirty="0"/>
              <a:t> </a:t>
            </a:r>
            <a:r>
              <a:rPr lang="en-US" altLang="ms-MY" sz="2600" dirty="0" err="1"/>
              <a:t>ini</a:t>
            </a:r>
            <a:r>
              <a:rPr lang="en-US" altLang="ms-MY" sz="2600" dirty="0"/>
              <a:t> </a:t>
            </a:r>
            <a:r>
              <a:rPr lang="en-US" altLang="ms-MY" sz="2600" dirty="0" err="1"/>
              <a:t>adalah</a:t>
            </a:r>
            <a:r>
              <a:rPr lang="en-US" altLang="ms-MY" sz="2600" dirty="0"/>
              <a:t> </a:t>
            </a:r>
            <a:r>
              <a:rPr lang="en-US" altLang="ms-MY" sz="2600" dirty="0" err="1"/>
              <a:t>fasa</a:t>
            </a:r>
            <a:r>
              <a:rPr lang="en-US" altLang="ms-MY" sz="2600" dirty="0"/>
              <a:t> yang paling </a:t>
            </a:r>
            <a:r>
              <a:rPr lang="en-US" altLang="ms-MY" sz="2600" dirty="0" err="1"/>
              <a:t>mencabar</a:t>
            </a:r>
            <a:r>
              <a:rPr lang="en-US" altLang="ms-MY" sz="2600" dirty="0"/>
              <a:t> </a:t>
            </a:r>
            <a:r>
              <a:rPr lang="en-US" altLang="ms-MY" sz="2600" dirty="0" err="1"/>
              <a:t>bagi</a:t>
            </a:r>
            <a:r>
              <a:rPr lang="en-US" altLang="ms-MY" sz="2600" dirty="0"/>
              <a:t> </a:t>
            </a:r>
            <a:r>
              <a:rPr lang="en-US" altLang="ms-MY" sz="2600" dirty="0" err="1"/>
              <a:t>usahawan</a:t>
            </a:r>
            <a:r>
              <a:rPr lang="en-US" altLang="ms-MY" sz="2600" dirty="0"/>
              <a:t> </a:t>
            </a:r>
            <a:r>
              <a:rPr lang="en-US" altLang="ms-MY" sz="2600" dirty="0" err="1"/>
              <a:t>dan</a:t>
            </a:r>
            <a:r>
              <a:rPr lang="en-US" altLang="ms-MY" sz="2600" dirty="0"/>
              <a:t> </a:t>
            </a:r>
            <a:r>
              <a:rPr lang="en-US" altLang="ms-MY" sz="2600" dirty="0" err="1"/>
              <a:t>memerlukan</a:t>
            </a:r>
            <a:r>
              <a:rPr lang="en-US" altLang="ms-MY" sz="2600" dirty="0"/>
              <a:t> </a:t>
            </a:r>
            <a:r>
              <a:rPr lang="en-US" altLang="ms-MY" sz="2600" dirty="0" err="1"/>
              <a:t>disiplin</a:t>
            </a:r>
            <a:r>
              <a:rPr lang="en-US" altLang="ms-MY" sz="2600" dirty="0"/>
              <a:t> </a:t>
            </a:r>
            <a:r>
              <a:rPr lang="en-US" altLang="ms-MY" sz="2600" dirty="0" err="1"/>
              <a:t>diri</a:t>
            </a:r>
            <a:r>
              <a:rPr lang="en-US" altLang="ms-MY" sz="2600" dirty="0"/>
              <a:t>, </a:t>
            </a:r>
            <a:r>
              <a:rPr lang="en-US" altLang="ms-MY" sz="2600" dirty="0" err="1"/>
              <a:t>kesabaran</a:t>
            </a:r>
            <a:r>
              <a:rPr lang="en-US" altLang="ms-MY" sz="2600" dirty="0"/>
              <a:t> </a:t>
            </a:r>
            <a:r>
              <a:rPr lang="en-US" altLang="ms-MY" sz="2600" dirty="0" err="1"/>
              <a:t>serta</a:t>
            </a:r>
            <a:r>
              <a:rPr lang="en-US" altLang="ms-MY" sz="2600" dirty="0"/>
              <a:t> </a:t>
            </a:r>
            <a:r>
              <a:rPr lang="en-US" altLang="ms-MY" sz="2600" dirty="0" err="1"/>
              <a:t>keyakinan</a:t>
            </a:r>
            <a:r>
              <a:rPr lang="en-US" altLang="ms-MY" sz="2600" dirty="0"/>
              <a:t>. </a:t>
            </a:r>
          </a:p>
          <a:p>
            <a:pPr eaLnBrk="1" hangingPunct="1">
              <a:lnSpc>
                <a:spcPct val="80000"/>
              </a:lnSpc>
              <a:buFont typeface="Wingdings" panose="05000000000000000000" pitchFamily="2" charset="2"/>
              <a:buNone/>
            </a:pPr>
            <a:r>
              <a:rPr lang="en-US" altLang="ms-MY" sz="2600" dirty="0"/>
              <a:t>	Di </a:t>
            </a:r>
            <a:r>
              <a:rPr lang="en-US" altLang="ms-MY" sz="2600" dirty="0" err="1"/>
              <a:t>dalam</a:t>
            </a:r>
            <a:r>
              <a:rPr lang="en-US" altLang="ms-MY" sz="2600" dirty="0"/>
              <a:t> </a:t>
            </a:r>
            <a:r>
              <a:rPr lang="en-US" altLang="ms-MY" sz="2600" dirty="0" err="1"/>
              <a:t>fasa</a:t>
            </a:r>
            <a:r>
              <a:rPr lang="en-US" altLang="ms-MY" sz="2600" dirty="0"/>
              <a:t> </a:t>
            </a:r>
            <a:r>
              <a:rPr lang="en-US" altLang="ms-MY" sz="2600" dirty="0" err="1"/>
              <a:t>ini</a:t>
            </a:r>
            <a:r>
              <a:rPr lang="en-US" altLang="ms-MY" sz="2600" dirty="0"/>
              <a:t>, </a:t>
            </a:r>
            <a:r>
              <a:rPr lang="en-US" altLang="ms-MY" sz="2600" dirty="0" err="1">
                <a:cs typeface="Arial" panose="020B0604020202020204" pitchFamily="34" charset="0"/>
              </a:rPr>
              <a:t>pelajar</a:t>
            </a:r>
            <a:r>
              <a:rPr lang="en-US" altLang="ms-MY" sz="2600" dirty="0"/>
              <a:t> </a:t>
            </a:r>
            <a:r>
              <a:rPr lang="en-US" altLang="ms-MY" sz="2600" dirty="0" err="1"/>
              <a:t>dinasihatkan</a:t>
            </a:r>
            <a:r>
              <a:rPr lang="en-US" altLang="ms-MY" sz="2600" dirty="0"/>
              <a:t> </a:t>
            </a:r>
            <a:r>
              <a:rPr lang="en-US" altLang="ms-MY" sz="2600" dirty="0" err="1"/>
              <a:t>untuk</a:t>
            </a:r>
            <a:r>
              <a:rPr lang="en-US" altLang="ms-MY" sz="2600" dirty="0"/>
              <a:t> </a:t>
            </a:r>
            <a:r>
              <a:rPr lang="en-US" altLang="ms-MY" sz="2600" dirty="0" err="1"/>
              <a:t>mengambil</a:t>
            </a:r>
            <a:r>
              <a:rPr lang="en-US" altLang="ms-MY" sz="2600" dirty="0"/>
              <a:t> </a:t>
            </a:r>
            <a:r>
              <a:rPr lang="en-US" altLang="ms-MY" sz="2600" dirty="0" err="1"/>
              <a:t>langkah-langkah</a:t>
            </a:r>
            <a:r>
              <a:rPr lang="en-US" altLang="ms-MY" sz="2600" dirty="0"/>
              <a:t> </a:t>
            </a:r>
            <a:r>
              <a:rPr lang="en-US" altLang="ms-MY" sz="2600" dirty="0" err="1"/>
              <a:t>berikut</a:t>
            </a:r>
            <a:r>
              <a:rPr lang="en-US" altLang="ms-MY" sz="2600" dirty="0"/>
              <a:t>:</a:t>
            </a:r>
          </a:p>
          <a:p>
            <a:pPr eaLnBrk="1" hangingPunct="1">
              <a:lnSpc>
                <a:spcPct val="80000"/>
              </a:lnSpc>
            </a:pPr>
            <a:r>
              <a:rPr lang="en-US" altLang="ms-MY" sz="2600" dirty="0" err="1"/>
              <a:t>Meningkatkan</a:t>
            </a:r>
            <a:r>
              <a:rPr lang="en-US" altLang="ms-MY" sz="2600" dirty="0"/>
              <a:t> </a:t>
            </a:r>
            <a:r>
              <a:rPr lang="en-US" altLang="ms-MY" sz="2600" dirty="0" err="1"/>
              <a:t>tenaga</a:t>
            </a:r>
            <a:r>
              <a:rPr lang="en-US" altLang="ms-MY" sz="2600" dirty="0"/>
              <a:t> </a:t>
            </a:r>
            <a:r>
              <a:rPr lang="en-US" altLang="ms-MY" sz="2600" dirty="0" err="1"/>
              <a:t>fizikal</a:t>
            </a:r>
            <a:r>
              <a:rPr lang="en-US" altLang="ms-MY" sz="2600" dirty="0"/>
              <a:t> </a:t>
            </a:r>
            <a:r>
              <a:rPr lang="en-US" altLang="ms-MY" sz="2600" dirty="0" err="1"/>
              <a:t>melalui</a:t>
            </a:r>
            <a:r>
              <a:rPr lang="en-US" altLang="ms-MY" sz="2600" dirty="0"/>
              <a:t> </a:t>
            </a:r>
            <a:r>
              <a:rPr lang="en-US" altLang="ms-MY" sz="2600" dirty="0" err="1"/>
              <a:t>senaman</a:t>
            </a:r>
            <a:r>
              <a:rPr lang="en-US" altLang="ms-MY" sz="2600" dirty="0"/>
              <a:t> </a:t>
            </a:r>
            <a:r>
              <a:rPr lang="en-US" altLang="ms-MY" sz="2600" dirty="0" err="1"/>
              <a:t>dan</a:t>
            </a:r>
            <a:r>
              <a:rPr lang="en-US" altLang="ms-MY" sz="2600" dirty="0"/>
              <a:t> </a:t>
            </a:r>
            <a:r>
              <a:rPr lang="en-US" altLang="ms-MY" sz="2600" dirty="0" err="1"/>
              <a:t>sebagainya</a:t>
            </a:r>
            <a:endParaRPr lang="en-US" altLang="ms-MY" sz="2600" dirty="0"/>
          </a:p>
          <a:p>
            <a:pPr eaLnBrk="1" hangingPunct="1">
              <a:lnSpc>
                <a:spcPct val="80000"/>
              </a:lnSpc>
            </a:pPr>
            <a:r>
              <a:rPr lang="en-US" altLang="ms-MY" sz="2600" dirty="0" err="1"/>
              <a:t>Melibatkan</a:t>
            </a:r>
            <a:r>
              <a:rPr lang="en-US" altLang="ms-MY" sz="2600" dirty="0"/>
              <a:t> </a:t>
            </a:r>
            <a:r>
              <a:rPr lang="en-US" altLang="ms-MY" sz="2600" dirty="0" err="1"/>
              <a:t>diri</a:t>
            </a:r>
            <a:r>
              <a:rPr lang="en-US" altLang="ms-MY" sz="2600" dirty="0"/>
              <a:t> di </a:t>
            </a:r>
            <a:r>
              <a:rPr lang="en-US" altLang="ms-MY" sz="2600" dirty="0" err="1"/>
              <a:t>dalam</a:t>
            </a:r>
            <a:r>
              <a:rPr lang="en-US" altLang="ms-MY" sz="2600" dirty="0"/>
              <a:t> proses </a:t>
            </a:r>
            <a:r>
              <a:rPr lang="en-US" altLang="ms-MY" sz="2600" dirty="0" err="1"/>
              <a:t>perancangan</a:t>
            </a:r>
            <a:r>
              <a:rPr lang="en-US" altLang="ms-MY" sz="2600" dirty="0"/>
              <a:t> </a:t>
            </a:r>
            <a:r>
              <a:rPr lang="en-US" altLang="ms-MY" sz="2600" dirty="0" err="1"/>
              <a:t>perniagaan</a:t>
            </a:r>
            <a:r>
              <a:rPr lang="en-US" altLang="ms-MY" sz="2600" dirty="0"/>
              <a:t> </a:t>
            </a:r>
            <a:r>
              <a:rPr lang="en-US" altLang="ms-MY" sz="2600" dirty="0" err="1"/>
              <a:t>dan</a:t>
            </a:r>
            <a:r>
              <a:rPr lang="en-US" altLang="ms-MY" sz="2600" dirty="0"/>
              <a:t> </a:t>
            </a:r>
            <a:r>
              <a:rPr lang="en-US" altLang="ms-MY" sz="2600" dirty="0" err="1"/>
              <a:t>menambah</a:t>
            </a:r>
            <a:r>
              <a:rPr lang="en-US" altLang="ms-MY" sz="2600" dirty="0"/>
              <a:t> </a:t>
            </a:r>
            <a:r>
              <a:rPr lang="en-US" altLang="ms-MY" sz="2600" dirty="0" err="1"/>
              <a:t>ilmu</a:t>
            </a:r>
            <a:r>
              <a:rPr lang="en-US" altLang="ms-MY" sz="2600" dirty="0"/>
              <a:t> </a:t>
            </a:r>
            <a:r>
              <a:rPr lang="en-US" altLang="ms-MY" sz="2600" dirty="0" err="1"/>
              <a:t>pengetahuan</a:t>
            </a:r>
            <a:r>
              <a:rPr lang="en-US" altLang="ms-MY" sz="2600" dirty="0"/>
              <a:t> </a:t>
            </a:r>
            <a:r>
              <a:rPr lang="en-US" altLang="ms-MY" sz="2600" dirty="0" err="1"/>
              <a:t>berkaitan</a:t>
            </a:r>
            <a:r>
              <a:rPr lang="en-US" altLang="ms-MY" sz="2600" dirty="0"/>
              <a:t> </a:t>
            </a:r>
            <a:r>
              <a:rPr lang="en-US" altLang="ms-MY" sz="2600" dirty="0" err="1"/>
              <a:t>perniagaan</a:t>
            </a:r>
            <a:endParaRPr lang="en-US" altLang="ms-MY" sz="2600" dirty="0"/>
          </a:p>
          <a:p>
            <a:pPr eaLnBrk="1" hangingPunct="1">
              <a:lnSpc>
                <a:spcPct val="80000"/>
              </a:lnSpc>
            </a:pPr>
            <a:r>
              <a:rPr lang="en-US" altLang="ms-MY" sz="2600" dirty="0" err="1"/>
              <a:t>Menguji</a:t>
            </a:r>
            <a:r>
              <a:rPr lang="en-US" altLang="ms-MY" sz="2600" dirty="0"/>
              <a:t> idea </a:t>
            </a:r>
            <a:r>
              <a:rPr lang="en-US" altLang="ms-MY" sz="2600" dirty="0" err="1"/>
              <a:t>bersama-sama</a:t>
            </a:r>
            <a:r>
              <a:rPr lang="en-US" altLang="ms-MY" sz="2600" dirty="0"/>
              <a:t> </a:t>
            </a:r>
            <a:r>
              <a:rPr lang="en-US" altLang="ms-MY" sz="2600" dirty="0" err="1"/>
              <a:t>pihak</a:t>
            </a:r>
            <a:r>
              <a:rPr lang="en-US" altLang="ms-MY" sz="2600" dirty="0"/>
              <a:t> yang </a:t>
            </a:r>
            <a:r>
              <a:rPr lang="en-US" altLang="ms-MY" sz="2600" dirty="0" err="1"/>
              <a:t>mempunyai</a:t>
            </a:r>
            <a:r>
              <a:rPr lang="en-US" altLang="ms-MY" sz="2600" dirty="0"/>
              <a:t> </a:t>
            </a:r>
            <a:r>
              <a:rPr lang="en-US" altLang="ms-MY" sz="2600" dirty="0" err="1"/>
              <a:t>pengetahuan</a:t>
            </a:r>
            <a:r>
              <a:rPr lang="en-US" altLang="ms-MY" sz="2600" dirty="0"/>
              <a:t> </a:t>
            </a:r>
            <a:r>
              <a:rPr lang="en-US" altLang="ms-MY" sz="2600" dirty="0" err="1"/>
              <a:t>dan</a:t>
            </a:r>
            <a:r>
              <a:rPr lang="en-US" altLang="ms-MY" sz="2600" dirty="0"/>
              <a:t> </a:t>
            </a:r>
            <a:r>
              <a:rPr lang="en-US" altLang="ms-MY" sz="2600" dirty="0" err="1"/>
              <a:t>kepakaran</a:t>
            </a:r>
            <a:endParaRPr lang="en-US" altLang="ms-MY" sz="2600" dirty="0"/>
          </a:p>
          <a:p>
            <a:pPr eaLnBrk="1" hangingPunct="1">
              <a:lnSpc>
                <a:spcPct val="80000"/>
              </a:lnSpc>
            </a:pPr>
            <a:r>
              <a:rPr lang="en-US" altLang="ms-MY" sz="2600" dirty="0" err="1"/>
              <a:t>Mempercayai</a:t>
            </a:r>
            <a:r>
              <a:rPr lang="en-US" altLang="ms-MY" sz="2600" dirty="0"/>
              <a:t> </a:t>
            </a:r>
            <a:r>
              <a:rPr lang="en-US" altLang="ms-MY" sz="2600" dirty="0" err="1"/>
              <a:t>gerak</a:t>
            </a:r>
            <a:r>
              <a:rPr lang="en-US" altLang="ms-MY" sz="2600" dirty="0"/>
              <a:t> </a:t>
            </a:r>
            <a:r>
              <a:rPr lang="en-US" altLang="ms-MY" sz="2600" dirty="0" err="1"/>
              <a:t>hati</a:t>
            </a:r>
            <a:r>
              <a:rPr lang="en-US" altLang="ms-MY" sz="2600" dirty="0"/>
              <a:t> </a:t>
            </a:r>
            <a:r>
              <a:rPr lang="en-US" altLang="ms-MY" sz="2600" dirty="0" err="1"/>
              <a:t>dan</a:t>
            </a:r>
            <a:r>
              <a:rPr lang="en-US" altLang="ms-MY" sz="2600" dirty="0"/>
              <a:t> </a:t>
            </a:r>
            <a:r>
              <a:rPr lang="en-US" altLang="ms-MY" sz="2600" dirty="0" err="1"/>
              <a:t>perasaan</a:t>
            </a:r>
            <a:r>
              <a:rPr lang="en-US" altLang="ms-MY" sz="2600" dirty="0"/>
              <a:t> </a:t>
            </a:r>
            <a:r>
              <a:rPr lang="en-US" altLang="ms-MY" sz="2600" dirty="0" err="1"/>
              <a:t>anda</a:t>
            </a:r>
            <a:endParaRPr lang="en-US" altLang="ms-MY" sz="2600" dirty="0"/>
          </a:p>
          <a:p>
            <a:pPr eaLnBrk="1" hangingPunct="1">
              <a:lnSpc>
                <a:spcPct val="80000"/>
              </a:lnSpc>
            </a:pPr>
            <a:r>
              <a:rPr lang="en-US" altLang="ms-MY" sz="2600" dirty="0" err="1"/>
              <a:t>Mempelajari</a:t>
            </a:r>
            <a:r>
              <a:rPr lang="en-US" altLang="ms-MY" sz="2600" dirty="0"/>
              <a:t> </a:t>
            </a:r>
            <a:r>
              <a:rPr lang="en-US" altLang="ms-MY" sz="2600" dirty="0" err="1"/>
              <a:t>teknik-teknik</a:t>
            </a:r>
            <a:r>
              <a:rPr lang="en-US" altLang="ms-MY" sz="2600" dirty="0"/>
              <a:t> </a:t>
            </a:r>
            <a:r>
              <a:rPr lang="en-US" altLang="ms-MY" sz="2600" dirty="0" err="1"/>
              <a:t>jualan</a:t>
            </a:r>
            <a:endParaRPr lang="en-US" altLang="ms-MY" sz="2600" dirty="0"/>
          </a:p>
          <a:p>
            <a:pPr eaLnBrk="1" hangingPunct="1">
              <a:lnSpc>
                <a:spcPct val="80000"/>
              </a:lnSpc>
            </a:pPr>
            <a:r>
              <a:rPr lang="en-US" altLang="ms-MY" sz="2600" dirty="0" err="1"/>
              <a:t>Mempelajari</a:t>
            </a:r>
            <a:r>
              <a:rPr lang="en-US" altLang="ms-MY" sz="2600" dirty="0"/>
              <a:t> </a:t>
            </a:r>
            <a:r>
              <a:rPr lang="en-US" altLang="ms-MY" sz="2600" dirty="0" err="1"/>
              <a:t>polisi</a:t>
            </a:r>
            <a:r>
              <a:rPr lang="en-US" altLang="ms-MY" sz="2600" dirty="0"/>
              <a:t> </a:t>
            </a:r>
            <a:r>
              <a:rPr lang="en-US" altLang="ms-MY" sz="2600" dirty="0" err="1"/>
              <a:t>organisasi</a:t>
            </a:r>
            <a:endParaRPr lang="en-US" altLang="ms-MY" sz="2600" dirty="0"/>
          </a:p>
          <a:p>
            <a:pPr eaLnBrk="1" hangingPunct="1">
              <a:lnSpc>
                <a:spcPct val="80000"/>
              </a:lnSpc>
            </a:pPr>
            <a:r>
              <a:rPr lang="en-US" altLang="ms-MY" sz="2600" dirty="0" err="1"/>
              <a:t>Mendapatkan</a:t>
            </a:r>
            <a:r>
              <a:rPr lang="en-US" altLang="ms-MY" sz="2600" dirty="0"/>
              <a:t> </a:t>
            </a:r>
            <a:r>
              <a:rPr lang="en-US" altLang="ms-MY" sz="2600" dirty="0" err="1"/>
              <a:t>nasihat</a:t>
            </a:r>
            <a:r>
              <a:rPr lang="en-US" altLang="ms-MY" sz="2600" dirty="0"/>
              <a:t> orang lain</a:t>
            </a:r>
          </a:p>
          <a:p>
            <a:pPr eaLnBrk="1" hangingPunct="1">
              <a:lnSpc>
                <a:spcPct val="80000"/>
              </a:lnSpc>
            </a:pPr>
            <a:r>
              <a:rPr lang="en-US" altLang="ms-MY" sz="2600" dirty="0" err="1"/>
              <a:t>Menganggap</a:t>
            </a:r>
            <a:r>
              <a:rPr lang="en-US" altLang="ms-MY" sz="2600" dirty="0"/>
              <a:t> </a:t>
            </a:r>
            <a:r>
              <a:rPr lang="en-US" altLang="ms-MY" sz="2600" dirty="0" err="1"/>
              <a:t>masalah</a:t>
            </a:r>
            <a:r>
              <a:rPr lang="en-US" altLang="ms-MY" sz="2600" dirty="0"/>
              <a:t> yang </a:t>
            </a:r>
            <a:r>
              <a:rPr lang="en-US" altLang="ms-MY" sz="2600" dirty="0" err="1"/>
              <a:t>dihadapi</a:t>
            </a:r>
            <a:r>
              <a:rPr lang="en-US" altLang="ms-MY" sz="2600" dirty="0"/>
              <a:t> </a:t>
            </a:r>
            <a:r>
              <a:rPr lang="en-US" altLang="ms-MY" sz="2600" dirty="0" err="1"/>
              <a:t>sebagai</a:t>
            </a:r>
            <a:r>
              <a:rPr lang="en-US" altLang="ms-MY" sz="2600" dirty="0"/>
              <a:t> </a:t>
            </a:r>
            <a:r>
              <a:rPr lang="en-US" altLang="ms-MY" sz="2600" dirty="0" err="1"/>
              <a:t>cabaran</a:t>
            </a:r>
            <a:r>
              <a:rPr lang="en-US" altLang="ms-MY" sz="2600" dirty="0"/>
              <a:t>.</a:t>
            </a:r>
          </a:p>
        </p:txBody>
      </p:sp>
    </p:spTree>
    <p:extLst>
      <p:ext uri="{BB962C8B-B14F-4D97-AF65-F5344CB8AC3E}">
        <p14:creationId xmlns:p14="http://schemas.microsoft.com/office/powerpoint/2010/main" val="15336212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Ciri-Ciri</a:t>
            </a:r>
            <a:r>
              <a:rPr lang="en-US" dirty="0"/>
              <a:t> </a:t>
            </a:r>
            <a:r>
              <a:rPr lang="en-US" dirty="0" err="1"/>
              <a:t>Pemikiran</a:t>
            </a:r>
            <a:r>
              <a:rPr lang="en-US" dirty="0"/>
              <a:t> </a:t>
            </a:r>
            <a:r>
              <a:rPr lang="en-US" dirty="0" err="1"/>
              <a:t>Kreatif</a:t>
            </a:r>
            <a:endParaRPr lang="en-US" dirty="0"/>
          </a:p>
        </p:txBody>
      </p:sp>
      <p:sp>
        <p:nvSpPr>
          <p:cNvPr id="3" name="Content Placeholder 2"/>
          <p:cNvSpPr>
            <a:spLocks noGrp="1"/>
          </p:cNvSpPr>
          <p:nvPr>
            <p:ph idx="1"/>
          </p:nvPr>
        </p:nvSpPr>
        <p:spPr/>
        <p:txBody>
          <a:bodyPr/>
          <a:lstStyle/>
          <a:p>
            <a:pPr marL="0" indent="0">
              <a:buNone/>
              <a:defRPr/>
            </a:pPr>
            <a:r>
              <a:rPr lang="en-US" b="1" dirty="0">
                <a:latin typeface="Times New Roman" pitchFamily="18" charset="0"/>
                <a:cs typeface="Times New Roman" pitchFamily="18" charset="0"/>
              </a:rPr>
              <a:t>1. </a:t>
            </a:r>
            <a:r>
              <a:rPr lang="en-US" b="1" dirty="0" err="1">
                <a:latin typeface="Times New Roman" pitchFamily="18" charset="0"/>
                <a:cs typeface="Times New Roman" pitchFamily="18" charset="0"/>
              </a:rPr>
              <a:t>Sengaja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menghasikan</a:t>
            </a:r>
            <a:r>
              <a:rPr lang="en-US" b="1" dirty="0">
                <a:latin typeface="Times New Roman" pitchFamily="18" charset="0"/>
                <a:cs typeface="Times New Roman" pitchFamily="18" charset="0"/>
              </a:rPr>
              <a:t> idea </a:t>
            </a:r>
            <a:r>
              <a:rPr lang="en-US" b="1" dirty="0" err="1">
                <a:latin typeface="Times New Roman" pitchFamily="18" charset="0"/>
                <a:cs typeface="Times New Roman" pitchFamily="18" charset="0"/>
              </a:rPr>
              <a:t>baru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konsep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baru</a:t>
            </a:r>
            <a:r>
              <a:rPr lang="en-US" b="1" dirty="0">
                <a:latin typeface="Times New Roman" pitchFamily="18" charset="0"/>
                <a:cs typeface="Times New Roman" pitchFamily="18" charset="0"/>
              </a:rPr>
              <a:t> dan </a:t>
            </a:r>
            <a:r>
              <a:rPr lang="en-US" b="1" dirty="0" err="1">
                <a:latin typeface="Times New Roman" pitchFamily="18" charset="0"/>
                <a:cs typeface="Times New Roman" pitchFamily="18" charset="0"/>
              </a:rPr>
              <a:t>tanggapan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baru</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(idea yang </a:t>
            </a:r>
            <a:r>
              <a:rPr lang="en-US" dirty="0" err="1">
                <a:latin typeface="Times New Roman" pitchFamily="18" charset="0"/>
                <a:cs typeface="Times New Roman" pitchFamily="18" charset="0"/>
              </a:rPr>
              <a:t>dikemukakan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menyimpang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jauh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daripada</a:t>
            </a:r>
            <a:r>
              <a:rPr lang="en-US" dirty="0">
                <a:latin typeface="Times New Roman" pitchFamily="18" charset="0"/>
                <a:cs typeface="Times New Roman" pitchFamily="18" charset="0"/>
              </a:rPr>
              <a:t> idea yang </a:t>
            </a:r>
            <a:r>
              <a:rPr lang="en-US" dirty="0" err="1">
                <a:latin typeface="Times New Roman" pitchFamily="18" charset="0"/>
                <a:cs typeface="Times New Roman" pitchFamily="18" charset="0"/>
              </a:rPr>
              <a:t>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sekarang</a:t>
            </a:r>
            <a:r>
              <a:rPr lang="en-US" dirty="0">
                <a:latin typeface="Times New Roman" pitchFamily="18" charset="0"/>
                <a:cs typeface="Times New Roman" pitchFamily="18" charset="0"/>
              </a:rPr>
              <a:t>. Ada </a:t>
            </a:r>
            <a:r>
              <a:rPr lang="en-US" dirty="0" err="1">
                <a:latin typeface="Times New Roman" pitchFamily="18" charset="0"/>
                <a:cs typeface="Times New Roman" pitchFamily="18" charset="0"/>
              </a:rPr>
              <a:t>kalanya</a:t>
            </a:r>
            <a:r>
              <a:rPr lang="en-US" dirty="0">
                <a:latin typeface="Times New Roman" pitchFamily="18" charset="0"/>
                <a:cs typeface="Times New Roman" pitchFamily="18" charset="0"/>
              </a:rPr>
              <a:t> idea </a:t>
            </a:r>
            <a:r>
              <a:rPr lang="en-US" dirty="0" err="1">
                <a:latin typeface="Times New Roman" pitchFamily="18" charset="0"/>
                <a:cs typeface="Times New Roman" pitchFamily="18" charset="0"/>
              </a:rPr>
              <a:t>itu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seolah-olah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gila-gila</a:t>
            </a:r>
            <a:r>
              <a:rPr lang="en-US" dirty="0">
                <a:latin typeface="Times New Roman" pitchFamily="18" charset="0"/>
                <a:cs typeface="Times New Roman" pitchFamily="18" charset="0"/>
              </a:rPr>
              <a:t>' dan </a:t>
            </a:r>
            <a:r>
              <a:rPr lang="en-US" dirty="0" err="1">
                <a:latin typeface="Times New Roman" pitchFamily="18" charset="0"/>
                <a:cs typeface="Times New Roman" pitchFamily="18" charset="0"/>
              </a:rPr>
              <a:t>mencabar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fikiran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a:t>
            </a:r>
            <a:endParaRPr lang="ms-MY"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marL="0" indent="0">
              <a:buNone/>
              <a:defRPr/>
            </a:pPr>
            <a:r>
              <a:rPr lang="en-US" b="1" dirty="0">
                <a:latin typeface="Times New Roman" pitchFamily="18" charset="0"/>
                <a:cs typeface="Times New Roman" pitchFamily="18" charset="0"/>
              </a:rPr>
              <a:t>2. </a:t>
            </a:r>
            <a:r>
              <a:rPr lang="en-US" b="1" dirty="0" err="1">
                <a:latin typeface="Times New Roman" pitchFamily="18" charset="0"/>
                <a:cs typeface="Times New Roman" pitchFamily="18" charset="0"/>
              </a:rPr>
              <a:t>Mengutamakan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cara</a:t>
            </a:r>
            <a:r>
              <a:rPr lang="en-US" b="1" dirty="0">
                <a:latin typeface="Times New Roman" pitchFamily="18" charset="0"/>
                <a:cs typeface="Times New Roman" pitchFamily="18" charset="0"/>
              </a:rPr>
              <a:t> lain </a:t>
            </a:r>
            <a:r>
              <a:rPr lang="en-US" b="1" dirty="0" err="1">
                <a:latin typeface="Times New Roman" pitchFamily="18" charset="0"/>
                <a:cs typeface="Times New Roman" pitchFamily="18" charset="0"/>
              </a:rPr>
              <a:t>untuk</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melihat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sesuatu</a:t>
            </a:r>
            <a:r>
              <a:rPr lang="en-US" b="1" dirty="0">
                <a:latin typeface="Times New Roman" pitchFamily="18" charset="0"/>
                <a:cs typeface="Times New Roman" pitchFamily="18" charset="0"/>
              </a:rPr>
              <a:t> yang </a:t>
            </a:r>
            <a:r>
              <a:rPr lang="en-US" b="1" dirty="0" err="1">
                <a:latin typeface="Times New Roman" pitchFamily="18" charset="0"/>
                <a:cs typeface="Times New Roman" pitchFamily="18" charset="0"/>
              </a:rPr>
              <a:t>sedang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difikirkan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cuba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daripada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biasa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melihat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sesuatu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Semakin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banyak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sudut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pandangan</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digunakan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semakin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baik</a:t>
            </a:r>
            <a:r>
              <a:rPr lang="en-US" dirty="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23447940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Ciri</a:t>
            </a:r>
            <a:r>
              <a:rPr lang="en-US" dirty="0"/>
              <a:t> </a:t>
            </a:r>
            <a:r>
              <a:rPr lang="en-US" dirty="0" err="1"/>
              <a:t>Ciri</a:t>
            </a:r>
            <a:r>
              <a:rPr lang="en-US" dirty="0"/>
              <a:t> </a:t>
            </a:r>
            <a:r>
              <a:rPr lang="en-US" dirty="0" err="1"/>
              <a:t>Pemikiran</a:t>
            </a:r>
            <a:r>
              <a:rPr lang="en-US" dirty="0"/>
              <a:t> </a:t>
            </a:r>
            <a:r>
              <a:rPr lang="en-US" dirty="0" err="1"/>
              <a:t>Kreatif</a:t>
            </a:r>
            <a:endParaRPr lang="en-US" dirty="0"/>
          </a:p>
        </p:txBody>
      </p:sp>
      <p:sp>
        <p:nvSpPr>
          <p:cNvPr id="3" name="Content Placeholder 2"/>
          <p:cNvSpPr>
            <a:spLocks noGrp="1"/>
          </p:cNvSpPr>
          <p:nvPr>
            <p:ph idx="1"/>
          </p:nvPr>
        </p:nvSpPr>
        <p:spPr/>
        <p:txBody>
          <a:bodyPr/>
          <a:lstStyle/>
          <a:p>
            <a:pPr marL="0" indent="0">
              <a:buNone/>
              <a:defRPr/>
            </a:pPr>
            <a:r>
              <a:rPr lang="en-US" b="1" dirty="0">
                <a:latin typeface="Times New Roman" pitchFamily="18" charset="0"/>
                <a:cs typeface="Times New Roman" pitchFamily="18" charset="0"/>
              </a:rPr>
              <a:t>3. </a:t>
            </a:r>
            <a:r>
              <a:rPr lang="en-US" b="1" dirty="0" err="1">
                <a:latin typeface="Times New Roman" pitchFamily="18" charset="0"/>
                <a:cs typeface="Times New Roman" pitchFamily="18" charset="0"/>
              </a:rPr>
              <a:t>Memberi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fokus</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kepada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usaha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mahu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mengubah</a:t>
            </a:r>
            <a:r>
              <a:rPr lang="en-US" b="1" dirty="0">
                <a:latin typeface="Times New Roman" pitchFamily="18" charset="0"/>
                <a:cs typeface="Times New Roman" pitchFamily="18" charset="0"/>
              </a:rPr>
              <a:t> idea yang </a:t>
            </a:r>
            <a:r>
              <a:rPr lang="en-US" b="1" dirty="0" err="1">
                <a:latin typeface="Times New Roman" pitchFamily="18" charset="0"/>
                <a:cs typeface="Times New Roman" pitchFamily="18" charset="0"/>
              </a:rPr>
              <a:t>ada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pada</a:t>
            </a:r>
            <a:r>
              <a:rPr lang="en-US" b="1" dirty="0">
                <a:latin typeface="Times New Roman" pitchFamily="18" charset="0"/>
                <a:cs typeface="Times New Roman" pitchFamily="18" charset="0"/>
              </a:rPr>
              <a:t> masa </a:t>
            </a:r>
            <a:r>
              <a:rPr lang="en-US" b="1" dirty="0" err="1">
                <a:latin typeface="Times New Roman" pitchFamily="18" charset="0"/>
                <a:cs typeface="Times New Roman" pitchFamily="18" charset="0"/>
              </a:rPr>
              <a:t>ini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tujuan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utama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pemikiran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ialah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membawa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perubahan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bukan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meneruskan</a:t>
            </a:r>
            <a:r>
              <a:rPr lang="en-US" dirty="0">
                <a:latin typeface="Times New Roman" pitchFamily="18" charset="0"/>
                <a:cs typeface="Times New Roman" pitchFamily="18" charset="0"/>
              </a:rPr>
              <a:t> idea </a:t>
            </a:r>
            <a:r>
              <a:rPr lang="en-US" dirty="0" err="1">
                <a:latin typeface="Times New Roman" pitchFamily="18" charset="0"/>
                <a:cs typeface="Times New Roman" pitchFamily="18" charset="0"/>
              </a:rPr>
              <a:t>sekarang</a:t>
            </a:r>
            <a:r>
              <a:rPr lang="en-US" dirty="0">
                <a:latin typeface="Times New Roman" pitchFamily="18" charset="0"/>
                <a:cs typeface="Times New Roman" pitchFamily="18" charset="0"/>
              </a:rPr>
              <a:t>)</a:t>
            </a:r>
          </a:p>
          <a:p>
            <a:pPr>
              <a:defRPr/>
            </a:pPr>
            <a:endParaRPr lang="en-US" dirty="0">
              <a:latin typeface="Times New Roman" pitchFamily="18" charset="0"/>
              <a:cs typeface="Times New Roman" pitchFamily="18" charset="0"/>
            </a:endParaRPr>
          </a:p>
          <a:p>
            <a:pPr marL="0" indent="0">
              <a:buNone/>
              <a:defRPr/>
            </a:pPr>
            <a:r>
              <a:rPr lang="en-US" b="1" dirty="0">
                <a:latin typeface="Times New Roman" pitchFamily="18" charset="0"/>
                <a:cs typeface="Times New Roman" pitchFamily="18" charset="0"/>
              </a:rPr>
              <a:t>4. </a:t>
            </a:r>
            <a:r>
              <a:rPr lang="en-US" b="1" dirty="0" err="1">
                <a:latin typeface="Times New Roman" pitchFamily="18" charset="0"/>
                <a:cs typeface="Times New Roman" pitchFamily="18" charset="0"/>
              </a:rPr>
              <a:t>Mencari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cara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baru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untuk</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menggantikan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penyelesaian</a:t>
            </a:r>
            <a:r>
              <a:rPr lang="en-US" b="1" dirty="0">
                <a:latin typeface="Times New Roman" pitchFamily="18" charset="0"/>
                <a:cs typeface="Times New Roman" pitchFamily="18" charset="0"/>
              </a:rPr>
              <a:t> yang </a:t>
            </a:r>
            <a:r>
              <a:rPr lang="en-US" b="1" dirty="0" err="1">
                <a:latin typeface="Times New Roman" pitchFamily="18" charset="0"/>
                <a:cs typeface="Times New Roman" pitchFamily="18" charset="0"/>
              </a:rPr>
              <a:t>sedang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digunakan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sekarang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pemikiran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cuba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membuang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kerja</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ini</a:t>
            </a:r>
            <a:r>
              <a:rPr lang="en-US" dirty="0">
                <a:latin typeface="Times New Roman" pitchFamily="18" charset="0"/>
                <a:cs typeface="Times New Roman" pitchFamily="18" charset="0"/>
              </a:rPr>
              <a:t> dan </a:t>
            </a:r>
            <a:r>
              <a:rPr lang="en-US" dirty="0" err="1">
                <a:latin typeface="Times New Roman" pitchFamily="18" charset="0"/>
                <a:cs typeface="Times New Roman" pitchFamily="18" charset="0"/>
              </a:rPr>
              <a:t>menggantikannya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baru</a:t>
            </a:r>
            <a:r>
              <a:rPr lang="en-US" dirty="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22146652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Ciri-Ciri</a:t>
            </a:r>
            <a:r>
              <a:rPr lang="en-US" dirty="0"/>
              <a:t> </a:t>
            </a:r>
            <a:r>
              <a:rPr lang="en-US" dirty="0" err="1"/>
              <a:t>Pemikiran</a:t>
            </a:r>
            <a:r>
              <a:rPr lang="en-US" dirty="0"/>
              <a:t> </a:t>
            </a:r>
            <a:r>
              <a:rPr lang="en-US" dirty="0" err="1"/>
              <a:t>Kreatif</a:t>
            </a:r>
            <a:endParaRPr lang="en-US" dirty="0"/>
          </a:p>
        </p:txBody>
      </p:sp>
      <p:sp>
        <p:nvSpPr>
          <p:cNvPr id="3" name="Content Placeholder 2"/>
          <p:cNvSpPr>
            <a:spLocks noGrp="1"/>
          </p:cNvSpPr>
          <p:nvPr>
            <p:ph idx="1"/>
          </p:nvPr>
        </p:nvSpPr>
        <p:spPr/>
        <p:txBody>
          <a:bodyPr>
            <a:normAutofit lnSpcReduction="10000"/>
          </a:bodyPr>
          <a:lstStyle/>
          <a:p>
            <a:pPr>
              <a:buNone/>
            </a:pPr>
            <a:r>
              <a:rPr lang="en-US" altLang="ms-MY" b="1" dirty="0">
                <a:latin typeface="Times New Roman" panose="02020603050405020304" pitchFamily="18" charset="0"/>
                <a:cs typeface="Times New Roman" panose="02020603050405020304" pitchFamily="18" charset="0"/>
              </a:rPr>
              <a:t>5. </a:t>
            </a:r>
            <a:r>
              <a:rPr lang="en-US" altLang="ms-MY" b="1" dirty="0" err="1">
                <a:latin typeface="Times New Roman" panose="02020603050405020304" pitchFamily="18" charset="0"/>
                <a:cs typeface="Times New Roman" panose="02020603050405020304" pitchFamily="18" charset="0"/>
              </a:rPr>
              <a:t>Pemikiran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ini</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tidak</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pernah</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berpuas</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hati</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dengan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jawapan</a:t>
            </a:r>
            <a:r>
              <a:rPr lang="en-US" altLang="ms-MY" b="1" dirty="0">
                <a:latin typeface="Times New Roman" panose="02020603050405020304" pitchFamily="18" charset="0"/>
                <a:cs typeface="Times New Roman" panose="02020603050405020304" pitchFamily="18" charset="0"/>
              </a:rPr>
              <a:t> yang </a:t>
            </a:r>
            <a:r>
              <a:rPr lang="en-US" altLang="ms-MY" b="1" dirty="0" err="1">
                <a:latin typeface="Times New Roman" panose="02020603050405020304" pitchFamily="18" charset="0"/>
                <a:cs typeface="Times New Roman" panose="02020603050405020304" pitchFamily="18" charset="0"/>
              </a:rPr>
              <a:t>digunakan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sekarang</a:t>
            </a:r>
            <a:r>
              <a:rPr lang="en-US" altLang="ms-MY" b="1" dirty="0">
                <a:latin typeface="Times New Roman" panose="02020603050405020304" pitchFamily="18" charset="0"/>
                <a:cs typeface="Times New Roman" panose="02020603050405020304" pitchFamily="18" charset="0"/>
              </a:rPr>
              <a:t>.</a:t>
            </a:r>
          </a:p>
          <a:p>
            <a:pPr>
              <a:buNone/>
            </a:pPr>
            <a:endParaRPr lang="en-US" altLang="ms-MY" dirty="0">
              <a:latin typeface="Times New Roman" panose="02020603050405020304" pitchFamily="18" charset="0"/>
              <a:cs typeface="Times New Roman" panose="02020603050405020304" pitchFamily="18" charset="0"/>
            </a:endParaRPr>
          </a:p>
          <a:p>
            <a:pPr>
              <a:buNone/>
            </a:pPr>
            <a:r>
              <a:rPr lang="en-US" altLang="ms-MY" b="1" dirty="0">
                <a:latin typeface="Times New Roman" panose="02020603050405020304" pitchFamily="18" charset="0"/>
                <a:cs typeface="Times New Roman" panose="02020603050405020304" pitchFamily="18" charset="0"/>
              </a:rPr>
              <a:t>6. </a:t>
            </a:r>
            <a:r>
              <a:rPr lang="en-US" altLang="ms-MY" b="1" dirty="0" err="1">
                <a:latin typeface="Times New Roman" panose="02020603050405020304" pitchFamily="18" charset="0"/>
                <a:cs typeface="Times New Roman" panose="02020603050405020304" pitchFamily="18" charset="0"/>
              </a:rPr>
              <a:t>Pemikiran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ini</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sengaja</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menghasikan</a:t>
            </a:r>
            <a:r>
              <a:rPr lang="en-US" altLang="ms-MY" b="1" dirty="0">
                <a:latin typeface="Times New Roman" panose="02020603050405020304" pitchFamily="18" charset="0"/>
                <a:cs typeface="Times New Roman" panose="02020603050405020304" pitchFamily="18" charset="0"/>
              </a:rPr>
              <a:t> idea-idea yang </a:t>
            </a:r>
            <a:r>
              <a:rPr lang="en-US" altLang="ms-MY" b="1" dirty="0" err="1">
                <a:latin typeface="Times New Roman" panose="02020603050405020304" pitchFamily="18" charset="0"/>
                <a:cs typeface="Times New Roman" panose="02020603050405020304" pitchFamily="18" charset="0"/>
              </a:rPr>
              <a:t>boleh</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memeranjatkan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fikiran-fikiran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biasa</a:t>
            </a:r>
            <a:r>
              <a:rPr lang="en-US" altLang="ms-MY" b="1" dirty="0">
                <a:latin typeface="Times New Roman" panose="02020603050405020304" pitchFamily="18" charset="0"/>
                <a:cs typeface="Times New Roman" panose="02020603050405020304" pitchFamily="18" charset="0"/>
              </a:rPr>
              <a:t>.</a:t>
            </a:r>
          </a:p>
          <a:p>
            <a:pPr>
              <a:buNone/>
            </a:pPr>
            <a:endParaRPr lang="en-US" altLang="ms-MY" dirty="0">
              <a:latin typeface="Times New Roman" panose="02020603050405020304" pitchFamily="18" charset="0"/>
              <a:cs typeface="Times New Roman" panose="02020603050405020304" pitchFamily="18" charset="0"/>
            </a:endParaRPr>
          </a:p>
          <a:p>
            <a:pPr>
              <a:buNone/>
            </a:pPr>
            <a:r>
              <a:rPr lang="en-US" altLang="ms-MY" b="1" dirty="0">
                <a:latin typeface="Times New Roman" panose="02020603050405020304" pitchFamily="18" charset="0"/>
                <a:cs typeface="Times New Roman" panose="02020603050405020304" pitchFamily="18" charset="0"/>
              </a:rPr>
              <a:t>7. </a:t>
            </a:r>
            <a:r>
              <a:rPr lang="en-US" altLang="ms-MY" b="1" dirty="0" err="1">
                <a:latin typeface="Times New Roman" panose="02020603050405020304" pitchFamily="18" charset="0"/>
                <a:cs typeface="Times New Roman" panose="02020603050405020304" pitchFamily="18" charset="0"/>
              </a:rPr>
              <a:t>Pemikiran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ini</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mengganggap</a:t>
            </a:r>
            <a:r>
              <a:rPr lang="en-US" altLang="ms-MY" b="1" dirty="0">
                <a:latin typeface="Times New Roman" panose="02020603050405020304" pitchFamily="18" charset="0"/>
                <a:cs typeface="Times New Roman" panose="02020603050405020304" pitchFamily="18" charset="0"/>
              </a:rPr>
              <a:t> idea yang </a:t>
            </a:r>
            <a:r>
              <a:rPr lang="en-US" altLang="ms-MY" b="1" dirty="0" err="1">
                <a:latin typeface="Times New Roman" panose="02020603050405020304" pitchFamily="18" charset="0"/>
                <a:cs typeface="Times New Roman" panose="02020603050405020304" pitchFamily="18" charset="0"/>
              </a:rPr>
              <a:t>baik</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tidak</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perlu</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kelihatan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logik</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pada</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awalnya</a:t>
            </a:r>
            <a:r>
              <a:rPr lang="en-US" altLang="ms-MY" b="1" dirty="0">
                <a:latin typeface="Times New Roman" panose="02020603050405020304" pitchFamily="18" charset="0"/>
                <a:cs typeface="Times New Roman" panose="02020603050405020304" pitchFamily="18" charset="0"/>
              </a:rPr>
              <a:t>. </a:t>
            </a:r>
            <a:r>
              <a:rPr lang="en-US" altLang="ms-MY" dirty="0">
                <a:latin typeface="Times New Roman" panose="02020603050405020304" pitchFamily="18" charset="0"/>
                <a:cs typeface="Times New Roman" panose="02020603050405020304" pitchFamily="18" charset="0"/>
              </a:rPr>
              <a:t>(</a:t>
            </a:r>
            <a:r>
              <a:rPr lang="en-US" altLang="ms-MY" dirty="0" err="1">
                <a:latin typeface="Times New Roman" panose="02020603050405020304" pitchFamily="18" charset="0"/>
                <a:cs typeface="Times New Roman" panose="02020603050405020304" pitchFamily="18" charset="0"/>
              </a:rPr>
              <a:t>gemar</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menggunakan</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logik</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songsang</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Contoh</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menyapu</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garam</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pada</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ikan</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sebelum</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digoreng</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Logik</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songsang</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mengatakan</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goreng</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ikan</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dahulu</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baru</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sapu</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garam</a:t>
            </a:r>
            <a:r>
              <a:rPr lang="en-US" altLang="ms-MY" dirty="0">
                <a:latin typeface="Times New Roman" panose="02020603050405020304" pitchFamily="18" charset="0"/>
                <a:cs typeface="Times New Roman" panose="02020603050405020304" pitchFamily="18" charset="0"/>
              </a:rPr>
              <a:t>)</a:t>
            </a:r>
            <a:endParaRPr lang="ms-MY" altLang="ms-MY"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778828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Ciri-Ciri</a:t>
            </a:r>
            <a:r>
              <a:rPr lang="en-US" dirty="0"/>
              <a:t> </a:t>
            </a:r>
            <a:r>
              <a:rPr lang="en-US" dirty="0" err="1"/>
              <a:t>Pemikiran</a:t>
            </a:r>
            <a:r>
              <a:rPr lang="en-US" dirty="0"/>
              <a:t> </a:t>
            </a:r>
            <a:r>
              <a:rPr lang="en-US" dirty="0" err="1"/>
              <a:t>Kreatif</a:t>
            </a:r>
            <a:endParaRPr lang="en-US" dirty="0"/>
          </a:p>
        </p:txBody>
      </p:sp>
      <p:sp>
        <p:nvSpPr>
          <p:cNvPr id="3" name="Content Placeholder 2"/>
          <p:cNvSpPr>
            <a:spLocks noGrp="1"/>
          </p:cNvSpPr>
          <p:nvPr>
            <p:ph idx="1"/>
          </p:nvPr>
        </p:nvSpPr>
        <p:spPr/>
        <p:txBody>
          <a:bodyPr/>
          <a:lstStyle/>
          <a:p>
            <a:pPr>
              <a:buNone/>
            </a:pPr>
            <a:r>
              <a:rPr lang="en-US" altLang="ms-MY" b="1" dirty="0">
                <a:latin typeface="Times New Roman" panose="02020603050405020304" pitchFamily="18" charset="0"/>
                <a:cs typeface="Times New Roman" panose="02020603050405020304" pitchFamily="18" charset="0"/>
              </a:rPr>
              <a:t>8. </a:t>
            </a:r>
            <a:r>
              <a:rPr lang="en-US" altLang="ms-MY" b="1" dirty="0" err="1">
                <a:latin typeface="Times New Roman" panose="02020603050405020304" pitchFamily="18" charset="0"/>
                <a:cs typeface="Times New Roman" panose="02020603050405020304" pitchFamily="18" charset="0"/>
              </a:rPr>
              <a:t>Menumpukan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perhatian</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kepada</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pelbagai</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kemungkinan</a:t>
            </a:r>
            <a:r>
              <a:rPr lang="en-US" altLang="ms-MY" b="1" dirty="0">
                <a:latin typeface="Times New Roman" panose="02020603050405020304" pitchFamily="18" charset="0"/>
                <a:cs typeface="Times New Roman" panose="02020603050405020304" pitchFamily="18" charset="0"/>
              </a:rPr>
              <a:t> yang </a:t>
            </a:r>
            <a:r>
              <a:rPr lang="en-US" altLang="ms-MY" b="1" dirty="0" err="1">
                <a:latin typeface="Times New Roman" panose="02020603050405020304" pitchFamily="18" charset="0"/>
                <a:cs typeface="Times New Roman" panose="02020603050405020304" pitchFamily="18" charset="0"/>
              </a:rPr>
              <a:t>boleh</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berlaku</a:t>
            </a:r>
            <a:r>
              <a:rPr lang="en-US" altLang="ms-MY" b="1" dirty="0">
                <a:latin typeface="Times New Roman" panose="02020603050405020304" pitchFamily="18" charset="0"/>
                <a:cs typeface="Times New Roman" panose="02020603050405020304" pitchFamily="18" charset="0"/>
              </a:rPr>
              <a:t> </a:t>
            </a:r>
            <a:r>
              <a:rPr lang="en-US" altLang="ms-MY" b="1" dirty="0" err="1">
                <a:latin typeface="Times New Roman" panose="02020603050405020304" pitchFamily="18" charset="0"/>
                <a:cs typeface="Times New Roman" panose="02020603050405020304" pitchFamily="18" charset="0"/>
              </a:rPr>
              <a:t>pada</a:t>
            </a:r>
            <a:r>
              <a:rPr lang="en-US" altLang="ms-MY" b="1" dirty="0">
                <a:latin typeface="Times New Roman" panose="02020603050405020304" pitchFamily="18" charset="0"/>
                <a:cs typeface="Times New Roman" panose="02020603050405020304" pitchFamily="18" charset="0"/>
              </a:rPr>
              <a:t> masa </a:t>
            </a:r>
            <a:r>
              <a:rPr lang="en-US" altLang="ms-MY" b="1" dirty="0" err="1">
                <a:latin typeface="Times New Roman" panose="02020603050405020304" pitchFamily="18" charset="0"/>
                <a:cs typeface="Times New Roman" panose="02020603050405020304" pitchFamily="18" charset="0"/>
              </a:rPr>
              <a:t>depan</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pemikiran</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ini</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gemar</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membayangkan</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apa</a:t>
            </a:r>
            <a:r>
              <a:rPr lang="en-US" altLang="ms-MY" dirty="0">
                <a:latin typeface="Times New Roman" panose="02020603050405020304" pitchFamily="18" charset="0"/>
                <a:cs typeface="Times New Roman" panose="02020603050405020304" pitchFamily="18" charset="0"/>
              </a:rPr>
              <a:t> yang </a:t>
            </a:r>
            <a:r>
              <a:rPr lang="en-US" altLang="ms-MY" dirty="0" err="1">
                <a:latin typeface="Times New Roman" panose="02020603050405020304" pitchFamily="18" charset="0"/>
                <a:cs typeface="Times New Roman" panose="02020603050405020304" pitchFamily="18" charset="0"/>
              </a:rPr>
              <a:t>akan</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terjadi</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akibat</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adanya</a:t>
            </a:r>
            <a:r>
              <a:rPr lang="en-US" altLang="ms-MY" dirty="0">
                <a:latin typeface="Times New Roman" panose="02020603050405020304" pitchFamily="18" charset="0"/>
                <a:cs typeface="Times New Roman" panose="02020603050405020304" pitchFamily="18" charset="0"/>
              </a:rPr>
              <a:t> idea yang '</a:t>
            </a:r>
            <a:r>
              <a:rPr lang="en-US" altLang="ms-MY" dirty="0" err="1">
                <a:latin typeface="Times New Roman" panose="02020603050405020304" pitchFamily="18" charset="0"/>
                <a:cs typeface="Times New Roman" panose="02020603050405020304" pitchFamily="18" charset="0"/>
              </a:rPr>
              <a:t>gila-gila</a:t>
            </a:r>
            <a:r>
              <a:rPr lang="en-US" altLang="ms-MY" dirty="0">
                <a:latin typeface="Times New Roman" panose="02020603050405020304" pitchFamily="18" charset="0"/>
                <a:cs typeface="Times New Roman" panose="02020603050405020304" pitchFamily="18" charset="0"/>
              </a:rPr>
              <a:t>' </a:t>
            </a:r>
            <a:r>
              <a:rPr lang="en-US" altLang="ms-MY" dirty="0" err="1">
                <a:latin typeface="Times New Roman" panose="02020603050405020304" pitchFamily="18" charset="0"/>
                <a:cs typeface="Times New Roman" panose="02020603050405020304" pitchFamily="18" charset="0"/>
              </a:rPr>
              <a:t>itu</a:t>
            </a:r>
            <a:r>
              <a:rPr lang="en-US" altLang="ms-MY" dirty="0">
                <a:latin typeface="Times New Roman" panose="02020603050405020304" pitchFamily="18" charset="0"/>
                <a:cs typeface="Times New Roman" panose="02020603050405020304" pitchFamily="18" charset="0"/>
              </a:rPr>
              <a:t>)</a:t>
            </a:r>
            <a:endParaRPr lang="ms-MY" altLang="ms-M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7118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Hasil</a:t>
            </a:r>
            <a:r>
              <a:rPr lang="en-US" dirty="0"/>
              <a:t> </a:t>
            </a:r>
            <a:r>
              <a:rPr lang="en-US" dirty="0" err="1"/>
              <a:t>Pembelajaran</a:t>
            </a:r>
            <a:endParaRPr lang="en-US" dirty="0"/>
          </a:p>
        </p:txBody>
      </p:sp>
      <p:sp>
        <p:nvSpPr>
          <p:cNvPr id="3" name="Content Placeholder 2"/>
          <p:cNvSpPr>
            <a:spLocks noGrp="1"/>
          </p:cNvSpPr>
          <p:nvPr>
            <p:ph idx="1"/>
          </p:nvPr>
        </p:nvSpPr>
        <p:spPr/>
        <p:txBody>
          <a:bodyPr/>
          <a:lstStyle/>
          <a:p>
            <a:pPr marL="0" indent="0">
              <a:buNone/>
            </a:pPr>
            <a:r>
              <a:rPr lang="en-US" dirty="0"/>
              <a:t>Di </a:t>
            </a:r>
            <a:r>
              <a:rPr lang="en-US" dirty="0" err="1"/>
              <a:t>akhir</a:t>
            </a:r>
            <a:r>
              <a:rPr lang="en-US" dirty="0"/>
              <a:t> </a:t>
            </a:r>
            <a:r>
              <a:rPr lang="en-US" dirty="0" err="1"/>
              <a:t>kelas</a:t>
            </a:r>
            <a:r>
              <a:rPr lang="en-US" dirty="0"/>
              <a:t> </a:t>
            </a:r>
            <a:r>
              <a:rPr lang="en-US" dirty="0" err="1"/>
              <a:t>pelajar</a:t>
            </a:r>
            <a:r>
              <a:rPr lang="en-US" dirty="0"/>
              <a:t> </a:t>
            </a:r>
            <a:r>
              <a:rPr lang="en-US" dirty="0" err="1"/>
              <a:t>akan</a:t>
            </a:r>
            <a:r>
              <a:rPr lang="en-US" dirty="0"/>
              <a:t> </a:t>
            </a:r>
            <a:r>
              <a:rPr lang="en-US" dirty="0" err="1"/>
              <a:t>dapat</a:t>
            </a:r>
            <a:r>
              <a:rPr lang="en-US" dirty="0"/>
              <a:t> </a:t>
            </a:r>
          </a:p>
          <a:p>
            <a:r>
              <a:rPr lang="en-US" dirty="0" err="1"/>
              <a:t>Memahami</a:t>
            </a:r>
            <a:r>
              <a:rPr lang="en-US" dirty="0"/>
              <a:t> </a:t>
            </a:r>
            <a:r>
              <a:rPr lang="en-US" dirty="0" err="1"/>
              <a:t>konsep</a:t>
            </a:r>
            <a:r>
              <a:rPr lang="en-US" dirty="0"/>
              <a:t> dan </a:t>
            </a:r>
            <a:r>
              <a:rPr lang="en-US" dirty="0" err="1"/>
              <a:t>definisi</a:t>
            </a:r>
            <a:r>
              <a:rPr lang="en-US" dirty="0"/>
              <a:t> </a:t>
            </a:r>
            <a:r>
              <a:rPr lang="en-US" dirty="0" err="1"/>
              <a:t>pemikiran</a:t>
            </a:r>
            <a:r>
              <a:rPr lang="en-US" dirty="0"/>
              <a:t> </a:t>
            </a:r>
            <a:r>
              <a:rPr lang="en-US" dirty="0" err="1"/>
              <a:t>kreatif</a:t>
            </a:r>
            <a:endParaRPr lang="en-US" dirty="0"/>
          </a:p>
          <a:p>
            <a:r>
              <a:rPr lang="en-US" dirty="0" err="1"/>
              <a:t>Mengetahui</a:t>
            </a:r>
            <a:r>
              <a:rPr lang="en-US" dirty="0"/>
              <a:t> </a:t>
            </a:r>
            <a:r>
              <a:rPr lang="en-US" dirty="0" err="1"/>
              <a:t>ciri-ciri</a:t>
            </a:r>
            <a:r>
              <a:rPr lang="en-US" dirty="0"/>
              <a:t> dan </a:t>
            </a:r>
            <a:r>
              <a:rPr lang="en-US" dirty="0" err="1"/>
              <a:t>kriteria</a:t>
            </a:r>
            <a:r>
              <a:rPr lang="en-US" dirty="0"/>
              <a:t> </a:t>
            </a:r>
            <a:r>
              <a:rPr lang="en-US" dirty="0" err="1"/>
              <a:t>pemikiran</a:t>
            </a:r>
            <a:r>
              <a:rPr lang="en-US" dirty="0"/>
              <a:t> </a:t>
            </a:r>
            <a:r>
              <a:rPr lang="en-US" dirty="0" err="1"/>
              <a:t>kreatif</a:t>
            </a:r>
            <a:endParaRPr lang="en-US" dirty="0"/>
          </a:p>
          <a:p>
            <a:r>
              <a:rPr lang="en-US" dirty="0" err="1"/>
              <a:t>Memahami</a:t>
            </a:r>
            <a:r>
              <a:rPr lang="en-US" dirty="0"/>
              <a:t> proses </a:t>
            </a:r>
            <a:r>
              <a:rPr lang="en-US" dirty="0" err="1"/>
              <a:t>kreatif</a:t>
            </a:r>
            <a:endParaRPr lang="en-US" dirty="0"/>
          </a:p>
          <a:p>
            <a:r>
              <a:rPr lang="en-US" dirty="0" err="1"/>
              <a:t>Mengetahui</a:t>
            </a:r>
            <a:r>
              <a:rPr lang="en-US" dirty="0"/>
              <a:t> </a:t>
            </a:r>
            <a:r>
              <a:rPr lang="en-US" dirty="0" err="1"/>
              <a:t>halangan</a:t>
            </a:r>
            <a:r>
              <a:rPr lang="en-US" dirty="0"/>
              <a:t> </a:t>
            </a:r>
            <a:r>
              <a:rPr lang="en-US" dirty="0" err="1"/>
              <a:t>kepada</a:t>
            </a:r>
            <a:r>
              <a:rPr lang="en-US" dirty="0"/>
              <a:t> </a:t>
            </a:r>
            <a:r>
              <a:rPr lang="en-US" dirty="0" err="1"/>
              <a:t>pemikiran</a:t>
            </a:r>
            <a:r>
              <a:rPr lang="en-US" dirty="0"/>
              <a:t> </a:t>
            </a:r>
            <a:r>
              <a:rPr lang="en-US" dirty="0" err="1"/>
              <a:t>kreatif</a:t>
            </a:r>
            <a:endParaRPr lang="en-US" dirty="0"/>
          </a:p>
          <a:p>
            <a:endParaRPr lang="en-US" dirty="0"/>
          </a:p>
        </p:txBody>
      </p:sp>
    </p:spTree>
    <p:extLst>
      <p:ext uri="{BB962C8B-B14F-4D97-AF65-F5344CB8AC3E}">
        <p14:creationId xmlns:p14="http://schemas.microsoft.com/office/powerpoint/2010/main" val="13953529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514600" cy="1325563"/>
          </a:xfrm>
        </p:spPr>
        <p:txBody>
          <a:bodyPr/>
          <a:lstStyle/>
          <a:p>
            <a:r>
              <a:rPr lang="en-US" b="1" dirty="0">
                <a:solidFill>
                  <a:srgbClr val="FF0000"/>
                </a:solidFill>
              </a:rPr>
              <a:t>LATIHAN:</a:t>
            </a:r>
          </a:p>
        </p:txBody>
      </p:sp>
      <p:sp>
        <p:nvSpPr>
          <p:cNvPr id="3" name="Content Placeholder 2"/>
          <p:cNvSpPr>
            <a:spLocks noGrp="1"/>
          </p:cNvSpPr>
          <p:nvPr>
            <p:ph idx="1"/>
          </p:nvPr>
        </p:nvSpPr>
        <p:spPr/>
        <p:txBody>
          <a:bodyPr/>
          <a:lstStyle/>
          <a:p>
            <a:r>
              <a:rPr lang="en-US" dirty="0" err="1"/>
              <a:t>Berikan</a:t>
            </a:r>
            <a:r>
              <a:rPr lang="en-US" dirty="0"/>
              <a:t> 4 </a:t>
            </a:r>
            <a:r>
              <a:rPr lang="en-US" dirty="0" err="1"/>
              <a:t>ciri-ciri</a:t>
            </a:r>
            <a:r>
              <a:rPr lang="en-US" dirty="0"/>
              <a:t> </a:t>
            </a:r>
            <a:r>
              <a:rPr lang="en-US" dirty="0" err="1"/>
              <a:t>pemikiran</a:t>
            </a:r>
            <a:r>
              <a:rPr lang="en-US" dirty="0"/>
              <a:t> </a:t>
            </a:r>
            <a:r>
              <a:rPr lang="en-US" dirty="0" err="1"/>
              <a:t>kreatif</a:t>
            </a:r>
            <a:r>
              <a:rPr lang="en-US" dirty="0"/>
              <a:t>.</a:t>
            </a:r>
          </a:p>
          <a:p>
            <a:pPr marL="457200" lvl="1" indent="0">
              <a:buNone/>
            </a:pPr>
            <a:r>
              <a:rPr lang="en-US" dirty="0"/>
              <a:t>1. ____________________</a:t>
            </a:r>
          </a:p>
          <a:p>
            <a:pPr marL="457200" lvl="1" indent="0">
              <a:buNone/>
            </a:pPr>
            <a:r>
              <a:rPr lang="en-US" dirty="0"/>
              <a:t>2._____________________</a:t>
            </a:r>
          </a:p>
          <a:p>
            <a:pPr marL="457200" lvl="1" indent="0">
              <a:buNone/>
            </a:pPr>
            <a:r>
              <a:rPr lang="en-US" dirty="0"/>
              <a:t>3._____________________</a:t>
            </a:r>
          </a:p>
          <a:p>
            <a:pPr marL="457200" lvl="1" indent="0">
              <a:buNone/>
            </a:pPr>
            <a:r>
              <a:rPr lang="en-US" dirty="0"/>
              <a:t>4. _____________________</a:t>
            </a:r>
          </a:p>
        </p:txBody>
      </p:sp>
    </p:spTree>
    <p:extLst>
      <p:ext uri="{BB962C8B-B14F-4D97-AF65-F5344CB8AC3E}">
        <p14:creationId xmlns:p14="http://schemas.microsoft.com/office/powerpoint/2010/main" val="16216137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ms-MY" sz="4800" b="1"/>
              <a:t>HALANGAN KEPADA KREATIVITI</a:t>
            </a:r>
            <a:r>
              <a:rPr lang="en-US" altLang="ms-MY" sz="4800"/>
              <a:t> </a:t>
            </a:r>
          </a:p>
        </p:txBody>
      </p:sp>
      <p:sp>
        <p:nvSpPr>
          <p:cNvPr id="30723" name="Rectangle 3"/>
          <p:cNvSpPr>
            <a:spLocks noGrp="1" noChangeArrowheads="1"/>
          </p:cNvSpPr>
          <p:nvPr>
            <p:ph type="body" idx="1"/>
          </p:nvPr>
        </p:nvSpPr>
        <p:spPr>
          <a:xfrm>
            <a:off x="2155826" y="2238375"/>
            <a:ext cx="7826375" cy="4114800"/>
          </a:xfrm>
        </p:spPr>
        <p:txBody>
          <a:bodyPr/>
          <a:lstStyle/>
          <a:p>
            <a:pPr eaLnBrk="1" hangingPunct="1"/>
            <a:r>
              <a:rPr lang="en-US" altLang="ms-MY" b="1"/>
              <a:t>Lambat Bertindak  </a:t>
            </a:r>
            <a:endParaRPr lang="en-US" altLang="ms-MY"/>
          </a:p>
          <a:p>
            <a:pPr eaLnBrk="1" hangingPunct="1">
              <a:buFont typeface="Wingdings" panose="05000000000000000000" pitchFamily="2" charset="2"/>
              <a:buNone/>
            </a:pPr>
            <a:r>
              <a:rPr lang="en-US" altLang="ms-MY"/>
              <a:t>	Kehidupan pada masa sekarang penuh dengan ketidak jangkaan dan memerlukan manusia berfikiran pantas. Teknologi yang sering berubah-ubah memerlukan manusia cepat bertindak serta bersedia mempelajari sesuatu yang baru supaya mereka tidak ketinggalan.</a:t>
            </a: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524000"/>
            <a:ext cx="3429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558929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ms-MY" sz="4800" b="1"/>
              <a:t>HALANGAN KEPADA KREATIVITI</a:t>
            </a:r>
          </a:p>
        </p:txBody>
      </p:sp>
      <p:sp>
        <p:nvSpPr>
          <p:cNvPr id="31747" name="Rectangle 3"/>
          <p:cNvSpPr>
            <a:spLocks noGrp="1" noChangeArrowheads="1"/>
          </p:cNvSpPr>
          <p:nvPr>
            <p:ph type="body" idx="1"/>
          </p:nvPr>
        </p:nvSpPr>
        <p:spPr/>
        <p:txBody>
          <a:bodyPr/>
          <a:lstStyle/>
          <a:p>
            <a:pPr eaLnBrk="1" hangingPunct="1"/>
            <a:r>
              <a:rPr lang="en-US" altLang="ms-MY" b="1"/>
              <a:t>Pemikiran Stereotaip</a:t>
            </a:r>
            <a:endParaRPr lang="en-US" altLang="ms-MY"/>
          </a:p>
          <a:p>
            <a:pPr eaLnBrk="1" hangingPunct="1">
              <a:buFont typeface="Wingdings" panose="05000000000000000000" pitchFamily="2" charset="2"/>
              <a:buNone/>
            </a:pPr>
            <a:r>
              <a:rPr lang="en-US" altLang="ms-MY"/>
              <a:t>	Kebanyakan manusia tidak berani melakukan sesuatu yang berbeza dan mengandaikan setiap situasi perlu berlaku di dalam situasi dan kaedah yang sama. Mereka cenderung berfikiran stereotaip dan takutkan perubahan. Menurut </a:t>
            </a:r>
            <a:r>
              <a:rPr lang="en-US" altLang="ms-MY" i="1"/>
              <a:t>Edward de Bono (1970),</a:t>
            </a:r>
            <a:r>
              <a:rPr lang="en-US" altLang="ms-MY"/>
              <a:t> manusia mesti mengubah pemikiran mereka untuk meningkatkan kreativiti. Hanya pemikiran yang sedia berubah sahaja akan dapat menjana idea dan inovasi baru.</a:t>
            </a:r>
          </a:p>
        </p:txBody>
      </p:sp>
    </p:spTree>
    <p:extLst>
      <p:ext uri="{BB962C8B-B14F-4D97-AF65-F5344CB8AC3E}">
        <p14:creationId xmlns:p14="http://schemas.microsoft.com/office/powerpoint/2010/main" val="25705385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58939" y="381000"/>
            <a:ext cx="8885237" cy="1155700"/>
          </a:xfrm>
        </p:spPr>
        <p:txBody>
          <a:bodyPr/>
          <a:lstStyle/>
          <a:p>
            <a:pPr eaLnBrk="1" hangingPunct="1"/>
            <a:r>
              <a:rPr lang="en-US" altLang="ms-MY" sz="4800" b="1"/>
              <a:t>HALANGAN KEPADA KREATIVITI</a:t>
            </a:r>
          </a:p>
        </p:txBody>
      </p:sp>
      <p:sp>
        <p:nvSpPr>
          <p:cNvPr id="32771" name="Rectangle 3"/>
          <p:cNvSpPr>
            <a:spLocks noGrp="1" noChangeArrowheads="1"/>
          </p:cNvSpPr>
          <p:nvPr>
            <p:ph type="body" idx="1"/>
          </p:nvPr>
        </p:nvSpPr>
        <p:spPr>
          <a:xfrm>
            <a:off x="1658938" y="1350964"/>
            <a:ext cx="8896350" cy="4135437"/>
          </a:xfrm>
        </p:spPr>
        <p:txBody>
          <a:bodyPr>
            <a:normAutofit fontScale="92500" lnSpcReduction="20000"/>
          </a:bodyPr>
          <a:lstStyle/>
          <a:p>
            <a:pPr eaLnBrk="1" hangingPunct="1">
              <a:lnSpc>
                <a:spcPct val="80000"/>
              </a:lnSpc>
            </a:pPr>
            <a:r>
              <a:rPr lang="en-US" altLang="ms-MY" b="1"/>
              <a:t>Suka Membuat Andaian</a:t>
            </a:r>
            <a:endParaRPr lang="en-US" altLang="ms-MY"/>
          </a:p>
          <a:p>
            <a:pPr eaLnBrk="1" hangingPunct="1">
              <a:lnSpc>
                <a:spcPct val="80000"/>
              </a:lnSpc>
              <a:buFont typeface="Wingdings" panose="05000000000000000000" pitchFamily="2" charset="2"/>
              <a:buNone/>
            </a:pPr>
            <a:r>
              <a:rPr lang="en-US" altLang="ms-MY"/>
              <a:t>	</a:t>
            </a:r>
          </a:p>
          <a:p>
            <a:pPr eaLnBrk="1" hangingPunct="1">
              <a:lnSpc>
                <a:spcPct val="80000"/>
              </a:lnSpc>
              <a:buFont typeface="Wingdings" panose="05000000000000000000" pitchFamily="2" charset="2"/>
              <a:buNone/>
            </a:pPr>
            <a:r>
              <a:rPr lang="en-US" altLang="ms-MY"/>
              <a:t>	Usahawan yang tidak berani menanggung risiko akan cuba membuat keputusan berasaskan kebarangkalian dan andaian. </a:t>
            </a:r>
          </a:p>
          <a:p>
            <a:pPr eaLnBrk="1" hangingPunct="1">
              <a:lnSpc>
                <a:spcPct val="80000"/>
              </a:lnSpc>
              <a:buFont typeface="Wingdings" panose="05000000000000000000" pitchFamily="2" charset="2"/>
              <a:buNone/>
            </a:pPr>
            <a:r>
              <a:rPr lang="en-US" altLang="ms-MY"/>
              <a:t>	</a:t>
            </a:r>
          </a:p>
          <a:p>
            <a:pPr eaLnBrk="1" hangingPunct="1">
              <a:lnSpc>
                <a:spcPct val="80000"/>
              </a:lnSpc>
              <a:buFont typeface="Wingdings" panose="05000000000000000000" pitchFamily="2" charset="2"/>
              <a:buNone/>
            </a:pPr>
            <a:r>
              <a:rPr lang="en-US" altLang="ms-MY"/>
              <a:t>	Usahawan yang terlalu bergantung kepada kebarangkalian akan membuat keputusan tidak berasaskan realiti dan seterusnya menghalang beliau untuk berfikiran kreatif. </a:t>
            </a:r>
          </a:p>
          <a:p>
            <a:pPr eaLnBrk="1" hangingPunct="1">
              <a:lnSpc>
                <a:spcPct val="80000"/>
              </a:lnSpc>
              <a:buFont typeface="Wingdings" panose="05000000000000000000" pitchFamily="2" charset="2"/>
              <a:buNone/>
            </a:pPr>
            <a:r>
              <a:rPr lang="en-US" altLang="ms-MY"/>
              <a:t>	</a:t>
            </a:r>
          </a:p>
          <a:p>
            <a:pPr eaLnBrk="1" hangingPunct="1">
              <a:lnSpc>
                <a:spcPct val="80000"/>
              </a:lnSpc>
              <a:buFont typeface="Wingdings" panose="05000000000000000000" pitchFamily="2" charset="2"/>
              <a:buNone/>
            </a:pPr>
            <a:r>
              <a:rPr lang="en-US" altLang="ms-MY"/>
              <a:t>	Walau bagaimanapun, pemikiran intuitif dan andaian kadangkala perlu digabungkan dengan pemikiran logik untuk membuat keputusan yang lebih tepat.</a:t>
            </a:r>
          </a:p>
        </p:txBody>
      </p:sp>
    </p:spTree>
    <p:extLst>
      <p:ext uri="{BB962C8B-B14F-4D97-AF65-F5344CB8AC3E}">
        <p14:creationId xmlns:p14="http://schemas.microsoft.com/office/powerpoint/2010/main" val="23446291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58939" y="533400"/>
            <a:ext cx="8885237" cy="1155700"/>
          </a:xfrm>
        </p:spPr>
        <p:txBody>
          <a:bodyPr/>
          <a:lstStyle/>
          <a:p>
            <a:pPr eaLnBrk="1" hangingPunct="1"/>
            <a:r>
              <a:rPr lang="en-US" altLang="ms-MY" sz="4800" b="1"/>
              <a:t>HALANGAN KEPADA KREATIVITI</a:t>
            </a:r>
          </a:p>
        </p:txBody>
      </p:sp>
      <p:sp>
        <p:nvSpPr>
          <p:cNvPr id="33795" name="Rectangle 3"/>
          <p:cNvSpPr>
            <a:spLocks noGrp="1" noChangeArrowheads="1"/>
          </p:cNvSpPr>
          <p:nvPr>
            <p:ph type="body" idx="1"/>
          </p:nvPr>
        </p:nvSpPr>
        <p:spPr>
          <a:xfrm>
            <a:off x="1183341" y="1824318"/>
            <a:ext cx="9360835" cy="4630270"/>
          </a:xfrm>
        </p:spPr>
        <p:txBody>
          <a:bodyPr>
            <a:normAutofit fontScale="92500" lnSpcReduction="10000"/>
          </a:bodyPr>
          <a:lstStyle/>
          <a:p>
            <a:pPr eaLnBrk="1" hangingPunct="1">
              <a:lnSpc>
                <a:spcPct val="80000"/>
              </a:lnSpc>
            </a:pPr>
            <a:r>
              <a:rPr lang="en-US" altLang="ms-MY" b="1" dirty="0" err="1"/>
              <a:t>Takutkan</a:t>
            </a:r>
            <a:r>
              <a:rPr lang="en-US" altLang="ms-MY" b="1" dirty="0"/>
              <a:t> </a:t>
            </a:r>
            <a:r>
              <a:rPr lang="en-US" altLang="ms-MY" b="1" dirty="0" err="1"/>
              <a:t>Risiko</a:t>
            </a:r>
            <a:endParaRPr lang="en-US" altLang="ms-MY" b="1" dirty="0"/>
          </a:p>
          <a:p>
            <a:pPr eaLnBrk="1" hangingPunct="1">
              <a:lnSpc>
                <a:spcPct val="80000"/>
              </a:lnSpc>
            </a:pPr>
            <a:endParaRPr lang="en-US" altLang="ms-MY" dirty="0"/>
          </a:p>
          <a:p>
            <a:pPr eaLnBrk="1" hangingPunct="1">
              <a:lnSpc>
                <a:spcPct val="80000"/>
              </a:lnSpc>
              <a:buFont typeface="Wingdings" panose="05000000000000000000" pitchFamily="2" charset="2"/>
              <a:buNone/>
            </a:pPr>
            <a:r>
              <a:rPr lang="en-US" altLang="ms-MY" dirty="0"/>
              <a:t>	</a:t>
            </a:r>
            <a:r>
              <a:rPr lang="en-US" altLang="ms-MY" dirty="0" err="1"/>
              <a:t>Setiap</a:t>
            </a:r>
            <a:r>
              <a:rPr lang="en-US" altLang="ms-MY" dirty="0"/>
              <a:t> </a:t>
            </a:r>
            <a:r>
              <a:rPr lang="en-US" altLang="ms-MY" dirty="0" err="1"/>
              <a:t>individu</a:t>
            </a:r>
            <a:r>
              <a:rPr lang="en-US" altLang="ms-MY" dirty="0"/>
              <a:t> </a:t>
            </a:r>
            <a:r>
              <a:rPr lang="en-US" altLang="ms-MY" dirty="0" err="1"/>
              <a:t>akan</a:t>
            </a:r>
            <a:r>
              <a:rPr lang="en-US" altLang="ms-MY" dirty="0"/>
              <a:t> </a:t>
            </a:r>
            <a:r>
              <a:rPr lang="en-US" altLang="ms-MY" dirty="0" err="1"/>
              <a:t>cuba</a:t>
            </a:r>
            <a:r>
              <a:rPr lang="en-US" altLang="ms-MY" dirty="0"/>
              <a:t> </a:t>
            </a:r>
            <a:r>
              <a:rPr lang="en-US" altLang="ms-MY" dirty="0" err="1"/>
              <a:t>untuk</a:t>
            </a:r>
            <a:r>
              <a:rPr lang="en-US" altLang="ms-MY" dirty="0"/>
              <a:t> </a:t>
            </a:r>
            <a:r>
              <a:rPr lang="en-US" altLang="ms-MY" dirty="0" err="1"/>
              <a:t>membuat</a:t>
            </a:r>
            <a:r>
              <a:rPr lang="en-US" altLang="ms-MY" dirty="0"/>
              <a:t> </a:t>
            </a:r>
            <a:r>
              <a:rPr lang="en-US" altLang="ms-MY" dirty="0" err="1"/>
              <a:t>keputusan</a:t>
            </a:r>
            <a:r>
              <a:rPr lang="en-US" altLang="ms-MY" dirty="0"/>
              <a:t> </a:t>
            </a:r>
            <a:r>
              <a:rPr lang="en-US" altLang="ms-MY" dirty="0" err="1"/>
              <a:t>dan</a:t>
            </a:r>
            <a:r>
              <a:rPr lang="en-US" altLang="ms-MY" dirty="0"/>
              <a:t> </a:t>
            </a:r>
            <a:r>
              <a:rPr lang="en-US" altLang="ms-MY" dirty="0" err="1"/>
              <a:t>tindakan</a:t>
            </a:r>
            <a:r>
              <a:rPr lang="en-US" altLang="ms-MY" dirty="0"/>
              <a:t> yang </a:t>
            </a:r>
            <a:r>
              <a:rPr lang="en-US" altLang="ms-MY" dirty="0" err="1"/>
              <a:t>betul</a:t>
            </a:r>
            <a:r>
              <a:rPr lang="en-US" altLang="ms-MY" dirty="0"/>
              <a:t>. </a:t>
            </a:r>
          </a:p>
          <a:p>
            <a:pPr eaLnBrk="1" hangingPunct="1">
              <a:lnSpc>
                <a:spcPct val="80000"/>
              </a:lnSpc>
              <a:buFont typeface="Wingdings" panose="05000000000000000000" pitchFamily="2" charset="2"/>
              <a:buNone/>
            </a:pPr>
            <a:r>
              <a:rPr lang="en-US" altLang="ms-MY" dirty="0"/>
              <a:t>	</a:t>
            </a:r>
          </a:p>
          <a:p>
            <a:pPr eaLnBrk="1" hangingPunct="1">
              <a:lnSpc>
                <a:spcPct val="80000"/>
              </a:lnSpc>
              <a:buFont typeface="Wingdings" panose="05000000000000000000" pitchFamily="2" charset="2"/>
              <a:buNone/>
            </a:pPr>
            <a:r>
              <a:rPr lang="en-US" altLang="ms-MY" dirty="0"/>
              <a:t>	</a:t>
            </a:r>
            <a:r>
              <a:rPr lang="en-US" altLang="ms-MY" dirty="0" err="1"/>
              <a:t>Sikap</a:t>
            </a:r>
            <a:r>
              <a:rPr lang="en-US" altLang="ms-MY" dirty="0"/>
              <a:t> </a:t>
            </a:r>
            <a:r>
              <a:rPr lang="en-US" altLang="ms-MY" dirty="0" err="1"/>
              <a:t>cuba</a:t>
            </a:r>
            <a:r>
              <a:rPr lang="en-US" altLang="ms-MY" dirty="0"/>
              <a:t> </a:t>
            </a:r>
            <a:r>
              <a:rPr lang="en-US" altLang="ms-MY" dirty="0" err="1"/>
              <a:t>untuk</a:t>
            </a:r>
            <a:r>
              <a:rPr lang="en-US" altLang="ms-MY" dirty="0"/>
              <a:t> </a:t>
            </a:r>
            <a:r>
              <a:rPr lang="en-US" altLang="ms-MY" dirty="0" err="1"/>
              <a:t>meminimumkan</a:t>
            </a:r>
            <a:r>
              <a:rPr lang="en-US" altLang="ms-MY" dirty="0"/>
              <a:t> </a:t>
            </a:r>
            <a:r>
              <a:rPr lang="en-US" altLang="ms-MY" dirty="0" err="1"/>
              <a:t>risiko</a:t>
            </a:r>
            <a:r>
              <a:rPr lang="en-US" altLang="ms-MY" dirty="0"/>
              <a:t> </a:t>
            </a:r>
            <a:r>
              <a:rPr lang="en-US" altLang="ms-MY" dirty="0" err="1"/>
              <a:t>juga</a:t>
            </a:r>
            <a:r>
              <a:rPr lang="en-US" altLang="ms-MY" dirty="0"/>
              <a:t> </a:t>
            </a:r>
            <a:r>
              <a:rPr lang="en-US" altLang="ms-MY" dirty="0" err="1"/>
              <a:t>akan</a:t>
            </a:r>
            <a:r>
              <a:rPr lang="en-US" altLang="ms-MY" dirty="0"/>
              <a:t> </a:t>
            </a:r>
            <a:r>
              <a:rPr lang="en-US" altLang="ms-MY" dirty="0" err="1"/>
              <a:t>turut</a:t>
            </a:r>
            <a:r>
              <a:rPr lang="en-US" altLang="ms-MY" dirty="0"/>
              <a:t> </a:t>
            </a:r>
            <a:r>
              <a:rPr lang="en-US" altLang="ms-MY" dirty="0" err="1"/>
              <a:t>meminimumkan</a:t>
            </a:r>
            <a:r>
              <a:rPr lang="en-US" altLang="ms-MY" dirty="0"/>
              <a:t> </a:t>
            </a:r>
            <a:r>
              <a:rPr lang="en-US" altLang="ms-MY" dirty="0" err="1"/>
              <a:t>kehendak</a:t>
            </a:r>
            <a:r>
              <a:rPr lang="en-US" altLang="ms-MY" dirty="0"/>
              <a:t> </a:t>
            </a:r>
            <a:r>
              <a:rPr lang="en-US" altLang="ms-MY" dirty="0" err="1"/>
              <a:t>untuk</a:t>
            </a:r>
            <a:r>
              <a:rPr lang="en-US" altLang="ms-MY" dirty="0"/>
              <a:t> </a:t>
            </a:r>
            <a:r>
              <a:rPr lang="en-US" altLang="ms-MY" dirty="0" err="1"/>
              <a:t>berinovasi</a:t>
            </a:r>
            <a:r>
              <a:rPr lang="en-US" altLang="ms-MY" dirty="0"/>
              <a:t>. </a:t>
            </a:r>
          </a:p>
          <a:p>
            <a:pPr eaLnBrk="1" hangingPunct="1">
              <a:lnSpc>
                <a:spcPct val="80000"/>
              </a:lnSpc>
              <a:buFont typeface="Wingdings" panose="05000000000000000000" pitchFamily="2" charset="2"/>
              <a:buNone/>
            </a:pPr>
            <a:endParaRPr lang="en-US" altLang="ms-MY" dirty="0"/>
          </a:p>
          <a:p>
            <a:pPr eaLnBrk="1" hangingPunct="1">
              <a:lnSpc>
                <a:spcPct val="80000"/>
              </a:lnSpc>
              <a:buFont typeface="Wingdings" panose="05000000000000000000" pitchFamily="2" charset="2"/>
              <a:buNone/>
            </a:pPr>
            <a:r>
              <a:rPr lang="en-US" altLang="ms-MY" dirty="0"/>
              <a:t>	</a:t>
            </a:r>
            <a:r>
              <a:rPr lang="en-US" altLang="ms-MY" dirty="0" err="1"/>
              <a:t>Seorang</a:t>
            </a:r>
            <a:r>
              <a:rPr lang="en-US" altLang="ms-MY" dirty="0"/>
              <a:t> </a:t>
            </a:r>
            <a:r>
              <a:rPr lang="en-US" altLang="ms-MY" dirty="0" err="1"/>
              <a:t>individu</a:t>
            </a:r>
            <a:r>
              <a:rPr lang="en-US" altLang="ms-MY" dirty="0"/>
              <a:t> yang </a:t>
            </a:r>
            <a:r>
              <a:rPr lang="en-US" altLang="ms-MY" dirty="0" err="1"/>
              <a:t>ingin</a:t>
            </a:r>
            <a:r>
              <a:rPr lang="en-US" altLang="ms-MY" dirty="0"/>
              <a:t> </a:t>
            </a:r>
            <a:r>
              <a:rPr lang="en-US" altLang="ms-MY" dirty="0" err="1"/>
              <a:t>berinovasi</a:t>
            </a:r>
            <a:r>
              <a:rPr lang="en-US" altLang="ms-MY" dirty="0"/>
              <a:t> </a:t>
            </a:r>
            <a:r>
              <a:rPr lang="en-US" altLang="ms-MY" dirty="0" err="1"/>
              <a:t>perlu</a:t>
            </a:r>
            <a:r>
              <a:rPr lang="en-US" altLang="ms-MY" dirty="0"/>
              <a:t> </a:t>
            </a:r>
            <a:r>
              <a:rPr lang="en-US" altLang="ms-MY" dirty="0" err="1"/>
              <a:t>berani</a:t>
            </a:r>
            <a:r>
              <a:rPr lang="en-US" altLang="ms-MY" dirty="0"/>
              <a:t> </a:t>
            </a:r>
            <a:r>
              <a:rPr lang="en-US" altLang="ms-MY" dirty="0" err="1"/>
              <a:t>mengambil</a:t>
            </a:r>
            <a:r>
              <a:rPr lang="en-US" altLang="ms-MY" dirty="0"/>
              <a:t> </a:t>
            </a:r>
            <a:r>
              <a:rPr lang="en-US" altLang="ms-MY" b="1" dirty="0" err="1"/>
              <a:t>risiko</a:t>
            </a:r>
            <a:r>
              <a:rPr lang="en-US" altLang="ms-MY" b="1" dirty="0"/>
              <a:t> yang </a:t>
            </a:r>
            <a:r>
              <a:rPr lang="en-US" altLang="ms-MY" b="1" dirty="0" err="1"/>
              <a:t>telah</a:t>
            </a:r>
            <a:r>
              <a:rPr lang="en-US" altLang="ms-MY" b="1" dirty="0"/>
              <a:t> </a:t>
            </a:r>
            <a:r>
              <a:rPr lang="en-US" altLang="ms-MY" b="1" dirty="0" err="1"/>
              <a:t>dihitung</a:t>
            </a:r>
            <a:r>
              <a:rPr lang="en-US" altLang="ms-MY" dirty="0"/>
              <a:t> </a:t>
            </a:r>
            <a:r>
              <a:rPr lang="en-US" altLang="ms-MY" dirty="0" err="1"/>
              <a:t>dan</a:t>
            </a:r>
            <a:r>
              <a:rPr lang="en-US" altLang="ms-MY" dirty="0"/>
              <a:t> </a:t>
            </a:r>
            <a:r>
              <a:rPr lang="en-US" altLang="ms-MY" dirty="0" err="1"/>
              <a:t>tidak</a:t>
            </a:r>
            <a:r>
              <a:rPr lang="en-US" altLang="ms-MY" dirty="0"/>
              <a:t> </a:t>
            </a:r>
            <a:r>
              <a:rPr lang="en-US" altLang="ms-MY" dirty="0" err="1"/>
              <a:t>takutkan</a:t>
            </a:r>
            <a:r>
              <a:rPr lang="en-US" altLang="ms-MY" dirty="0"/>
              <a:t> </a:t>
            </a:r>
            <a:r>
              <a:rPr lang="en-US" altLang="ms-MY" dirty="0" err="1"/>
              <a:t>kegagalan</a:t>
            </a:r>
            <a:r>
              <a:rPr lang="en-US" altLang="ms-MY" dirty="0"/>
              <a:t>, </a:t>
            </a:r>
            <a:r>
              <a:rPr lang="en-US" altLang="ms-MY" dirty="0" err="1"/>
              <a:t>kerana</a:t>
            </a:r>
            <a:r>
              <a:rPr lang="en-US" altLang="ms-MY" dirty="0"/>
              <a:t> </a:t>
            </a:r>
            <a:r>
              <a:rPr lang="en-US" altLang="ms-MY" dirty="0" err="1"/>
              <a:t>kegagalan</a:t>
            </a:r>
            <a:r>
              <a:rPr lang="en-US" altLang="ms-MY" dirty="0"/>
              <a:t> </a:t>
            </a:r>
            <a:r>
              <a:rPr lang="en-US" altLang="ms-MY" dirty="0" err="1"/>
              <a:t>adalah</a:t>
            </a:r>
            <a:r>
              <a:rPr lang="en-US" altLang="ms-MY" dirty="0"/>
              <a:t> </a:t>
            </a:r>
            <a:r>
              <a:rPr lang="en-US" altLang="ms-MY" dirty="0" err="1"/>
              <a:t>merupakan</a:t>
            </a:r>
            <a:r>
              <a:rPr lang="en-US" altLang="ms-MY" dirty="0"/>
              <a:t> </a:t>
            </a:r>
            <a:r>
              <a:rPr lang="en-US" altLang="ms-MY" dirty="0" err="1"/>
              <a:t>pengajaran</a:t>
            </a:r>
            <a:r>
              <a:rPr lang="en-US" altLang="ms-MY" dirty="0"/>
              <a:t> yang </a:t>
            </a:r>
            <a:r>
              <a:rPr lang="en-US" altLang="ms-MY" dirty="0" err="1"/>
              <a:t>boleh</a:t>
            </a:r>
            <a:r>
              <a:rPr lang="en-US" altLang="ms-MY" dirty="0"/>
              <a:t> </a:t>
            </a:r>
            <a:r>
              <a:rPr lang="en-US" altLang="ms-MY" dirty="0" err="1"/>
              <a:t>dielakkan</a:t>
            </a:r>
            <a:r>
              <a:rPr lang="en-US" altLang="ms-MY" dirty="0"/>
              <a:t> di </a:t>
            </a:r>
            <a:r>
              <a:rPr lang="en-US" altLang="ms-MY" dirty="0" err="1"/>
              <a:t>dalam</a:t>
            </a:r>
            <a:r>
              <a:rPr lang="en-US" altLang="ms-MY" dirty="0"/>
              <a:t> </a:t>
            </a:r>
            <a:r>
              <a:rPr lang="en-US" altLang="ms-MY" dirty="0" err="1"/>
              <a:t>inovasi</a:t>
            </a:r>
            <a:r>
              <a:rPr lang="en-US" altLang="ms-MY" dirty="0"/>
              <a:t> </a:t>
            </a:r>
            <a:r>
              <a:rPr lang="en-US" altLang="ms-MY" dirty="0" err="1"/>
              <a:t>seterusnya</a:t>
            </a:r>
            <a:r>
              <a:rPr lang="en-US" altLang="ms-MY" dirty="0"/>
              <a:t>.</a:t>
            </a:r>
          </a:p>
        </p:txBody>
      </p:sp>
    </p:spTree>
    <p:extLst>
      <p:ext uri="{BB962C8B-B14F-4D97-AF65-F5344CB8AC3E}">
        <p14:creationId xmlns:p14="http://schemas.microsoft.com/office/powerpoint/2010/main" val="7349447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58939" y="304800"/>
            <a:ext cx="8885237" cy="1155700"/>
          </a:xfrm>
        </p:spPr>
        <p:txBody>
          <a:bodyPr/>
          <a:lstStyle/>
          <a:p>
            <a:pPr eaLnBrk="1" hangingPunct="1"/>
            <a:r>
              <a:rPr lang="en-US" altLang="ms-MY" b="1" dirty="0"/>
              <a:t>PERSEKITARAN YANG KREATIF </a:t>
            </a:r>
          </a:p>
        </p:txBody>
      </p:sp>
      <p:sp>
        <p:nvSpPr>
          <p:cNvPr id="34819" name="Rectangle 3"/>
          <p:cNvSpPr>
            <a:spLocks noGrp="1" noChangeArrowheads="1"/>
          </p:cNvSpPr>
          <p:nvPr>
            <p:ph type="body" idx="1"/>
          </p:nvPr>
        </p:nvSpPr>
        <p:spPr>
          <a:xfrm>
            <a:off x="663387" y="1731964"/>
            <a:ext cx="10936941" cy="4821237"/>
          </a:xfrm>
        </p:spPr>
        <p:txBody>
          <a:bodyPr/>
          <a:lstStyle/>
          <a:p>
            <a:pPr eaLnBrk="1" hangingPunct="1">
              <a:lnSpc>
                <a:spcPct val="80000"/>
              </a:lnSpc>
            </a:pPr>
            <a:r>
              <a:rPr lang="en-US" altLang="ms-MY" sz="2000" dirty="0"/>
              <a:t>Di </a:t>
            </a:r>
            <a:r>
              <a:rPr lang="en-US" altLang="ms-MY" sz="2000" dirty="0" err="1"/>
              <a:t>antara</a:t>
            </a:r>
            <a:r>
              <a:rPr lang="en-US" altLang="ms-MY" sz="2000" dirty="0"/>
              <a:t> </a:t>
            </a:r>
            <a:r>
              <a:rPr lang="en-US" altLang="ms-MY" sz="2000" dirty="0" err="1"/>
              <a:t>ciri-ciri</a:t>
            </a:r>
            <a:r>
              <a:rPr lang="en-US" altLang="ms-MY" sz="2000" dirty="0"/>
              <a:t> </a:t>
            </a:r>
            <a:r>
              <a:rPr lang="en-US" altLang="ms-MY" sz="2000" dirty="0" err="1"/>
              <a:t>persekitaran</a:t>
            </a:r>
            <a:r>
              <a:rPr lang="en-US" altLang="ms-MY" sz="2000" dirty="0"/>
              <a:t> </a:t>
            </a:r>
            <a:r>
              <a:rPr lang="en-US" altLang="ms-MY" sz="2000" dirty="0" err="1"/>
              <a:t>organisasi</a:t>
            </a:r>
            <a:r>
              <a:rPr lang="en-US" altLang="ms-MY" sz="2000" dirty="0"/>
              <a:t> yang </a:t>
            </a:r>
            <a:r>
              <a:rPr lang="en-US" altLang="ms-MY" sz="2000" dirty="0" err="1"/>
              <a:t>kreatif</a:t>
            </a:r>
            <a:r>
              <a:rPr lang="en-US" altLang="ms-MY" sz="2000" dirty="0"/>
              <a:t> </a:t>
            </a:r>
            <a:r>
              <a:rPr lang="en-US" altLang="ms-MY" sz="2000" dirty="0" err="1"/>
              <a:t>adalah</a:t>
            </a:r>
            <a:r>
              <a:rPr lang="en-US" altLang="ms-MY" sz="2000" dirty="0"/>
              <a:t> </a:t>
            </a:r>
            <a:r>
              <a:rPr lang="en-US" altLang="ms-MY" sz="2000" dirty="0" err="1"/>
              <a:t>seperti</a:t>
            </a:r>
            <a:r>
              <a:rPr lang="en-US" altLang="ms-MY" sz="2000" dirty="0"/>
              <a:t> </a:t>
            </a:r>
            <a:r>
              <a:rPr lang="en-US" altLang="ms-MY" sz="2000" dirty="0" err="1"/>
              <a:t>berikut</a:t>
            </a:r>
            <a:r>
              <a:rPr lang="en-US" altLang="ms-MY" sz="2000" dirty="0"/>
              <a:t>:</a:t>
            </a:r>
          </a:p>
          <a:p>
            <a:pPr lvl="2" eaLnBrk="1" hangingPunct="1">
              <a:lnSpc>
                <a:spcPct val="80000"/>
              </a:lnSpc>
            </a:pPr>
            <a:endParaRPr lang="en-US" altLang="ms-MY" dirty="0"/>
          </a:p>
          <a:p>
            <a:pPr lvl="2" eaLnBrk="1" hangingPunct="1">
              <a:lnSpc>
                <a:spcPct val="80000"/>
              </a:lnSpc>
            </a:pPr>
            <a:r>
              <a:rPr lang="en-US" altLang="ms-MY" dirty="0" err="1"/>
              <a:t>Pihak</a:t>
            </a:r>
            <a:r>
              <a:rPr lang="en-US" altLang="ms-MY" dirty="0"/>
              <a:t> </a:t>
            </a:r>
            <a:r>
              <a:rPr lang="en-US" altLang="ms-MY" dirty="0" err="1"/>
              <a:t>pengurusan</a:t>
            </a:r>
            <a:r>
              <a:rPr lang="en-US" altLang="ms-MY" dirty="0"/>
              <a:t> yang </a:t>
            </a:r>
            <a:r>
              <a:rPr lang="en-US" altLang="ms-MY" dirty="0" err="1"/>
              <a:t>memberi</a:t>
            </a:r>
            <a:r>
              <a:rPr lang="en-US" altLang="ms-MY" dirty="0"/>
              <a:t> </a:t>
            </a:r>
            <a:r>
              <a:rPr lang="en-US" altLang="ms-MY" dirty="0" err="1"/>
              <a:t>sepenuh</a:t>
            </a:r>
            <a:r>
              <a:rPr lang="en-US" altLang="ms-MY" dirty="0"/>
              <a:t> </a:t>
            </a:r>
            <a:r>
              <a:rPr lang="en-US" altLang="ms-MY" dirty="0" err="1"/>
              <a:t>kepercayaan</a:t>
            </a:r>
            <a:r>
              <a:rPr lang="en-US" altLang="ms-MY" dirty="0"/>
              <a:t> </a:t>
            </a:r>
            <a:r>
              <a:rPr lang="en-US" altLang="ms-MY" dirty="0" err="1"/>
              <a:t>kepada</a:t>
            </a:r>
            <a:r>
              <a:rPr lang="en-US" altLang="ms-MY" dirty="0"/>
              <a:t> </a:t>
            </a:r>
            <a:r>
              <a:rPr lang="en-US" altLang="ms-MY" dirty="0" err="1"/>
              <a:t>pekerja</a:t>
            </a:r>
            <a:r>
              <a:rPr lang="en-US" altLang="ms-MY" dirty="0"/>
              <a:t>.</a:t>
            </a:r>
          </a:p>
          <a:p>
            <a:pPr lvl="2" eaLnBrk="1" hangingPunct="1">
              <a:lnSpc>
                <a:spcPct val="80000"/>
              </a:lnSpc>
            </a:pPr>
            <a:r>
              <a:rPr lang="en-US" altLang="ms-MY" dirty="0" err="1"/>
              <a:t>Tidak</a:t>
            </a:r>
            <a:r>
              <a:rPr lang="en-US" altLang="ms-MY" dirty="0"/>
              <a:t> </a:t>
            </a:r>
            <a:r>
              <a:rPr lang="en-US" altLang="ms-MY" dirty="0" err="1"/>
              <a:t>terlalu</a:t>
            </a:r>
            <a:r>
              <a:rPr lang="en-US" altLang="ms-MY" dirty="0"/>
              <a:t> </a:t>
            </a:r>
            <a:r>
              <a:rPr lang="en-US" altLang="ms-MY" dirty="0" err="1"/>
              <a:t>mengawal</a:t>
            </a:r>
            <a:r>
              <a:rPr lang="en-US" altLang="ms-MY" dirty="0"/>
              <a:t> </a:t>
            </a:r>
            <a:r>
              <a:rPr lang="en-US" altLang="ms-MY" dirty="0" err="1"/>
              <a:t>pekerja</a:t>
            </a:r>
            <a:r>
              <a:rPr lang="en-US" altLang="ms-MY" dirty="0"/>
              <a:t>.</a:t>
            </a:r>
          </a:p>
          <a:p>
            <a:pPr lvl="2" eaLnBrk="1" hangingPunct="1">
              <a:lnSpc>
                <a:spcPct val="80000"/>
              </a:lnSpc>
            </a:pPr>
            <a:r>
              <a:rPr lang="en-US" altLang="ms-MY" dirty="0" err="1"/>
              <a:t>Saluran</a:t>
            </a:r>
            <a:r>
              <a:rPr lang="en-US" altLang="ms-MY" dirty="0"/>
              <a:t> </a:t>
            </a:r>
            <a:r>
              <a:rPr lang="en-US" altLang="ms-MY" dirty="0" err="1"/>
              <a:t>komunikasi</a:t>
            </a:r>
            <a:r>
              <a:rPr lang="en-US" altLang="ms-MY" dirty="0"/>
              <a:t> </a:t>
            </a:r>
            <a:r>
              <a:rPr lang="en-US" altLang="ms-MY" dirty="0" err="1"/>
              <a:t>organisasi</a:t>
            </a:r>
            <a:r>
              <a:rPr lang="en-US" altLang="ms-MY" dirty="0"/>
              <a:t> yang </a:t>
            </a:r>
            <a:r>
              <a:rPr lang="en-US" altLang="ms-MY" dirty="0" err="1"/>
              <a:t>terbuka</a:t>
            </a:r>
            <a:r>
              <a:rPr lang="en-US" altLang="ms-MY" dirty="0"/>
              <a:t>.</a:t>
            </a:r>
          </a:p>
          <a:p>
            <a:pPr lvl="2" eaLnBrk="1" hangingPunct="1">
              <a:lnSpc>
                <a:spcPct val="80000"/>
              </a:lnSpc>
            </a:pPr>
            <a:r>
              <a:rPr lang="en-US" altLang="ms-MY" dirty="0" err="1"/>
              <a:t>Berkomunikasi</a:t>
            </a:r>
            <a:r>
              <a:rPr lang="en-US" altLang="ms-MY" dirty="0"/>
              <a:t> </a:t>
            </a:r>
            <a:r>
              <a:rPr lang="en-US" altLang="ms-MY" dirty="0" err="1"/>
              <a:t>dengan</a:t>
            </a:r>
            <a:r>
              <a:rPr lang="en-US" altLang="ms-MY" dirty="0"/>
              <a:t> </a:t>
            </a:r>
            <a:r>
              <a:rPr lang="en-US" altLang="ms-MY" dirty="0" err="1"/>
              <a:t>individu</a:t>
            </a:r>
            <a:r>
              <a:rPr lang="en-US" altLang="ms-MY" dirty="0"/>
              <a:t>/</a:t>
            </a:r>
            <a:r>
              <a:rPr lang="en-US" altLang="ms-MY" dirty="0" err="1"/>
              <a:t>kumpulan</a:t>
            </a:r>
            <a:r>
              <a:rPr lang="en-US" altLang="ms-MY" dirty="0"/>
              <a:t> di </a:t>
            </a:r>
            <a:r>
              <a:rPr lang="en-US" altLang="ms-MY" dirty="0" err="1"/>
              <a:t>luar</a:t>
            </a:r>
            <a:r>
              <a:rPr lang="en-US" altLang="ms-MY" dirty="0"/>
              <a:t> </a:t>
            </a:r>
            <a:r>
              <a:rPr lang="en-US" altLang="ms-MY" dirty="0" err="1"/>
              <a:t>organisasi</a:t>
            </a:r>
            <a:r>
              <a:rPr lang="en-US" altLang="ms-MY" dirty="0"/>
              <a:t>.</a:t>
            </a:r>
          </a:p>
          <a:p>
            <a:pPr lvl="2" eaLnBrk="1" hangingPunct="1">
              <a:lnSpc>
                <a:spcPct val="80000"/>
              </a:lnSpc>
            </a:pPr>
            <a:r>
              <a:rPr lang="en-US" altLang="ms-MY" dirty="0" err="1"/>
              <a:t>Pekerja</a:t>
            </a:r>
            <a:r>
              <a:rPr lang="en-US" altLang="ms-MY" dirty="0"/>
              <a:t> yang </a:t>
            </a:r>
            <a:r>
              <a:rPr lang="en-US" altLang="ms-MY" dirty="0" err="1"/>
              <a:t>mempunyai</a:t>
            </a:r>
            <a:r>
              <a:rPr lang="en-US" altLang="ms-MY" dirty="0"/>
              <a:t> </a:t>
            </a:r>
            <a:r>
              <a:rPr lang="en-US" altLang="ms-MY" dirty="0" err="1"/>
              <a:t>kepelbagaian</a:t>
            </a:r>
            <a:r>
              <a:rPr lang="en-US" altLang="ms-MY" dirty="0"/>
              <a:t> </a:t>
            </a:r>
            <a:r>
              <a:rPr lang="en-US" altLang="ms-MY" dirty="0" err="1"/>
              <a:t>personaliti</a:t>
            </a:r>
            <a:r>
              <a:rPr lang="en-US" altLang="ms-MY" dirty="0"/>
              <a:t>.</a:t>
            </a:r>
          </a:p>
          <a:p>
            <a:pPr lvl="2" eaLnBrk="1" hangingPunct="1">
              <a:lnSpc>
                <a:spcPct val="80000"/>
              </a:lnSpc>
            </a:pPr>
            <a:r>
              <a:rPr lang="en-US" altLang="ms-MY" dirty="0" err="1"/>
              <a:t>Bersedia</a:t>
            </a:r>
            <a:r>
              <a:rPr lang="en-US" altLang="ms-MY" dirty="0"/>
              <a:t> </a:t>
            </a:r>
            <a:r>
              <a:rPr lang="en-US" altLang="ms-MY" dirty="0" err="1"/>
              <a:t>menerima</a:t>
            </a:r>
            <a:r>
              <a:rPr lang="en-US" altLang="ms-MY" dirty="0"/>
              <a:t> </a:t>
            </a:r>
            <a:r>
              <a:rPr lang="en-US" altLang="ms-MY" dirty="0" err="1"/>
              <a:t>perubahan</a:t>
            </a:r>
            <a:r>
              <a:rPr lang="en-US" altLang="ms-MY" dirty="0"/>
              <a:t>.</a:t>
            </a:r>
          </a:p>
          <a:p>
            <a:pPr lvl="2" eaLnBrk="1" hangingPunct="1">
              <a:lnSpc>
                <a:spcPct val="80000"/>
              </a:lnSpc>
            </a:pPr>
            <a:r>
              <a:rPr lang="en-US" altLang="ms-MY" dirty="0" err="1"/>
              <a:t>Seronok</a:t>
            </a:r>
            <a:r>
              <a:rPr lang="en-US" altLang="ms-MY" dirty="0"/>
              <a:t> </a:t>
            </a:r>
            <a:r>
              <a:rPr lang="en-US" altLang="ms-MY" dirty="0" err="1"/>
              <a:t>bereksperimen</a:t>
            </a:r>
            <a:r>
              <a:rPr lang="en-US" altLang="ms-MY" dirty="0"/>
              <a:t> </a:t>
            </a:r>
            <a:r>
              <a:rPr lang="en-US" altLang="ms-MY" dirty="0" err="1"/>
              <a:t>dengan</a:t>
            </a:r>
            <a:r>
              <a:rPr lang="en-US" altLang="ms-MY" dirty="0"/>
              <a:t> idea.</a:t>
            </a:r>
          </a:p>
          <a:p>
            <a:pPr lvl="2" eaLnBrk="1" hangingPunct="1">
              <a:lnSpc>
                <a:spcPct val="80000"/>
              </a:lnSpc>
            </a:pPr>
            <a:r>
              <a:rPr lang="en-US" altLang="ms-MY" dirty="0" err="1"/>
              <a:t>Tidak</a:t>
            </a:r>
            <a:r>
              <a:rPr lang="en-US" altLang="ms-MY" dirty="0"/>
              <a:t> </a:t>
            </a:r>
            <a:r>
              <a:rPr lang="en-US" altLang="ms-MY" dirty="0" err="1"/>
              <a:t>takut</a:t>
            </a:r>
            <a:r>
              <a:rPr lang="en-US" altLang="ms-MY" dirty="0"/>
              <a:t> </a:t>
            </a:r>
            <a:r>
              <a:rPr lang="en-US" altLang="ms-MY" dirty="0" err="1"/>
              <a:t>menerima</a:t>
            </a:r>
            <a:r>
              <a:rPr lang="en-US" altLang="ms-MY" dirty="0"/>
              <a:t> </a:t>
            </a:r>
            <a:r>
              <a:rPr lang="en-US" altLang="ms-MY" dirty="0" err="1"/>
              <a:t>kesan</a:t>
            </a:r>
            <a:r>
              <a:rPr lang="en-US" altLang="ms-MY" dirty="0"/>
              <a:t> </a:t>
            </a:r>
            <a:r>
              <a:rPr lang="en-US" altLang="ms-MY" dirty="0" err="1"/>
              <a:t>daripada</a:t>
            </a:r>
            <a:r>
              <a:rPr lang="en-US" altLang="ms-MY" dirty="0"/>
              <a:t> </a:t>
            </a:r>
            <a:r>
              <a:rPr lang="en-US" altLang="ms-MY" dirty="0" err="1"/>
              <a:t>kesilapan</a:t>
            </a:r>
            <a:r>
              <a:rPr lang="en-US" altLang="ms-MY" dirty="0"/>
              <a:t> yang </a:t>
            </a:r>
            <a:r>
              <a:rPr lang="en-US" altLang="ms-MY" dirty="0" err="1"/>
              <a:t>dilakukan</a:t>
            </a:r>
            <a:r>
              <a:rPr lang="en-US" altLang="ms-MY" dirty="0"/>
              <a:t>.</a:t>
            </a:r>
          </a:p>
          <a:p>
            <a:pPr lvl="2" eaLnBrk="1" hangingPunct="1">
              <a:lnSpc>
                <a:spcPct val="80000"/>
              </a:lnSpc>
            </a:pPr>
            <a:r>
              <a:rPr lang="en-US" altLang="ms-MY" dirty="0" err="1"/>
              <a:t>Menilai</a:t>
            </a:r>
            <a:r>
              <a:rPr lang="en-US" altLang="ms-MY" dirty="0"/>
              <a:t> </a:t>
            </a:r>
            <a:r>
              <a:rPr lang="en-US" altLang="ms-MY" dirty="0" err="1"/>
              <a:t>prestasi</a:t>
            </a:r>
            <a:r>
              <a:rPr lang="en-US" altLang="ms-MY" dirty="0"/>
              <a:t> </a:t>
            </a:r>
            <a:r>
              <a:rPr lang="en-US" altLang="ms-MY" dirty="0" err="1"/>
              <a:t>pekerja</a:t>
            </a:r>
            <a:r>
              <a:rPr lang="en-US" altLang="ms-MY" dirty="0"/>
              <a:t> </a:t>
            </a:r>
            <a:r>
              <a:rPr lang="en-US" altLang="ms-MY" dirty="0" err="1"/>
              <a:t>berdasarkan</a:t>
            </a:r>
            <a:r>
              <a:rPr lang="en-US" altLang="ms-MY" dirty="0"/>
              <a:t> merit.</a:t>
            </a:r>
          </a:p>
          <a:p>
            <a:pPr lvl="2" eaLnBrk="1" hangingPunct="1">
              <a:lnSpc>
                <a:spcPct val="80000"/>
              </a:lnSpc>
            </a:pPr>
            <a:r>
              <a:rPr lang="en-US" altLang="ms-MY" dirty="0" err="1"/>
              <a:t>Menggunakan</a:t>
            </a:r>
            <a:r>
              <a:rPr lang="en-US" altLang="ms-MY" dirty="0"/>
              <a:t> </a:t>
            </a:r>
            <a:r>
              <a:rPr lang="en-US" altLang="ms-MY" dirty="0" err="1"/>
              <a:t>teknik-teknik</a:t>
            </a:r>
            <a:r>
              <a:rPr lang="en-US" altLang="ms-MY" dirty="0"/>
              <a:t> </a:t>
            </a:r>
            <a:r>
              <a:rPr lang="en-US" altLang="ms-MY" dirty="0" err="1"/>
              <a:t>penjanaan</a:t>
            </a:r>
            <a:r>
              <a:rPr lang="en-US" altLang="ms-MY" dirty="0"/>
              <a:t> idea </a:t>
            </a:r>
            <a:r>
              <a:rPr lang="en-US" altLang="ms-MY" dirty="0" err="1"/>
              <a:t>seperti</a:t>
            </a:r>
            <a:r>
              <a:rPr lang="en-US" altLang="ms-MY" dirty="0"/>
              <a:t> </a:t>
            </a:r>
            <a:r>
              <a:rPr lang="en-US" altLang="ms-MY" dirty="0" err="1"/>
              <a:t>kaedah</a:t>
            </a:r>
            <a:r>
              <a:rPr lang="en-US" altLang="ms-MY" dirty="0"/>
              <a:t> </a:t>
            </a:r>
            <a:r>
              <a:rPr lang="en-US" altLang="ms-MY" sz="1600" dirty="0"/>
              <a:t> </a:t>
            </a:r>
            <a:r>
              <a:rPr lang="en-US" altLang="ms-MY" dirty="0" err="1"/>
              <a:t>percambahan</a:t>
            </a:r>
            <a:r>
              <a:rPr lang="en-US" altLang="ms-MY" dirty="0"/>
              <a:t> </a:t>
            </a:r>
            <a:r>
              <a:rPr lang="en-US" altLang="ms-MY" dirty="0" err="1"/>
              <a:t>fikiran</a:t>
            </a:r>
            <a:r>
              <a:rPr lang="en-US" altLang="ms-MY" dirty="0"/>
              <a:t> </a:t>
            </a:r>
            <a:r>
              <a:rPr lang="en-US" altLang="ms-MY" dirty="0" err="1"/>
              <a:t>dan</a:t>
            </a:r>
            <a:r>
              <a:rPr lang="en-US" altLang="ms-MY" dirty="0"/>
              <a:t> </a:t>
            </a:r>
            <a:r>
              <a:rPr lang="en-US" altLang="ms-MY" dirty="0" err="1"/>
              <a:t>sebagainya</a:t>
            </a:r>
            <a:r>
              <a:rPr lang="en-US" altLang="ms-MY" dirty="0"/>
              <a:t>.</a:t>
            </a:r>
          </a:p>
          <a:p>
            <a:pPr lvl="2" eaLnBrk="1" hangingPunct="1">
              <a:lnSpc>
                <a:spcPct val="80000"/>
              </a:lnSpc>
            </a:pPr>
            <a:r>
              <a:rPr lang="en-US" altLang="ms-MY" dirty="0" err="1"/>
              <a:t>Mempunyai</a:t>
            </a:r>
            <a:r>
              <a:rPr lang="en-US" altLang="ms-MY" dirty="0"/>
              <a:t> </a:t>
            </a:r>
            <a:r>
              <a:rPr lang="en-US" altLang="ms-MY" dirty="0" err="1"/>
              <a:t>sumber</a:t>
            </a:r>
            <a:r>
              <a:rPr lang="en-US" altLang="ms-MY" dirty="0"/>
              <a:t> </a:t>
            </a:r>
            <a:r>
              <a:rPr lang="en-US" altLang="ms-MY" dirty="0" err="1"/>
              <a:t>kewangan</a:t>
            </a:r>
            <a:r>
              <a:rPr lang="en-US" altLang="ms-MY" dirty="0"/>
              <a:t>, </a:t>
            </a:r>
            <a:r>
              <a:rPr lang="en-US" altLang="ms-MY" dirty="0" err="1"/>
              <a:t>pengurusan</a:t>
            </a:r>
            <a:r>
              <a:rPr lang="en-US" altLang="ms-MY" dirty="0"/>
              <a:t>, </a:t>
            </a:r>
            <a:r>
              <a:rPr lang="en-US" altLang="ms-MY" dirty="0" err="1"/>
              <a:t>sumber</a:t>
            </a:r>
            <a:r>
              <a:rPr lang="en-US" altLang="ms-MY" dirty="0"/>
              <a:t> </a:t>
            </a:r>
            <a:r>
              <a:rPr lang="en-US" altLang="ms-MY" dirty="0" err="1"/>
              <a:t>manusia</a:t>
            </a:r>
            <a:r>
              <a:rPr lang="en-US" altLang="ms-MY" dirty="0"/>
              <a:t> </a:t>
            </a:r>
            <a:r>
              <a:rPr lang="en-US" altLang="ms-MY" dirty="0" err="1"/>
              <a:t>dan</a:t>
            </a:r>
            <a:r>
              <a:rPr lang="en-US" altLang="ms-MY" dirty="0"/>
              <a:t> masa yang </a:t>
            </a:r>
            <a:r>
              <a:rPr lang="en-US" altLang="ms-MY" dirty="0" err="1"/>
              <a:t>mencukupi</a:t>
            </a:r>
            <a:r>
              <a:rPr lang="en-US" altLang="ms-MY" dirty="0"/>
              <a:t> </a:t>
            </a:r>
            <a:r>
              <a:rPr lang="en-US" altLang="ms-MY" dirty="0" err="1"/>
              <a:t>untuk</a:t>
            </a:r>
            <a:r>
              <a:rPr lang="en-US" altLang="ms-MY" dirty="0"/>
              <a:t> </a:t>
            </a:r>
            <a:r>
              <a:rPr lang="en-US" altLang="ms-MY" dirty="0" err="1"/>
              <a:t>mencapai</a:t>
            </a:r>
            <a:r>
              <a:rPr lang="en-US" altLang="ms-MY" dirty="0"/>
              <a:t> </a:t>
            </a:r>
            <a:r>
              <a:rPr lang="en-US" altLang="ms-MY" dirty="0" err="1"/>
              <a:t>matlamat</a:t>
            </a:r>
            <a:r>
              <a:rPr lang="en-US" altLang="ms-MY" dirty="0"/>
              <a:t> yang </a:t>
            </a:r>
            <a:r>
              <a:rPr lang="en-US" altLang="ms-MY" dirty="0" err="1"/>
              <a:t>ditetapkan</a:t>
            </a:r>
            <a:r>
              <a:rPr lang="en-US" altLang="ms-MY" dirty="0"/>
              <a:t>.</a:t>
            </a:r>
          </a:p>
        </p:txBody>
      </p:sp>
    </p:spTree>
    <p:extLst>
      <p:ext uri="{BB962C8B-B14F-4D97-AF65-F5344CB8AC3E}">
        <p14:creationId xmlns:p14="http://schemas.microsoft.com/office/powerpoint/2010/main" val="37920405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altLang="ms-MY" sz="2400" b="1" dirty="0"/>
              <a:t>LATIHAN:</a:t>
            </a:r>
            <a:br>
              <a:rPr lang="en-US" altLang="ms-MY" sz="2400" dirty="0"/>
            </a:br>
            <a:br>
              <a:rPr lang="en-US" altLang="ms-MY" sz="2400" dirty="0"/>
            </a:br>
            <a:r>
              <a:rPr lang="en-US" altLang="ms-MY" sz="2400" dirty="0" err="1"/>
              <a:t>Berdasarkan</a:t>
            </a:r>
            <a:r>
              <a:rPr lang="en-US" altLang="ms-MY" sz="2400" dirty="0"/>
              <a:t> </a:t>
            </a:r>
            <a:r>
              <a:rPr lang="en-US" altLang="ms-MY" sz="2400" dirty="0" err="1"/>
              <a:t>gambar</a:t>
            </a:r>
            <a:r>
              <a:rPr lang="en-US" altLang="ms-MY" sz="2400" dirty="0"/>
              <a:t> </a:t>
            </a:r>
            <a:r>
              <a:rPr lang="en-US" altLang="ms-MY" sz="2400" dirty="0" err="1"/>
              <a:t>berikut</a:t>
            </a:r>
            <a:r>
              <a:rPr lang="en-US" altLang="ms-MY" sz="2400" dirty="0"/>
              <a:t>, </a:t>
            </a:r>
            <a:r>
              <a:rPr lang="en-US" altLang="ms-MY" sz="2400" dirty="0" err="1"/>
              <a:t>apakah</a:t>
            </a:r>
            <a:r>
              <a:rPr lang="en-US" altLang="ms-MY" sz="2400" dirty="0"/>
              <a:t> proses </a:t>
            </a:r>
            <a:r>
              <a:rPr lang="en-US" altLang="ms-MY" sz="2400" dirty="0" err="1"/>
              <a:t>kreatif</a:t>
            </a:r>
            <a:r>
              <a:rPr lang="en-US" altLang="ms-MY" sz="2400" dirty="0"/>
              <a:t> yang </a:t>
            </a:r>
            <a:r>
              <a:rPr lang="en-US" altLang="ms-MY" sz="2400" dirty="0" err="1"/>
              <a:t>telah</a:t>
            </a:r>
            <a:r>
              <a:rPr lang="en-US" altLang="ms-MY" sz="2400" dirty="0"/>
              <a:t> </a:t>
            </a:r>
            <a:r>
              <a:rPr lang="en-US" altLang="ms-MY" sz="2400" dirty="0" err="1"/>
              <a:t>digunakan</a:t>
            </a:r>
            <a:r>
              <a:rPr lang="en-US" altLang="ms-MY" sz="2400" dirty="0"/>
              <a:t>? </a:t>
            </a:r>
          </a:p>
        </p:txBody>
      </p:sp>
      <p:sp>
        <p:nvSpPr>
          <p:cNvPr id="6147" name="Rectangle 3"/>
          <p:cNvSpPr>
            <a:spLocks noGrp="1" noChangeArrowheads="1"/>
          </p:cNvSpPr>
          <p:nvPr>
            <p:ph type="body" idx="1"/>
          </p:nvPr>
        </p:nvSpPr>
        <p:spPr/>
        <p:txBody>
          <a:bodyPr/>
          <a:lstStyle/>
          <a:p>
            <a:pPr marL="990600" lvl="1" indent="-533400">
              <a:buNone/>
            </a:pPr>
            <a:r>
              <a:rPr lang="en-US" altLang="ms-MY" b="1" dirty="0"/>
              <a:t>1.			2.			3. </a:t>
            </a:r>
          </a:p>
          <a:p>
            <a:pPr marL="609600" indent="-609600">
              <a:buFont typeface="Wingdings" panose="05000000000000000000" pitchFamily="2" charset="2"/>
              <a:buAutoNum type="arabicPeriod"/>
            </a:pPr>
            <a:endParaRPr lang="en-US" altLang="ms-MY" b="1" dirty="0"/>
          </a:p>
          <a:p>
            <a:pPr marL="609600" indent="-609600">
              <a:buFont typeface="Wingdings" panose="05000000000000000000" pitchFamily="2" charset="2"/>
              <a:buAutoNum type="arabicPeriod"/>
            </a:pPr>
            <a:endParaRPr lang="en-US" altLang="ms-MY" dirty="0"/>
          </a:p>
          <a:p>
            <a:pPr marL="609600" indent="-609600">
              <a:buFont typeface="Wingdings" panose="05000000000000000000" pitchFamily="2" charset="2"/>
              <a:buAutoNum type="arabicPeriod"/>
            </a:pPr>
            <a:endParaRPr lang="en-US" altLang="ms-MY" dirty="0"/>
          </a:p>
          <a:p>
            <a:pPr marL="609600" indent="-609600">
              <a:buFont typeface="Wingdings" panose="05000000000000000000" pitchFamily="2" charset="2"/>
              <a:buAutoNum type="arabicPeriod"/>
            </a:pPr>
            <a:endParaRPr lang="en-US" altLang="ms-MY" dirty="0"/>
          </a:p>
          <a:p>
            <a:pPr marL="2209800" lvl="4" indent="-381000">
              <a:buNone/>
            </a:pPr>
            <a:r>
              <a:rPr lang="en-US" altLang="ms-MY" sz="3200" dirty="0"/>
              <a:t>	</a:t>
            </a:r>
            <a:r>
              <a:rPr lang="en-US" altLang="ms-MY" sz="2800" b="1" dirty="0"/>
              <a:t>4.</a:t>
            </a:r>
          </a:p>
          <a:p>
            <a:pPr marL="609600" indent="-609600">
              <a:buFont typeface="Wingdings" panose="05000000000000000000" pitchFamily="2" charset="2"/>
              <a:buAutoNum type="arabicPeriod"/>
            </a:pPr>
            <a:endParaRPr lang="en-US" altLang="ms-MY" dirty="0"/>
          </a:p>
        </p:txBody>
      </p:sp>
      <p:pic>
        <p:nvPicPr>
          <p:cNvPr id="6148" name="Picture 5" descr="TagaProduc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38400"/>
            <a:ext cx="2667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8" descr="tali tapega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1" y="2438400"/>
            <a:ext cx="28289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9" descr="radio 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438401"/>
            <a:ext cx="27432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0" descr="restoran odong-odo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724400"/>
            <a:ext cx="3962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0876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959" y="2607993"/>
            <a:ext cx="10515600" cy="1325563"/>
          </a:xfrm>
        </p:spPr>
        <p:txBody>
          <a:bodyPr>
            <a:normAutofit/>
          </a:bodyPr>
          <a:lstStyle/>
          <a:p>
            <a:pPr algn="ctr"/>
            <a:r>
              <a:rPr lang="en-US" sz="7200" b="1" dirty="0">
                <a:solidFill>
                  <a:srgbClr val="FF0000"/>
                </a:solidFill>
              </a:rPr>
              <a:t>TERIMA KASIH</a:t>
            </a:r>
          </a:p>
        </p:txBody>
      </p:sp>
    </p:spTree>
    <p:extLst>
      <p:ext uri="{BB962C8B-B14F-4D97-AF65-F5344CB8AC3E}">
        <p14:creationId xmlns:p14="http://schemas.microsoft.com/office/powerpoint/2010/main" val="65879181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Pemikiran</a:t>
            </a:r>
            <a:r>
              <a:rPr lang="en-US" dirty="0"/>
              <a:t> </a:t>
            </a:r>
            <a:r>
              <a:rPr lang="en-US" dirty="0" err="1"/>
              <a:t>Kritis</a:t>
            </a:r>
            <a:r>
              <a:rPr lang="en-US" dirty="0"/>
              <a:t> dan </a:t>
            </a:r>
            <a:r>
              <a:rPr lang="en-US" dirty="0" err="1"/>
              <a:t>Kreatif</a:t>
            </a:r>
            <a:endParaRPr lang="en-US" dirty="0"/>
          </a:p>
        </p:txBody>
      </p:sp>
      <p:sp>
        <p:nvSpPr>
          <p:cNvPr id="3" name="Content Placeholder 2"/>
          <p:cNvSpPr>
            <a:spLocks noGrp="1"/>
          </p:cNvSpPr>
          <p:nvPr>
            <p:ph idx="1"/>
          </p:nvPr>
        </p:nvSpPr>
        <p:spPr/>
        <p:txBody>
          <a:bodyPr/>
          <a:lstStyle/>
          <a:p>
            <a:pPr marL="0" indent="0">
              <a:buNone/>
            </a:pPr>
            <a:r>
              <a:rPr lang="en-US" dirty="0" err="1"/>
              <a:t>Pemikiran</a:t>
            </a:r>
            <a:r>
              <a:rPr lang="en-US" dirty="0"/>
              <a:t> </a:t>
            </a:r>
            <a:r>
              <a:rPr lang="en-US" dirty="0" err="1"/>
              <a:t>kritis</a:t>
            </a:r>
            <a:r>
              <a:rPr lang="en-US" dirty="0"/>
              <a:t> dan </a:t>
            </a:r>
            <a:r>
              <a:rPr lang="en-US" dirty="0" err="1"/>
              <a:t>kreatif</a:t>
            </a:r>
            <a:r>
              <a:rPr lang="en-US" dirty="0"/>
              <a:t> </a:t>
            </a:r>
            <a:r>
              <a:rPr lang="en-US" dirty="0" err="1"/>
              <a:t>adalah</a:t>
            </a:r>
            <a:r>
              <a:rPr lang="en-US" dirty="0"/>
              <a:t> </a:t>
            </a:r>
            <a:r>
              <a:rPr lang="en-US" dirty="0" err="1"/>
              <a:t>memerlukan</a:t>
            </a:r>
            <a:r>
              <a:rPr lang="en-US" dirty="0"/>
              <a:t> </a:t>
            </a:r>
            <a:r>
              <a:rPr lang="en-US" dirty="0" err="1"/>
              <a:t>satu</a:t>
            </a:r>
            <a:r>
              <a:rPr lang="en-US" dirty="0"/>
              <a:t> </a:t>
            </a:r>
            <a:r>
              <a:rPr lang="en-US" dirty="0" err="1"/>
              <a:t>sama</a:t>
            </a:r>
            <a:r>
              <a:rPr lang="en-US" dirty="0"/>
              <a:t> lain. </a:t>
            </a:r>
            <a:r>
              <a:rPr lang="en-US" dirty="0" err="1"/>
              <a:t>Dalam</a:t>
            </a:r>
            <a:r>
              <a:rPr lang="en-US" dirty="0"/>
              <a:t> </a:t>
            </a:r>
            <a:r>
              <a:rPr lang="en-US" dirty="0" err="1"/>
              <a:t>menyelesaikan</a:t>
            </a:r>
            <a:r>
              <a:rPr lang="en-US" dirty="0"/>
              <a:t> </a:t>
            </a:r>
            <a:r>
              <a:rPr lang="en-US" dirty="0" err="1"/>
              <a:t>masalah</a:t>
            </a:r>
            <a:r>
              <a:rPr lang="en-US" dirty="0"/>
              <a:t>, </a:t>
            </a:r>
            <a:r>
              <a:rPr lang="en-US" dirty="0" err="1"/>
              <a:t>tiap</a:t>
            </a:r>
            <a:r>
              <a:rPr lang="en-US" dirty="0"/>
              <a:t> </a:t>
            </a:r>
            <a:r>
              <a:rPr lang="en-US" dirty="0" err="1"/>
              <a:t>satu</a:t>
            </a:r>
            <a:r>
              <a:rPr lang="en-US" dirty="0"/>
              <a:t> </a:t>
            </a:r>
            <a:r>
              <a:rPr lang="en-US" dirty="0" err="1"/>
              <a:t>tidak</a:t>
            </a:r>
            <a:r>
              <a:rPr lang="en-US" dirty="0"/>
              <a:t> </a:t>
            </a:r>
            <a:r>
              <a:rPr lang="en-US" dirty="0" err="1"/>
              <a:t>boleh</a:t>
            </a:r>
            <a:r>
              <a:rPr lang="en-US" dirty="0"/>
              <a:t> </a:t>
            </a:r>
            <a:r>
              <a:rPr lang="en-US" dirty="0" err="1"/>
              <a:t>wujud</a:t>
            </a:r>
            <a:r>
              <a:rPr lang="en-US" dirty="0"/>
              <a:t> </a:t>
            </a:r>
            <a:r>
              <a:rPr lang="en-US" dirty="0" err="1"/>
              <a:t>tanpa</a:t>
            </a:r>
            <a:r>
              <a:rPr lang="en-US" dirty="0"/>
              <a:t> yang lain.</a:t>
            </a:r>
          </a:p>
          <a:p>
            <a:r>
              <a:rPr lang="en-US" dirty="0" err="1"/>
              <a:t>Pemikiran</a:t>
            </a:r>
            <a:r>
              <a:rPr lang="en-US" dirty="0"/>
              <a:t> </a:t>
            </a:r>
            <a:r>
              <a:rPr lang="en-US" dirty="0" err="1"/>
              <a:t>kritis</a:t>
            </a:r>
            <a:r>
              <a:rPr lang="en-US" dirty="0"/>
              <a:t> </a:t>
            </a:r>
            <a:r>
              <a:rPr lang="en-US" dirty="0" err="1"/>
              <a:t>adalah</a:t>
            </a:r>
            <a:r>
              <a:rPr lang="en-US" dirty="0"/>
              <a:t> </a:t>
            </a:r>
            <a:r>
              <a:rPr lang="en-US" dirty="0" err="1"/>
              <a:t>pemahaman</a:t>
            </a:r>
            <a:r>
              <a:rPr lang="en-US" dirty="0"/>
              <a:t> yang </a:t>
            </a:r>
            <a:r>
              <a:rPr lang="en-US" dirty="0" err="1"/>
              <a:t>mendalam</a:t>
            </a:r>
            <a:r>
              <a:rPr lang="en-US" dirty="0"/>
              <a:t> dan </a:t>
            </a:r>
            <a:r>
              <a:rPr lang="en-US" dirty="0" err="1"/>
              <a:t>meluas</a:t>
            </a:r>
            <a:r>
              <a:rPr lang="en-US" dirty="0"/>
              <a:t> </a:t>
            </a:r>
            <a:r>
              <a:rPr lang="en-US" dirty="0" err="1"/>
              <a:t>mengenai</a:t>
            </a:r>
            <a:r>
              <a:rPr lang="en-US" dirty="0"/>
              <a:t> </a:t>
            </a:r>
            <a:r>
              <a:rPr lang="en-US" dirty="0" err="1"/>
              <a:t>sesuatu</a:t>
            </a:r>
            <a:r>
              <a:rPr lang="en-US" dirty="0"/>
              <a:t> </a:t>
            </a:r>
            <a:r>
              <a:rPr lang="en-US" dirty="0" err="1"/>
              <a:t>isu</a:t>
            </a:r>
            <a:r>
              <a:rPr lang="en-US" dirty="0"/>
              <a:t>, </a:t>
            </a:r>
            <a:r>
              <a:rPr lang="en-US" dirty="0" err="1"/>
              <a:t>subjek</a:t>
            </a:r>
            <a:r>
              <a:rPr lang="en-US" dirty="0"/>
              <a:t> </a:t>
            </a:r>
            <a:r>
              <a:rPr lang="en-US" dirty="0" err="1"/>
              <a:t>atau</a:t>
            </a:r>
            <a:r>
              <a:rPr lang="en-US" dirty="0"/>
              <a:t> </a:t>
            </a:r>
            <a:r>
              <a:rPr lang="en-US" dirty="0" err="1"/>
              <a:t>masalah</a:t>
            </a:r>
            <a:r>
              <a:rPr lang="en-US" dirty="0"/>
              <a:t>.</a:t>
            </a:r>
          </a:p>
          <a:p>
            <a:r>
              <a:rPr lang="en-US" dirty="0" err="1"/>
              <a:t>Pemikiran</a:t>
            </a:r>
            <a:r>
              <a:rPr lang="en-US" dirty="0"/>
              <a:t> </a:t>
            </a:r>
            <a:r>
              <a:rPr lang="en-US" dirty="0" err="1"/>
              <a:t>kreatif</a:t>
            </a:r>
            <a:r>
              <a:rPr lang="en-US" dirty="0"/>
              <a:t> pula </a:t>
            </a:r>
            <a:r>
              <a:rPr lang="en-US" dirty="0" err="1"/>
              <a:t>adalah</a:t>
            </a:r>
            <a:r>
              <a:rPr lang="en-US" dirty="0"/>
              <a:t> </a:t>
            </a:r>
            <a:r>
              <a:rPr lang="en-US" dirty="0" err="1"/>
              <a:t>penyelesaian</a:t>
            </a:r>
            <a:r>
              <a:rPr lang="en-US" dirty="0"/>
              <a:t> </a:t>
            </a:r>
            <a:r>
              <a:rPr lang="en-US" dirty="0" err="1"/>
              <a:t>masalah</a:t>
            </a:r>
            <a:r>
              <a:rPr lang="en-US" dirty="0"/>
              <a:t> yang </a:t>
            </a:r>
            <a:r>
              <a:rPr lang="en-US" dirty="0" err="1"/>
              <a:t>telah</a:t>
            </a:r>
            <a:r>
              <a:rPr lang="en-US" dirty="0"/>
              <a:t> </a:t>
            </a:r>
            <a:r>
              <a:rPr lang="en-US" dirty="0" err="1"/>
              <a:t>difahami</a:t>
            </a:r>
            <a:r>
              <a:rPr lang="en-US" dirty="0"/>
              <a:t> </a:t>
            </a:r>
            <a:r>
              <a:rPr lang="en-US" dirty="0" err="1"/>
              <a:t>dalam</a:t>
            </a:r>
            <a:r>
              <a:rPr lang="en-US" dirty="0"/>
              <a:t> </a:t>
            </a:r>
            <a:r>
              <a:rPr lang="en-US" dirty="0" err="1"/>
              <a:t>pemikiran</a:t>
            </a:r>
            <a:r>
              <a:rPr lang="en-US" dirty="0"/>
              <a:t> </a:t>
            </a:r>
            <a:r>
              <a:rPr lang="en-US" dirty="0" err="1"/>
              <a:t>kritis</a:t>
            </a:r>
            <a:r>
              <a:rPr lang="en-US" dirty="0"/>
              <a:t> yang </a:t>
            </a:r>
            <a:r>
              <a:rPr lang="en-US" dirty="0" err="1"/>
              <a:t>menggunakan</a:t>
            </a:r>
            <a:r>
              <a:rPr lang="en-US" dirty="0"/>
              <a:t> idea </a:t>
            </a:r>
            <a:r>
              <a:rPr lang="en-US" dirty="0" err="1"/>
              <a:t>baharu</a:t>
            </a:r>
            <a:r>
              <a:rPr lang="en-US" dirty="0"/>
              <a:t> </a:t>
            </a:r>
            <a:r>
              <a:rPr lang="en-US" dirty="0" err="1"/>
              <a:t>atau</a:t>
            </a:r>
            <a:r>
              <a:rPr lang="en-US" dirty="0"/>
              <a:t> </a:t>
            </a:r>
            <a:r>
              <a:rPr lang="en-US" dirty="0" err="1"/>
              <a:t>gabungan</a:t>
            </a:r>
            <a:r>
              <a:rPr lang="en-US" dirty="0"/>
              <a:t> idea </a:t>
            </a:r>
            <a:r>
              <a:rPr lang="en-US" dirty="0" err="1"/>
              <a:t>baharu</a:t>
            </a:r>
            <a:r>
              <a:rPr lang="en-US" dirty="0"/>
              <a:t> dan idea yang </a:t>
            </a:r>
            <a:r>
              <a:rPr lang="en-US" dirty="0" err="1"/>
              <a:t>sedia</a:t>
            </a:r>
            <a:r>
              <a:rPr lang="en-US" dirty="0"/>
              <a:t> </a:t>
            </a:r>
            <a:r>
              <a:rPr lang="en-US" dirty="0" err="1"/>
              <a:t>ada</a:t>
            </a:r>
            <a:r>
              <a:rPr lang="en-US" dirty="0"/>
              <a:t>. </a:t>
            </a:r>
          </a:p>
          <a:p>
            <a:r>
              <a:rPr lang="en-US" dirty="0"/>
              <a:t>“They are two sides of the same coin.”</a:t>
            </a:r>
          </a:p>
        </p:txBody>
      </p:sp>
    </p:spTree>
    <p:extLst>
      <p:ext uri="{BB962C8B-B14F-4D97-AF65-F5344CB8AC3E}">
        <p14:creationId xmlns:p14="http://schemas.microsoft.com/office/powerpoint/2010/main" val="67477724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658939" y="685800"/>
            <a:ext cx="8885237" cy="381000"/>
          </a:xfrm>
        </p:spPr>
        <p:txBody>
          <a:bodyPr>
            <a:normAutofit fontScale="90000"/>
          </a:bodyPr>
          <a:lstStyle/>
          <a:p>
            <a:pPr eaLnBrk="1" hangingPunct="1"/>
            <a:r>
              <a:rPr lang="en-US" altLang="ms-MY" b="1">
                <a:latin typeface="Arial" panose="020B0604020202020204" pitchFamily="34" charset="0"/>
                <a:cs typeface="Arial" panose="020B0604020202020204" pitchFamily="34" charset="0"/>
              </a:rPr>
              <a:t>KREATIVITI</a:t>
            </a:r>
            <a:endParaRPr lang="en-US" altLang="ms-MY"/>
          </a:p>
        </p:txBody>
      </p:sp>
      <p:sp>
        <p:nvSpPr>
          <p:cNvPr id="8195" name="Rectangle 3"/>
          <p:cNvSpPr>
            <a:spLocks noGrp="1" noChangeArrowheads="1"/>
          </p:cNvSpPr>
          <p:nvPr>
            <p:ph type="body" idx="1"/>
          </p:nvPr>
        </p:nvSpPr>
        <p:spPr>
          <a:xfrm>
            <a:off x="1658938" y="1524001"/>
            <a:ext cx="8896350" cy="4727575"/>
          </a:xfrm>
        </p:spPr>
        <p:txBody>
          <a:bodyPr>
            <a:normAutofit lnSpcReduction="10000"/>
          </a:bodyPr>
          <a:lstStyle/>
          <a:p>
            <a:pPr marL="533400" indent="-533400">
              <a:buNone/>
            </a:pPr>
            <a:r>
              <a:rPr lang="en-US" altLang="ms-MY" b="1" dirty="0">
                <a:cs typeface="Arial" panose="020B0604020202020204" pitchFamily="34" charset="0"/>
              </a:rPr>
              <a:t>	</a:t>
            </a:r>
            <a:r>
              <a:rPr lang="en-US" altLang="ms-MY" b="1" dirty="0" err="1">
                <a:cs typeface="Arial" panose="020B0604020202020204" pitchFamily="34" charset="0"/>
              </a:rPr>
              <a:t>Definisi</a:t>
            </a:r>
            <a:r>
              <a:rPr lang="en-US" altLang="ms-MY" b="1" dirty="0">
                <a:cs typeface="Arial" panose="020B0604020202020204" pitchFamily="34" charset="0"/>
              </a:rPr>
              <a:t> dan </a:t>
            </a:r>
            <a:r>
              <a:rPr lang="en-US" altLang="ms-MY" b="1" dirty="0" err="1">
                <a:cs typeface="Arial" panose="020B0604020202020204" pitchFamily="34" charset="0"/>
              </a:rPr>
              <a:t>Peranan</a:t>
            </a:r>
            <a:r>
              <a:rPr lang="en-US" altLang="ms-MY" b="1" dirty="0">
                <a:cs typeface="Arial" panose="020B0604020202020204" pitchFamily="34" charset="0"/>
              </a:rPr>
              <a:t> </a:t>
            </a:r>
            <a:r>
              <a:rPr lang="en-US" altLang="ms-MY" b="1" dirty="0" err="1">
                <a:cs typeface="Arial" panose="020B0604020202020204" pitchFamily="34" charset="0"/>
              </a:rPr>
              <a:t>Kreativiti</a:t>
            </a:r>
            <a:endParaRPr lang="en-US" altLang="ms-MY" b="1" dirty="0">
              <a:cs typeface="Arial" panose="020B0604020202020204" pitchFamily="34" charset="0"/>
            </a:endParaRPr>
          </a:p>
          <a:p>
            <a:pPr marL="533400" indent="-533400" algn="just"/>
            <a:endParaRPr lang="en-US" altLang="ms-MY" sz="2000" dirty="0">
              <a:cs typeface="Arial" panose="020B0604020202020204" pitchFamily="34" charset="0"/>
            </a:endParaRPr>
          </a:p>
          <a:p>
            <a:pPr marL="533400" indent="-533400" algn="just"/>
            <a:r>
              <a:rPr lang="en-US" altLang="ms-MY" sz="2400" i="1" dirty="0" err="1">
                <a:cs typeface="Arial" panose="020B0604020202020204" pitchFamily="34" charset="0"/>
              </a:rPr>
              <a:t>Kreativiti</a:t>
            </a:r>
            <a:r>
              <a:rPr lang="en-US" altLang="ms-MY" sz="2400" dirty="0">
                <a:cs typeface="Arial" panose="020B0604020202020204" pitchFamily="34" charset="0"/>
              </a:rPr>
              <a:t> </a:t>
            </a:r>
            <a:r>
              <a:rPr lang="en-US" altLang="ms-MY" sz="2400" dirty="0" err="1">
                <a:cs typeface="Arial" panose="020B0604020202020204" pitchFamily="34" charset="0"/>
              </a:rPr>
              <a:t>adalah</a:t>
            </a:r>
            <a:r>
              <a:rPr lang="en-US" altLang="ms-MY" sz="2400" dirty="0">
                <a:cs typeface="Arial" panose="020B0604020202020204" pitchFamily="34" charset="0"/>
              </a:rPr>
              <a:t> </a:t>
            </a:r>
            <a:r>
              <a:rPr lang="en-US" altLang="ms-MY" sz="2400" dirty="0" err="1">
                <a:cs typeface="Arial" panose="020B0604020202020204" pitchFamily="34" charset="0"/>
              </a:rPr>
              <a:t>penghasilan</a:t>
            </a:r>
            <a:r>
              <a:rPr lang="en-US" altLang="ms-MY" sz="2400" dirty="0">
                <a:cs typeface="Arial" panose="020B0604020202020204" pitchFamily="34" charset="0"/>
              </a:rPr>
              <a:t> idea yang </a:t>
            </a:r>
            <a:r>
              <a:rPr lang="en-US" altLang="ms-MY" sz="2400" dirty="0" err="1">
                <a:cs typeface="Arial" panose="020B0604020202020204" pitchFamily="34" charset="0"/>
              </a:rPr>
              <a:t>dapat</a:t>
            </a:r>
            <a:r>
              <a:rPr lang="en-US" altLang="ms-MY" sz="2400" dirty="0">
                <a:cs typeface="Arial" panose="020B0604020202020204" pitchFamily="34" charset="0"/>
              </a:rPr>
              <a:t> </a:t>
            </a:r>
            <a:r>
              <a:rPr lang="en-US" altLang="ms-MY" sz="2400" dirty="0" err="1">
                <a:cs typeface="Arial" panose="020B0604020202020204" pitchFamily="34" charset="0"/>
              </a:rPr>
              <a:t>meningkatkan</a:t>
            </a:r>
            <a:r>
              <a:rPr lang="en-US" altLang="ms-MY" sz="2400" dirty="0">
                <a:cs typeface="Arial" panose="020B0604020202020204" pitchFamily="34" charset="0"/>
              </a:rPr>
              <a:t> </a:t>
            </a:r>
            <a:r>
              <a:rPr lang="en-US" altLang="ms-MY" sz="2400" dirty="0" err="1">
                <a:cs typeface="Arial" panose="020B0604020202020204" pitchFamily="34" charset="0"/>
              </a:rPr>
              <a:t>kecekapan</a:t>
            </a:r>
            <a:r>
              <a:rPr lang="en-US" altLang="ms-MY" sz="2400" dirty="0">
                <a:solidFill>
                  <a:srgbClr val="000000"/>
                </a:solidFill>
                <a:cs typeface="Arial" panose="020B0604020202020204" pitchFamily="34" charset="0"/>
              </a:rPr>
              <a:t> </a:t>
            </a:r>
            <a:r>
              <a:rPr lang="en-US" altLang="ms-MY" sz="2400" dirty="0">
                <a:cs typeface="Arial" panose="020B0604020202020204" pitchFamily="34" charset="0"/>
              </a:rPr>
              <a:t>dan </a:t>
            </a:r>
            <a:r>
              <a:rPr lang="en-US" altLang="ms-MY" sz="2400" dirty="0" err="1">
                <a:cs typeface="Arial" panose="020B0604020202020204" pitchFamily="34" charset="0"/>
              </a:rPr>
              <a:t>keberkesanan</a:t>
            </a:r>
            <a:r>
              <a:rPr lang="en-US" altLang="ms-MY" sz="2400" dirty="0">
                <a:cs typeface="Arial" panose="020B0604020202020204" pitchFamily="34" charset="0"/>
              </a:rPr>
              <a:t> </a:t>
            </a:r>
            <a:r>
              <a:rPr lang="en-US" altLang="ms-MY" sz="2400" dirty="0" err="1">
                <a:cs typeface="Arial" panose="020B0604020202020204" pitchFamily="34" charset="0"/>
              </a:rPr>
              <a:t>sesuatu</a:t>
            </a:r>
            <a:r>
              <a:rPr lang="en-US" altLang="ms-MY" sz="2400" dirty="0">
                <a:cs typeface="Arial" panose="020B0604020202020204" pitchFamily="34" charset="0"/>
              </a:rPr>
              <a:t> </a:t>
            </a:r>
            <a:r>
              <a:rPr lang="en-US" altLang="ms-MY" sz="2400" dirty="0" err="1">
                <a:cs typeface="Arial" panose="020B0604020202020204" pitchFamily="34" charset="0"/>
              </a:rPr>
              <a:t>sistem</a:t>
            </a:r>
            <a:r>
              <a:rPr lang="en-US" altLang="ms-MY" sz="2400" dirty="0">
                <a:cs typeface="Arial" panose="020B0604020202020204" pitchFamily="34" charset="0"/>
              </a:rPr>
              <a:t>. </a:t>
            </a:r>
          </a:p>
          <a:p>
            <a:pPr marL="533400" indent="-533400" algn="just"/>
            <a:r>
              <a:rPr lang="en-US" altLang="ms-MY" sz="2400" dirty="0" err="1">
                <a:cs typeface="Arial" panose="020B0604020202020204" pitchFamily="34" charset="0"/>
              </a:rPr>
              <a:t>Aspek</a:t>
            </a:r>
            <a:r>
              <a:rPr lang="en-US" altLang="ms-MY" sz="2400" dirty="0">
                <a:cs typeface="Arial" panose="020B0604020202020204" pitchFamily="34" charset="0"/>
              </a:rPr>
              <a:t> </a:t>
            </a:r>
            <a:r>
              <a:rPr lang="en-US" altLang="ms-MY" sz="2400" dirty="0" err="1">
                <a:cs typeface="Arial" panose="020B0604020202020204" pitchFamily="34" charset="0"/>
              </a:rPr>
              <a:t>utama</a:t>
            </a:r>
            <a:r>
              <a:rPr lang="en-US" altLang="ms-MY" sz="2400" dirty="0">
                <a:cs typeface="Arial" panose="020B0604020202020204" pitchFamily="34" charset="0"/>
              </a:rPr>
              <a:t> </a:t>
            </a:r>
            <a:r>
              <a:rPr lang="en-US" altLang="ms-MY" sz="2400" dirty="0" err="1">
                <a:cs typeface="Arial" panose="020B0604020202020204" pitchFamily="34" charset="0"/>
              </a:rPr>
              <a:t>kreativiti</a:t>
            </a:r>
            <a:r>
              <a:rPr lang="en-US" altLang="ms-MY" sz="2400" dirty="0">
                <a:cs typeface="Arial" panose="020B0604020202020204" pitchFamily="34" charset="0"/>
              </a:rPr>
              <a:t> </a:t>
            </a:r>
            <a:r>
              <a:rPr lang="en-US" altLang="ms-MY" sz="2400" dirty="0" err="1">
                <a:cs typeface="Arial" panose="020B0604020202020204" pitchFamily="34" charset="0"/>
              </a:rPr>
              <a:t>adalah</a:t>
            </a:r>
            <a:r>
              <a:rPr lang="en-US" altLang="ms-MY" sz="2400" dirty="0">
                <a:cs typeface="Arial" panose="020B0604020202020204" pitchFamily="34" charset="0"/>
              </a:rPr>
              <a:t> </a:t>
            </a:r>
            <a:r>
              <a:rPr lang="en-US" altLang="ms-MY" sz="2400" i="1" dirty="0">
                <a:solidFill>
                  <a:srgbClr val="FF0000"/>
                </a:solidFill>
                <a:cs typeface="Arial" panose="020B0604020202020204" pitchFamily="34" charset="0"/>
              </a:rPr>
              <a:t>proses </a:t>
            </a:r>
            <a:r>
              <a:rPr lang="en-US" altLang="ms-MY" sz="2400" dirty="0">
                <a:cs typeface="Arial" panose="020B0604020202020204" pitchFamily="34" charset="0"/>
              </a:rPr>
              <a:t>dan</a:t>
            </a:r>
            <a:r>
              <a:rPr lang="en-US" altLang="ms-MY" sz="2400" dirty="0">
                <a:solidFill>
                  <a:srgbClr val="FF0066"/>
                </a:solidFill>
                <a:cs typeface="Arial" panose="020B0604020202020204" pitchFamily="34" charset="0"/>
              </a:rPr>
              <a:t> </a:t>
            </a:r>
            <a:r>
              <a:rPr lang="en-US" altLang="ms-MY" sz="2400" i="1" dirty="0" err="1">
                <a:solidFill>
                  <a:srgbClr val="FF0000"/>
                </a:solidFill>
                <a:cs typeface="Arial" panose="020B0604020202020204" pitchFamily="34" charset="0"/>
              </a:rPr>
              <a:t>manusia</a:t>
            </a:r>
            <a:r>
              <a:rPr lang="en-US" altLang="ms-MY" sz="2400" dirty="0">
                <a:cs typeface="Arial" panose="020B0604020202020204" pitchFamily="34" charset="0"/>
              </a:rPr>
              <a:t>. </a:t>
            </a:r>
          </a:p>
          <a:p>
            <a:pPr marL="533400" indent="-533400" algn="just"/>
            <a:r>
              <a:rPr lang="en-US" altLang="ms-MY" sz="2400" dirty="0">
                <a:solidFill>
                  <a:srgbClr val="FF0000"/>
                </a:solidFill>
                <a:cs typeface="Arial" panose="020B0604020202020204" pitchFamily="34" charset="0"/>
              </a:rPr>
              <a:t>Proses </a:t>
            </a:r>
            <a:r>
              <a:rPr lang="en-US" altLang="ms-MY" sz="2400" dirty="0" err="1">
                <a:cs typeface="Arial" panose="020B0604020202020204" pitchFamily="34" charset="0"/>
              </a:rPr>
              <a:t>berorientasikan</a:t>
            </a:r>
            <a:r>
              <a:rPr lang="en-US" altLang="ms-MY" sz="2400" dirty="0">
                <a:cs typeface="Arial" panose="020B0604020202020204" pitchFamily="34" charset="0"/>
              </a:rPr>
              <a:t> </a:t>
            </a:r>
            <a:r>
              <a:rPr lang="en-US" altLang="ms-MY" sz="2400" u="sng" dirty="0" err="1">
                <a:cs typeface="Arial" panose="020B0604020202020204" pitchFamily="34" charset="0"/>
              </a:rPr>
              <a:t>matlamat</a:t>
            </a:r>
            <a:r>
              <a:rPr lang="en-US" altLang="ms-MY" sz="2400" dirty="0">
                <a:cs typeface="Arial" panose="020B0604020202020204" pitchFamily="34" charset="0"/>
              </a:rPr>
              <a:t> </a:t>
            </a:r>
            <a:r>
              <a:rPr lang="en-US" altLang="ms-MY" sz="2400" dirty="0" err="1">
                <a:cs typeface="Arial" panose="020B0604020202020204" pitchFamily="34" charset="0"/>
              </a:rPr>
              <a:t>serta</a:t>
            </a:r>
            <a:r>
              <a:rPr lang="en-US" altLang="ms-MY" sz="2400" dirty="0">
                <a:cs typeface="Arial" panose="020B0604020202020204" pitchFamily="34" charset="0"/>
              </a:rPr>
              <a:t> </a:t>
            </a:r>
            <a:r>
              <a:rPr lang="en-US" altLang="ms-MY" sz="2400" dirty="0" err="1">
                <a:cs typeface="Arial" panose="020B0604020202020204" pitchFamily="34" charset="0"/>
              </a:rPr>
              <a:t>digunakan</a:t>
            </a:r>
            <a:r>
              <a:rPr lang="en-US" altLang="ms-MY" sz="2400" dirty="0">
                <a:cs typeface="Arial" panose="020B0604020202020204" pitchFamily="34" charset="0"/>
              </a:rPr>
              <a:t> </a:t>
            </a:r>
            <a:r>
              <a:rPr lang="en-US" altLang="ms-MY" sz="2400" dirty="0" err="1">
                <a:cs typeface="Arial" panose="020B0604020202020204" pitchFamily="34" charset="0"/>
              </a:rPr>
              <a:t>untuk</a:t>
            </a:r>
            <a:r>
              <a:rPr lang="en-US" altLang="ms-MY" sz="2400" dirty="0">
                <a:cs typeface="Arial" panose="020B0604020202020204" pitchFamily="34" charset="0"/>
              </a:rPr>
              <a:t> </a:t>
            </a:r>
            <a:r>
              <a:rPr lang="en-US" altLang="ms-MY" sz="2400" dirty="0" err="1">
                <a:cs typeface="Arial" panose="020B0604020202020204" pitchFamily="34" charset="0"/>
              </a:rPr>
              <a:t>mencari</a:t>
            </a:r>
            <a:r>
              <a:rPr lang="en-US" altLang="ms-MY" sz="2400" dirty="0">
                <a:cs typeface="Arial" panose="020B0604020202020204" pitchFamily="34" charset="0"/>
              </a:rPr>
              <a:t> </a:t>
            </a:r>
            <a:r>
              <a:rPr lang="en-US" altLang="ms-MY" sz="2400" dirty="0" err="1">
                <a:cs typeface="Arial" panose="020B0604020202020204" pitchFamily="34" charset="0"/>
              </a:rPr>
              <a:t>jalan</a:t>
            </a:r>
            <a:r>
              <a:rPr lang="en-US" altLang="ms-MY" sz="2400" dirty="0">
                <a:cs typeface="Arial" panose="020B0604020202020204" pitchFamily="34" charset="0"/>
              </a:rPr>
              <a:t> </a:t>
            </a:r>
            <a:r>
              <a:rPr lang="en-US" altLang="ms-MY" sz="2400" dirty="0" err="1">
                <a:cs typeface="Arial" panose="020B0604020202020204" pitchFamily="34" charset="0"/>
              </a:rPr>
              <a:t>penyelesaian</a:t>
            </a:r>
            <a:r>
              <a:rPr lang="en-US" altLang="ms-MY" sz="2400" dirty="0">
                <a:cs typeface="Arial" panose="020B0604020202020204" pitchFamily="34" charset="0"/>
              </a:rPr>
              <a:t> </a:t>
            </a:r>
            <a:r>
              <a:rPr lang="en-US" altLang="ms-MY" sz="2400" dirty="0" err="1">
                <a:cs typeface="Arial" panose="020B0604020202020204" pitchFamily="34" charset="0"/>
              </a:rPr>
              <a:t>kepada</a:t>
            </a:r>
            <a:r>
              <a:rPr lang="en-US" altLang="ms-MY" sz="2400" dirty="0">
                <a:cs typeface="Arial" panose="020B0604020202020204" pitchFamily="34" charset="0"/>
              </a:rPr>
              <a:t> </a:t>
            </a:r>
            <a:r>
              <a:rPr lang="en-US" altLang="ms-MY" sz="2400" dirty="0" err="1">
                <a:cs typeface="Arial" panose="020B0604020202020204" pitchFamily="34" charset="0"/>
              </a:rPr>
              <a:t>masalah</a:t>
            </a:r>
            <a:r>
              <a:rPr lang="en-US" altLang="ms-MY" sz="2400" dirty="0">
                <a:cs typeface="Arial" panose="020B0604020202020204" pitchFamily="34" charset="0"/>
              </a:rPr>
              <a:t>. </a:t>
            </a:r>
            <a:r>
              <a:rPr lang="en-US" altLang="ms-MY" sz="2400" dirty="0" err="1">
                <a:solidFill>
                  <a:srgbClr val="FF0000"/>
                </a:solidFill>
                <a:cs typeface="Arial" panose="020B0604020202020204" pitchFamily="34" charset="0"/>
              </a:rPr>
              <a:t>Manusia</a:t>
            </a:r>
            <a:r>
              <a:rPr lang="en-US" altLang="ms-MY" sz="2400" dirty="0">
                <a:solidFill>
                  <a:srgbClr val="FF0000"/>
                </a:solidFill>
                <a:cs typeface="Arial" panose="020B0604020202020204" pitchFamily="34" charset="0"/>
              </a:rPr>
              <a:t> </a:t>
            </a:r>
            <a:r>
              <a:rPr lang="en-US" altLang="ms-MY" sz="2400" dirty="0">
                <a:cs typeface="Arial" panose="020B0604020202020204" pitchFamily="34" charset="0"/>
              </a:rPr>
              <a:t>pula </a:t>
            </a:r>
            <a:r>
              <a:rPr lang="en-US" altLang="ms-MY" sz="2400" dirty="0" err="1">
                <a:cs typeface="Arial" panose="020B0604020202020204" pitchFamily="34" charset="0"/>
              </a:rPr>
              <a:t>adalah</a:t>
            </a:r>
            <a:r>
              <a:rPr lang="en-US" altLang="ms-MY" sz="2400" dirty="0">
                <a:cs typeface="Arial" panose="020B0604020202020204" pitchFamily="34" charset="0"/>
              </a:rPr>
              <a:t> </a:t>
            </a:r>
            <a:r>
              <a:rPr lang="en-US" altLang="ms-MY" sz="2400" u="sng" dirty="0" err="1">
                <a:cs typeface="Arial" panose="020B0604020202020204" pitchFamily="34" charset="0"/>
              </a:rPr>
              <a:t>sumber</a:t>
            </a:r>
            <a:r>
              <a:rPr lang="en-US" altLang="ms-MY" sz="2400" dirty="0">
                <a:cs typeface="Arial" panose="020B0604020202020204" pitchFamily="34" charset="0"/>
              </a:rPr>
              <a:t> yang </a:t>
            </a:r>
            <a:r>
              <a:rPr lang="en-US" altLang="ms-MY" sz="2400" dirty="0" err="1">
                <a:cs typeface="Arial" panose="020B0604020202020204" pitchFamily="34" charset="0"/>
              </a:rPr>
              <a:t>boleh</a:t>
            </a:r>
            <a:r>
              <a:rPr lang="en-US" altLang="ms-MY" sz="2400" dirty="0">
                <a:cs typeface="Arial" panose="020B0604020202020204" pitchFamily="34" charset="0"/>
              </a:rPr>
              <a:t> </a:t>
            </a:r>
            <a:r>
              <a:rPr lang="en-US" altLang="ms-MY" sz="2400" dirty="0" err="1">
                <a:cs typeface="Arial" panose="020B0604020202020204" pitchFamily="34" charset="0"/>
              </a:rPr>
              <a:t>mengenal</a:t>
            </a:r>
            <a:r>
              <a:rPr lang="en-US" altLang="ms-MY" sz="2400" dirty="0">
                <a:cs typeface="Arial" panose="020B0604020202020204" pitchFamily="34" charset="0"/>
              </a:rPr>
              <a:t> </a:t>
            </a:r>
            <a:r>
              <a:rPr lang="en-US" altLang="ms-MY" sz="2400" dirty="0" err="1">
                <a:cs typeface="Arial" panose="020B0604020202020204" pitchFamily="34" charset="0"/>
              </a:rPr>
              <a:t>pasti</a:t>
            </a:r>
            <a:r>
              <a:rPr lang="en-US" altLang="ms-MY" sz="2400" dirty="0">
                <a:cs typeface="Arial" panose="020B0604020202020204" pitchFamily="34" charset="0"/>
              </a:rPr>
              <a:t> </a:t>
            </a:r>
            <a:r>
              <a:rPr lang="en-US" altLang="ms-MY" sz="2400" dirty="0" err="1">
                <a:cs typeface="Arial" panose="020B0604020202020204" pitchFamily="34" charset="0"/>
              </a:rPr>
              <a:t>jalan</a:t>
            </a:r>
            <a:r>
              <a:rPr lang="en-US" altLang="ms-MY" sz="2400" dirty="0">
                <a:cs typeface="Arial" panose="020B0604020202020204" pitchFamily="34" charset="0"/>
              </a:rPr>
              <a:t> </a:t>
            </a:r>
            <a:r>
              <a:rPr lang="en-US" altLang="ms-MY" sz="2400" dirty="0" err="1">
                <a:cs typeface="Arial" panose="020B0604020202020204" pitchFamily="34" charset="0"/>
              </a:rPr>
              <a:t>penyelesaian</a:t>
            </a:r>
            <a:r>
              <a:rPr lang="en-US" altLang="ms-MY" sz="2400" dirty="0">
                <a:cs typeface="Arial" panose="020B0604020202020204" pitchFamily="34" charset="0"/>
              </a:rPr>
              <a:t> </a:t>
            </a:r>
            <a:r>
              <a:rPr lang="en-US" altLang="ms-MY" sz="2400" dirty="0" err="1">
                <a:cs typeface="Arial" panose="020B0604020202020204" pitchFamily="34" charset="0"/>
              </a:rPr>
              <a:t>tersebut</a:t>
            </a:r>
            <a:r>
              <a:rPr lang="en-US" altLang="ms-MY" sz="2400" dirty="0">
                <a:cs typeface="Arial" panose="020B0604020202020204" pitchFamily="34" charset="0"/>
              </a:rPr>
              <a:t>. Proses </a:t>
            </a:r>
            <a:r>
              <a:rPr lang="en-US" altLang="ms-MY" sz="2400" dirty="0" err="1">
                <a:cs typeface="Arial" panose="020B0604020202020204" pitchFamily="34" charset="0"/>
              </a:rPr>
              <a:t>penyelesaian</a:t>
            </a:r>
            <a:r>
              <a:rPr lang="en-US" altLang="ms-MY" sz="2400" dirty="0">
                <a:cs typeface="Arial" panose="020B0604020202020204" pitchFamily="34" charset="0"/>
              </a:rPr>
              <a:t> </a:t>
            </a:r>
            <a:r>
              <a:rPr lang="en-US" altLang="ms-MY" sz="2400" dirty="0" err="1">
                <a:cs typeface="Arial" panose="020B0604020202020204" pitchFamily="34" charset="0"/>
              </a:rPr>
              <a:t>masalah</a:t>
            </a:r>
            <a:r>
              <a:rPr lang="en-US" altLang="ms-MY" sz="2400" dirty="0">
                <a:cs typeface="Arial" panose="020B0604020202020204" pitchFamily="34" charset="0"/>
              </a:rPr>
              <a:t> </a:t>
            </a:r>
            <a:r>
              <a:rPr lang="en-US" altLang="ms-MY" sz="2400" dirty="0" err="1">
                <a:cs typeface="Arial" panose="020B0604020202020204" pitchFamily="34" charset="0"/>
              </a:rPr>
              <a:t>biasanya</a:t>
            </a:r>
            <a:r>
              <a:rPr lang="en-US" altLang="ms-MY" sz="2400" dirty="0">
                <a:cs typeface="Arial" panose="020B0604020202020204" pitchFamily="34" charset="0"/>
              </a:rPr>
              <a:t> </a:t>
            </a:r>
            <a:r>
              <a:rPr lang="en-US" altLang="ms-MY" sz="2400" dirty="0" err="1">
                <a:cs typeface="Arial" panose="020B0604020202020204" pitchFamily="34" charset="0"/>
              </a:rPr>
              <a:t>sama</a:t>
            </a:r>
            <a:r>
              <a:rPr lang="en-US" altLang="ms-MY" sz="2400" dirty="0">
                <a:cs typeface="Arial" panose="020B0604020202020204" pitchFamily="34" charset="0"/>
              </a:rPr>
              <a:t>, </a:t>
            </a:r>
            <a:r>
              <a:rPr lang="en-US" altLang="ms-MY" sz="2400" dirty="0" err="1">
                <a:cs typeface="Arial" panose="020B0604020202020204" pitchFamily="34" charset="0"/>
              </a:rPr>
              <a:t>tetapi</a:t>
            </a:r>
            <a:r>
              <a:rPr lang="en-US" altLang="ms-MY" sz="2400" dirty="0">
                <a:cs typeface="Arial" panose="020B0604020202020204" pitchFamily="34" charset="0"/>
              </a:rPr>
              <a:t> </a:t>
            </a:r>
            <a:r>
              <a:rPr lang="en-US" altLang="ms-MY" sz="2400" dirty="0" err="1">
                <a:cs typeface="Arial" panose="020B0604020202020204" pitchFamily="34" charset="0"/>
              </a:rPr>
              <a:t>kaedahnya</a:t>
            </a:r>
            <a:r>
              <a:rPr lang="en-US" altLang="ms-MY" sz="2400" dirty="0">
                <a:cs typeface="Arial" panose="020B0604020202020204" pitchFamily="34" charset="0"/>
              </a:rPr>
              <a:t> </a:t>
            </a:r>
            <a:r>
              <a:rPr lang="en-US" altLang="ms-MY" sz="2400" dirty="0" err="1">
                <a:cs typeface="Arial" panose="020B0604020202020204" pitchFamily="34" charset="0"/>
              </a:rPr>
              <a:t>adalah</a:t>
            </a:r>
            <a:r>
              <a:rPr lang="en-US" altLang="ms-MY" sz="2400" dirty="0">
                <a:cs typeface="Arial" panose="020B0604020202020204" pitchFamily="34" charset="0"/>
              </a:rPr>
              <a:t> </a:t>
            </a:r>
            <a:r>
              <a:rPr lang="en-US" altLang="ms-MY" sz="2400" dirty="0" err="1">
                <a:cs typeface="Arial" panose="020B0604020202020204" pitchFamily="34" charset="0"/>
              </a:rPr>
              <a:t>pelbagai</a:t>
            </a:r>
            <a:r>
              <a:rPr lang="en-US" altLang="ms-MY" sz="2400" dirty="0">
                <a:cs typeface="Arial" panose="020B0604020202020204" pitchFamily="34" charset="0"/>
              </a:rPr>
              <a:t>. </a:t>
            </a:r>
          </a:p>
          <a:p>
            <a:pPr marL="533400" indent="-533400" algn="just"/>
            <a:r>
              <a:rPr lang="en-US" altLang="ms-MY" sz="2400" dirty="0" err="1">
                <a:cs typeface="Arial" panose="020B0604020202020204" pitchFamily="34" charset="0"/>
              </a:rPr>
              <a:t>Contohnya</a:t>
            </a:r>
            <a:r>
              <a:rPr lang="en-US" altLang="ms-MY" sz="2400" dirty="0">
                <a:cs typeface="Arial" panose="020B0604020202020204" pitchFamily="34" charset="0"/>
              </a:rPr>
              <a:t>, </a:t>
            </a:r>
            <a:r>
              <a:rPr lang="en-US" altLang="ms-MY" sz="2400" dirty="0" err="1">
                <a:cs typeface="Arial" panose="020B0604020202020204" pitchFamily="34" charset="0"/>
              </a:rPr>
              <a:t>manusia</a:t>
            </a:r>
            <a:r>
              <a:rPr lang="en-US" altLang="ms-MY" sz="2400" dirty="0">
                <a:cs typeface="Arial" panose="020B0604020202020204" pitchFamily="34" charset="0"/>
              </a:rPr>
              <a:t> </a:t>
            </a:r>
            <a:r>
              <a:rPr lang="en-US" altLang="ms-MY" sz="2400" dirty="0" err="1">
                <a:cs typeface="Arial" panose="020B0604020202020204" pitchFamily="34" charset="0"/>
              </a:rPr>
              <a:t>kadangkala</a:t>
            </a:r>
            <a:r>
              <a:rPr lang="en-US" altLang="ms-MY" sz="2400" dirty="0">
                <a:cs typeface="Arial" panose="020B0604020202020204" pitchFamily="34" charset="0"/>
              </a:rPr>
              <a:t> </a:t>
            </a:r>
            <a:r>
              <a:rPr lang="en-US" altLang="ms-MY" sz="2400" dirty="0" err="1">
                <a:cs typeface="Arial" panose="020B0604020202020204" pitchFamily="34" charset="0"/>
              </a:rPr>
              <a:t>mengadaptasikan</a:t>
            </a:r>
            <a:r>
              <a:rPr lang="en-US" altLang="ms-MY" sz="2400" dirty="0">
                <a:cs typeface="Arial" panose="020B0604020202020204" pitchFamily="34" charset="0"/>
              </a:rPr>
              <a:t> </a:t>
            </a:r>
            <a:r>
              <a:rPr lang="en-US" altLang="ms-MY" sz="2400" dirty="0" err="1">
                <a:cs typeface="Arial" panose="020B0604020202020204" pitchFamily="34" charset="0"/>
              </a:rPr>
              <a:t>bentuk</a:t>
            </a:r>
            <a:r>
              <a:rPr lang="en-US" altLang="ms-MY" sz="2400" dirty="0">
                <a:cs typeface="Arial" panose="020B0604020202020204" pitchFamily="34" charset="0"/>
              </a:rPr>
              <a:t> </a:t>
            </a:r>
            <a:r>
              <a:rPr lang="en-US" altLang="ms-MY" sz="2400" dirty="0" err="1">
                <a:cs typeface="Arial" panose="020B0604020202020204" pitchFamily="34" charset="0"/>
              </a:rPr>
              <a:t>penyelesaian</a:t>
            </a:r>
            <a:r>
              <a:rPr lang="en-US" altLang="ms-MY" sz="2400" dirty="0">
                <a:cs typeface="Arial" panose="020B0604020202020204" pitchFamily="34" charset="0"/>
              </a:rPr>
              <a:t> </a:t>
            </a:r>
            <a:r>
              <a:rPr lang="en-US" altLang="ms-MY" sz="2400" dirty="0" err="1">
                <a:cs typeface="Arial" panose="020B0604020202020204" pitchFamily="34" charset="0"/>
              </a:rPr>
              <a:t>masalah</a:t>
            </a:r>
            <a:r>
              <a:rPr lang="en-US" altLang="ms-MY" sz="2400" dirty="0">
                <a:cs typeface="Arial" panose="020B0604020202020204" pitchFamily="34" charset="0"/>
              </a:rPr>
              <a:t> </a:t>
            </a:r>
            <a:r>
              <a:rPr lang="en-US" altLang="ms-MY" sz="2400" dirty="0" err="1">
                <a:cs typeface="Arial" panose="020B0604020202020204" pitchFamily="34" charset="0"/>
              </a:rPr>
              <a:t>daripada</a:t>
            </a:r>
            <a:r>
              <a:rPr lang="en-US" altLang="ms-MY" sz="2400" dirty="0">
                <a:cs typeface="Arial" panose="020B0604020202020204" pitchFamily="34" charset="0"/>
              </a:rPr>
              <a:t> </a:t>
            </a:r>
            <a:r>
              <a:rPr lang="en-US" altLang="ms-MY" sz="2400" dirty="0" err="1">
                <a:cs typeface="Arial" panose="020B0604020202020204" pitchFamily="34" charset="0"/>
              </a:rPr>
              <a:t>pengalaman</a:t>
            </a:r>
            <a:r>
              <a:rPr lang="en-US" altLang="ms-MY" sz="2400" dirty="0">
                <a:cs typeface="Arial" panose="020B0604020202020204" pitchFamily="34" charset="0"/>
              </a:rPr>
              <a:t> </a:t>
            </a:r>
            <a:r>
              <a:rPr lang="en-US" altLang="ms-MY" sz="2400" dirty="0" err="1">
                <a:cs typeface="Arial" panose="020B0604020202020204" pitchFamily="34" charset="0"/>
              </a:rPr>
              <a:t>lampau</a:t>
            </a:r>
            <a:r>
              <a:rPr lang="en-US" altLang="ms-MY" sz="2400" dirty="0">
                <a:cs typeface="Arial" panose="020B0604020202020204" pitchFamily="34" charset="0"/>
              </a:rPr>
              <a:t>, </a:t>
            </a:r>
            <a:r>
              <a:rPr lang="en-US" altLang="ms-MY" sz="2400" dirty="0" err="1">
                <a:cs typeface="Arial" panose="020B0604020202020204" pitchFamily="34" charset="0"/>
              </a:rPr>
              <a:t>atau</a:t>
            </a:r>
            <a:r>
              <a:rPr lang="en-US" altLang="ms-MY" sz="2400" dirty="0">
                <a:cs typeface="Arial" panose="020B0604020202020204" pitchFamily="34" charset="0"/>
              </a:rPr>
              <a:t> </a:t>
            </a:r>
            <a:r>
              <a:rPr lang="en-US" altLang="ms-MY" sz="2400" dirty="0" err="1">
                <a:cs typeface="Arial" panose="020B0604020202020204" pitchFamily="34" charset="0"/>
              </a:rPr>
              <a:t>mencipta</a:t>
            </a:r>
            <a:r>
              <a:rPr lang="en-US" altLang="ms-MY" sz="2400" dirty="0">
                <a:cs typeface="Arial" panose="020B0604020202020204" pitchFamily="34" charset="0"/>
              </a:rPr>
              <a:t> formula </a:t>
            </a:r>
            <a:r>
              <a:rPr lang="en-US" altLang="ms-MY" sz="2400" dirty="0" err="1">
                <a:cs typeface="Arial" panose="020B0604020202020204" pitchFamily="34" charset="0"/>
              </a:rPr>
              <a:t>baharu</a:t>
            </a:r>
            <a:r>
              <a:rPr lang="en-US" altLang="ms-MY" sz="2400" dirty="0">
                <a:cs typeface="Arial" panose="020B0604020202020204" pitchFamily="34" charset="0"/>
              </a:rPr>
              <a:t>.</a:t>
            </a:r>
            <a:endParaRPr lang="en-US" altLang="ms-MY"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533400" indent="-533400"/>
            <a:endParaRPr lang="en-US" altLang="ms-MY" sz="2400" dirty="0"/>
          </a:p>
        </p:txBody>
      </p:sp>
    </p:spTree>
    <p:extLst>
      <p:ext uri="{BB962C8B-B14F-4D97-AF65-F5344CB8AC3E}">
        <p14:creationId xmlns:p14="http://schemas.microsoft.com/office/powerpoint/2010/main" val="1338712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597"/>
            <a:ext cx="10515600" cy="1325563"/>
          </a:xfrm>
        </p:spPr>
        <p:txBody>
          <a:bodyPr/>
          <a:lstStyle/>
          <a:p>
            <a:r>
              <a:rPr lang="en-US" dirty="0" err="1"/>
              <a:t>Definisi</a:t>
            </a:r>
            <a:r>
              <a:rPr lang="en-US" dirty="0"/>
              <a:t> </a:t>
            </a:r>
            <a:r>
              <a:rPr lang="en-US" dirty="0" err="1"/>
              <a:t>Pemikiran</a:t>
            </a:r>
            <a:r>
              <a:rPr lang="en-US" dirty="0"/>
              <a:t> </a:t>
            </a:r>
            <a:r>
              <a:rPr lang="en-US" dirty="0" err="1"/>
              <a:t>Kreatif</a:t>
            </a:r>
            <a:endParaRPr lang="en-US" dirty="0"/>
          </a:p>
        </p:txBody>
      </p:sp>
      <p:sp>
        <p:nvSpPr>
          <p:cNvPr id="3" name="Content Placeholder 2"/>
          <p:cNvSpPr>
            <a:spLocks noGrp="1"/>
          </p:cNvSpPr>
          <p:nvPr>
            <p:ph idx="1"/>
          </p:nvPr>
        </p:nvSpPr>
        <p:spPr>
          <a:xfrm>
            <a:off x="838200" y="1380226"/>
            <a:ext cx="10515600" cy="5158597"/>
          </a:xfrm>
        </p:spPr>
        <p:txBody>
          <a:bodyPr>
            <a:normAutofit lnSpcReduction="10000"/>
          </a:bodyPr>
          <a:lstStyle/>
          <a:p>
            <a:r>
              <a:rPr lang="ms-MY" altLang="ms-MY" dirty="0">
                <a:latin typeface="Times New Roman" panose="02020603050405020304" pitchFamily="18" charset="0"/>
                <a:cs typeface="Times New Roman" panose="02020603050405020304" pitchFamily="18" charset="0"/>
              </a:rPr>
              <a:t>Menurut John (2002); </a:t>
            </a:r>
            <a:r>
              <a:rPr lang="ms-MY" altLang="ms-MY" b="1" dirty="0">
                <a:latin typeface="Times New Roman" panose="02020603050405020304" pitchFamily="18" charset="0"/>
                <a:cs typeface="Times New Roman" panose="02020603050405020304" pitchFamily="18" charset="0"/>
              </a:rPr>
              <a:t>“Only God could create, and whatever he created was original. Man could only rearrange what God had created.”</a:t>
            </a:r>
          </a:p>
          <a:p>
            <a:r>
              <a:rPr lang="ms-MY" altLang="ms-MY" dirty="0">
                <a:latin typeface="Times New Roman" panose="02020603050405020304" pitchFamily="18" charset="0"/>
                <a:cs typeface="Times New Roman" panose="02020603050405020304" pitchFamily="18" charset="0"/>
              </a:rPr>
              <a:t>Menurut de Bono (1970</a:t>
            </a:r>
            <a:r>
              <a:rPr lang="ms-MY" altLang="ms-MY" b="1" dirty="0">
                <a:latin typeface="Times New Roman" panose="02020603050405020304" pitchFamily="18" charset="0"/>
                <a:cs typeface="Times New Roman" panose="02020603050405020304" pitchFamily="18" charset="0"/>
              </a:rPr>
              <a:t>), kreativiti itu memang berlaku tanpa disedari oleh manusia itu sendiri. </a:t>
            </a:r>
            <a:endParaRPr lang="ms-MY" altLang="ms-MY" dirty="0">
              <a:latin typeface="Times New Roman" panose="02020603050405020304" pitchFamily="18" charset="0"/>
              <a:cs typeface="Times New Roman" panose="02020603050405020304" pitchFamily="18" charset="0"/>
            </a:endParaRPr>
          </a:p>
          <a:p>
            <a:r>
              <a:rPr lang="ms-MY" altLang="ms-MY" dirty="0">
                <a:latin typeface="Times New Roman" panose="02020603050405020304" pitchFamily="18" charset="0"/>
                <a:cs typeface="Times New Roman" panose="02020603050405020304" pitchFamily="18" charset="0"/>
              </a:rPr>
              <a:t>(Hassan, 1989) dan (Nik Azis, 1994); “ Kreatif berasal daripada perkataan Latin </a:t>
            </a:r>
            <a:r>
              <a:rPr lang="ms-MY" altLang="ms-MY" b="1" dirty="0">
                <a:latin typeface="Times New Roman" panose="02020603050405020304" pitchFamily="18" charset="0"/>
                <a:cs typeface="Times New Roman" panose="02020603050405020304" pitchFamily="18" charset="0"/>
              </a:rPr>
              <a:t>‘creare’ </a:t>
            </a:r>
            <a:r>
              <a:rPr lang="ms-MY" altLang="ms-MY" dirty="0">
                <a:latin typeface="Times New Roman" panose="02020603050405020304" pitchFamily="18" charset="0"/>
                <a:cs typeface="Times New Roman" panose="02020603050405020304" pitchFamily="18" charset="0"/>
              </a:rPr>
              <a:t>yang bermaksud ‘membuat’ (to make). Manakala dalam bahasa Greek pula, </a:t>
            </a:r>
            <a:r>
              <a:rPr lang="ms-MY" altLang="ms-MY" b="1" dirty="0">
                <a:latin typeface="Times New Roman" panose="02020603050405020304" pitchFamily="18" charset="0"/>
                <a:cs typeface="Times New Roman" panose="02020603050405020304" pitchFamily="18" charset="0"/>
              </a:rPr>
              <a:t>‘Krainein’ </a:t>
            </a:r>
            <a:r>
              <a:rPr lang="ms-MY" altLang="ms-MY" dirty="0">
                <a:latin typeface="Times New Roman" panose="02020603050405020304" pitchFamily="18" charset="0"/>
                <a:cs typeface="Times New Roman" panose="02020603050405020304" pitchFamily="18" charset="0"/>
              </a:rPr>
              <a:t>yang bermaksud ‘memenuhi’.</a:t>
            </a:r>
          </a:p>
          <a:p>
            <a:r>
              <a:rPr lang="ms-MY" dirty="0">
                <a:latin typeface="Times New Roman" pitchFamily="18" charset="0"/>
                <a:cs typeface="Times New Roman" pitchFamily="18" charset="0"/>
              </a:rPr>
              <a:t>Menurut Torrence (1974), kreativiti ialah </a:t>
            </a:r>
            <a:r>
              <a:rPr lang="ms-MY" b="1" dirty="0">
                <a:latin typeface="Times New Roman" pitchFamily="18" charset="0"/>
                <a:cs typeface="Times New Roman" pitchFamily="18" charset="0"/>
              </a:rPr>
              <a:t>“To cause to exist, bring into being, originate, to give rise, bring about, produce, to be first to portray and give character to a role or part creation: An original product of human invention or imagination.”</a:t>
            </a:r>
            <a:endParaRPr lang="en-US" b="1" dirty="0">
              <a:latin typeface="Times New Roman" pitchFamily="18" charset="0"/>
              <a:cs typeface="Times New Roman" pitchFamily="18" charset="0"/>
            </a:endParaRPr>
          </a:p>
          <a:p>
            <a:endParaRPr lang="en-MY" altLang="ms-MY" b="1" dirty="0">
              <a:latin typeface="Times New Roman" panose="02020603050405020304" pitchFamily="18" charset="0"/>
              <a:cs typeface="Times New Roman" panose="02020603050405020304" pitchFamily="18" charset="0"/>
            </a:endParaRPr>
          </a:p>
          <a:p>
            <a:pPr>
              <a:buNone/>
            </a:pPr>
            <a:endParaRPr lang="ms-MY" altLang="ms-MY"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253891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Konsep</a:t>
            </a:r>
            <a:r>
              <a:rPr lang="en-US" dirty="0"/>
              <a:t> </a:t>
            </a:r>
            <a:r>
              <a:rPr lang="en-US" dirty="0" err="1"/>
              <a:t>Kreatif</a:t>
            </a:r>
            <a:r>
              <a:rPr lang="en-US" dirty="0"/>
              <a:t> dan </a:t>
            </a:r>
            <a:r>
              <a:rPr lang="en-US" dirty="0" err="1"/>
              <a:t>Kreativiti</a:t>
            </a:r>
            <a:endParaRPr lang="en-US" dirty="0"/>
          </a:p>
        </p:txBody>
      </p:sp>
      <p:sp>
        <p:nvSpPr>
          <p:cNvPr id="3" name="Content Placeholder 2"/>
          <p:cNvSpPr>
            <a:spLocks noGrp="1"/>
          </p:cNvSpPr>
          <p:nvPr>
            <p:ph idx="1"/>
          </p:nvPr>
        </p:nvSpPr>
        <p:spPr/>
        <p:txBody>
          <a:bodyPr>
            <a:normAutofit fontScale="92500" lnSpcReduction="20000"/>
          </a:bodyPr>
          <a:lstStyle/>
          <a:p>
            <a:r>
              <a:rPr lang="ms-MY" dirty="0">
                <a:latin typeface="Times New Roman" pitchFamily="18" charset="0"/>
                <a:cs typeface="Times New Roman" pitchFamily="18" charset="0"/>
              </a:rPr>
              <a:t>Konsep kreatif dan kreativiti amat luas dan tidak rigid berdasarkan ruang, tempat dan masa. Boleh dilihat dari pelbagai latar belakang seseorang seperti ahli agama, peguam, jurutera, doktor, pemandu bas, ahli akademik, ahli politik dan sebagainya.</a:t>
            </a:r>
          </a:p>
          <a:p>
            <a:pPr>
              <a:defRPr/>
            </a:pPr>
            <a:r>
              <a:rPr lang="ms-MY" dirty="0">
                <a:latin typeface="Times New Roman" pitchFamily="18" charset="0"/>
                <a:cs typeface="Times New Roman" pitchFamily="18" charset="0"/>
              </a:rPr>
              <a:t>Ringkasnya, istilah kreatif dan kreativiti digunakan bagi menggambarkan </a:t>
            </a:r>
            <a:r>
              <a:rPr lang="ms-MY" b="1" u="sng" dirty="0">
                <a:solidFill>
                  <a:srgbClr val="FF0000"/>
                </a:solidFill>
                <a:latin typeface="Times New Roman" pitchFamily="18" charset="0"/>
                <a:cs typeface="Times New Roman" pitchFamily="18" charset="0"/>
              </a:rPr>
              <a:t>produk sosial </a:t>
            </a:r>
            <a:r>
              <a:rPr lang="ms-MY" dirty="0">
                <a:latin typeface="Times New Roman" pitchFamily="18" charset="0"/>
                <a:cs typeface="Times New Roman" pitchFamily="18" charset="0"/>
              </a:rPr>
              <a:t>yang dihasilkan. </a:t>
            </a:r>
          </a:p>
          <a:p>
            <a:pPr>
              <a:defRPr/>
            </a:pPr>
            <a:r>
              <a:rPr lang="ms-MY" dirty="0">
                <a:latin typeface="Times New Roman" pitchFamily="18" charset="0"/>
                <a:cs typeface="Times New Roman" pitchFamily="18" charset="0"/>
              </a:rPr>
              <a:t>Berdasarkan konsep kreativiti secara umum, dapat disimpulkan konsep pemikiran kreatif berkisar kepada entiti berikut:</a:t>
            </a:r>
          </a:p>
          <a:p>
            <a:pPr marL="457200" indent="-457200">
              <a:buFont typeface="Wingdings" pitchFamily="2" charset="2"/>
              <a:buChar char="ü"/>
              <a:defRPr/>
            </a:pPr>
            <a:r>
              <a:rPr lang="ms-MY" dirty="0">
                <a:latin typeface="Times New Roman" pitchFamily="18" charset="0"/>
                <a:cs typeface="Times New Roman" pitchFamily="18" charset="0"/>
              </a:rPr>
              <a:t>Melakukan sesuatu dengan cara yang unik.</a:t>
            </a:r>
          </a:p>
          <a:p>
            <a:pPr marL="457200" indent="-457200">
              <a:buFont typeface="Wingdings" pitchFamily="2" charset="2"/>
              <a:buChar char="ü"/>
              <a:defRPr/>
            </a:pPr>
            <a:r>
              <a:rPr lang="ms-MY" dirty="0">
                <a:latin typeface="Times New Roman" pitchFamily="18" charset="0"/>
                <a:cs typeface="Times New Roman" pitchFamily="18" charset="0"/>
              </a:rPr>
              <a:t>Seseorang itu dapat keluar daripada pola yang sama atau </a:t>
            </a:r>
            <a:r>
              <a:rPr lang="ms-MY" b="1" dirty="0">
                <a:latin typeface="Times New Roman" pitchFamily="18" charset="0"/>
                <a:cs typeface="Times New Roman" pitchFamily="18" charset="0"/>
              </a:rPr>
              <a:t>the pattern of sameness</a:t>
            </a:r>
          </a:p>
          <a:p>
            <a:pPr marL="457200" indent="-457200">
              <a:buFont typeface="Wingdings" pitchFamily="2" charset="2"/>
              <a:buChar char="ü"/>
              <a:defRPr/>
            </a:pPr>
            <a:r>
              <a:rPr lang="ms-MY" dirty="0">
                <a:latin typeface="Times New Roman" pitchFamily="18" charset="0"/>
                <a:cs typeface="Times New Roman" pitchFamily="18" charset="0"/>
              </a:rPr>
              <a:t>Berfikir di luar kotak atau thinking outside of the box.</a:t>
            </a:r>
            <a:endParaRPr lang="en-US" dirty="0"/>
          </a:p>
        </p:txBody>
      </p:sp>
    </p:spTree>
    <p:extLst>
      <p:ext uri="{BB962C8B-B14F-4D97-AF65-F5344CB8AC3E}">
        <p14:creationId xmlns:p14="http://schemas.microsoft.com/office/powerpoint/2010/main" val="118235745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6045"/>
            <a:ext cx="10515600" cy="5900918"/>
          </a:xfrm>
        </p:spPr>
        <p:txBody>
          <a:bodyPr>
            <a:normAutofit fontScale="92500" lnSpcReduction="20000"/>
          </a:bodyPr>
          <a:lstStyle/>
          <a:p>
            <a:pPr marL="457200" indent="-457200">
              <a:buFont typeface="Wingdings" pitchFamily="2" charset="2"/>
              <a:buChar char="ü"/>
              <a:defRPr/>
            </a:pPr>
            <a:r>
              <a:rPr lang="ms-MY" dirty="0">
                <a:latin typeface="Times New Roman" pitchFamily="18" charset="0"/>
                <a:cs typeface="Times New Roman" pitchFamily="18" charset="0"/>
              </a:rPr>
              <a:t>Melihat sesuatu daripada perspektif baru.</a:t>
            </a:r>
          </a:p>
          <a:p>
            <a:pPr marL="457200" indent="-457200">
              <a:buFont typeface="Wingdings" pitchFamily="2" charset="2"/>
              <a:buChar char="ü"/>
              <a:defRPr/>
            </a:pPr>
            <a:r>
              <a:rPr lang="ms-MY" dirty="0">
                <a:latin typeface="Times New Roman" pitchFamily="18" charset="0"/>
                <a:cs typeface="Times New Roman" pitchFamily="18" charset="0"/>
              </a:rPr>
              <a:t>Menggabungkan idea yang sedia ada kepada pembentukan idea baru.</a:t>
            </a:r>
          </a:p>
          <a:p>
            <a:pPr marL="457200" indent="-457200">
              <a:buFont typeface="Wingdings" pitchFamily="2" charset="2"/>
              <a:buChar char="ü"/>
              <a:defRPr/>
            </a:pPr>
            <a:r>
              <a:rPr lang="ms-MY" dirty="0">
                <a:latin typeface="Times New Roman" pitchFamily="18" charset="0"/>
                <a:cs typeface="Times New Roman" pitchFamily="18" charset="0"/>
              </a:rPr>
              <a:t>Membuka minda dengan idea-idea baru.</a:t>
            </a:r>
          </a:p>
          <a:p>
            <a:pPr marL="457200" indent="-457200">
              <a:buFont typeface="Wingdings" pitchFamily="2" charset="2"/>
              <a:buChar char="ü"/>
              <a:defRPr/>
            </a:pPr>
            <a:r>
              <a:rPr lang="ms-MY" dirty="0">
                <a:latin typeface="Times New Roman" pitchFamily="18" charset="0"/>
                <a:cs typeface="Times New Roman" pitchFamily="18" charset="0"/>
              </a:rPr>
              <a:t>Mencabar andaian.</a:t>
            </a:r>
          </a:p>
          <a:p>
            <a:pPr marL="457200" indent="-457200">
              <a:buFont typeface="Wingdings" pitchFamily="2" charset="2"/>
              <a:buChar char="ü"/>
              <a:defRPr/>
            </a:pPr>
            <a:r>
              <a:rPr lang="ms-MY" dirty="0">
                <a:latin typeface="Times New Roman" pitchFamily="18" charset="0"/>
                <a:cs typeface="Times New Roman" pitchFamily="18" charset="0"/>
              </a:rPr>
              <a:t>Mencipta sesuatu yang baru.</a:t>
            </a:r>
          </a:p>
          <a:p>
            <a:pPr marL="457200" indent="-457200">
              <a:buFont typeface="Wingdings" pitchFamily="2" charset="2"/>
              <a:buChar char="ü"/>
              <a:defRPr/>
            </a:pPr>
            <a:r>
              <a:rPr lang="ms-MY" dirty="0">
                <a:latin typeface="Times New Roman" pitchFamily="18" charset="0"/>
                <a:cs typeface="Times New Roman" pitchFamily="18" charset="0"/>
              </a:rPr>
              <a:t>Menghubungkan idea yang tidak berkaitan.</a:t>
            </a:r>
          </a:p>
          <a:p>
            <a:pPr marL="457200" indent="-457200">
              <a:buFont typeface="Wingdings" pitchFamily="2" charset="2"/>
              <a:buChar char="ü"/>
              <a:defRPr/>
            </a:pPr>
            <a:r>
              <a:rPr lang="ms-MY" dirty="0">
                <a:latin typeface="Times New Roman" pitchFamily="18" charset="0"/>
                <a:cs typeface="Times New Roman" pitchFamily="18" charset="0"/>
              </a:rPr>
              <a:t>Menerbitkan idea besar kepada idea-idea kecil.</a:t>
            </a:r>
            <a:br>
              <a:rPr lang="ms-MY" dirty="0">
                <a:latin typeface="Times New Roman" pitchFamily="18" charset="0"/>
                <a:cs typeface="Times New Roman" pitchFamily="18" charset="0"/>
              </a:rPr>
            </a:br>
            <a:r>
              <a:rPr lang="ms-MY" dirty="0">
                <a:latin typeface="Times New Roman" pitchFamily="18" charset="0"/>
                <a:cs typeface="Times New Roman" pitchFamily="18" charset="0"/>
              </a:rPr>
              <a:t>Berfikir secara fleksibel.</a:t>
            </a:r>
          </a:p>
          <a:p>
            <a:pPr marL="457200" indent="-457200">
              <a:buFont typeface="Wingdings" pitchFamily="2" charset="2"/>
              <a:buChar char="ü"/>
              <a:defRPr/>
            </a:pPr>
            <a:r>
              <a:rPr lang="ms-MY" dirty="0">
                <a:latin typeface="Times New Roman" pitchFamily="18" charset="0"/>
                <a:cs typeface="Times New Roman" pitchFamily="18" charset="0"/>
              </a:rPr>
              <a:t>Penghasilan idea, penyelesaian, konsep dan produk yang asli (novel).</a:t>
            </a:r>
          </a:p>
          <a:p>
            <a:pPr marL="457200" indent="-457200">
              <a:buFont typeface="Wingdings" pitchFamily="2" charset="2"/>
              <a:buChar char="ü"/>
              <a:defRPr/>
            </a:pPr>
            <a:r>
              <a:rPr lang="ms-MY" dirty="0">
                <a:latin typeface="Times New Roman" pitchFamily="18" charset="0"/>
                <a:cs typeface="Times New Roman" pitchFamily="18" charset="0"/>
              </a:rPr>
              <a:t>Membuat sintesis, imaginasi dan visualisasi.</a:t>
            </a:r>
          </a:p>
          <a:p>
            <a:pPr>
              <a:defRPr/>
            </a:pPr>
            <a:endParaRPr lang="ms-MY" dirty="0">
              <a:latin typeface="Times New Roman" pitchFamily="18" charset="0"/>
              <a:cs typeface="Times New Roman" pitchFamily="18" charset="0"/>
            </a:endParaRPr>
          </a:p>
          <a:p>
            <a:pPr>
              <a:defRPr/>
            </a:pPr>
            <a:r>
              <a:rPr lang="ms-MY" dirty="0">
                <a:latin typeface="Times New Roman" pitchFamily="18" charset="0"/>
                <a:cs typeface="Times New Roman" pitchFamily="18" charset="0"/>
              </a:rPr>
              <a:t>Justeru, pemikiran kreatif adalah pemikiran yang </a:t>
            </a:r>
            <a:r>
              <a:rPr lang="ms-MY" b="1" u="sng" dirty="0">
                <a:solidFill>
                  <a:srgbClr val="FF0000"/>
                </a:solidFill>
                <a:latin typeface="Times New Roman" pitchFamily="18" charset="0"/>
                <a:cs typeface="Times New Roman" pitchFamily="18" charset="0"/>
              </a:rPr>
              <a:t>menerbitkan idea </a:t>
            </a:r>
            <a:r>
              <a:rPr lang="ms-MY" dirty="0">
                <a:latin typeface="Times New Roman" pitchFamily="18" charset="0"/>
                <a:cs typeface="Times New Roman" pitchFamily="18" charset="0"/>
              </a:rPr>
              <a:t>iaitu berlawanan dengan pemikiran kritis yang </a:t>
            </a:r>
            <a:r>
              <a:rPr lang="ms-MY" b="1" dirty="0">
                <a:latin typeface="Times New Roman" pitchFamily="18" charset="0"/>
                <a:cs typeface="Times New Roman" pitchFamily="18" charset="0"/>
              </a:rPr>
              <a:t>membuat penilaian ke atas sesuatu idea. </a:t>
            </a:r>
            <a:r>
              <a:rPr lang="ms-MY" dirty="0">
                <a:latin typeface="Times New Roman" pitchFamily="18" charset="0"/>
                <a:cs typeface="Times New Roman" pitchFamily="18" charset="0"/>
              </a:rPr>
              <a:t>Idea yang diterbitkan bersifat baru dan kadang-kadang berlawanan dengan logik. Ia mestilah berasaskan manipulasi segala pengalaman dan pengetahuan sedia ada. </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4587953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ms-MY" b="1" dirty="0">
                <a:latin typeface="Arial" panose="020B0604020202020204" pitchFamily="34" charset="0"/>
                <a:cs typeface="Arial" panose="020B0604020202020204" pitchFamily="34" charset="0"/>
              </a:rPr>
              <a:t>KREATIVITI</a:t>
            </a:r>
          </a:p>
        </p:txBody>
      </p:sp>
      <p:sp>
        <p:nvSpPr>
          <p:cNvPr id="9219" name="Rectangle 3"/>
          <p:cNvSpPr>
            <a:spLocks noGrp="1" noChangeArrowheads="1"/>
          </p:cNvSpPr>
          <p:nvPr>
            <p:ph type="body" idx="1"/>
          </p:nvPr>
        </p:nvSpPr>
        <p:spPr/>
        <p:txBody>
          <a:bodyPr/>
          <a:lstStyle/>
          <a:p>
            <a:pPr marL="609600" indent="-609600" algn="just">
              <a:buNone/>
            </a:pPr>
            <a:r>
              <a:rPr lang="en-US" altLang="ms-MY" b="1" dirty="0">
                <a:cs typeface="Arial" panose="020B0604020202020204" pitchFamily="34" charset="0"/>
              </a:rPr>
              <a:t>	Proses </a:t>
            </a:r>
            <a:r>
              <a:rPr lang="en-US" altLang="ms-MY" b="1" dirty="0" err="1">
                <a:cs typeface="Arial" panose="020B0604020202020204" pitchFamily="34" charset="0"/>
              </a:rPr>
              <a:t>Kreatif</a:t>
            </a:r>
            <a:endParaRPr lang="en-US" altLang="ms-MY" b="1" dirty="0">
              <a:cs typeface="Arial" panose="020B0604020202020204" pitchFamily="34" charset="0"/>
            </a:endParaRPr>
          </a:p>
          <a:p>
            <a:pPr marL="609600" indent="-609600" algn="just"/>
            <a:endParaRPr lang="en-US" altLang="ms-MY" dirty="0">
              <a:cs typeface="Arial" panose="020B0604020202020204" pitchFamily="34" charset="0"/>
            </a:endParaRPr>
          </a:p>
          <a:p>
            <a:pPr marL="609600" indent="-609600" algn="just">
              <a:buNone/>
            </a:pPr>
            <a:r>
              <a:rPr lang="en-US" altLang="ms-MY" dirty="0">
                <a:cs typeface="Arial" panose="020B0604020202020204" pitchFamily="34" charset="0"/>
              </a:rPr>
              <a:t>   	</a:t>
            </a:r>
            <a:r>
              <a:rPr lang="en-US" altLang="ms-MY" sz="2400" dirty="0">
                <a:cs typeface="Arial" panose="020B0604020202020204" pitchFamily="34" charset="0"/>
              </a:rPr>
              <a:t>Proses </a:t>
            </a:r>
            <a:r>
              <a:rPr lang="en-US" altLang="ms-MY" sz="2400" dirty="0" err="1">
                <a:cs typeface="Arial" panose="020B0604020202020204" pitchFamily="34" charset="0"/>
              </a:rPr>
              <a:t>kreatif</a:t>
            </a:r>
            <a:r>
              <a:rPr lang="en-US" altLang="ms-MY" sz="2400" dirty="0">
                <a:cs typeface="Arial" panose="020B0604020202020204" pitchFamily="34" charset="0"/>
              </a:rPr>
              <a:t> </a:t>
            </a:r>
            <a:r>
              <a:rPr lang="en-US" altLang="ms-MY" sz="2400" dirty="0" err="1">
                <a:cs typeface="Arial" panose="020B0604020202020204" pitchFamily="34" charset="0"/>
              </a:rPr>
              <a:t>biasanya</a:t>
            </a:r>
            <a:r>
              <a:rPr lang="en-US" altLang="ms-MY" sz="2400" dirty="0">
                <a:cs typeface="Arial" panose="020B0604020202020204" pitchFamily="34" charset="0"/>
              </a:rPr>
              <a:t> </a:t>
            </a:r>
            <a:r>
              <a:rPr lang="en-US" altLang="ms-MY" sz="2400" dirty="0" err="1">
                <a:cs typeface="Arial" panose="020B0604020202020204" pitchFamily="34" charset="0"/>
              </a:rPr>
              <a:t>mempunyai</a:t>
            </a:r>
            <a:r>
              <a:rPr lang="en-US" altLang="ms-MY" sz="2400" dirty="0">
                <a:cs typeface="Arial" panose="020B0604020202020204" pitchFamily="34" charset="0"/>
              </a:rPr>
              <a:t> </a:t>
            </a:r>
            <a:r>
              <a:rPr lang="en-US" altLang="ms-MY" sz="2400" dirty="0" err="1">
                <a:cs typeface="Arial" panose="020B0604020202020204" pitchFamily="34" charset="0"/>
              </a:rPr>
              <a:t>empat</a:t>
            </a:r>
            <a:r>
              <a:rPr lang="en-US" altLang="ms-MY" sz="2400" dirty="0">
                <a:cs typeface="Arial" panose="020B0604020202020204" pitchFamily="34" charset="0"/>
              </a:rPr>
              <a:t> </a:t>
            </a:r>
            <a:r>
              <a:rPr lang="en-US" altLang="ms-MY" sz="2400" dirty="0" err="1">
                <a:cs typeface="Arial" panose="020B0604020202020204" pitchFamily="34" charset="0"/>
              </a:rPr>
              <a:t>fasa</a:t>
            </a:r>
            <a:r>
              <a:rPr lang="en-US" altLang="ms-MY" sz="2400" dirty="0">
                <a:cs typeface="Arial" panose="020B0604020202020204" pitchFamily="34" charset="0"/>
              </a:rPr>
              <a:t> yang </a:t>
            </a:r>
            <a:r>
              <a:rPr lang="en-US" altLang="ms-MY" sz="2400" dirty="0" err="1">
                <a:cs typeface="Arial" panose="020B0604020202020204" pitchFamily="34" charset="0"/>
              </a:rPr>
              <a:t>penting</a:t>
            </a:r>
            <a:r>
              <a:rPr lang="en-US" altLang="ms-MY" sz="2400" dirty="0">
                <a:cs typeface="Arial" panose="020B0604020202020204" pitchFamily="34" charset="0"/>
              </a:rPr>
              <a:t>. </a:t>
            </a:r>
            <a:r>
              <a:rPr lang="en-US" altLang="ms-MY" sz="2400" dirty="0" err="1">
                <a:cs typeface="Arial" panose="020B0604020202020204" pitchFamily="34" charset="0"/>
              </a:rPr>
              <a:t>Fasa-fasa</a:t>
            </a:r>
            <a:r>
              <a:rPr lang="en-US" altLang="ms-MY" sz="2400" dirty="0">
                <a:cs typeface="Arial" panose="020B0604020202020204" pitchFamily="34" charset="0"/>
              </a:rPr>
              <a:t> </a:t>
            </a:r>
            <a:r>
              <a:rPr lang="en-US" altLang="ms-MY" sz="2400" dirty="0" err="1">
                <a:cs typeface="Arial" panose="020B0604020202020204" pitchFamily="34" charset="0"/>
              </a:rPr>
              <a:t>tersebut</a:t>
            </a:r>
            <a:r>
              <a:rPr lang="en-US" altLang="ms-MY" sz="2400" dirty="0">
                <a:cs typeface="Arial" panose="020B0604020202020204" pitchFamily="34" charset="0"/>
              </a:rPr>
              <a:t> </a:t>
            </a:r>
            <a:r>
              <a:rPr lang="en-US" altLang="ms-MY" sz="2400" dirty="0" err="1">
                <a:cs typeface="Arial" panose="020B0604020202020204" pitchFamily="34" charset="0"/>
              </a:rPr>
              <a:t>adalah</a:t>
            </a:r>
            <a:r>
              <a:rPr lang="en-US" altLang="ms-MY" sz="2400" dirty="0">
                <a:cs typeface="Arial" panose="020B0604020202020204" pitchFamily="34" charset="0"/>
              </a:rPr>
              <a:t> </a:t>
            </a:r>
            <a:r>
              <a:rPr lang="en-US" altLang="ms-MY" sz="2400" dirty="0" err="1">
                <a:cs typeface="Arial" panose="020B0604020202020204" pitchFamily="34" charset="0"/>
              </a:rPr>
              <a:t>seperti</a:t>
            </a:r>
            <a:r>
              <a:rPr lang="en-US" altLang="ms-MY" sz="2400" dirty="0">
                <a:cs typeface="Arial" panose="020B0604020202020204" pitchFamily="34" charset="0"/>
              </a:rPr>
              <a:t> </a:t>
            </a:r>
            <a:r>
              <a:rPr lang="en-US" altLang="ms-MY" sz="2400" dirty="0" err="1">
                <a:cs typeface="Arial" panose="020B0604020202020204" pitchFamily="34" charset="0"/>
              </a:rPr>
              <a:t>berikut</a:t>
            </a:r>
            <a:r>
              <a:rPr lang="en-US" altLang="ms-MY" sz="2400" dirty="0">
                <a:cs typeface="Arial" panose="020B0604020202020204" pitchFamily="34" charset="0"/>
              </a:rPr>
              <a:t>:</a:t>
            </a:r>
            <a:endParaRPr lang="en-US" altLang="ms-MY"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lgn="just"/>
            <a:endParaRPr lang="en-US" altLang="ms-MY"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lgn="just">
              <a:buNone/>
            </a:pPr>
            <a:r>
              <a:rPr lang="en-US" altLang="ms-MY" sz="2400" dirty="0">
                <a:cs typeface="Arial" panose="020B0604020202020204" pitchFamily="34" charset="0"/>
              </a:rPr>
              <a:t>	1.	</a:t>
            </a:r>
            <a:r>
              <a:rPr lang="en-US" altLang="ms-MY" sz="2400" dirty="0" err="1">
                <a:cs typeface="Arial" panose="020B0604020202020204" pitchFamily="34" charset="0"/>
              </a:rPr>
              <a:t>Pengumpulan</a:t>
            </a:r>
            <a:r>
              <a:rPr lang="en-US" altLang="ms-MY" sz="2400" dirty="0">
                <a:cs typeface="Arial" panose="020B0604020202020204" pitchFamily="34" charset="0"/>
              </a:rPr>
              <a:t> </a:t>
            </a:r>
            <a:r>
              <a:rPr lang="en-US" altLang="ms-MY" sz="2400" dirty="0" err="1">
                <a:cs typeface="Arial" panose="020B0604020202020204" pitchFamily="34" charset="0"/>
              </a:rPr>
              <a:t>pengetahuan</a:t>
            </a:r>
            <a:r>
              <a:rPr lang="en-US" altLang="ms-MY" sz="2400" dirty="0">
                <a:cs typeface="Arial" panose="020B0604020202020204" pitchFamily="34" charset="0"/>
              </a:rPr>
              <a:t> </a:t>
            </a:r>
            <a:r>
              <a:rPr lang="en-US" altLang="ms-MY" sz="2400" dirty="0" err="1">
                <a:cs typeface="Arial" panose="020B0604020202020204" pitchFamily="34" charset="0"/>
              </a:rPr>
              <a:t>atau</a:t>
            </a:r>
            <a:r>
              <a:rPr lang="en-US" altLang="ms-MY" sz="2400" dirty="0">
                <a:cs typeface="Arial" panose="020B0604020202020204" pitchFamily="34" charset="0"/>
              </a:rPr>
              <a:t> </a:t>
            </a:r>
            <a:r>
              <a:rPr lang="en-US" altLang="ms-MY" sz="2400" dirty="0" err="1">
                <a:cs typeface="Arial" panose="020B0604020202020204" pitchFamily="34" charset="0"/>
              </a:rPr>
              <a:t>latar</a:t>
            </a:r>
            <a:r>
              <a:rPr lang="en-US" altLang="ms-MY" sz="2400" dirty="0">
                <a:cs typeface="Arial" panose="020B0604020202020204" pitchFamily="34" charset="0"/>
              </a:rPr>
              <a:t> </a:t>
            </a:r>
            <a:r>
              <a:rPr lang="en-US" altLang="ms-MY" sz="2400" dirty="0" err="1">
                <a:cs typeface="Arial" panose="020B0604020202020204" pitchFamily="34" charset="0"/>
              </a:rPr>
              <a:t>belakang</a:t>
            </a:r>
            <a:endParaRPr lang="en-US" altLang="ms-MY"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lgn="just">
              <a:buNone/>
            </a:pPr>
            <a:r>
              <a:rPr lang="en-US" altLang="ms-MY" sz="2400" dirty="0">
                <a:cs typeface="Arial" panose="020B0604020202020204" pitchFamily="34" charset="0"/>
              </a:rPr>
              <a:t>	2.	Proses </a:t>
            </a:r>
            <a:r>
              <a:rPr lang="en-US" altLang="ms-MY" sz="2400" dirty="0" err="1">
                <a:cs typeface="Arial" panose="020B0604020202020204" pitchFamily="34" charset="0"/>
              </a:rPr>
              <a:t>inkubasi</a:t>
            </a:r>
            <a:endParaRPr lang="en-US" altLang="ms-MY"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lgn="just">
              <a:buNone/>
            </a:pPr>
            <a:r>
              <a:rPr lang="en-US" altLang="ms-MY" sz="2400" dirty="0">
                <a:cs typeface="Arial" panose="020B0604020202020204" pitchFamily="34" charset="0"/>
              </a:rPr>
              <a:t>	3.	</a:t>
            </a:r>
            <a:r>
              <a:rPr lang="en-US" altLang="ms-MY" sz="2400" dirty="0" err="1">
                <a:cs typeface="Arial" panose="020B0604020202020204" pitchFamily="34" charset="0"/>
              </a:rPr>
              <a:t>Pengalaman</a:t>
            </a:r>
            <a:r>
              <a:rPr lang="en-US" altLang="ms-MY" sz="2400" dirty="0">
                <a:cs typeface="Arial" panose="020B0604020202020204" pitchFamily="34" charset="0"/>
              </a:rPr>
              <a:t> idea</a:t>
            </a:r>
            <a:endParaRPr lang="en-US" altLang="ms-MY"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lgn="just">
              <a:buNone/>
            </a:pPr>
            <a:r>
              <a:rPr lang="en-US" altLang="ms-MY" sz="2400" dirty="0">
                <a:cs typeface="Arial" panose="020B0604020202020204" pitchFamily="34" charset="0"/>
              </a:rPr>
              <a:t>	4.	</a:t>
            </a:r>
            <a:r>
              <a:rPr lang="en-US" altLang="ms-MY" sz="2400" dirty="0" err="1">
                <a:cs typeface="Arial" panose="020B0604020202020204" pitchFamily="34" charset="0"/>
              </a:rPr>
              <a:t>Penilaian</a:t>
            </a:r>
            <a:r>
              <a:rPr lang="en-US" altLang="ms-MY" sz="2400" dirty="0">
                <a:cs typeface="Arial" panose="020B0604020202020204" pitchFamily="34" charset="0"/>
              </a:rPr>
              <a:t> dan </a:t>
            </a:r>
            <a:r>
              <a:rPr lang="en-US" altLang="ms-MY" sz="2400" dirty="0" err="1">
                <a:cs typeface="Arial" panose="020B0604020202020204" pitchFamily="34" charset="0"/>
              </a:rPr>
              <a:t>pelaksanaan</a:t>
            </a:r>
            <a:endParaRPr lang="en-US" altLang="ms-MY"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lgn="just"/>
            <a:endParaRPr lang="en-US" altLang="ms-MY"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endParaRPr lang="en-US" altLang="ms-MY"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4876800"/>
            <a:ext cx="190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78715839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Apakah</a:t>
            </a:r>
            <a:r>
              <a:rPr lang="en-US" dirty="0"/>
              <a:t> </a:t>
            </a:r>
            <a:r>
              <a:rPr lang="en-US" dirty="0" err="1"/>
              <a:t>beza</a:t>
            </a:r>
            <a:r>
              <a:rPr lang="en-US" dirty="0"/>
              <a:t> </a:t>
            </a:r>
            <a:r>
              <a:rPr lang="en-US" dirty="0" err="1"/>
              <a:t>pemikiran</a:t>
            </a:r>
            <a:r>
              <a:rPr lang="en-US" dirty="0"/>
              <a:t> </a:t>
            </a:r>
            <a:r>
              <a:rPr lang="en-US" dirty="0" err="1"/>
              <a:t>kreatif</a:t>
            </a:r>
            <a:r>
              <a:rPr lang="en-US" dirty="0"/>
              <a:t> dan </a:t>
            </a:r>
            <a:r>
              <a:rPr lang="en-US" dirty="0" err="1"/>
              <a:t>pemikiran</a:t>
            </a:r>
            <a:r>
              <a:rPr lang="en-US" dirty="0"/>
              <a:t> </a:t>
            </a:r>
            <a:r>
              <a:rPr lang="en-US" dirty="0" err="1"/>
              <a:t>kritis</a:t>
            </a:r>
            <a:r>
              <a:rPr lang="en-US" dirty="0"/>
              <a:t>?</a:t>
            </a:r>
          </a:p>
          <a:p>
            <a:pPr marL="514350" indent="-514350">
              <a:buFont typeface="+mj-lt"/>
              <a:buAutoNum type="arabicPeriod"/>
            </a:pPr>
            <a:endParaRPr lang="en-US" dirty="0"/>
          </a:p>
          <a:p>
            <a:pPr marL="514350" indent="-514350">
              <a:buFont typeface="+mj-lt"/>
              <a:buAutoNum type="arabicPeriod"/>
            </a:pPr>
            <a:r>
              <a:rPr lang="en-US" dirty="0" err="1"/>
              <a:t>Apakah</a:t>
            </a:r>
            <a:r>
              <a:rPr lang="en-US" dirty="0"/>
              <a:t> yang </a:t>
            </a:r>
            <a:r>
              <a:rPr lang="en-US" dirty="0" err="1"/>
              <a:t>anda</a:t>
            </a:r>
            <a:r>
              <a:rPr lang="en-US" dirty="0"/>
              <a:t> </a:t>
            </a:r>
            <a:r>
              <a:rPr lang="en-US" dirty="0" err="1"/>
              <a:t>faham</a:t>
            </a:r>
            <a:r>
              <a:rPr lang="en-US" dirty="0"/>
              <a:t> </a:t>
            </a:r>
            <a:r>
              <a:rPr lang="en-US" dirty="0" err="1"/>
              <a:t>tentang</a:t>
            </a:r>
            <a:r>
              <a:rPr lang="en-US" dirty="0"/>
              <a:t> proses </a:t>
            </a:r>
            <a:r>
              <a:rPr lang="en-US" dirty="0" err="1"/>
              <a:t>kreatif</a:t>
            </a:r>
            <a:r>
              <a:rPr lang="en-US" dirty="0"/>
              <a:t>?  </a:t>
            </a:r>
          </a:p>
          <a:p>
            <a:pPr marL="514350" indent="-514350">
              <a:buFont typeface="+mj-lt"/>
              <a:buAutoNum type="arabicPeriod"/>
            </a:pPr>
            <a:endParaRPr lang="en-US" dirty="0"/>
          </a:p>
        </p:txBody>
      </p:sp>
    </p:spTree>
    <p:extLst>
      <p:ext uri="{BB962C8B-B14F-4D97-AF65-F5344CB8AC3E}">
        <p14:creationId xmlns:p14="http://schemas.microsoft.com/office/powerpoint/2010/main" val="38573297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1597</Words>
  <Application>Microsoft Office PowerPoint</Application>
  <PresentationFormat>Widescreen</PresentationFormat>
  <Paragraphs>168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Unicode MS</vt:lpstr>
      <vt:lpstr>Calibri</vt:lpstr>
      <vt:lpstr>Calibri Light</vt:lpstr>
      <vt:lpstr>Times New Roman</vt:lpstr>
      <vt:lpstr>Wingdings</vt:lpstr>
      <vt:lpstr>Office Theme</vt:lpstr>
      <vt:lpstr>PEMIKIRAN KREATIF</vt:lpstr>
      <vt:lpstr>Hasil Pembelajaran</vt:lpstr>
      <vt:lpstr>Pemikiran Kritis dan Kreatif</vt:lpstr>
      <vt:lpstr>KREATIVITI</vt:lpstr>
      <vt:lpstr>Definisi Pemikiran Kreatif</vt:lpstr>
      <vt:lpstr>Konsep Kreatif dan Kreativiti</vt:lpstr>
      <vt:lpstr>PowerPoint Presentation</vt:lpstr>
      <vt:lpstr>KREATIVITI</vt:lpstr>
      <vt:lpstr>Checkpoint</vt:lpstr>
      <vt:lpstr>PROSES KREATIF</vt:lpstr>
      <vt:lpstr>PROSES KREATIF</vt:lpstr>
      <vt:lpstr>PROSES KREATIF</vt:lpstr>
      <vt:lpstr>PROSES KREATIF</vt:lpstr>
      <vt:lpstr>PROSES KREATIF</vt:lpstr>
      <vt:lpstr>PROSES KREATIF</vt:lpstr>
      <vt:lpstr>Ciri-Ciri Pemikiran Kreatif</vt:lpstr>
      <vt:lpstr>Ciri Ciri Pemikiran Kreatif</vt:lpstr>
      <vt:lpstr>Ciri-Ciri Pemikiran Kreatif</vt:lpstr>
      <vt:lpstr>Ciri-Ciri Pemikiran Kreatif</vt:lpstr>
      <vt:lpstr>LATIHAN:</vt:lpstr>
      <vt:lpstr>HALANGAN KEPADA KREATIVITI </vt:lpstr>
      <vt:lpstr>HALANGAN KEPADA KREATIVITI</vt:lpstr>
      <vt:lpstr>HALANGAN KEPADA KREATIVITI</vt:lpstr>
      <vt:lpstr>HALANGAN KEPADA KREATIVITI</vt:lpstr>
      <vt:lpstr>PERSEKITARAN YANG KREATIF </vt:lpstr>
      <vt:lpstr>LATIHAN:  Berdasarkan gambar berikut, apakah proses kreatif yang telah digunakan? </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PEMIKIRAN KREATIF</dc:title>
  <dc:creator>UserPC</dc:creator>
  <cp:lastModifiedBy>DR. ZANARIAH BINTI JANO</cp:lastModifiedBy>
  <cp:revision>1</cp:revision>
  <dcterms:modified xsi:type="dcterms:W3CDTF">2022-03-24T07:45:27Z</dcterms:modified>
</cp:coreProperties>
</file>