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05613"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6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600" cy="496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4450" y="0"/>
            <a:ext cx="2949600" cy="4968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1037" y="4721225"/>
            <a:ext cx="5443500" cy="4472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40862"/>
            <a:ext cx="2949600" cy="496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4450" y="9440862"/>
            <a:ext cx="294960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3: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1037" y="4721225"/>
            <a:ext cx="54435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920750" y="746125"/>
            <a:ext cx="49656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45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SzPts val="1400"/>
              <a:buNone/>
              <a:defRPr sz="45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81" name="Google Shape;81;p1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24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3887391" y="987426"/>
            <a:ext cx="4629300" cy="4873500"/>
          </a:xfrm>
          <a:prstGeom prst="rect">
            <a:avLst/>
          </a:prstGeom>
          <a:noFill/>
          <a:ln>
            <a:noFill/>
          </a:ln>
        </p:spPr>
      </p:sp>
      <p:sp>
        <p:nvSpPr>
          <p:cNvPr id="36" name="Google Shape;36;p5"/>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37" name="Google Shape;37;p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24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43" name="Google Shape;43;p6"/>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44" name="Google Shape;44;p6"/>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143000" y="1651000"/>
            <a:ext cx="7126200" cy="2139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5900"/>
              <a:buFont typeface="Calibri"/>
              <a:buNone/>
            </a:pPr>
            <a:br>
              <a:rPr lang="en-US" sz="5900" b="1" i="0" u="none">
                <a:solidFill>
                  <a:srgbClr val="C00000"/>
                </a:solidFill>
                <a:latin typeface="Calibri"/>
                <a:ea typeface="Calibri"/>
                <a:cs typeface="Calibri"/>
                <a:sym typeface="Calibri"/>
              </a:rPr>
            </a:br>
            <a:r>
              <a:rPr lang="en-US" sz="5900" b="1" i="0" u="none">
                <a:solidFill>
                  <a:schemeClr val="dk1"/>
                </a:solidFill>
                <a:latin typeface="Calibri"/>
                <a:ea typeface="Calibri"/>
                <a:cs typeface="Calibri"/>
                <a:sym typeface="Calibri"/>
              </a:rPr>
              <a:t>SUMBANG SARAN (BRAINSTORMING)</a:t>
            </a:r>
            <a:endParaRPr/>
          </a:p>
        </p:txBody>
      </p:sp>
      <p:sp>
        <p:nvSpPr>
          <p:cNvPr id="89" name="Google Shape;89;p1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154" name="Google Shape;154;p22"/>
          <p:cNvSpPr txBox="1"/>
          <p:nvPr/>
        </p:nvSpPr>
        <p:spPr>
          <a:xfrm>
            <a:off x="598487" y="942975"/>
            <a:ext cx="58260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Kelemahan sumbang saran tradisional</a:t>
            </a:r>
            <a:endParaRPr/>
          </a:p>
        </p:txBody>
      </p:sp>
      <p:sp>
        <p:nvSpPr>
          <p:cNvPr id="155" name="Google Shape;155;p22"/>
          <p:cNvSpPr txBox="1"/>
          <p:nvPr/>
        </p:nvSpPr>
        <p:spPr>
          <a:xfrm>
            <a:off x="582612" y="1582737"/>
            <a:ext cx="8259900" cy="49704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Anda tidak mempunyai masa atau sumber untuk sesi kumpulan</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Orang tidak kehilangan kekecohan mereka</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Idea yang sama diulang lagi dan lagi</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Sesi tidak mengalir secara semula jadi dan orang berasa tidak selesa</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Orang sentiasa berjuang untuk berfikir dengan cara yang baru</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Anda memerlukan sekumpulan orang untuk melakukannya dan tidak boleh melakukannya sendiri</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sp>
        <p:nvSpPr>
          <p:cNvPr id="161" name="Google Shape;161;p23"/>
          <p:cNvSpPr txBox="1"/>
          <p:nvPr/>
        </p:nvSpPr>
        <p:spPr>
          <a:xfrm>
            <a:off x="598487" y="942975"/>
            <a:ext cx="58260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Kelemahan sumbang saran tradisional</a:t>
            </a:r>
            <a:endParaRPr/>
          </a:p>
        </p:txBody>
      </p:sp>
      <p:sp>
        <p:nvSpPr>
          <p:cNvPr id="162" name="Google Shape;162;p23"/>
          <p:cNvSpPr txBox="1"/>
          <p:nvPr/>
        </p:nvSpPr>
        <p:spPr>
          <a:xfrm>
            <a:off x="598487" y="1524000"/>
            <a:ext cx="8259900" cy="46626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Terdapat terlalu banyak keseronokan dan ketidakselesaan</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Sesi dikuasai oleh satu atau dua orang</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Sesetengah orang tidak menyumbang</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Pemudahcara perlu memberi galakan yang berterusan kepada para peserta</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Idea yang sama diulang berulang kali </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Tiada hasil atau penyelesaian berjaya dicapai</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sp>
        <p:nvSpPr>
          <p:cNvPr id="168" name="Google Shape;168;p24"/>
          <p:cNvSpPr txBox="1"/>
          <p:nvPr/>
        </p:nvSpPr>
        <p:spPr>
          <a:xfrm>
            <a:off x="598487" y="942975"/>
            <a:ext cx="36051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sng">
                <a:solidFill>
                  <a:schemeClr val="dk1"/>
                </a:solidFill>
                <a:latin typeface="Arial"/>
                <a:ea typeface="Arial"/>
                <a:cs typeface="Arial"/>
                <a:sym typeface="Arial"/>
              </a:rPr>
              <a:t>Punca kelemahan </a:t>
            </a:r>
            <a:r>
              <a:rPr lang="en-US" sz="2400" b="1" i="0" u="none">
                <a:solidFill>
                  <a:schemeClr val="dk1"/>
                </a:solidFill>
                <a:latin typeface="Arial"/>
                <a:ea typeface="Arial"/>
                <a:cs typeface="Arial"/>
                <a:sym typeface="Arial"/>
              </a:rPr>
              <a:t>(13) :</a:t>
            </a:r>
            <a:endParaRPr/>
          </a:p>
        </p:txBody>
      </p:sp>
      <p:sp>
        <p:nvSpPr>
          <p:cNvPr id="169" name="Google Shape;169;p24"/>
          <p:cNvSpPr txBox="1"/>
          <p:nvPr/>
        </p:nvSpPr>
        <p:spPr>
          <a:xfrm>
            <a:off x="457200" y="1524000"/>
            <a:ext cx="8259900" cy="52785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Ramai orang tidak selesa dalam persekitaran brainstorming</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Orang tidak percaya mereka boleh menjadi kreatif</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Pihak berkuasa tidak sengaja digunakan yang membuat orang berasa takut terhadap tindakan mereka</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Tiada objektif sebenar ditetapkan</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Peserta tidak tahu cara berfikir secara kreatif </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Peserta tidak menggunakan teknik pemikiran kreatif</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Campuran peserta yang lemah</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sp>
        <p:nvSpPr>
          <p:cNvPr id="175" name="Google Shape;175;p25"/>
          <p:cNvSpPr txBox="1"/>
          <p:nvPr/>
        </p:nvSpPr>
        <p:spPr>
          <a:xfrm>
            <a:off x="598487" y="942975"/>
            <a:ext cx="28878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Punca kelemahan:</a:t>
            </a:r>
            <a:endParaRPr/>
          </a:p>
        </p:txBody>
      </p:sp>
      <p:sp>
        <p:nvSpPr>
          <p:cNvPr id="176" name="Google Shape;176;p25"/>
          <p:cNvSpPr txBox="1"/>
          <p:nvPr/>
        </p:nvSpPr>
        <p:spPr>
          <a:xfrm>
            <a:off x="457200" y="1579562"/>
            <a:ext cx="8259900" cy="52785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Jenis keperibadian yang berbeza memerlukan gaya sumbang saran yang berbeza</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Tidak ada latihan yang cukup atau tidak</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Panduan dan galakan yang tidak mencukupi diberikan oleh fasilitator</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Tiada latihan pemanasan digunakan</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Persekitaran brainstorming adalah bermusuhan dengan kreativiti</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Orang tidak menggunakan idea orang lain untuk merangsang mereka sendiri</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sp>
        <p:nvSpPr>
          <p:cNvPr id="182" name="Google Shape;182;p26"/>
          <p:cNvSpPr txBox="1"/>
          <p:nvPr/>
        </p:nvSpPr>
        <p:spPr>
          <a:xfrm>
            <a:off x="598487" y="381000"/>
            <a:ext cx="37353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Sumbang saran Terbalik</a:t>
            </a:r>
            <a:endParaRPr/>
          </a:p>
        </p:txBody>
      </p:sp>
      <p:sp>
        <p:nvSpPr>
          <p:cNvPr id="183" name="Google Shape;183;p26"/>
          <p:cNvSpPr txBox="1"/>
          <p:nvPr/>
        </p:nvSpPr>
        <p:spPr>
          <a:xfrm>
            <a:off x="427037" y="1119187"/>
            <a:ext cx="8259900" cy="55863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Sumbang saran terbalik membantu anda menyelesaikan masalah dengan menggabungkan teknik `pencerobohan idea’ dan `keterbalikan idea’ (reverse). Dengan menggabungkannya, anda boleh memperluaskan penggunaan sumbang saran bagi menarik lebih banyak idea kreatif.</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Untuk menggunakan teknik ini, anda mula dengan salah satu daripada dua soalan "terbalik":</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1270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Daripada bertanya, "Bagaimana saya menyelesaikan atau menghalang masalah ini?" tanya, "Bagaimana mungkin saya boleh menyebabkan masalah ini?"</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1270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Daripada bertanya "Bagaimana saya mencapai keputusan ini?" tanya, "Bagaimana saya boleh mencapai kesan sebaliknya?"</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sp>
        <p:nvSpPr>
          <p:cNvPr id="189" name="Google Shape;189;p27"/>
          <p:cNvSpPr txBox="1"/>
          <p:nvPr/>
        </p:nvSpPr>
        <p:spPr>
          <a:xfrm>
            <a:off x="1143000" y="685800"/>
            <a:ext cx="31083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Cara Menggunakan:</a:t>
            </a:r>
            <a:endParaRPr/>
          </a:p>
        </p:txBody>
      </p:sp>
      <p:sp>
        <p:nvSpPr>
          <p:cNvPr id="190" name="Google Shape;190;p27"/>
          <p:cNvSpPr txBox="1"/>
          <p:nvPr/>
        </p:nvSpPr>
        <p:spPr>
          <a:xfrm>
            <a:off x="334962" y="1676400"/>
            <a:ext cx="8199300" cy="3124200"/>
          </a:xfrm>
          <a:prstGeom prst="rect">
            <a:avLst/>
          </a:prstGeom>
          <a:noFill/>
          <a:ln>
            <a:noFill/>
          </a:ln>
        </p:spPr>
        <p:txBody>
          <a:bodyPr spcFirstLastPara="1" wrap="square" lIns="91425" tIns="45700" rIns="91425" bIns="0" anchor="ctr" anchorCtr="0">
            <a:spAutoFit/>
          </a:bodyPr>
          <a:lstStyle/>
          <a:p>
            <a:pPr marL="457200" marR="0" lvl="0" indent="-457200" algn="l" rtl="0">
              <a:lnSpc>
                <a:spcPct val="100000"/>
              </a:lnSpc>
              <a:spcBef>
                <a:spcPts val="0"/>
              </a:spcBef>
              <a:spcAft>
                <a:spcPts val="0"/>
              </a:spcAft>
              <a:buClr>
                <a:schemeClr val="dk1"/>
              </a:buClr>
              <a:buSzPts val="2000"/>
              <a:buFont typeface="Calibri"/>
              <a:buAutoNum type="arabicPeriod"/>
            </a:pPr>
            <a:r>
              <a:rPr lang="en-US" sz="2000" b="0" i="0" u="none">
                <a:solidFill>
                  <a:schemeClr val="dk1"/>
                </a:solidFill>
                <a:latin typeface="Arial"/>
                <a:ea typeface="Arial"/>
                <a:cs typeface="Arial"/>
                <a:sym typeface="Arial"/>
              </a:rPr>
              <a:t>Jelas mengenal pasti masalah atau cabaran, dan tuliskannya.</a:t>
            </a:r>
            <a:endParaRPr/>
          </a:p>
          <a:p>
            <a:pPr marL="457200" marR="0" lvl="0" indent="-3302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000"/>
              <a:buFont typeface="Calibri"/>
              <a:buAutoNum type="arabicPeriod"/>
            </a:pPr>
            <a:r>
              <a:rPr lang="en-US" sz="2000" b="0" i="0" u="none">
                <a:solidFill>
                  <a:schemeClr val="dk1"/>
                </a:solidFill>
                <a:latin typeface="Arial"/>
                <a:ea typeface="Arial"/>
                <a:cs typeface="Arial"/>
                <a:sym typeface="Arial"/>
              </a:rPr>
              <a:t>Balikkan masalah atau cabaran dengan bertanya, "Bagaimana mungkin saya boleh menyebabkan masalah ini?" atau "Bagaimana saya boleh mungkin mencapai kesan sebaliknya? “</a:t>
            </a:r>
            <a:endParaRPr/>
          </a:p>
          <a:p>
            <a:pPr marL="457200" marR="0" lvl="0" indent="-3302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000"/>
              <a:buFont typeface="Calibri"/>
              <a:buAutoNum type="arabicPeriod"/>
            </a:pPr>
            <a:r>
              <a:rPr lang="en-US" sz="2000" b="0" i="0" u="none">
                <a:solidFill>
                  <a:schemeClr val="dk1"/>
                </a:solidFill>
                <a:latin typeface="Arial"/>
                <a:ea typeface="Arial"/>
                <a:cs typeface="Arial"/>
                <a:sym typeface="Arial"/>
              </a:rPr>
              <a:t>Sumbang saran terbalik bertujuan menghasilkan idea penyelesaian terbalik. Benarkan idea-idea sumbang saran mengalir bebas. Jangan menolak apa-apa pada peringkat ini.</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sp>
        <p:nvSpPr>
          <p:cNvPr id="196" name="Google Shape;196;p28"/>
          <p:cNvSpPr txBox="1"/>
          <p:nvPr/>
        </p:nvSpPr>
        <p:spPr>
          <a:xfrm>
            <a:off x="1143000" y="1211262"/>
            <a:ext cx="10923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samb:</a:t>
            </a:r>
            <a:endParaRPr/>
          </a:p>
        </p:txBody>
      </p:sp>
      <p:sp>
        <p:nvSpPr>
          <p:cNvPr id="197" name="Google Shape;197;p28"/>
          <p:cNvSpPr txBox="1"/>
          <p:nvPr/>
        </p:nvSpPr>
        <p:spPr>
          <a:xfrm>
            <a:off x="762000" y="1984375"/>
            <a:ext cx="8123100" cy="2816100"/>
          </a:xfrm>
          <a:prstGeom prst="rect">
            <a:avLst/>
          </a:prstGeom>
          <a:noFill/>
          <a:ln>
            <a:noFill/>
          </a:ln>
        </p:spPr>
        <p:txBody>
          <a:bodyPr spcFirstLastPara="1" wrap="square" lIns="91425" tIns="45700" rIns="91425" bIns="0" anchor="ctr" anchorCtr="0">
            <a:spAutoFit/>
          </a:bodyPr>
          <a:lstStyle/>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   Sebaik sahaja anda telah mencadangkan semua idea untuk menyelesaikan masalah terbalik, kini membalikkannya kepada penyelesaian idea untuk masalah atau cabaran asal.</a:t>
            </a:r>
            <a:endParaRPr/>
          </a:p>
          <a:p>
            <a:pPr marL="342900" marR="0" lvl="0" indent="-215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  Evaluasi idea penyelesaian ini. Bolehkah anda melihat penyelesaian yang berpotensi? Bolehkah anda melihat atribut potensi? penyelesaian?</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sp>
        <p:nvSpPr>
          <p:cNvPr id="203" name="Google Shape;203;p29"/>
          <p:cNvSpPr txBox="1"/>
          <p:nvPr/>
        </p:nvSpPr>
        <p:spPr>
          <a:xfrm>
            <a:off x="722312" y="1143000"/>
            <a:ext cx="9129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Tips:</a:t>
            </a:r>
            <a:endParaRPr/>
          </a:p>
        </p:txBody>
      </p:sp>
      <p:sp>
        <p:nvSpPr>
          <p:cNvPr id="204" name="Google Shape;204;p29"/>
          <p:cNvSpPr txBox="1"/>
          <p:nvPr/>
        </p:nvSpPr>
        <p:spPr>
          <a:xfrm>
            <a:off x="722312" y="2214562"/>
            <a:ext cx="7943700" cy="28161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Sumbang saran adalah teknik yang baik untuk mencuba apabila sukar mengenal pasti penyelesaian kepada masalah secara langsung.</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Sumbang saran terbalik adalah teknik yang baik untuk penyelesaian masalah kreatif, dan boleh membawa kepada penyelesaian yang mantap. Pastikan anda mengikuti kaedah asas sumbang saran untuk meneroka penyelesaian yang mungkin sepenuhnya.</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sp>
        <p:nvSpPr>
          <p:cNvPr id="210" name="Google Shape;210;p30"/>
          <p:cNvSpPr txBox="1"/>
          <p:nvPr/>
        </p:nvSpPr>
        <p:spPr>
          <a:xfrm>
            <a:off x="762000" y="896937"/>
            <a:ext cx="29193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Contoh kajian kes:</a:t>
            </a:r>
            <a:endParaRPr/>
          </a:p>
        </p:txBody>
      </p:sp>
      <p:sp>
        <p:nvSpPr>
          <p:cNvPr id="211" name="Google Shape;211;p30"/>
          <p:cNvSpPr txBox="1"/>
          <p:nvPr/>
        </p:nvSpPr>
        <p:spPr>
          <a:xfrm>
            <a:off x="744537" y="1522412"/>
            <a:ext cx="7942200" cy="43560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Halimah adalah pengurus klinik kesihatan dan dia mempunyai tugas meningkatkan kepuasan pesakit di situ. Justeru, beliau telah memanggil beberapa staf di klinik berkenaan untuk menghadiri satu sesi perbincangan.</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Terdapat pelbagai inisiatif penambahbaikan telah dibuat sebelum ini dan staf lain berasa ragu-ragu mengenai perbincangan subjek itu. </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Kebanyakan staf di situ sudah terlalu banyak bekerja, `mencuba yang terbaik’ dan tidak berminat `membuang masa’ bercakap mengenai isu kepuasan tersebut.</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sp>
        <p:nvSpPr>
          <p:cNvPr id="217" name="Google Shape;217;p31"/>
          <p:cNvSpPr txBox="1"/>
          <p:nvPr/>
        </p:nvSpPr>
        <p:spPr>
          <a:xfrm>
            <a:off x="609600" y="762000"/>
            <a:ext cx="7942200" cy="51546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Halimah memutuskan untuk menggunakan teknik sumbang saran pembalikan. Dia berharap, perbincangan itu akan mendedahkan sesuatu yang lebih baik daripada "idea yang biasa" tetapi tidak ada masa untuk bertindak.</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Untuk mempersiapkan perbincangan tersebut, Halimah berfikir dengan teliti mengenai masalah itu dan menuliskan pernyataan seperti berikut:</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"Bagaimana kita meningkatkan kepuasan pesakit?”</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Kemudian dia membalikkan kenyataan masalah:</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030A0"/>
              </a:buClr>
              <a:buSzPts val="2400"/>
              <a:buFont typeface="Arial"/>
              <a:buNone/>
            </a:pPr>
            <a:r>
              <a:rPr lang="en-US" sz="2400" b="1" i="0" u="sng">
                <a:solidFill>
                  <a:srgbClr val="7030A0"/>
                </a:solidFill>
                <a:latin typeface="Arial"/>
                <a:ea typeface="Arial"/>
                <a:cs typeface="Arial"/>
                <a:sym typeface="Arial"/>
              </a:rPr>
              <a:t>"Bagaimana kita membuat pesakit lebih tidak berpuas hati?"</a:t>
            </a:r>
            <a:endParaRPr/>
          </a:p>
          <a:p>
            <a:pPr marL="0" marR="0" lvl="0" indent="0" algn="l" rtl="0">
              <a:lnSpc>
                <a:spcPct val="100000"/>
              </a:lnSpc>
              <a:spcBef>
                <a:spcPts val="0"/>
              </a:spcBef>
              <a:spcAft>
                <a:spcPts val="0"/>
              </a:spcAft>
              <a:buNone/>
            </a:pPr>
            <a:endParaRPr sz="2400" b="1" i="0" u="sng">
              <a:solidFill>
                <a:srgbClr val="7030A0"/>
              </a:solidFill>
              <a:latin typeface="Arial"/>
              <a:ea typeface="Arial"/>
              <a:cs typeface="Arial"/>
              <a:sym typeface="Arial"/>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04800" y="552450"/>
            <a:ext cx="71262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1" i="0" u="none">
                <a:solidFill>
                  <a:schemeClr val="dk1"/>
                </a:solidFill>
                <a:latin typeface="Calibri"/>
                <a:ea typeface="Calibri"/>
                <a:cs typeface="Calibri"/>
                <a:sym typeface="Calibri"/>
              </a:rPr>
              <a:t>SUMBANG SARAN</a:t>
            </a:r>
            <a:endParaRPr/>
          </a:p>
        </p:txBody>
      </p:sp>
      <p:sp>
        <p:nvSpPr>
          <p:cNvPr id="95" name="Google Shape;95;p14"/>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6" name="Google Shape;96;p14"/>
          <p:cNvSpPr txBox="1"/>
          <p:nvPr/>
        </p:nvSpPr>
        <p:spPr>
          <a:xfrm>
            <a:off x="533400" y="2014537"/>
            <a:ext cx="7994700" cy="446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22222"/>
              </a:buClr>
              <a:buSzPts val="2400"/>
              <a:buFont typeface="Calibri"/>
              <a:buNone/>
            </a:pPr>
            <a:r>
              <a:rPr lang="en-US" sz="2400" b="1" i="0" u="none" strike="noStrike" cap="none">
                <a:solidFill>
                  <a:srgbClr val="222222"/>
                </a:solidFill>
                <a:latin typeface="Calibri"/>
                <a:ea typeface="Calibri"/>
                <a:cs typeface="Calibri"/>
                <a:sym typeface="Calibri"/>
              </a:rPr>
              <a:t>Pendahuluan</a:t>
            </a:r>
            <a:endParaRPr/>
          </a:p>
          <a:p>
            <a:pPr marL="0" marR="0" lvl="0" indent="0" algn="just" rtl="0">
              <a:lnSpc>
                <a:spcPct val="100000"/>
              </a:lnSpc>
              <a:spcBef>
                <a:spcPts val="0"/>
              </a:spcBef>
              <a:spcAft>
                <a:spcPts val="0"/>
              </a:spcAft>
              <a:buClr>
                <a:srgbClr val="222222"/>
              </a:buClr>
              <a:buSzPts val="2000"/>
              <a:buFont typeface="Calibri"/>
              <a:buNone/>
            </a:pPr>
            <a:br>
              <a:rPr lang="en-US" sz="2000" b="0" i="0" u="none" strike="noStrike" cap="none">
                <a:solidFill>
                  <a:srgbClr val="222222"/>
                </a:solidFill>
                <a:latin typeface="Calibri"/>
                <a:ea typeface="Calibri"/>
                <a:cs typeface="Calibri"/>
                <a:sym typeface="Calibri"/>
              </a:rPr>
            </a:br>
            <a:r>
              <a:rPr lang="en-US" sz="2000" b="0" i="0" u="none" strike="noStrike" cap="none">
                <a:solidFill>
                  <a:srgbClr val="222222"/>
                </a:solidFill>
                <a:latin typeface="Calibri"/>
                <a:ea typeface="Calibri"/>
                <a:cs typeface="Calibri"/>
                <a:sym typeface="Calibri"/>
              </a:rPr>
              <a:t>Terdapat pelbagai pendapat bagaimana sumbang saran berasal, antaranya:</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rgbClr val="222222"/>
              </a:solidFill>
              <a:latin typeface="Calibri"/>
              <a:ea typeface="Calibri"/>
              <a:cs typeface="Calibri"/>
              <a:sym typeface="Calibri"/>
            </a:endParaRPr>
          </a:p>
          <a:p>
            <a:pPr marL="0" marR="0" lvl="0" indent="0" algn="just" rtl="0">
              <a:lnSpc>
                <a:spcPct val="100000"/>
              </a:lnSpc>
              <a:spcBef>
                <a:spcPts val="0"/>
              </a:spcBef>
              <a:spcAft>
                <a:spcPts val="0"/>
              </a:spcAft>
              <a:buClr>
                <a:srgbClr val="222222"/>
              </a:buClr>
              <a:buSzPts val="2000"/>
              <a:buFont typeface="Calibri"/>
              <a:buNone/>
            </a:pPr>
            <a:r>
              <a:rPr lang="en-US" sz="2000" b="0" i="0" u="none" strike="noStrike" cap="none">
                <a:solidFill>
                  <a:srgbClr val="222222"/>
                </a:solidFill>
                <a:latin typeface="Calibri"/>
                <a:ea typeface="Calibri"/>
                <a:cs typeface="Calibri"/>
                <a:sym typeface="Calibri"/>
              </a:rPr>
              <a:t> - </a:t>
            </a:r>
            <a:r>
              <a:rPr lang="en-US" sz="2000" b="0" i="0" u="none" strike="noStrike" cap="none">
                <a:solidFill>
                  <a:schemeClr val="dk1"/>
                </a:solidFill>
                <a:latin typeface="Calibri"/>
                <a:ea typeface="Calibri"/>
                <a:cs typeface="Calibri"/>
                <a:sym typeface="Calibri"/>
              </a:rPr>
              <a:t>fahaman klasik mengaitkan ia dengan </a:t>
            </a:r>
            <a:r>
              <a:rPr lang="en-US" sz="2000" b="0" i="1" u="none" strike="noStrike" cap="none">
                <a:solidFill>
                  <a:srgbClr val="FF0000"/>
                </a:solidFill>
                <a:latin typeface="Calibri"/>
                <a:ea typeface="Calibri"/>
                <a:cs typeface="Calibri"/>
                <a:sym typeface="Calibri"/>
              </a:rPr>
              <a:t>ribut idea dalam otak </a:t>
            </a:r>
            <a:r>
              <a:rPr lang="en-US" sz="2000" b="0" i="1" u="none" strike="noStrike" cap="none">
                <a:solidFill>
                  <a:schemeClr val="dk1"/>
                </a:solidFill>
                <a:latin typeface="Calibri"/>
                <a:ea typeface="Calibri"/>
                <a:cs typeface="Calibri"/>
                <a:sym typeface="Calibri"/>
              </a:rPr>
              <a:t>Brainstorming</a:t>
            </a:r>
            <a:r>
              <a:rPr lang="en-US" sz="2000" b="0" i="0" u="none" strike="noStrike" cap="none">
                <a:solidFill>
                  <a:schemeClr val="dk1"/>
                </a:solidFill>
                <a:latin typeface="Calibri"/>
                <a:ea typeface="Calibri"/>
                <a:cs typeface="Calibri"/>
                <a:sym typeface="Calibri"/>
              </a:rPr>
              <a:t>). Pendapat ini walaupun logik (direct translation) tetapi terdapat perbezaan bila dikaitkan dengan istilah. </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0" marR="0" lvl="0" indent="-127000" algn="just"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Perkataan </a:t>
            </a:r>
            <a:r>
              <a:rPr lang="en-US" sz="2000" b="0" i="1" u="none" strike="noStrike" cap="none">
                <a:solidFill>
                  <a:schemeClr val="dk1"/>
                </a:solidFill>
                <a:latin typeface="Calibri"/>
                <a:ea typeface="Calibri"/>
                <a:cs typeface="Calibri"/>
                <a:sym typeface="Calibri"/>
              </a:rPr>
              <a:t>Brainstorming</a:t>
            </a:r>
            <a:r>
              <a:rPr lang="en-US" sz="2000" b="0" i="0" u="none" strike="noStrike" cap="none">
                <a:solidFill>
                  <a:schemeClr val="dk1"/>
                </a:solidFill>
                <a:latin typeface="Calibri"/>
                <a:ea typeface="Calibri"/>
                <a:cs typeface="Calibri"/>
                <a:sym typeface="Calibri"/>
              </a:rPr>
              <a:t> dicipta oleh seorang eksekutif pengiklanan, Alex Faickney Osborn (1888-1966) dalam bukunya </a:t>
            </a:r>
            <a:r>
              <a:rPr lang="en-US" sz="2000" b="1" i="0" u="none" strike="noStrike" cap="none">
                <a:solidFill>
                  <a:schemeClr val="dk1"/>
                </a:solidFill>
                <a:latin typeface="Calibri"/>
                <a:ea typeface="Calibri"/>
                <a:cs typeface="Calibri"/>
                <a:sym typeface="Calibri"/>
              </a:rPr>
              <a:t>Your Creative Power</a:t>
            </a:r>
            <a:r>
              <a:rPr lang="en-US" sz="2000" b="0" i="0" u="none" strike="noStrike" cap="none">
                <a:solidFill>
                  <a:schemeClr val="dk1"/>
                </a:solidFill>
                <a:latin typeface="Calibri"/>
                <a:ea typeface="Calibri"/>
                <a:cs typeface="Calibri"/>
                <a:sym typeface="Calibri"/>
              </a:rPr>
              <a:t> (1948).  </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0" marR="0" lvl="0" indent="-127000" algn="just"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Menurut Osborn, </a:t>
            </a:r>
            <a:r>
              <a:rPr lang="en-US" sz="2000" b="0" i="1" u="none" strike="noStrike" cap="none">
                <a:solidFill>
                  <a:schemeClr val="dk1"/>
                </a:solidFill>
                <a:latin typeface="Calibri"/>
                <a:ea typeface="Calibri"/>
                <a:cs typeface="Calibri"/>
                <a:sym typeface="Calibri"/>
              </a:rPr>
              <a:t>brainstorming</a:t>
            </a:r>
            <a:r>
              <a:rPr lang="en-US" sz="2000" b="0" i="0" u="none" strike="noStrike" cap="none">
                <a:solidFill>
                  <a:schemeClr val="dk1"/>
                </a:solidFill>
                <a:latin typeface="Calibri"/>
                <a:ea typeface="Calibri"/>
                <a:cs typeface="Calibri"/>
                <a:sym typeface="Calibri"/>
              </a:rPr>
              <a:t> adalah seolah-olah sebuah kubu (masalah) yang cuba diserang dengan sekumpulan tentera (otak).</a:t>
            </a:r>
            <a:endParaRPr/>
          </a:p>
        </p:txBody>
      </p:sp>
      <p:pic>
        <p:nvPicPr>
          <p:cNvPr id="97" name="Google Shape;97;p14"/>
          <p:cNvPicPr preferRelativeResize="0"/>
          <p:nvPr/>
        </p:nvPicPr>
        <p:blipFill rotWithShape="1">
          <a:blip r:embed="rId3">
            <a:alphaModFix/>
          </a:blip>
          <a:srcRect/>
          <a:stretch/>
        </p:blipFill>
        <p:spPr>
          <a:xfrm>
            <a:off x="5943600" y="136525"/>
            <a:ext cx="2819400" cy="2073275"/>
          </a:xfrm>
          <a:prstGeom prst="rect">
            <a:avLst/>
          </a:prstGeom>
          <a:noFill/>
          <a:ln>
            <a:noFill/>
          </a:ln>
        </p:spPr>
      </p:pic>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sp>
        <p:nvSpPr>
          <p:cNvPr id="223" name="Google Shape;223;p32"/>
          <p:cNvSpPr txBox="1"/>
          <p:nvPr/>
        </p:nvSpPr>
        <p:spPr>
          <a:xfrm>
            <a:off x="600075" y="1004887"/>
            <a:ext cx="7943700" cy="52785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Dalam perbincangan tersebut, setiap ahli menggunakan pengalaman kerja mereka bersama pesakit dan juga pengalaman peribadi mereka sebagai pesakit dengan organisasi lain. </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Halimah membantu mengalirkan idea dengan bebas, memastikan sesiapapun tidak dapat menghakimi walaupun terhadap cadangan yang paling tidak realistik.</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Berikut adalah beberapa idea "terbalik“ yang dihasilkan:</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127000" algn="l" rtl="0">
              <a:lnSpc>
                <a:spcPct val="100000"/>
              </a:lnSpc>
              <a:spcBef>
                <a:spcPts val="0"/>
              </a:spcBef>
              <a:spcAft>
                <a:spcPts val="0"/>
              </a:spcAft>
              <a:buClr>
                <a:srgbClr val="FF0000"/>
              </a:buClr>
              <a:buSzPts val="2000"/>
              <a:buFont typeface="Noto Sans Symbols"/>
              <a:buChar char="✔"/>
            </a:pPr>
            <a:r>
              <a:rPr lang="en-US" sz="2000" b="0" i="0" u="none">
                <a:solidFill>
                  <a:srgbClr val="FF0000"/>
                </a:solidFill>
                <a:latin typeface="Arial"/>
                <a:ea typeface="Arial"/>
                <a:cs typeface="Arial"/>
                <a:sym typeface="Arial"/>
              </a:rPr>
              <a:t>Keluarkan kerusi dari bilik menunggu.</a:t>
            </a:r>
            <a:endParaRPr/>
          </a:p>
          <a:p>
            <a:pPr marL="0" marR="0" lvl="0" indent="-127000" algn="l" rtl="0">
              <a:lnSpc>
                <a:spcPct val="100000"/>
              </a:lnSpc>
              <a:spcBef>
                <a:spcPts val="0"/>
              </a:spcBef>
              <a:spcAft>
                <a:spcPts val="0"/>
              </a:spcAft>
              <a:buClr>
                <a:srgbClr val="FF0000"/>
              </a:buClr>
              <a:buSzPts val="2000"/>
              <a:buFont typeface="Noto Sans Symbols"/>
              <a:buChar char="✔"/>
            </a:pPr>
            <a:r>
              <a:rPr lang="en-US" sz="2000" b="0" i="0" u="none">
                <a:solidFill>
                  <a:srgbClr val="FF0000"/>
                </a:solidFill>
                <a:latin typeface="Arial"/>
                <a:ea typeface="Arial"/>
                <a:cs typeface="Arial"/>
                <a:sym typeface="Arial"/>
              </a:rPr>
              <a:t>Masukkan pesakit yang memegang telefon (dan lupa tentangnya).</a:t>
            </a:r>
            <a:endParaRPr/>
          </a:p>
          <a:p>
            <a:pPr marL="0" marR="0" lvl="0" indent="-127000" algn="l" rtl="0">
              <a:lnSpc>
                <a:spcPct val="100000"/>
              </a:lnSpc>
              <a:spcBef>
                <a:spcPts val="0"/>
              </a:spcBef>
              <a:spcAft>
                <a:spcPts val="0"/>
              </a:spcAft>
              <a:buClr>
                <a:srgbClr val="FF0000"/>
              </a:buClr>
              <a:buSzPts val="2000"/>
              <a:buFont typeface="Noto Sans Symbols"/>
              <a:buChar char="✔"/>
            </a:pPr>
            <a:r>
              <a:rPr lang="en-US" sz="2000" b="0" i="0" u="none">
                <a:solidFill>
                  <a:srgbClr val="FF0000"/>
                </a:solidFill>
                <a:latin typeface="Arial"/>
                <a:ea typeface="Arial"/>
                <a:cs typeface="Arial"/>
                <a:sym typeface="Arial"/>
              </a:rPr>
              <a:t>Membiarkan pesakit menunggu di luar atau di tempat letak kereta.</a:t>
            </a:r>
            <a:endParaRPr/>
          </a:p>
          <a:p>
            <a:pPr marL="0" marR="0" lvl="0" indent="-127000" algn="l" rtl="0">
              <a:lnSpc>
                <a:spcPct val="100000"/>
              </a:lnSpc>
              <a:spcBef>
                <a:spcPts val="0"/>
              </a:spcBef>
              <a:spcAft>
                <a:spcPts val="0"/>
              </a:spcAft>
              <a:buClr>
                <a:srgbClr val="FF0000"/>
              </a:buClr>
              <a:buSzPts val="2000"/>
              <a:buFont typeface="Noto Sans Symbols"/>
              <a:buChar char="✔"/>
            </a:pPr>
            <a:r>
              <a:rPr lang="en-US" sz="2000" b="0" i="0" u="none">
                <a:solidFill>
                  <a:srgbClr val="FF0000"/>
                </a:solidFill>
                <a:latin typeface="Arial"/>
                <a:ea typeface="Arial"/>
                <a:cs typeface="Arial"/>
                <a:sym typeface="Arial"/>
              </a:rPr>
              <a:t>Membincangkan masalah pesakit di khalayak ramai</a:t>
            </a:r>
            <a:endParaRPr/>
          </a:p>
          <a:p>
            <a:pPr marL="0" marR="0" lvl="0" indent="0" algn="l" rtl="0">
              <a:lnSpc>
                <a:spcPct val="100000"/>
              </a:lnSpc>
              <a:spcBef>
                <a:spcPts val="0"/>
              </a:spcBef>
              <a:spcAft>
                <a:spcPts val="0"/>
              </a:spcAft>
              <a:buNone/>
            </a:pPr>
            <a:endParaRPr sz="2000" b="0" i="0" u="none">
              <a:solidFill>
                <a:srgbClr val="FF0000"/>
              </a:solidFill>
              <a:latin typeface="Arial"/>
              <a:ea typeface="Arial"/>
              <a:cs typeface="Arial"/>
              <a:sym typeface="Arial"/>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sp>
        <p:nvSpPr>
          <p:cNvPr id="229" name="Google Shape;229;p33"/>
          <p:cNvSpPr txBox="1"/>
          <p:nvPr/>
        </p:nvSpPr>
        <p:spPr>
          <a:xfrm>
            <a:off x="600075" y="1143000"/>
            <a:ext cx="7943700" cy="43863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Sewaktu sesi sumbang saran berjalan, setiap ahli mempunyai senarai panjang “keterbalikan" penyelesaian. Masing-masing kini berfikir untuk mencari penyelesaian yang berpotensi. Perbincangan yang dihasilkan agak mendedahkan. Sebagai contoh:</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 "Sudah tentu kita tidak membiarkan pesakit menunggu di tempat letak kereta - kita sudah tidak berbuat demikian.“</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"Tetapi bagaimana pula pada waktu pagi, sering terdapat pesakit yang menunggu di luar sehingga waktu pembukaan?</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"Mmmm... betul, cukup menjengkelkan orang pada janji temu pertama.“</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 </a:t>
            </a:r>
            <a:endParaRP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sp>
        <p:nvSpPr>
          <p:cNvPr id="235" name="Google Shape;235;p34"/>
          <p:cNvSpPr txBox="1"/>
          <p:nvPr/>
        </p:nvSpPr>
        <p:spPr>
          <a:xfrm>
            <a:off x="600075" y="731837"/>
            <a:ext cx="7943700" cy="52785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chemeClr val="dk1"/>
              </a:buClr>
              <a:buSzPts val="2000"/>
              <a:buFont typeface="Calibri"/>
              <a:buNone/>
            </a:pPr>
            <a:endParaRPr sz="2000" b="1"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"Jadi kenapa kita tidak buka bilik menunggu 10 minit lebih awal supaya tidak berlaku”</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"Betul, kami akan buatnya mulai esok. Ada beberapa kakitangan yang sudah bekerja. Jadi, tidak ada masalah. "</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Sesi sumbang saran terbalik mendedahkan banyak idea penambahbaikan yang pasukannya dapat melaksanakan dengan pantas.</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Halimah menyimpulkan: "Ini adalah pencerahan dan keseronokan melihat masalah yang terbalik. Yang luar biasa, teknik ini membantu kita menjadi lebih mesra pesakit, iaitu dengan berhenti melakukan sesuatu yang tidak disukai pesakit, berbanding dengan mewujudkan lebih banyak kerja.</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sp>
        <p:nvSpPr>
          <p:cNvPr id="241" name="Google Shape;241;p35"/>
          <p:cNvSpPr txBox="1"/>
          <p:nvPr/>
        </p:nvSpPr>
        <p:spPr>
          <a:xfrm>
            <a:off x="2481262" y="2514600"/>
            <a:ext cx="4048200" cy="2754300"/>
          </a:xfrm>
          <a:prstGeom prst="rect">
            <a:avLst/>
          </a:prstGeom>
          <a:no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rgbClr val="FF0000"/>
              </a:buClr>
              <a:buSzPts val="8800"/>
              <a:buFont typeface="Arial"/>
              <a:buNone/>
            </a:pPr>
            <a:r>
              <a:rPr lang="en-US" sz="8800" b="1" i="0" u="none">
                <a:solidFill>
                  <a:srgbClr val="FF0000"/>
                </a:solidFill>
                <a:latin typeface="Arial"/>
                <a:ea typeface="Arial"/>
                <a:cs typeface="Arial"/>
                <a:sym typeface="Arial"/>
              </a:rPr>
              <a:t>TAMAT</a:t>
            </a:r>
            <a:endParaRPr/>
          </a:p>
          <a:p>
            <a:pPr marL="0" marR="0" lvl="0" indent="0" algn="l" rtl="0">
              <a:lnSpc>
                <a:spcPct val="100000"/>
              </a:lnSpc>
              <a:spcBef>
                <a:spcPts val="0"/>
              </a:spcBef>
              <a:spcAft>
                <a:spcPts val="0"/>
              </a:spcAft>
              <a:buNone/>
            </a:pPr>
            <a:endParaRPr sz="8800" b="1" i="0" u="none">
              <a:solidFill>
                <a:srgbClr val="FF0000"/>
              </a:solidFill>
              <a:latin typeface="Arial"/>
              <a:ea typeface="Arial"/>
              <a:cs typeface="Arial"/>
              <a:sym typeface="Arial"/>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3" name="Google Shape;103;p15"/>
          <p:cNvSpPr txBox="1"/>
          <p:nvPr/>
        </p:nvSpPr>
        <p:spPr>
          <a:xfrm>
            <a:off x="4724400" y="1570037"/>
            <a:ext cx="3581400" cy="4678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Ia bermula pada tahun 1939 apabila saya mula-mula menganjurkan pemikiran kumpulan sedemikian di syarikat kami. Para peserta menggelar sesi </a:t>
            </a:r>
            <a:r>
              <a:rPr lang="en-US" sz="1800" b="1" i="1" u="none" strike="noStrike" cap="none">
                <a:solidFill>
                  <a:schemeClr val="dk1"/>
                </a:solidFill>
                <a:latin typeface="Arial"/>
                <a:ea typeface="Arial"/>
                <a:cs typeface="Arial"/>
                <a:sym typeface="Arial"/>
              </a:rPr>
              <a:t>brainstorm</a:t>
            </a:r>
            <a:r>
              <a:rPr lang="en-US" sz="1800" b="1" i="0" u="none" strike="noStrike" cap="none">
                <a:solidFill>
                  <a:schemeClr val="dk1"/>
                </a:solidFill>
                <a:latin typeface="Arial"/>
                <a:ea typeface="Arial"/>
                <a:cs typeface="Arial"/>
                <a:sym typeface="Arial"/>
              </a:rPr>
              <a:t> ini sangat tepat kerana, brainstorm bermaksud</a:t>
            </a:r>
            <a:r>
              <a:rPr lang="en-US" sz="1800" b="1" i="1" u="none" strike="noStrike" cap="none">
                <a:solidFill>
                  <a:srgbClr val="FF0000"/>
                </a:solidFill>
                <a:latin typeface="Arial"/>
                <a:ea typeface="Arial"/>
                <a:cs typeface="Arial"/>
                <a:sym typeface="Arial"/>
              </a:rPr>
              <a:t> `menggunakan otak untuk menyerang masalah kreatif dan melakukannya dalam teknik komando, dengan setiap penyerang menyerang tujuan yang sama.’ </a:t>
            </a:r>
            <a:r>
              <a:rPr lang="en-US" sz="3200" b="1" i="0" u="none" strike="noStrike" cap="none">
                <a:solidFill>
                  <a:schemeClr val="dk1"/>
                </a:solidFill>
                <a:latin typeface="Arial"/>
                <a:ea typeface="Arial"/>
                <a:cs typeface="Arial"/>
                <a:sym typeface="Arial"/>
              </a:rPr>
              <a:t>”</a:t>
            </a:r>
            <a:r>
              <a:rPr lang="en-US" sz="1800" b="1"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Osborne</a:t>
            </a:r>
            <a:endParaRPr/>
          </a:p>
        </p:txBody>
      </p:sp>
      <p:pic>
        <p:nvPicPr>
          <p:cNvPr id="104" name="Google Shape;104;p15"/>
          <p:cNvPicPr preferRelativeResize="0"/>
          <p:nvPr/>
        </p:nvPicPr>
        <p:blipFill rotWithShape="1">
          <a:blip r:embed="rId3">
            <a:alphaModFix/>
          </a:blip>
          <a:srcRect/>
          <a:stretch/>
        </p:blipFill>
        <p:spPr>
          <a:xfrm>
            <a:off x="762000" y="1695450"/>
            <a:ext cx="2846387" cy="3911600"/>
          </a:xfrm>
          <a:prstGeom prst="rect">
            <a:avLst/>
          </a:prstGeom>
          <a:noFill/>
          <a:ln>
            <a:noFill/>
          </a:ln>
        </p:spPr>
      </p:pic>
      <p:sp>
        <p:nvSpPr>
          <p:cNvPr id="105" name="Google Shape;105;p15"/>
          <p:cNvSpPr/>
          <p:nvPr/>
        </p:nvSpPr>
        <p:spPr>
          <a:xfrm>
            <a:off x="2971800" y="939800"/>
            <a:ext cx="3581400" cy="704850"/>
          </a:xfrm>
          <a:custGeom>
            <a:avLst/>
            <a:gdLst/>
            <a:ahLst/>
            <a:cxnLst/>
            <a:rect l="l" t="t" r="r" b="b"/>
            <a:pathLst>
              <a:path w="3581400" h="704850" extrusionOk="0">
                <a:moveTo>
                  <a:pt x="0" y="704850"/>
                </a:moveTo>
                <a:lnTo>
                  <a:pt x="0" y="308372"/>
                </a:lnTo>
                <a:cubicBezTo>
                  <a:pt x="0" y="138063"/>
                  <a:pt x="138063" y="0"/>
                  <a:pt x="308372" y="0"/>
                </a:cubicBezTo>
                <a:lnTo>
                  <a:pt x="3184922" y="0"/>
                </a:lnTo>
                <a:cubicBezTo>
                  <a:pt x="3355231" y="0"/>
                  <a:pt x="3493294" y="138063"/>
                  <a:pt x="3493294" y="308372"/>
                </a:cubicBezTo>
                <a:lnTo>
                  <a:pt x="3493294" y="352425"/>
                </a:lnTo>
                <a:lnTo>
                  <a:pt x="3581400" y="352425"/>
                </a:lnTo>
                <a:lnTo>
                  <a:pt x="3405188" y="528638"/>
                </a:lnTo>
                <a:lnTo>
                  <a:pt x="3228975" y="352425"/>
                </a:lnTo>
                <a:lnTo>
                  <a:pt x="3317081" y="352425"/>
                </a:lnTo>
                <a:lnTo>
                  <a:pt x="3317081" y="308372"/>
                </a:lnTo>
                <a:cubicBezTo>
                  <a:pt x="3317081" y="235383"/>
                  <a:pt x="3257911" y="176213"/>
                  <a:pt x="3184922" y="176213"/>
                </a:cubicBezTo>
                <a:lnTo>
                  <a:pt x="308372" y="176213"/>
                </a:lnTo>
                <a:cubicBezTo>
                  <a:pt x="235383" y="176213"/>
                  <a:pt x="176213" y="235383"/>
                  <a:pt x="176213" y="308372"/>
                </a:cubicBezTo>
                <a:lnTo>
                  <a:pt x="176213" y="704850"/>
                </a:lnTo>
                <a:lnTo>
                  <a:pt x="0" y="704850"/>
                </a:lnTo>
                <a:close/>
              </a:path>
            </a:pathLst>
          </a:custGeom>
          <a:solidFill>
            <a:srgbClr val="FF0000"/>
          </a:solidFill>
          <a:ln w="12700" cap="flat" cmpd="sng">
            <a:solidFill>
              <a:srgbClr val="2F528F"/>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111" name="Google Shape;111;p16"/>
          <p:cNvSpPr txBox="1"/>
          <p:nvPr/>
        </p:nvSpPr>
        <p:spPr>
          <a:xfrm>
            <a:off x="609600" y="1695450"/>
            <a:ext cx="7773900" cy="37863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Sumbang saran klasik adalah teknik kumpulan untuk mencipta idea baru. Kumpulan ini mengambil masalah khusus dan mencipta sebanyak mungkin idea dalam masa yang terhad. </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Dalam sesi sumbang saran, setiap ahli kumpulan membentangkan semua idea yang datang ke fikiran mereka, tidak ada kritikan yang dibenarkan, dan idea yang lebih baik adalah lebih baik. </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Setiap ahli digalakkan untuk menggunakan idea-idea ahli-ahli lain sebagai pencetus (input) untuk membuat / mengaitkan idea-idea selanjutnya, dan menggabungkan semua idea-idea.</a:t>
            </a:r>
            <a:endParaRPr/>
          </a:p>
        </p:txBody>
      </p:sp>
      <p:sp>
        <p:nvSpPr>
          <p:cNvPr id="112" name="Google Shape;112;p16"/>
          <p:cNvSpPr txBox="1"/>
          <p:nvPr/>
        </p:nvSpPr>
        <p:spPr>
          <a:xfrm>
            <a:off x="579437" y="990600"/>
            <a:ext cx="22734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Kaedah klasik: </a:t>
            </a:r>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118" name="Google Shape;118;p17"/>
          <p:cNvSpPr txBox="1"/>
          <p:nvPr/>
        </p:nvSpPr>
        <p:spPr>
          <a:xfrm>
            <a:off x="609600" y="1643062"/>
            <a:ext cx="7773900" cy="193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Kita memerlukan sumbang saran bagi membantu menyelesaikan semua masalah (perniagaan, pentadbiran awam, ketenteraan, keluarga, peribadi). Adalah penting untuk mempunyai masalah yang khusus dan boleh dijadikan soalan.</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Jadi,  apa yang kita perlukan?</a:t>
            </a:r>
            <a:endParaRPr/>
          </a:p>
        </p:txBody>
      </p:sp>
      <p:sp>
        <p:nvSpPr>
          <p:cNvPr id="119" name="Google Shape;119;p17"/>
          <p:cNvSpPr txBox="1"/>
          <p:nvPr/>
        </p:nvSpPr>
        <p:spPr>
          <a:xfrm>
            <a:off x="579437" y="990600"/>
            <a:ext cx="73455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Kenapa dan bila menggunakan sumbang saran ?</a:t>
            </a:r>
            <a:endParaRPr/>
          </a:p>
        </p:txBody>
      </p:sp>
      <p:sp>
        <p:nvSpPr>
          <p:cNvPr id="120" name="Google Shape;120;p17"/>
          <p:cNvSpPr txBox="1"/>
          <p:nvPr/>
        </p:nvSpPr>
        <p:spPr>
          <a:xfrm>
            <a:off x="609600" y="3633787"/>
            <a:ext cx="8261400" cy="20685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7000"/>
              </a:lnSpc>
              <a:spcBef>
                <a:spcPts val="0"/>
              </a:spcBef>
              <a:spcAft>
                <a:spcPts val="0"/>
              </a:spcAft>
              <a:buClr>
                <a:srgbClr val="222222"/>
              </a:buClr>
              <a:buSzPts val="2000"/>
              <a:buFont typeface="Noto Sans Symbols"/>
              <a:buChar char="❑"/>
            </a:pPr>
            <a:r>
              <a:rPr lang="en-US" sz="2000" b="0" i="0" u="none">
                <a:solidFill>
                  <a:srgbClr val="222222"/>
                </a:solidFill>
                <a:latin typeface="Arial"/>
                <a:ea typeface="Arial"/>
                <a:cs typeface="Arial"/>
                <a:sym typeface="Arial"/>
              </a:rPr>
              <a:t>Masalah / cabaran tertentu yang dinyatakan sebagai soalan.</a:t>
            </a:r>
            <a:endParaRPr sz="2000" b="0" i="0" u="none">
              <a:solidFill>
                <a:schemeClr val="dk1"/>
              </a:solidFill>
              <a:latin typeface="Arial"/>
              <a:ea typeface="Arial"/>
              <a:cs typeface="Arial"/>
              <a:sym typeface="Arial"/>
            </a:endParaRPr>
          </a:p>
          <a:p>
            <a:pPr marL="342900" marR="0" lvl="0" indent="-342900" algn="l" rtl="0">
              <a:lnSpc>
                <a:spcPct val="107000"/>
              </a:lnSpc>
              <a:spcBef>
                <a:spcPts val="0"/>
              </a:spcBef>
              <a:spcAft>
                <a:spcPts val="0"/>
              </a:spcAft>
              <a:buClr>
                <a:srgbClr val="222222"/>
              </a:buClr>
              <a:buSzPts val="2000"/>
              <a:buFont typeface="Noto Sans Symbols"/>
              <a:buChar char="❑"/>
            </a:pPr>
            <a:r>
              <a:rPr lang="en-US" sz="2000" b="0" i="0" u="none">
                <a:solidFill>
                  <a:srgbClr val="222222"/>
                </a:solidFill>
                <a:latin typeface="Arial"/>
                <a:ea typeface="Arial"/>
                <a:cs typeface="Arial"/>
                <a:sym typeface="Arial"/>
              </a:rPr>
              <a:t>Sekumpulan antara 4 dan 6 orang. Kita perlukan kumpulan lelaki dan wanita, pakar dan bukan pakar. Semua ahli mempunyai idea yang boleh membantu menyelesaikan masalah tersebut.</a:t>
            </a:r>
            <a:endParaRPr sz="2000" b="0" i="0" u="none">
              <a:solidFill>
                <a:schemeClr val="dk1"/>
              </a:solidFill>
              <a:latin typeface="Arial"/>
              <a:ea typeface="Arial"/>
              <a:cs typeface="Arial"/>
              <a:sym typeface="Arial"/>
            </a:endParaRPr>
          </a:p>
          <a:p>
            <a:pPr marL="342900" marR="0" lvl="0" indent="-342900" algn="l" rtl="0">
              <a:lnSpc>
                <a:spcPct val="107000"/>
              </a:lnSpc>
              <a:spcBef>
                <a:spcPts val="0"/>
              </a:spcBef>
              <a:spcAft>
                <a:spcPts val="0"/>
              </a:spcAft>
              <a:buClr>
                <a:srgbClr val="222222"/>
              </a:buClr>
              <a:buSzPts val="2000"/>
              <a:buFont typeface="Noto Sans Symbols"/>
              <a:buChar char="❑"/>
            </a:pPr>
            <a:r>
              <a:rPr lang="en-US" sz="2000" b="0" i="0" u="none">
                <a:solidFill>
                  <a:srgbClr val="222222"/>
                </a:solidFill>
                <a:latin typeface="Arial"/>
                <a:ea typeface="Arial"/>
                <a:cs typeface="Arial"/>
                <a:sym typeface="Arial"/>
              </a:rPr>
              <a:t>Seorang pemimpin/ketua perlu memastikan bahawa semua peraturan asas diikuti.</a:t>
            </a:r>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126" name="Google Shape;126;p18"/>
          <p:cNvSpPr txBox="1"/>
          <p:nvPr/>
        </p:nvSpPr>
        <p:spPr>
          <a:xfrm>
            <a:off x="381000" y="1695450"/>
            <a:ext cx="8229600" cy="347820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Calibri"/>
                <a:ea typeface="Calibri"/>
                <a:cs typeface="Calibri"/>
                <a:sym typeface="Calibri"/>
              </a:rPr>
              <a:t>Pemimpin atau ahli lain memperkenalkan masalah. Masalahnya dinyatakan sebagai soalan. (Ini boleh dilakukan sebelum mesyuarat, atau sebagai langkah pertama dalam mesyuarat)</a:t>
            </a:r>
            <a:endParaRPr/>
          </a:p>
          <a:p>
            <a:pPr marL="457200" marR="0" lvl="0" indent="-330200" algn="just" rtl="0">
              <a:lnSpc>
                <a:spcPct val="100000"/>
              </a:lnSpc>
              <a:spcBef>
                <a:spcPts val="0"/>
              </a:spcBef>
              <a:spcAft>
                <a:spcPts val="0"/>
              </a:spcAft>
              <a:buClr>
                <a:schemeClr val="dk1"/>
              </a:buClr>
              <a:buSzPts val="2000"/>
              <a:buFont typeface="Noto Sans Symbols"/>
              <a:buNone/>
            </a:pPr>
            <a:endParaRPr sz="2000" b="0" i="0" u="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Calibri"/>
                <a:ea typeface="Calibri"/>
                <a:cs typeface="Calibri"/>
                <a:sym typeface="Calibri"/>
              </a:rPr>
              <a:t>Masalahnya dijelaskan dengan cara yang semua ahli kumpulan </a:t>
            </a:r>
            <a:endParaRPr/>
          </a:p>
          <a:p>
            <a:pPr marL="457200" marR="0" lvl="0" indent="-45720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memahami intinya.</a:t>
            </a:r>
            <a:endParaRPr/>
          </a:p>
          <a:p>
            <a:pPr marL="457200" marR="0" lvl="0" indent="-330200" algn="just" rtl="0">
              <a:lnSpc>
                <a:spcPct val="100000"/>
              </a:lnSpc>
              <a:spcBef>
                <a:spcPts val="0"/>
              </a:spcBef>
              <a:spcAft>
                <a:spcPts val="0"/>
              </a:spcAft>
              <a:buClr>
                <a:schemeClr val="dk1"/>
              </a:buClr>
              <a:buSzPts val="2000"/>
              <a:buFont typeface="Noto Sans Symbols"/>
              <a:buNone/>
            </a:pPr>
            <a:endParaRPr sz="2000" b="0" i="0" u="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Calibri"/>
                <a:ea typeface="Calibri"/>
                <a:cs typeface="Calibri"/>
                <a:sym typeface="Calibri"/>
              </a:rPr>
              <a:t>Sesetengah fakta / butiran mengenai masalah disediakan sebelum brainstorming dilakukan. Lawatan lapangan atau lawatan ke tempat di mana masalah itu dapat membantu ahli kumpulan untuk melihat dan memahami sifat masalah tersebut.</a:t>
            </a:r>
            <a:endParaRPr/>
          </a:p>
        </p:txBody>
      </p:sp>
      <p:sp>
        <p:nvSpPr>
          <p:cNvPr id="127" name="Google Shape;127;p18"/>
          <p:cNvSpPr txBox="1"/>
          <p:nvPr/>
        </p:nvSpPr>
        <p:spPr>
          <a:xfrm>
            <a:off x="579437" y="990600"/>
            <a:ext cx="70581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Bagaimana untuk melakukan sumbang saran ?</a:t>
            </a:r>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133" name="Google Shape;133;p19"/>
          <p:cNvSpPr txBox="1"/>
          <p:nvPr/>
        </p:nvSpPr>
        <p:spPr>
          <a:xfrm>
            <a:off x="579437" y="990600"/>
            <a:ext cx="70581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Bagaimana untuk melakukan sumbang saran ?</a:t>
            </a:r>
            <a:endParaRPr/>
          </a:p>
        </p:txBody>
      </p:sp>
      <p:sp>
        <p:nvSpPr>
          <p:cNvPr id="134" name="Google Shape;134;p19"/>
          <p:cNvSpPr txBox="1"/>
          <p:nvPr/>
        </p:nvSpPr>
        <p:spPr>
          <a:xfrm>
            <a:off x="587375" y="1651000"/>
            <a:ext cx="8259900" cy="37401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rgbClr val="222222"/>
              </a:buClr>
              <a:buSzPts val="2000"/>
              <a:buFont typeface="Noto Sans Symbols"/>
              <a:buChar char="⮚"/>
            </a:pPr>
            <a:r>
              <a:rPr lang="en-US" sz="2000" b="0" i="0" u="none">
                <a:solidFill>
                  <a:srgbClr val="222222"/>
                </a:solidFill>
                <a:latin typeface="Arial"/>
                <a:ea typeface="Arial"/>
                <a:cs typeface="Arial"/>
                <a:sym typeface="Arial"/>
              </a:rPr>
              <a:t>Kumpulan bertemu dalam setengah lingkaran dan mula menyerang masalah. Semua ahli mengutarakan idea masing-masing. Semua idea dialu-alukan, idea mudah, `idea gila’ .... Lebih banyak idea, lebih baik. Tiada ahli kumpulan, termasuk pemimpin, dibenarkan untuk mengkritik sebarang idea. Semua orang digalakkan untuk menggunakan idea ahli kumpulan lain untuk menghasilkan idea lain.</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rgbClr val="222222"/>
              </a:solidFill>
              <a:latin typeface="Arial"/>
              <a:ea typeface="Arial"/>
              <a:cs typeface="Arial"/>
              <a:sym typeface="Arial"/>
            </a:endParaRPr>
          </a:p>
          <a:p>
            <a:pPr marL="342900" marR="0" lvl="0" indent="-342900" algn="l" rtl="0">
              <a:lnSpc>
                <a:spcPct val="100000"/>
              </a:lnSpc>
              <a:spcBef>
                <a:spcPts val="0"/>
              </a:spcBef>
              <a:spcAft>
                <a:spcPts val="0"/>
              </a:spcAft>
              <a:buClr>
                <a:srgbClr val="222222"/>
              </a:buClr>
              <a:buSzPts val="2000"/>
              <a:buFont typeface="Noto Sans Symbols"/>
              <a:buChar char="⮚"/>
            </a:pPr>
            <a:r>
              <a:rPr lang="en-US" sz="2000" b="0" i="0" u="none">
                <a:solidFill>
                  <a:srgbClr val="222222"/>
                </a:solidFill>
                <a:latin typeface="Arial"/>
                <a:ea typeface="Arial"/>
                <a:cs typeface="Arial"/>
                <a:sym typeface="Arial"/>
              </a:rPr>
              <a:t>Setiap idea dicatatkan oleh pengambil nota (boleh menjadi pemimpin atau orang lain) di tempat di mana semua ahli kumpulan boleh melihat idea-idea tersebut. Cara paling mudah untuk merekodkan idea adalah dalam bentuk senarai pada carta flip atau papan putih. Cuba gunakan kata kunci atau frasa pendek.</a:t>
            </a:r>
            <a:r>
              <a:rPr lang="en-US" sz="2000" b="0" i="0" u="none">
                <a:solidFill>
                  <a:schemeClr val="dk1"/>
                </a:solidFill>
                <a:latin typeface="Arial"/>
                <a:ea typeface="Arial"/>
                <a:cs typeface="Arial"/>
                <a:sym typeface="Arial"/>
              </a:rPr>
              <a:t> </a:t>
            </a:r>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sp>
        <p:nvSpPr>
          <p:cNvPr id="140" name="Google Shape;140;p20"/>
          <p:cNvSpPr txBox="1"/>
          <p:nvPr/>
        </p:nvSpPr>
        <p:spPr>
          <a:xfrm>
            <a:off x="579437" y="990600"/>
            <a:ext cx="70596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Empat kaedah asas sumbang saran (Osborne):</a:t>
            </a:r>
            <a:endParaRPr/>
          </a:p>
        </p:txBody>
      </p:sp>
      <p:sp>
        <p:nvSpPr>
          <p:cNvPr id="141" name="Google Shape;141;p20"/>
          <p:cNvSpPr txBox="1"/>
          <p:nvPr/>
        </p:nvSpPr>
        <p:spPr>
          <a:xfrm>
            <a:off x="587375" y="1651000"/>
            <a:ext cx="8259900" cy="37401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Tidak ada kritikan yang dibenarkan semasa sumbang saran. (Penilaian idea selepas idea sumbang saran)</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Kuantiti adalah penting. Lebih banyak idea yang lebih baik. (Jangan bimbang untuk bercakap hanya idea "baik".)</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Keganasan/agresif adalah baik. Idea gila dialu-alukan. (Banyak kali idea paling gila menjadi yang terbaik.)</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Arial"/>
                <a:ea typeface="Arial"/>
                <a:cs typeface="Arial"/>
                <a:sym typeface="Arial"/>
              </a:rPr>
              <a:t>Menggabungkan idea-idea lain dan mengambil idea orang lain satu langkah lagi atau menggunakannya untuk idea yang lain adalah baik.</a:t>
            </a:r>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147" name="Google Shape;147;p21"/>
          <p:cNvSpPr txBox="1"/>
          <p:nvPr/>
        </p:nvSpPr>
        <p:spPr>
          <a:xfrm>
            <a:off x="598487" y="1062037"/>
            <a:ext cx="44022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Tempoh sesi sumbang saran</a:t>
            </a:r>
            <a:endParaRPr/>
          </a:p>
        </p:txBody>
      </p:sp>
      <p:sp>
        <p:nvSpPr>
          <p:cNvPr id="148" name="Google Shape;148;p21"/>
          <p:cNvSpPr txBox="1"/>
          <p:nvPr/>
        </p:nvSpPr>
        <p:spPr>
          <a:xfrm>
            <a:off x="598487" y="1524000"/>
            <a:ext cx="8259900" cy="3800400"/>
          </a:xfrm>
          <a:prstGeom prst="rect">
            <a:avLst/>
          </a:prstGeom>
          <a:noFill/>
          <a:ln>
            <a:noFill/>
          </a:ln>
        </p:spPr>
        <p:txBody>
          <a:bodyPr spcFirstLastPara="1" wrap="square" lIns="91425" tIns="45700" rIns="91425" bIns="0" anchor="ctr"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Sesi sumbang saran berlangsung antara 30 minit dan 1 jam. Selepas mesyuarat, senarai idea disalin dan diedarkan kepada semua ahli kumpulan. Cara yang baik untuk menyalin papan putih atau carta flip adalah dengan kamera digital atau telefon pintar.</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Penilaian Idea</a:t>
            </a:r>
            <a:endParaRPr/>
          </a:p>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Idea boleh dinilai dalam mesyuarat kedua seperti berikut:</a:t>
            </a:r>
            <a:endParaRPr/>
          </a:p>
          <a:p>
            <a:pPr marL="342900" marR="0" lvl="0" indent="-34290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Setiap ahli mendapat satu paket 5 (bergantung kepada jumlah idea yang ada) titik melekat dan meletakkan titik pada idea yang paling disukainya. Ahli boleh letakkan semua titik pada satu idea, atau pada lima idea yang berlainan, atau pada kombinasi lain. </a:t>
            </a:r>
            <a:endParaRP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1629</Words>
  <Application>Microsoft Office PowerPoint</Application>
  <PresentationFormat>On-screen Show (4:3)</PresentationFormat>
  <Paragraphs>196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Noto Sans Symbols</vt:lpstr>
      <vt:lpstr>Office Theme</vt:lpstr>
      <vt:lpstr> SUMBANG SARAN (BRAINSTORMING)</vt:lpstr>
      <vt:lpstr>SUMBANG SARAN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SUMBANG SARAN (BRAINSTORMING)</dc:title>
  <dc:creator>UserPC</dc:creator>
  <cp:lastModifiedBy>DR. ZANARIAH BINTI JANO</cp:lastModifiedBy>
  <cp:revision>1</cp:revision>
  <dcterms:modified xsi:type="dcterms:W3CDTF">2022-03-24T07:46:54Z</dcterms:modified>
</cp:coreProperties>
</file>