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77" r:id="rId7"/>
    <p:sldId id="278" r:id="rId8"/>
    <p:sldId id="261" r:id="rId9"/>
    <p:sldId id="274" r:id="rId10"/>
    <p:sldId id="262" r:id="rId11"/>
    <p:sldId id="263" r:id="rId12"/>
    <p:sldId id="264" r:id="rId13"/>
    <p:sldId id="265" r:id="rId14"/>
    <p:sldId id="266" r:id="rId15"/>
    <p:sldId id="267" r:id="rId16"/>
    <p:sldId id="270" r:id="rId17"/>
    <p:sldId id="272" r:id="rId18"/>
    <p:sldId id="271"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3"/>
    <p:restoredTop sz="96928"/>
  </p:normalViewPr>
  <p:slideViewPr>
    <p:cSldViewPr snapToGrid="0" snapToObjects="1">
      <p:cViewPr>
        <p:scale>
          <a:sx n="92" d="100"/>
          <a:sy n="92" d="100"/>
        </p:scale>
        <p:origin x="-114" y="-3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6E49AF-0220-A140-86B9-E5DF69AD88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608F1850-9557-024D-9E22-C1EC912545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944D9BF1-BA75-BB47-9D2C-09D55BC47269}"/>
              </a:ext>
            </a:extLst>
          </p:cNvPr>
          <p:cNvSpPr>
            <a:spLocks noGrp="1"/>
          </p:cNvSpPr>
          <p:nvPr>
            <p:ph type="dt" sz="half" idx="10"/>
          </p:nvPr>
        </p:nvSpPr>
        <p:spPr/>
        <p:txBody>
          <a:bodyPr/>
          <a:lstStyle/>
          <a:p>
            <a:fld id="{93EDF996-6501-F846-9269-BABD508FCB66}" type="datetimeFigureOut">
              <a:rPr lang="en-US" smtClean="0"/>
              <a:t>2/17/2020</a:t>
            </a:fld>
            <a:endParaRPr lang="en-US"/>
          </a:p>
        </p:txBody>
      </p:sp>
      <p:sp>
        <p:nvSpPr>
          <p:cNvPr id="5" name="Footer Placeholder 4">
            <a:extLst>
              <a:ext uri="{FF2B5EF4-FFF2-40B4-BE49-F238E27FC236}">
                <a16:creationId xmlns:a16="http://schemas.microsoft.com/office/drawing/2014/main" xmlns="" id="{1E9E92CF-841B-0D49-9425-FF9A299D7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6A0BE17-AA70-D84C-ACF6-6D0FA01CCDC4}"/>
              </a:ext>
            </a:extLst>
          </p:cNvPr>
          <p:cNvSpPr>
            <a:spLocks noGrp="1"/>
          </p:cNvSpPr>
          <p:nvPr>
            <p:ph type="sldNum" sz="quarter" idx="12"/>
          </p:nvPr>
        </p:nvSpPr>
        <p:spPr/>
        <p:txBody>
          <a:bodyPr/>
          <a:lstStyle/>
          <a:p>
            <a:fld id="{1E124743-D32C-BC45-B07A-79852D777103}" type="slidenum">
              <a:rPr lang="en-US" smtClean="0"/>
              <a:t>‹#›</a:t>
            </a:fld>
            <a:endParaRPr lang="en-US"/>
          </a:p>
        </p:txBody>
      </p:sp>
    </p:spTree>
    <p:extLst>
      <p:ext uri="{BB962C8B-B14F-4D97-AF65-F5344CB8AC3E}">
        <p14:creationId xmlns:p14="http://schemas.microsoft.com/office/powerpoint/2010/main" val="263096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2BF06B-3F1F-CB42-A50C-734BC4F095E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C508D8CA-F005-0A41-909F-8E74FF29B0D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EFD00C6A-B18C-D846-ADEC-A2FCA3561538}"/>
              </a:ext>
            </a:extLst>
          </p:cNvPr>
          <p:cNvSpPr>
            <a:spLocks noGrp="1"/>
          </p:cNvSpPr>
          <p:nvPr>
            <p:ph type="dt" sz="half" idx="10"/>
          </p:nvPr>
        </p:nvSpPr>
        <p:spPr/>
        <p:txBody>
          <a:bodyPr/>
          <a:lstStyle/>
          <a:p>
            <a:fld id="{93EDF996-6501-F846-9269-BABD508FCB66}" type="datetimeFigureOut">
              <a:rPr lang="en-US" smtClean="0"/>
              <a:t>2/17/2020</a:t>
            </a:fld>
            <a:endParaRPr lang="en-US"/>
          </a:p>
        </p:txBody>
      </p:sp>
      <p:sp>
        <p:nvSpPr>
          <p:cNvPr id="5" name="Footer Placeholder 4">
            <a:extLst>
              <a:ext uri="{FF2B5EF4-FFF2-40B4-BE49-F238E27FC236}">
                <a16:creationId xmlns:a16="http://schemas.microsoft.com/office/drawing/2014/main" xmlns="" id="{72227FBD-FB06-4045-8F22-772BE05D1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C25515D-58AD-9C45-8C46-A0B35C26ED2F}"/>
              </a:ext>
            </a:extLst>
          </p:cNvPr>
          <p:cNvSpPr>
            <a:spLocks noGrp="1"/>
          </p:cNvSpPr>
          <p:nvPr>
            <p:ph type="sldNum" sz="quarter" idx="12"/>
          </p:nvPr>
        </p:nvSpPr>
        <p:spPr/>
        <p:txBody>
          <a:bodyPr/>
          <a:lstStyle/>
          <a:p>
            <a:fld id="{1E124743-D32C-BC45-B07A-79852D777103}" type="slidenum">
              <a:rPr lang="en-US" smtClean="0"/>
              <a:t>‹#›</a:t>
            </a:fld>
            <a:endParaRPr lang="en-US"/>
          </a:p>
        </p:txBody>
      </p:sp>
    </p:spTree>
    <p:extLst>
      <p:ext uri="{BB962C8B-B14F-4D97-AF65-F5344CB8AC3E}">
        <p14:creationId xmlns:p14="http://schemas.microsoft.com/office/powerpoint/2010/main" val="426090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DCABDC1-EE9B-9741-A28D-B3CCF3E461B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EBEE9D95-BEDC-394B-9BDF-12DE243CDC4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78B917BE-EA9E-044B-A063-B60DCB4A9F58}"/>
              </a:ext>
            </a:extLst>
          </p:cNvPr>
          <p:cNvSpPr>
            <a:spLocks noGrp="1"/>
          </p:cNvSpPr>
          <p:nvPr>
            <p:ph type="dt" sz="half" idx="10"/>
          </p:nvPr>
        </p:nvSpPr>
        <p:spPr/>
        <p:txBody>
          <a:bodyPr/>
          <a:lstStyle/>
          <a:p>
            <a:fld id="{93EDF996-6501-F846-9269-BABD508FCB66}" type="datetimeFigureOut">
              <a:rPr lang="en-US" smtClean="0"/>
              <a:t>2/17/2020</a:t>
            </a:fld>
            <a:endParaRPr lang="en-US"/>
          </a:p>
        </p:txBody>
      </p:sp>
      <p:sp>
        <p:nvSpPr>
          <p:cNvPr id="5" name="Footer Placeholder 4">
            <a:extLst>
              <a:ext uri="{FF2B5EF4-FFF2-40B4-BE49-F238E27FC236}">
                <a16:creationId xmlns:a16="http://schemas.microsoft.com/office/drawing/2014/main" xmlns="" id="{D16D628D-6821-104B-8017-06C147925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4F6AE08-5C86-7043-9DE9-95F1A3784054}"/>
              </a:ext>
            </a:extLst>
          </p:cNvPr>
          <p:cNvSpPr>
            <a:spLocks noGrp="1"/>
          </p:cNvSpPr>
          <p:nvPr>
            <p:ph type="sldNum" sz="quarter" idx="12"/>
          </p:nvPr>
        </p:nvSpPr>
        <p:spPr/>
        <p:txBody>
          <a:bodyPr/>
          <a:lstStyle/>
          <a:p>
            <a:fld id="{1E124743-D32C-BC45-B07A-79852D777103}" type="slidenum">
              <a:rPr lang="en-US" smtClean="0"/>
              <a:t>‹#›</a:t>
            </a:fld>
            <a:endParaRPr lang="en-US"/>
          </a:p>
        </p:txBody>
      </p:sp>
    </p:spTree>
    <p:extLst>
      <p:ext uri="{BB962C8B-B14F-4D97-AF65-F5344CB8AC3E}">
        <p14:creationId xmlns:p14="http://schemas.microsoft.com/office/powerpoint/2010/main" val="373618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A555C9-1779-F048-A724-D505FDC0A6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31003AD2-389B-8A46-A7F7-2D80C37B1FD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3FF26333-1378-754E-9CA2-BA4DDEC9BAC6}"/>
              </a:ext>
            </a:extLst>
          </p:cNvPr>
          <p:cNvSpPr>
            <a:spLocks noGrp="1"/>
          </p:cNvSpPr>
          <p:nvPr>
            <p:ph type="dt" sz="half" idx="10"/>
          </p:nvPr>
        </p:nvSpPr>
        <p:spPr/>
        <p:txBody>
          <a:bodyPr/>
          <a:lstStyle/>
          <a:p>
            <a:fld id="{93EDF996-6501-F846-9269-BABD508FCB66}" type="datetimeFigureOut">
              <a:rPr lang="en-US" smtClean="0"/>
              <a:t>2/17/2020</a:t>
            </a:fld>
            <a:endParaRPr lang="en-US"/>
          </a:p>
        </p:txBody>
      </p:sp>
      <p:sp>
        <p:nvSpPr>
          <p:cNvPr id="5" name="Footer Placeholder 4">
            <a:extLst>
              <a:ext uri="{FF2B5EF4-FFF2-40B4-BE49-F238E27FC236}">
                <a16:creationId xmlns:a16="http://schemas.microsoft.com/office/drawing/2014/main" xmlns="" id="{D41412A0-0DF6-BB42-AA41-44E737905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7962CD9-AD78-4243-87A9-389131AAEC0D}"/>
              </a:ext>
            </a:extLst>
          </p:cNvPr>
          <p:cNvSpPr>
            <a:spLocks noGrp="1"/>
          </p:cNvSpPr>
          <p:nvPr>
            <p:ph type="sldNum" sz="quarter" idx="12"/>
          </p:nvPr>
        </p:nvSpPr>
        <p:spPr/>
        <p:txBody>
          <a:bodyPr/>
          <a:lstStyle/>
          <a:p>
            <a:fld id="{1E124743-D32C-BC45-B07A-79852D777103}" type="slidenum">
              <a:rPr lang="en-US" smtClean="0"/>
              <a:t>‹#›</a:t>
            </a:fld>
            <a:endParaRPr lang="en-US"/>
          </a:p>
        </p:txBody>
      </p:sp>
    </p:spTree>
    <p:extLst>
      <p:ext uri="{BB962C8B-B14F-4D97-AF65-F5344CB8AC3E}">
        <p14:creationId xmlns:p14="http://schemas.microsoft.com/office/powerpoint/2010/main" val="215751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77B20F-1D03-5E4E-80EA-9AD83ADB0FE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3404F865-DA26-0A46-81BA-F340460EA8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1926B37A-E14F-3348-8340-9E995D19AF34}"/>
              </a:ext>
            </a:extLst>
          </p:cNvPr>
          <p:cNvSpPr>
            <a:spLocks noGrp="1"/>
          </p:cNvSpPr>
          <p:nvPr>
            <p:ph type="dt" sz="half" idx="10"/>
          </p:nvPr>
        </p:nvSpPr>
        <p:spPr/>
        <p:txBody>
          <a:bodyPr/>
          <a:lstStyle/>
          <a:p>
            <a:fld id="{93EDF996-6501-F846-9269-BABD508FCB66}" type="datetimeFigureOut">
              <a:rPr lang="en-US" smtClean="0"/>
              <a:t>2/17/2020</a:t>
            </a:fld>
            <a:endParaRPr lang="en-US"/>
          </a:p>
        </p:txBody>
      </p:sp>
      <p:sp>
        <p:nvSpPr>
          <p:cNvPr id="5" name="Footer Placeholder 4">
            <a:extLst>
              <a:ext uri="{FF2B5EF4-FFF2-40B4-BE49-F238E27FC236}">
                <a16:creationId xmlns:a16="http://schemas.microsoft.com/office/drawing/2014/main" xmlns="" id="{0EB9C341-3A4E-8A44-A669-42FDAAE86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A6F15CB-B4E9-D741-B0FD-90DEDC1BDFFD}"/>
              </a:ext>
            </a:extLst>
          </p:cNvPr>
          <p:cNvSpPr>
            <a:spLocks noGrp="1"/>
          </p:cNvSpPr>
          <p:nvPr>
            <p:ph type="sldNum" sz="quarter" idx="12"/>
          </p:nvPr>
        </p:nvSpPr>
        <p:spPr/>
        <p:txBody>
          <a:bodyPr/>
          <a:lstStyle/>
          <a:p>
            <a:fld id="{1E124743-D32C-BC45-B07A-79852D777103}" type="slidenum">
              <a:rPr lang="en-US" smtClean="0"/>
              <a:t>‹#›</a:t>
            </a:fld>
            <a:endParaRPr lang="en-US"/>
          </a:p>
        </p:txBody>
      </p:sp>
    </p:spTree>
    <p:extLst>
      <p:ext uri="{BB962C8B-B14F-4D97-AF65-F5344CB8AC3E}">
        <p14:creationId xmlns:p14="http://schemas.microsoft.com/office/powerpoint/2010/main" val="30156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96F0C5-EA51-2D4A-A4DC-B5E9A7BA66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7BD58D83-2ED5-8840-B18A-715AF3B4B13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B74D05ED-7BD6-9A47-ABB1-8CE1C620FAA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0B7DC003-5F4F-E243-B4E6-2CBF621105D7}"/>
              </a:ext>
            </a:extLst>
          </p:cNvPr>
          <p:cNvSpPr>
            <a:spLocks noGrp="1"/>
          </p:cNvSpPr>
          <p:nvPr>
            <p:ph type="dt" sz="half" idx="10"/>
          </p:nvPr>
        </p:nvSpPr>
        <p:spPr/>
        <p:txBody>
          <a:bodyPr/>
          <a:lstStyle/>
          <a:p>
            <a:fld id="{93EDF996-6501-F846-9269-BABD508FCB66}" type="datetimeFigureOut">
              <a:rPr lang="en-US" smtClean="0"/>
              <a:t>2/17/2020</a:t>
            </a:fld>
            <a:endParaRPr lang="en-US"/>
          </a:p>
        </p:txBody>
      </p:sp>
      <p:sp>
        <p:nvSpPr>
          <p:cNvPr id="6" name="Footer Placeholder 5">
            <a:extLst>
              <a:ext uri="{FF2B5EF4-FFF2-40B4-BE49-F238E27FC236}">
                <a16:creationId xmlns:a16="http://schemas.microsoft.com/office/drawing/2014/main" xmlns="" id="{B1CEDB58-792A-EB4C-8516-4BC41268E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4001E41-5551-2448-B63A-B876B581D7B4}"/>
              </a:ext>
            </a:extLst>
          </p:cNvPr>
          <p:cNvSpPr>
            <a:spLocks noGrp="1"/>
          </p:cNvSpPr>
          <p:nvPr>
            <p:ph type="sldNum" sz="quarter" idx="12"/>
          </p:nvPr>
        </p:nvSpPr>
        <p:spPr/>
        <p:txBody>
          <a:bodyPr/>
          <a:lstStyle/>
          <a:p>
            <a:fld id="{1E124743-D32C-BC45-B07A-79852D777103}" type="slidenum">
              <a:rPr lang="en-US" smtClean="0"/>
              <a:t>‹#›</a:t>
            </a:fld>
            <a:endParaRPr lang="en-US"/>
          </a:p>
        </p:txBody>
      </p:sp>
    </p:spTree>
    <p:extLst>
      <p:ext uri="{BB962C8B-B14F-4D97-AF65-F5344CB8AC3E}">
        <p14:creationId xmlns:p14="http://schemas.microsoft.com/office/powerpoint/2010/main" val="200246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59635-1067-FA40-B537-8A4D14BBC82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2B594743-7F07-C045-AFE2-CD7B01FDE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870DAC58-B9C0-274B-80B7-8B0B444A64F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E8B3C377-9EE7-7347-AFF5-59399030E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7DD7C298-63FB-834D-9C72-686054BD22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67F35B7C-CB74-624F-AB4C-EAF6559E1C76}"/>
              </a:ext>
            </a:extLst>
          </p:cNvPr>
          <p:cNvSpPr>
            <a:spLocks noGrp="1"/>
          </p:cNvSpPr>
          <p:nvPr>
            <p:ph type="dt" sz="half" idx="10"/>
          </p:nvPr>
        </p:nvSpPr>
        <p:spPr/>
        <p:txBody>
          <a:bodyPr/>
          <a:lstStyle/>
          <a:p>
            <a:fld id="{93EDF996-6501-F846-9269-BABD508FCB66}" type="datetimeFigureOut">
              <a:rPr lang="en-US" smtClean="0"/>
              <a:t>2/17/2020</a:t>
            </a:fld>
            <a:endParaRPr lang="en-US"/>
          </a:p>
        </p:txBody>
      </p:sp>
      <p:sp>
        <p:nvSpPr>
          <p:cNvPr id="8" name="Footer Placeholder 7">
            <a:extLst>
              <a:ext uri="{FF2B5EF4-FFF2-40B4-BE49-F238E27FC236}">
                <a16:creationId xmlns:a16="http://schemas.microsoft.com/office/drawing/2014/main" xmlns="" id="{66268B2C-1F6A-634B-9122-6D915CC89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6FE346A-7910-134E-881D-C131675B3E3F}"/>
              </a:ext>
            </a:extLst>
          </p:cNvPr>
          <p:cNvSpPr>
            <a:spLocks noGrp="1"/>
          </p:cNvSpPr>
          <p:nvPr>
            <p:ph type="sldNum" sz="quarter" idx="12"/>
          </p:nvPr>
        </p:nvSpPr>
        <p:spPr/>
        <p:txBody>
          <a:bodyPr/>
          <a:lstStyle/>
          <a:p>
            <a:fld id="{1E124743-D32C-BC45-B07A-79852D777103}" type="slidenum">
              <a:rPr lang="en-US" smtClean="0"/>
              <a:t>‹#›</a:t>
            </a:fld>
            <a:endParaRPr lang="en-US"/>
          </a:p>
        </p:txBody>
      </p:sp>
    </p:spTree>
    <p:extLst>
      <p:ext uri="{BB962C8B-B14F-4D97-AF65-F5344CB8AC3E}">
        <p14:creationId xmlns:p14="http://schemas.microsoft.com/office/powerpoint/2010/main" val="427718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D8AA10-6980-7E45-A095-4A0A346D27B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AF631B03-C916-F445-94B9-4EA136DDCE9D}"/>
              </a:ext>
            </a:extLst>
          </p:cNvPr>
          <p:cNvSpPr>
            <a:spLocks noGrp="1"/>
          </p:cNvSpPr>
          <p:nvPr>
            <p:ph type="dt" sz="half" idx="10"/>
          </p:nvPr>
        </p:nvSpPr>
        <p:spPr/>
        <p:txBody>
          <a:bodyPr/>
          <a:lstStyle/>
          <a:p>
            <a:fld id="{93EDF996-6501-F846-9269-BABD508FCB66}" type="datetimeFigureOut">
              <a:rPr lang="en-US" smtClean="0"/>
              <a:t>2/17/2020</a:t>
            </a:fld>
            <a:endParaRPr lang="en-US"/>
          </a:p>
        </p:txBody>
      </p:sp>
      <p:sp>
        <p:nvSpPr>
          <p:cNvPr id="4" name="Footer Placeholder 3">
            <a:extLst>
              <a:ext uri="{FF2B5EF4-FFF2-40B4-BE49-F238E27FC236}">
                <a16:creationId xmlns:a16="http://schemas.microsoft.com/office/drawing/2014/main" xmlns="" id="{AF065C01-8B87-0C4D-B6CE-81727AD3B2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265640E-D0CF-4643-BDD6-EBC937698356}"/>
              </a:ext>
            </a:extLst>
          </p:cNvPr>
          <p:cNvSpPr>
            <a:spLocks noGrp="1"/>
          </p:cNvSpPr>
          <p:nvPr>
            <p:ph type="sldNum" sz="quarter" idx="12"/>
          </p:nvPr>
        </p:nvSpPr>
        <p:spPr/>
        <p:txBody>
          <a:bodyPr/>
          <a:lstStyle/>
          <a:p>
            <a:fld id="{1E124743-D32C-BC45-B07A-79852D777103}" type="slidenum">
              <a:rPr lang="en-US" smtClean="0"/>
              <a:t>‹#›</a:t>
            </a:fld>
            <a:endParaRPr lang="en-US"/>
          </a:p>
        </p:txBody>
      </p:sp>
    </p:spTree>
    <p:extLst>
      <p:ext uri="{BB962C8B-B14F-4D97-AF65-F5344CB8AC3E}">
        <p14:creationId xmlns:p14="http://schemas.microsoft.com/office/powerpoint/2010/main" val="76989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61F3C0B-2F67-7042-A853-AF5335C1801D}"/>
              </a:ext>
            </a:extLst>
          </p:cNvPr>
          <p:cNvSpPr>
            <a:spLocks noGrp="1"/>
          </p:cNvSpPr>
          <p:nvPr>
            <p:ph type="dt" sz="half" idx="10"/>
          </p:nvPr>
        </p:nvSpPr>
        <p:spPr/>
        <p:txBody>
          <a:bodyPr/>
          <a:lstStyle/>
          <a:p>
            <a:fld id="{93EDF996-6501-F846-9269-BABD508FCB66}" type="datetimeFigureOut">
              <a:rPr lang="en-US" smtClean="0"/>
              <a:t>2/17/2020</a:t>
            </a:fld>
            <a:endParaRPr lang="en-US"/>
          </a:p>
        </p:txBody>
      </p:sp>
      <p:sp>
        <p:nvSpPr>
          <p:cNvPr id="3" name="Footer Placeholder 2">
            <a:extLst>
              <a:ext uri="{FF2B5EF4-FFF2-40B4-BE49-F238E27FC236}">
                <a16:creationId xmlns:a16="http://schemas.microsoft.com/office/drawing/2014/main" xmlns="" id="{BFC708C3-E4CA-9044-A03B-884A6907C1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C9320E0-B515-C44A-9A25-22BB18B3B7FF}"/>
              </a:ext>
            </a:extLst>
          </p:cNvPr>
          <p:cNvSpPr>
            <a:spLocks noGrp="1"/>
          </p:cNvSpPr>
          <p:nvPr>
            <p:ph type="sldNum" sz="quarter" idx="12"/>
          </p:nvPr>
        </p:nvSpPr>
        <p:spPr/>
        <p:txBody>
          <a:bodyPr/>
          <a:lstStyle/>
          <a:p>
            <a:fld id="{1E124743-D32C-BC45-B07A-79852D777103}" type="slidenum">
              <a:rPr lang="en-US" smtClean="0"/>
              <a:t>‹#›</a:t>
            </a:fld>
            <a:endParaRPr lang="en-US"/>
          </a:p>
        </p:txBody>
      </p:sp>
    </p:spTree>
    <p:extLst>
      <p:ext uri="{BB962C8B-B14F-4D97-AF65-F5344CB8AC3E}">
        <p14:creationId xmlns:p14="http://schemas.microsoft.com/office/powerpoint/2010/main" val="4181593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23B08E-8E5C-4F47-AF70-8DA00E5E97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E4E0E4B1-EAF0-2448-B6C3-67498FB3AA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1A82684D-70B2-0540-B8C6-BCC3C05F6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458D0C3C-A9B5-A644-B1C0-2F020FB86199}"/>
              </a:ext>
            </a:extLst>
          </p:cNvPr>
          <p:cNvSpPr>
            <a:spLocks noGrp="1"/>
          </p:cNvSpPr>
          <p:nvPr>
            <p:ph type="dt" sz="half" idx="10"/>
          </p:nvPr>
        </p:nvSpPr>
        <p:spPr/>
        <p:txBody>
          <a:bodyPr/>
          <a:lstStyle/>
          <a:p>
            <a:fld id="{93EDF996-6501-F846-9269-BABD508FCB66}" type="datetimeFigureOut">
              <a:rPr lang="en-US" smtClean="0"/>
              <a:t>2/17/2020</a:t>
            </a:fld>
            <a:endParaRPr lang="en-US"/>
          </a:p>
        </p:txBody>
      </p:sp>
      <p:sp>
        <p:nvSpPr>
          <p:cNvPr id="6" name="Footer Placeholder 5">
            <a:extLst>
              <a:ext uri="{FF2B5EF4-FFF2-40B4-BE49-F238E27FC236}">
                <a16:creationId xmlns:a16="http://schemas.microsoft.com/office/drawing/2014/main" xmlns="" id="{D45F5B30-2926-E84B-9957-CCE5C48B4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28AED26-661B-2C4D-A904-94EC4AC92405}"/>
              </a:ext>
            </a:extLst>
          </p:cNvPr>
          <p:cNvSpPr>
            <a:spLocks noGrp="1"/>
          </p:cNvSpPr>
          <p:nvPr>
            <p:ph type="sldNum" sz="quarter" idx="12"/>
          </p:nvPr>
        </p:nvSpPr>
        <p:spPr/>
        <p:txBody>
          <a:bodyPr/>
          <a:lstStyle/>
          <a:p>
            <a:fld id="{1E124743-D32C-BC45-B07A-79852D777103}" type="slidenum">
              <a:rPr lang="en-US" smtClean="0"/>
              <a:t>‹#›</a:t>
            </a:fld>
            <a:endParaRPr lang="en-US"/>
          </a:p>
        </p:txBody>
      </p:sp>
    </p:spTree>
    <p:extLst>
      <p:ext uri="{BB962C8B-B14F-4D97-AF65-F5344CB8AC3E}">
        <p14:creationId xmlns:p14="http://schemas.microsoft.com/office/powerpoint/2010/main" val="181680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BE5C99-9412-7046-8B17-83904120E03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3E607FCF-3F84-304F-A6A3-423C60BE4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ABB7737-F19A-9E40-95BA-EE2F0AAB2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EC5235ED-8BC0-BB41-971E-ED3120FAC29C}"/>
              </a:ext>
            </a:extLst>
          </p:cNvPr>
          <p:cNvSpPr>
            <a:spLocks noGrp="1"/>
          </p:cNvSpPr>
          <p:nvPr>
            <p:ph type="dt" sz="half" idx="10"/>
          </p:nvPr>
        </p:nvSpPr>
        <p:spPr/>
        <p:txBody>
          <a:bodyPr/>
          <a:lstStyle/>
          <a:p>
            <a:fld id="{93EDF996-6501-F846-9269-BABD508FCB66}" type="datetimeFigureOut">
              <a:rPr lang="en-US" smtClean="0"/>
              <a:t>2/17/2020</a:t>
            </a:fld>
            <a:endParaRPr lang="en-US"/>
          </a:p>
        </p:txBody>
      </p:sp>
      <p:sp>
        <p:nvSpPr>
          <p:cNvPr id="6" name="Footer Placeholder 5">
            <a:extLst>
              <a:ext uri="{FF2B5EF4-FFF2-40B4-BE49-F238E27FC236}">
                <a16:creationId xmlns:a16="http://schemas.microsoft.com/office/drawing/2014/main" xmlns="" id="{8A0B526B-06B7-8B4A-B0E0-0223440861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C683830-4ADA-5D47-8F61-754A22DE73F1}"/>
              </a:ext>
            </a:extLst>
          </p:cNvPr>
          <p:cNvSpPr>
            <a:spLocks noGrp="1"/>
          </p:cNvSpPr>
          <p:nvPr>
            <p:ph type="sldNum" sz="quarter" idx="12"/>
          </p:nvPr>
        </p:nvSpPr>
        <p:spPr/>
        <p:txBody>
          <a:bodyPr/>
          <a:lstStyle/>
          <a:p>
            <a:fld id="{1E124743-D32C-BC45-B07A-79852D777103}" type="slidenum">
              <a:rPr lang="en-US" smtClean="0"/>
              <a:t>‹#›</a:t>
            </a:fld>
            <a:endParaRPr lang="en-US"/>
          </a:p>
        </p:txBody>
      </p:sp>
    </p:spTree>
    <p:extLst>
      <p:ext uri="{BB962C8B-B14F-4D97-AF65-F5344CB8AC3E}">
        <p14:creationId xmlns:p14="http://schemas.microsoft.com/office/powerpoint/2010/main" val="2362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6093625-FD60-5E4C-90C5-1CD2375BA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61C4549D-82DF-C344-AC6B-0CFCB3D5D8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67AC1358-4896-D240-A4DB-2145D4696C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DF996-6501-F846-9269-BABD508FCB66}" type="datetimeFigureOut">
              <a:rPr lang="en-US" smtClean="0"/>
              <a:t>2/17/2020</a:t>
            </a:fld>
            <a:endParaRPr lang="en-US"/>
          </a:p>
        </p:txBody>
      </p:sp>
      <p:sp>
        <p:nvSpPr>
          <p:cNvPr id="5" name="Footer Placeholder 4">
            <a:extLst>
              <a:ext uri="{FF2B5EF4-FFF2-40B4-BE49-F238E27FC236}">
                <a16:creationId xmlns:a16="http://schemas.microsoft.com/office/drawing/2014/main" xmlns="" id="{2D2844D5-D8F1-5946-A1A4-5F1488F35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C72AA90-0A53-4343-80A9-D888124D8C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24743-D32C-BC45-B07A-79852D777103}" type="slidenum">
              <a:rPr lang="en-US" smtClean="0"/>
              <a:t>‹#›</a:t>
            </a:fld>
            <a:endParaRPr lang="en-US"/>
          </a:p>
        </p:txBody>
      </p:sp>
    </p:spTree>
    <p:extLst>
      <p:ext uri="{BB962C8B-B14F-4D97-AF65-F5344CB8AC3E}">
        <p14:creationId xmlns:p14="http://schemas.microsoft.com/office/powerpoint/2010/main" val="3644956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g"/><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1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2BCC87-2DDC-454C-B5AA-012B97550A4A}"/>
              </a:ext>
            </a:extLst>
          </p:cNvPr>
          <p:cNvSpPr>
            <a:spLocks noGrp="1"/>
          </p:cNvSpPr>
          <p:nvPr>
            <p:ph type="ctrTitle"/>
          </p:nvPr>
        </p:nvSpPr>
        <p:spPr>
          <a:xfrm>
            <a:off x="461318" y="2235200"/>
            <a:ext cx="11269363" cy="2387600"/>
          </a:xfrm>
        </p:spPr>
        <p:txBody>
          <a:bodyPr>
            <a:normAutofit/>
          </a:bodyPr>
          <a:lstStyle/>
          <a:p>
            <a:r>
              <a:rPr lang="en-MY" dirty="0">
                <a:latin typeface="Gill Sans MT" panose="020B0502020104020203" pitchFamily="34" charset="77"/>
              </a:rPr>
              <a:t>Konsep Etika dan Peradaban</a:t>
            </a:r>
            <a:br>
              <a:rPr lang="en-MY" dirty="0">
                <a:latin typeface="Gill Sans MT" panose="020B0502020104020203" pitchFamily="34" charset="77"/>
              </a:rPr>
            </a:br>
            <a:endParaRPr lang="en-US" dirty="0">
              <a:latin typeface="Gill Sans MT" panose="020B0502020104020203" pitchFamily="34" charset="77"/>
            </a:endParaRPr>
          </a:p>
        </p:txBody>
      </p:sp>
    </p:spTree>
    <p:extLst>
      <p:ext uri="{BB962C8B-B14F-4D97-AF65-F5344CB8AC3E}">
        <p14:creationId xmlns:p14="http://schemas.microsoft.com/office/powerpoint/2010/main" val="254974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2A785343-5D24-4118-A2E4-665D196F60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xmlns="" id="{E0776CC0-4CC5-A84A-A9AB-62686ACA14E9}"/>
              </a:ext>
            </a:extLst>
          </p:cNvPr>
          <p:cNvPicPr>
            <a:picLocks noChangeAspect="1"/>
          </p:cNvPicPr>
          <p:nvPr/>
        </p:nvPicPr>
        <p:blipFill rotWithShape="1">
          <a:blip r:embed="rId2"/>
          <a:srcRect t="19154" b="11408"/>
          <a:stretch/>
        </p:blipFill>
        <p:spPr>
          <a:xfrm>
            <a:off x="7381876" y="1"/>
            <a:ext cx="4810125" cy="2501837"/>
          </a:xfrm>
          <a:custGeom>
            <a:avLst/>
            <a:gdLst>
              <a:gd name="connsiteX0" fmla="*/ 1159248 w 4810125"/>
              <a:gd name="connsiteY0" fmla="*/ 0 h 2501837"/>
              <a:gd name="connsiteX1" fmla="*/ 4810125 w 4810125"/>
              <a:gd name="connsiteY1" fmla="*/ 0 h 2501837"/>
              <a:gd name="connsiteX2" fmla="*/ 4810125 w 4810125"/>
              <a:gd name="connsiteY2" fmla="*/ 2501837 h 2501837"/>
              <a:gd name="connsiteX3" fmla="*/ 0 w 4810125"/>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4810125" h="2501837">
                <a:moveTo>
                  <a:pt x="1159248" y="0"/>
                </a:moveTo>
                <a:lnTo>
                  <a:pt x="4810125" y="0"/>
                </a:lnTo>
                <a:lnTo>
                  <a:pt x="4810125" y="2501837"/>
                </a:lnTo>
                <a:lnTo>
                  <a:pt x="0" y="2501837"/>
                </a:lnTo>
                <a:close/>
              </a:path>
            </a:pathLst>
          </a:custGeom>
        </p:spPr>
      </p:pic>
      <p:pic>
        <p:nvPicPr>
          <p:cNvPr id="7" name="Picture 6">
            <a:extLst>
              <a:ext uri="{FF2B5EF4-FFF2-40B4-BE49-F238E27FC236}">
                <a16:creationId xmlns:a16="http://schemas.microsoft.com/office/drawing/2014/main" xmlns="" id="{87F1FD08-F188-4349-A68B-2BC95426781F}"/>
              </a:ext>
            </a:extLst>
          </p:cNvPr>
          <p:cNvPicPr>
            <a:picLocks noChangeAspect="1"/>
          </p:cNvPicPr>
          <p:nvPr/>
        </p:nvPicPr>
        <p:blipFill rotWithShape="1">
          <a:blip r:embed="rId3"/>
          <a:srcRect t="2594" r="2" b="29649"/>
          <a:stretch/>
        </p:blipFill>
        <p:spPr>
          <a:xfrm>
            <a:off x="5374639" y="2663706"/>
            <a:ext cx="4626927" cy="4197911"/>
          </a:xfrm>
          <a:custGeom>
            <a:avLst/>
            <a:gdLst>
              <a:gd name="connsiteX0" fmla="*/ 1945141 w 4626927"/>
              <a:gd name="connsiteY0" fmla="*/ 0 h 4197911"/>
              <a:gd name="connsiteX1" fmla="*/ 1951364 w 4626927"/>
              <a:gd name="connsiteY1" fmla="*/ 0 h 4197911"/>
              <a:gd name="connsiteX2" fmla="*/ 3141155 w 4626927"/>
              <a:gd name="connsiteY2" fmla="*/ 0 h 4197911"/>
              <a:gd name="connsiteX3" fmla="*/ 4626927 w 4626927"/>
              <a:gd name="connsiteY3" fmla="*/ 0 h 4197911"/>
              <a:gd name="connsiteX4" fmla="*/ 2681786 w 4626927"/>
              <a:gd name="connsiteY4" fmla="*/ 4197911 h 4197911"/>
              <a:gd name="connsiteX5" fmla="*/ 0 w 4626927"/>
              <a:gd name="connsiteY5" fmla="*/ 4197911 h 419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6927" h="4197911">
                <a:moveTo>
                  <a:pt x="1945141" y="0"/>
                </a:moveTo>
                <a:lnTo>
                  <a:pt x="1951364" y="0"/>
                </a:lnTo>
                <a:lnTo>
                  <a:pt x="3141155" y="0"/>
                </a:lnTo>
                <a:lnTo>
                  <a:pt x="4626927" y="0"/>
                </a:lnTo>
                <a:lnTo>
                  <a:pt x="2681786" y="4197911"/>
                </a:lnTo>
                <a:lnTo>
                  <a:pt x="0" y="4197911"/>
                </a:lnTo>
                <a:close/>
              </a:path>
            </a:pathLst>
          </a:custGeom>
        </p:spPr>
      </p:pic>
      <p:sp>
        <p:nvSpPr>
          <p:cNvPr id="23" name="Freeform 11">
            <a:extLst>
              <a:ext uri="{FF2B5EF4-FFF2-40B4-BE49-F238E27FC236}">
                <a16:creationId xmlns:a16="http://schemas.microsoft.com/office/drawing/2014/main" xmlns="" id="{32F4D216-10B7-4DCA-A0A1-068E9E32F4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2660091"/>
            <a:ext cx="7122523" cy="4197911"/>
          </a:xfrm>
          <a:custGeom>
            <a:avLst/>
            <a:gdLst>
              <a:gd name="connsiteX0" fmla="*/ 0 w 7122523"/>
              <a:gd name="connsiteY0" fmla="*/ 4197911 h 4197911"/>
              <a:gd name="connsiteX1" fmla="*/ 7122523 w 7122523"/>
              <a:gd name="connsiteY1" fmla="*/ 4197911 h 4197911"/>
              <a:gd name="connsiteX2" fmla="*/ 5177382 w 7122523"/>
              <a:gd name="connsiteY2" fmla="*/ 0 h 4197911"/>
              <a:gd name="connsiteX3" fmla="*/ 5171159 w 7122523"/>
              <a:gd name="connsiteY3" fmla="*/ 0 h 4197911"/>
              <a:gd name="connsiteX4" fmla="*/ 3981368 w 7122523"/>
              <a:gd name="connsiteY4" fmla="*/ 0 h 4197911"/>
              <a:gd name="connsiteX5" fmla="*/ 2331323 w 7122523"/>
              <a:gd name="connsiteY5" fmla="*/ 0 h 4197911"/>
              <a:gd name="connsiteX6" fmla="*/ 0 w 7122523"/>
              <a:gd name="connsiteY6" fmla="*/ 0 h 419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2523" h="4197911">
                <a:moveTo>
                  <a:pt x="0" y="4197911"/>
                </a:moveTo>
                <a:lnTo>
                  <a:pt x="7122523" y="4197911"/>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331078F3-346F-574B-A934-1715ECF62D89}"/>
              </a:ext>
            </a:extLst>
          </p:cNvPr>
          <p:cNvSpPr>
            <a:spLocks noGrp="1"/>
          </p:cNvSpPr>
          <p:nvPr>
            <p:ph idx="1"/>
          </p:nvPr>
        </p:nvSpPr>
        <p:spPr>
          <a:xfrm>
            <a:off x="682388" y="3951027"/>
            <a:ext cx="4746863" cy="2130364"/>
          </a:xfrm>
        </p:spPr>
        <p:txBody>
          <a:bodyPr anchor="ctr">
            <a:normAutofit/>
          </a:bodyPr>
          <a:lstStyle/>
          <a:p>
            <a:r>
              <a:rPr lang="en-US" sz="2000">
                <a:solidFill>
                  <a:srgbClr val="FFFFFF"/>
                </a:solidFill>
              </a:rPr>
              <a:t>China: Ming</a:t>
            </a:r>
          </a:p>
          <a:p>
            <a:r>
              <a:rPr lang="en-US" sz="2000">
                <a:solidFill>
                  <a:srgbClr val="FFFFFF"/>
                </a:solidFill>
              </a:rPr>
              <a:t>India: Gujarat</a:t>
            </a:r>
          </a:p>
          <a:p>
            <a:r>
              <a:rPr lang="en-US" sz="2000">
                <a:solidFill>
                  <a:srgbClr val="FFFFFF"/>
                </a:solidFill>
              </a:rPr>
              <a:t>Arab: Yaman, Hadramaut</a:t>
            </a:r>
          </a:p>
          <a:p>
            <a:r>
              <a:rPr lang="en-US" sz="2000">
                <a:solidFill>
                  <a:srgbClr val="FFFFFF"/>
                </a:solidFill>
              </a:rPr>
              <a:t>Barat: Portugis, Belanda, Inggeris, Jepun</a:t>
            </a:r>
          </a:p>
        </p:txBody>
      </p:sp>
      <p:sp>
        <p:nvSpPr>
          <p:cNvPr id="2" name="Title 1">
            <a:extLst>
              <a:ext uri="{FF2B5EF4-FFF2-40B4-BE49-F238E27FC236}">
                <a16:creationId xmlns:a16="http://schemas.microsoft.com/office/drawing/2014/main" xmlns="" id="{D8C7400D-0E74-A747-B2FF-5BE3C88A86CF}"/>
              </a:ext>
            </a:extLst>
          </p:cNvPr>
          <p:cNvSpPr>
            <a:spLocks noGrp="1"/>
          </p:cNvSpPr>
          <p:nvPr>
            <p:ph type="title"/>
          </p:nvPr>
        </p:nvSpPr>
        <p:spPr>
          <a:xfrm>
            <a:off x="682388" y="3098042"/>
            <a:ext cx="5308979" cy="852985"/>
          </a:xfrm>
        </p:spPr>
        <p:txBody>
          <a:bodyPr>
            <a:normAutofit/>
          </a:bodyPr>
          <a:lstStyle/>
          <a:p>
            <a:r>
              <a:rPr lang="en-US" sz="2500" b="1">
                <a:solidFill>
                  <a:srgbClr val="FFFFFF"/>
                </a:solidFill>
              </a:rPr>
              <a:t>Peradaban-peradaban di Luar Alam Melayu</a:t>
            </a:r>
          </a:p>
        </p:txBody>
      </p:sp>
      <p:pic>
        <p:nvPicPr>
          <p:cNvPr id="9" name="Picture 8">
            <a:extLst>
              <a:ext uri="{FF2B5EF4-FFF2-40B4-BE49-F238E27FC236}">
                <a16:creationId xmlns:a16="http://schemas.microsoft.com/office/drawing/2014/main" xmlns="" id="{77C5494F-336D-2C44-A01D-7D0D206E5B7D}"/>
              </a:ext>
            </a:extLst>
          </p:cNvPr>
          <p:cNvPicPr>
            <a:picLocks noChangeAspect="1"/>
          </p:cNvPicPr>
          <p:nvPr/>
        </p:nvPicPr>
        <p:blipFill rotWithShape="1">
          <a:blip r:embed="rId4"/>
          <a:srcRect l="17430" r="-3" b="-3"/>
          <a:stretch/>
        </p:blipFill>
        <p:spPr>
          <a:xfrm>
            <a:off x="4675537" y="-1"/>
            <a:ext cx="3677817" cy="2505456"/>
          </a:xfrm>
          <a:custGeom>
            <a:avLst/>
            <a:gdLst>
              <a:gd name="connsiteX0" fmla="*/ 1160926 w 3677817"/>
              <a:gd name="connsiteY0" fmla="*/ 0 h 2505456"/>
              <a:gd name="connsiteX1" fmla="*/ 3677817 w 3677817"/>
              <a:gd name="connsiteY1" fmla="*/ 0 h 2505456"/>
              <a:gd name="connsiteX2" fmla="*/ 2516891 w 3677817"/>
              <a:gd name="connsiteY2" fmla="*/ 2505456 h 2505456"/>
              <a:gd name="connsiteX3" fmla="*/ 0 w 3677817"/>
              <a:gd name="connsiteY3" fmla="*/ 2505456 h 2505456"/>
            </a:gdLst>
            <a:ahLst/>
            <a:cxnLst>
              <a:cxn ang="0">
                <a:pos x="connsiteX0" y="connsiteY0"/>
              </a:cxn>
              <a:cxn ang="0">
                <a:pos x="connsiteX1" y="connsiteY1"/>
              </a:cxn>
              <a:cxn ang="0">
                <a:pos x="connsiteX2" y="connsiteY2"/>
              </a:cxn>
              <a:cxn ang="0">
                <a:pos x="connsiteX3" y="connsiteY3"/>
              </a:cxn>
            </a:cxnLst>
            <a:rect l="l" t="t" r="r" b="b"/>
            <a:pathLst>
              <a:path w="3677817" h="2505456">
                <a:moveTo>
                  <a:pt x="1160926" y="0"/>
                </a:moveTo>
                <a:lnTo>
                  <a:pt x="3677817" y="0"/>
                </a:lnTo>
                <a:lnTo>
                  <a:pt x="2516891" y="2505456"/>
                </a:lnTo>
                <a:lnTo>
                  <a:pt x="0" y="2505456"/>
                </a:lnTo>
                <a:close/>
              </a:path>
            </a:pathLst>
          </a:custGeom>
        </p:spPr>
      </p:pic>
      <p:pic>
        <p:nvPicPr>
          <p:cNvPr id="12" name="Picture 11">
            <a:extLst>
              <a:ext uri="{FF2B5EF4-FFF2-40B4-BE49-F238E27FC236}">
                <a16:creationId xmlns:a16="http://schemas.microsoft.com/office/drawing/2014/main" xmlns="" id="{9638B618-700D-A04F-B955-C7E5FAB0A99C}"/>
              </a:ext>
            </a:extLst>
          </p:cNvPr>
          <p:cNvPicPr>
            <a:picLocks noChangeAspect="1"/>
          </p:cNvPicPr>
          <p:nvPr/>
        </p:nvPicPr>
        <p:blipFill rotWithShape="1">
          <a:blip r:embed="rId5"/>
          <a:srcRect l="3499" r="11746" b="-4"/>
          <a:stretch/>
        </p:blipFill>
        <p:spPr>
          <a:xfrm>
            <a:off x="2280734" y="2"/>
            <a:ext cx="3393943" cy="2502843"/>
          </a:xfrm>
          <a:custGeom>
            <a:avLst/>
            <a:gdLst>
              <a:gd name="connsiteX0" fmla="*/ 1159715 w 3393943"/>
              <a:gd name="connsiteY0" fmla="*/ 0 h 2502843"/>
              <a:gd name="connsiteX1" fmla="*/ 3393943 w 3393943"/>
              <a:gd name="connsiteY1" fmla="*/ 0 h 2502843"/>
              <a:gd name="connsiteX2" fmla="*/ 2234228 w 3393943"/>
              <a:gd name="connsiteY2" fmla="*/ 2502843 h 2502843"/>
              <a:gd name="connsiteX3" fmla="*/ 0 w 3393943"/>
              <a:gd name="connsiteY3" fmla="*/ 2502843 h 2502843"/>
            </a:gdLst>
            <a:ahLst/>
            <a:cxnLst>
              <a:cxn ang="0">
                <a:pos x="connsiteX0" y="connsiteY0"/>
              </a:cxn>
              <a:cxn ang="0">
                <a:pos x="connsiteX1" y="connsiteY1"/>
              </a:cxn>
              <a:cxn ang="0">
                <a:pos x="connsiteX2" y="connsiteY2"/>
              </a:cxn>
              <a:cxn ang="0">
                <a:pos x="connsiteX3" y="connsiteY3"/>
              </a:cxn>
            </a:cxnLst>
            <a:rect l="l" t="t" r="r" b="b"/>
            <a:pathLst>
              <a:path w="3393943" h="2502843">
                <a:moveTo>
                  <a:pt x="1159715" y="0"/>
                </a:moveTo>
                <a:lnTo>
                  <a:pt x="3393943" y="0"/>
                </a:lnTo>
                <a:lnTo>
                  <a:pt x="2234228" y="2502843"/>
                </a:lnTo>
                <a:lnTo>
                  <a:pt x="0" y="2502843"/>
                </a:lnTo>
                <a:close/>
              </a:path>
            </a:pathLst>
          </a:custGeom>
        </p:spPr>
      </p:pic>
      <p:pic>
        <p:nvPicPr>
          <p:cNvPr id="14" name="Picture 13">
            <a:extLst>
              <a:ext uri="{FF2B5EF4-FFF2-40B4-BE49-F238E27FC236}">
                <a16:creationId xmlns:a16="http://schemas.microsoft.com/office/drawing/2014/main" xmlns="" id="{746C2AA8-A139-594E-9040-66F735B5271B}"/>
              </a:ext>
            </a:extLst>
          </p:cNvPr>
          <p:cNvPicPr>
            <a:picLocks noChangeAspect="1"/>
          </p:cNvPicPr>
          <p:nvPr/>
        </p:nvPicPr>
        <p:blipFill rotWithShape="1">
          <a:blip r:embed="rId6"/>
          <a:srcRect l="7337" r="6474" b="-5"/>
          <a:stretch/>
        </p:blipFill>
        <p:spPr>
          <a:xfrm>
            <a:off x="3" y="-6235"/>
            <a:ext cx="3255403" cy="2505456"/>
          </a:xfrm>
          <a:custGeom>
            <a:avLst/>
            <a:gdLst>
              <a:gd name="connsiteX0" fmla="*/ 0 w 3255403"/>
              <a:gd name="connsiteY0" fmla="*/ 0 h 2505456"/>
              <a:gd name="connsiteX1" fmla="*/ 3255403 w 3255403"/>
              <a:gd name="connsiteY1" fmla="*/ 0 h 2505456"/>
              <a:gd name="connsiteX2" fmla="*/ 2094477 w 3255403"/>
              <a:gd name="connsiteY2" fmla="*/ 2505456 h 2505456"/>
              <a:gd name="connsiteX3" fmla="*/ 0 w 3255403"/>
              <a:gd name="connsiteY3" fmla="*/ 2505456 h 2505456"/>
            </a:gdLst>
            <a:ahLst/>
            <a:cxnLst>
              <a:cxn ang="0">
                <a:pos x="connsiteX0" y="connsiteY0"/>
              </a:cxn>
              <a:cxn ang="0">
                <a:pos x="connsiteX1" y="connsiteY1"/>
              </a:cxn>
              <a:cxn ang="0">
                <a:pos x="connsiteX2" y="connsiteY2"/>
              </a:cxn>
              <a:cxn ang="0">
                <a:pos x="connsiteX3" y="connsiteY3"/>
              </a:cxn>
            </a:cxnLst>
            <a:rect l="l" t="t" r="r" b="b"/>
            <a:pathLst>
              <a:path w="3255403" h="2505456">
                <a:moveTo>
                  <a:pt x="0" y="0"/>
                </a:moveTo>
                <a:lnTo>
                  <a:pt x="3255403" y="0"/>
                </a:lnTo>
                <a:lnTo>
                  <a:pt x="2094477" y="2505456"/>
                </a:lnTo>
                <a:lnTo>
                  <a:pt x="0" y="2505456"/>
                </a:lnTo>
                <a:close/>
              </a:path>
            </a:pathLst>
          </a:custGeom>
        </p:spPr>
      </p:pic>
      <p:pic>
        <p:nvPicPr>
          <p:cNvPr id="16" name="Picture 15">
            <a:extLst>
              <a:ext uri="{FF2B5EF4-FFF2-40B4-BE49-F238E27FC236}">
                <a16:creationId xmlns:a16="http://schemas.microsoft.com/office/drawing/2014/main" xmlns="" id="{D1490CC9-CE88-3A48-8D1C-E74AC1484CF5}"/>
              </a:ext>
            </a:extLst>
          </p:cNvPr>
          <p:cNvPicPr>
            <a:picLocks noChangeAspect="1"/>
          </p:cNvPicPr>
          <p:nvPr/>
        </p:nvPicPr>
        <p:blipFill rotWithShape="1">
          <a:blip r:embed="rId7"/>
          <a:srcRect r="6455" b="2"/>
          <a:stretch/>
        </p:blipFill>
        <p:spPr>
          <a:xfrm>
            <a:off x="8264962" y="2660089"/>
            <a:ext cx="3927039" cy="4197911"/>
          </a:xfrm>
          <a:custGeom>
            <a:avLst/>
            <a:gdLst>
              <a:gd name="connsiteX0" fmla="*/ 1945141 w 3927039"/>
              <a:gd name="connsiteY0" fmla="*/ 0 h 4197911"/>
              <a:gd name="connsiteX1" fmla="*/ 1951364 w 3927039"/>
              <a:gd name="connsiteY1" fmla="*/ 0 h 4197911"/>
              <a:gd name="connsiteX2" fmla="*/ 3141155 w 3927039"/>
              <a:gd name="connsiteY2" fmla="*/ 0 h 4197911"/>
              <a:gd name="connsiteX3" fmla="*/ 3927039 w 3927039"/>
              <a:gd name="connsiteY3" fmla="*/ 0 h 4197911"/>
              <a:gd name="connsiteX4" fmla="*/ 3927039 w 3927039"/>
              <a:gd name="connsiteY4" fmla="*/ 4194293 h 4197911"/>
              <a:gd name="connsiteX5" fmla="*/ 2683462 w 3927039"/>
              <a:gd name="connsiteY5" fmla="*/ 4194293 h 4197911"/>
              <a:gd name="connsiteX6" fmla="*/ 2681786 w 3927039"/>
              <a:gd name="connsiteY6" fmla="*/ 4197911 h 4197911"/>
              <a:gd name="connsiteX7" fmla="*/ 0 w 3927039"/>
              <a:gd name="connsiteY7" fmla="*/ 4197911 h 419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7039" h="4197911">
                <a:moveTo>
                  <a:pt x="1945141" y="0"/>
                </a:moveTo>
                <a:lnTo>
                  <a:pt x="1951364" y="0"/>
                </a:lnTo>
                <a:lnTo>
                  <a:pt x="3141155" y="0"/>
                </a:lnTo>
                <a:lnTo>
                  <a:pt x="3927039" y="0"/>
                </a:lnTo>
                <a:lnTo>
                  <a:pt x="3927039" y="4194293"/>
                </a:lnTo>
                <a:lnTo>
                  <a:pt x="2683462" y="4194293"/>
                </a:lnTo>
                <a:lnTo>
                  <a:pt x="2681786" y="4197911"/>
                </a:lnTo>
                <a:lnTo>
                  <a:pt x="0" y="4197911"/>
                </a:lnTo>
                <a:close/>
              </a:path>
            </a:pathLst>
          </a:custGeom>
        </p:spPr>
      </p:pic>
    </p:spTree>
    <p:extLst>
      <p:ext uri="{BB962C8B-B14F-4D97-AF65-F5344CB8AC3E}">
        <p14:creationId xmlns:p14="http://schemas.microsoft.com/office/powerpoint/2010/main" val="20783264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547FF9-0A3D-CC49-8E01-CD08601300A2}"/>
              </a:ext>
            </a:extLst>
          </p:cNvPr>
          <p:cNvSpPr>
            <a:spLocks noGrp="1"/>
          </p:cNvSpPr>
          <p:nvPr>
            <p:ph type="title"/>
          </p:nvPr>
        </p:nvSpPr>
        <p:spPr>
          <a:xfrm>
            <a:off x="655320" y="365125"/>
            <a:ext cx="5120114" cy="1692794"/>
          </a:xfrm>
        </p:spPr>
        <p:txBody>
          <a:bodyPr>
            <a:normAutofit/>
          </a:bodyPr>
          <a:lstStyle/>
          <a:p>
            <a:r>
              <a:rPr lang="en-US" sz="3400" b="1" err="1"/>
              <a:t>Peradaban</a:t>
            </a:r>
            <a:r>
              <a:rPr lang="en-US" sz="3400" b="1"/>
              <a:t> </a:t>
            </a:r>
            <a:r>
              <a:rPr lang="en-US" sz="3400" b="1" err="1"/>
              <a:t>Kontemporari</a:t>
            </a:r>
            <a:r>
              <a:rPr lang="en-US" sz="3400" b="1"/>
              <a:t>: </a:t>
            </a:r>
            <a:r>
              <a:rPr lang="en-US" sz="3400" b="1" err="1"/>
              <a:t>Membina</a:t>
            </a:r>
            <a:r>
              <a:rPr lang="en-US" sz="3400" b="1"/>
              <a:t> </a:t>
            </a:r>
            <a:r>
              <a:rPr lang="en-US" sz="3400" b="1" err="1"/>
              <a:t>Peradaban</a:t>
            </a:r>
            <a:r>
              <a:rPr lang="en-US" sz="3400" b="1"/>
              <a:t> </a:t>
            </a:r>
            <a:r>
              <a:rPr lang="en-US" sz="3400" b="1" err="1"/>
              <a:t>Kacukan</a:t>
            </a:r>
            <a:r>
              <a:rPr lang="en-US" sz="3400" b="1"/>
              <a:t> dan Global Village</a:t>
            </a:r>
          </a:p>
        </p:txBody>
      </p:sp>
      <p:cxnSp>
        <p:nvCxnSpPr>
          <p:cNvPr id="12" name="Straight Arrow Connector 11">
            <a:extLst>
              <a:ext uri="{FF2B5EF4-FFF2-40B4-BE49-F238E27FC236}">
                <a16:creationId xmlns:a16="http://schemas.microsoft.com/office/drawing/2014/main" xmlns="" id="{E4A809D5-3600-46D4-A466-67F2349A54F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E11E539-D7A9-DF4A-ABFF-BF4A395CE893}"/>
              </a:ext>
            </a:extLst>
          </p:cNvPr>
          <p:cNvSpPr>
            <a:spLocks noGrp="1"/>
          </p:cNvSpPr>
          <p:nvPr>
            <p:ph idx="1"/>
          </p:nvPr>
        </p:nvSpPr>
        <p:spPr>
          <a:xfrm>
            <a:off x="655321" y="2575034"/>
            <a:ext cx="5120113" cy="3462228"/>
          </a:xfrm>
        </p:spPr>
        <p:txBody>
          <a:bodyPr>
            <a:normAutofit/>
          </a:bodyPr>
          <a:lstStyle/>
          <a:p>
            <a:r>
              <a:rPr lang="en-US" sz="1800"/>
              <a:t>Timur: Jepun, Korea, China, Bangladesh, Pakistan, India, Nepa, Uzbekistan, </a:t>
            </a:r>
          </a:p>
          <a:p>
            <a:r>
              <a:rPr lang="en-US" sz="1800"/>
              <a:t>ASEAN: Indonesia, Viertnam, Myanmar, Thailand, Kemboja, Filipina</a:t>
            </a:r>
          </a:p>
          <a:p>
            <a:r>
              <a:rPr lang="en-US" sz="1800"/>
              <a:t>Arab: Mesir, Saudi, Pelastin, Syarian, Iraq, Yamani</a:t>
            </a:r>
          </a:p>
          <a:p>
            <a:r>
              <a:rPr lang="en-US" sz="1800"/>
              <a:t>Barat: Inggeris, Amerika, Bosnia</a:t>
            </a:r>
          </a:p>
          <a:p>
            <a:r>
              <a:rPr lang="en-US" sz="1800"/>
              <a:t>Afrika: Nigeria, dan Sudan</a:t>
            </a:r>
          </a:p>
          <a:p>
            <a:r>
              <a:rPr lang="en-US" sz="1800"/>
              <a:t>Australia dan New Zealand</a:t>
            </a:r>
          </a:p>
        </p:txBody>
      </p:sp>
      <p:pic>
        <p:nvPicPr>
          <p:cNvPr id="7" name="Picture 6">
            <a:extLst>
              <a:ext uri="{FF2B5EF4-FFF2-40B4-BE49-F238E27FC236}">
                <a16:creationId xmlns:a16="http://schemas.microsoft.com/office/drawing/2014/main" xmlns="" id="{97B12963-EDE3-CA4F-9E08-7D59C4ACF8A4}"/>
              </a:ext>
            </a:extLst>
          </p:cNvPr>
          <p:cNvPicPr>
            <a:picLocks noChangeAspect="1"/>
          </p:cNvPicPr>
          <p:nvPr/>
        </p:nvPicPr>
        <p:blipFill rotWithShape="1">
          <a:blip r:embed="rId2"/>
          <a:srcRect l="27421" r="18727"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49095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2468898-5A6E-4D55-85EC-308E785EE0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4383778-953E-D84A-8583-A6A6ECACF117}"/>
              </a:ext>
            </a:extLst>
          </p:cNvPr>
          <p:cNvSpPr>
            <a:spLocks noGrp="1"/>
          </p:cNvSpPr>
          <p:nvPr>
            <p:ph type="title"/>
          </p:nvPr>
        </p:nvSpPr>
        <p:spPr>
          <a:xfrm>
            <a:off x="429768" y="411480"/>
            <a:ext cx="11201400" cy="1106424"/>
          </a:xfrm>
        </p:spPr>
        <p:txBody>
          <a:bodyPr>
            <a:normAutofit/>
          </a:bodyPr>
          <a:lstStyle/>
          <a:p>
            <a:pPr marL="0" indent="0"/>
            <a:r>
              <a:rPr lang="en-MY" sz="2300" b="1" dirty="0"/>
              <a:t>2. Konsep Etika: a. Sejarah </a:t>
            </a:r>
            <a:r>
              <a:rPr lang="en-MY" sz="2300" b="1" dirty="0" err="1"/>
              <a:t>pemikiran</a:t>
            </a:r>
            <a:r>
              <a:rPr lang="en-MY" sz="2300" b="1" dirty="0"/>
              <a:t> </a:t>
            </a:r>
            <a:r>
              <a:rPr lang="en-MY" sz="2300" b="1" dirty="0" err="1"/>
              <a:t>Eropah</a:t>
            </a:r>
            <a:r>
              <a:rPr lang="en-MY" sz="2300" b="1" dirty="0"/>
              <a:t>, </a:t>
            </a:r>
            <a:r>
              <a:rPr lang="en-MY" sz="2300" b="1" dirty="0" err="1"/>
              <a:t>daripada</a:t>
            </a:r>
            <a:r>
              <a:rPr lang="en-MY" sz="2300" b="1" dirty="0"/>
              <a:t> zaman </a:t>
            </a:r>
            <a:r>
              <a:rPr lang="en-MY" sz="2300" b="1" dirty="0" err="1"/>
              <a:t>sebelum</a:t>
            </a:r>
            <a:r>
              <a:rPr lang="en-MY" sz="2300" b="1" dirty="0"/>
              <a:t>, </a:t>
            </a:r>
            <a:r>
              <a:rPr lang="en-MY" sz="2300" b="1" dirty="0" err="1"/>
              <a:t>semasa</a:t>
            </a:r>
            <a:r>
              <a:rPr lang="en-MY" sz="2300" b="1" dirty="0"/>
              <a:t> dan </a:t>
            </a:r>
            <a:r>
              <a:rPr lang="en-MY" sz="2300" b="1" dirty="0" err="1"/>
              <a:t>selepas</a:t>
            </a:r>
            <a:r>
              <a:rPr lang="en-MY" sz="2300" b="1" dirty="0"/>
              <a:t> Enlightenment</a:t>
            </a:r>
            <a:r>
              <a:rPr lang="en-MY" sz="2300" dirty="0"/>
              <a:t/>
            </a:r>
            <a:br>
              <a:rPr lang="en-MY" sz="2300" dirty="0"/>
            </a:br>
            <a:endParaRPr lang="en-US" sz="2300" dirty="0"/>
          </a:p>
        </p:txBody>
      </p:sp>
      <p:sp>
        <p:nvSpPr>
          <p:cNvPr id="16" name="Rectangle 11">
            <a:extLst>
              <a:ext uri="{FF2B5EF4-FFF2-40B4-BE49-F238E27FC236}">
                <a16:creationId xmlns:a16="http://schemas.microsoft.com/office/drawing/2014/main" xmlns="" id="{3E23A947-2D45-4208-AE2B-64948C87A3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picture containing drawing&#10;&#10;Description automatically generated">
            <a:extLst>
              <a:ext uri="{FF2B5EF4-FFF2-40B4-BE49-F238E27FC236}">
                <a16:creationId xmlns:a16="http://schemas.microsoft.com/office/drawing/2014/main" xmlns="" id="{E51FA95C-A8FA-AA48-8147-1180133B4AB7}"/>
              </a:ext>
            </a:extLst>
          </p:cNvPr>
          <p:cNvPicPr>
            <a:picLocks noChangeAspect="1"/>
          </p:cNvPicPr>
          <p:nvPr/>
        </p:nvPicPr>
        <p:blipFill>
          <a:blip r:embed="rId2"/>
          <a:stretch>
            <a:fillRect/>
          </a:stretch>
        </p:blipFill>
        <p:spPr>
          <a:xfrm>
            <a:off x="429768" y="2486322"/>
            <a:ext cx="6702552" cy="2982635"/>
          </a:xfrm>
          <a:prstGeom prst="rect">
            <a:avLst/>
          </a:prstGeom>
        </p:spPr>
      </p:pic>
      <p:sp useBgFill="1">
        <p:nvSpPr>
          <p:cNvPr id="17" name="Rectangle 13">
            <a:extLst>
              <a:ext uri="{FF2B5EF4-FFF2-40B4-BE49-F238E27FC236}">
                <a16:creationId xmlns:a16="http://schemas.microsoft.com/office/drawing/2014/main" xmlns="" id="{E5BBB0F9-6A59-4D02-A9C7-A2D6516684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74F0FC9E-A1BC-814A-B7AE-BDC80A4BA05E}"/>
              </a:ext>
            </a:extLst>
          </p:cNvPr>
          <p:cNvSpPr>
            <a:spLocks noGrp="1"/>
          </p:cNvSpPr>
          <p:nvPr>
            <p:ph idx="1"/>
          </p:nvPr>
        </p:nvSpPr>
        <p:spPr>
          <a:xfrm>
            <a:off x="7938752" y="1106403"/>
            <a:ext cx="4103897" cy="5531463"/>
          </a:xfrm>
        </p:spPr>
        <p:txBody>
          <a:bodyPr anchor="ctr">
            <a:normAutofit/>
          </a:bodyPr>
          <a:lstStyle/>
          <a:p>
            <a:r>
              <a:rPr lang="en-US" sz="1400" dirty="0" err="1"/>
              <a:t>Pemikiran</a:t>
            </a:r>
            <a:r>
              <a:rPr lang="en-US" sz="1400" dirty="0"/>
              <a:t> </a:t>
            </a:r>
            <a:r>
              <a:rPr lang="en-US" sz="1400" dirty="0" err="1"/>
              <a:t>Sosial</a:t>
            </a:r>
            <a:r>
              <a:rPr lang="en-US" sz="1400" dirty="0"/>
              <a:t>: Aristotle, Plato, </a:t>
            </a:r>
            <a:r>
              <a:rPr lang="en-US" sz="1400" dirty="0" err="1"/>
              <a:t>Descarte</a:t>
            </a:r>
            <a:r>
              <a:rPr lang="en-US" sz="1400" dirty="0"/>
              <a:t> </a:t>
            </a:r>
            <a:r>
              <a:rPr lang="en-US" sz="1400" dirty="0" err="1"/>
              <a:t>dsbnya</a:t>
            </a:r>
            <a:r>
              <a:rPr lang="en-US" sz="1400" dirty="0"/>
              <a:t> Kerajaan </a:t>
            </a:r>
            <a:r>
              <a:rPr lang="en-US" sz="1400" dirty="0" err="1"/>
              <a:t>Baik</a:t>
            </a:r>
            <a:endParaRPr lang="en-US" sz="1400" dirty="0"/>
          </a:p>
          <a:p>
            <a:r>
              <a:rPr lang="en-US" sz="1400" dirty="0" err="1"/>
              <a:t>Englightenment</a:t>
            </a:r>
            <a:r>
              <a:rPr lang="en-US" sz="1400" dirty="0"/>
              <a:t>: </a:t>
            </a:r>
            <a:r>
              <a:rPr lang="en-US" sz="1400" dirty="0" err="1"/>
              <a:t>Reformasi</a:t>
            </a:r>
            <a:r>
              <a:rPr lang="en-US" sz="1400" dirty="0"/>
              <a:t> </a:t>
            </a:r>
            <a:r>
              <a:rPr lang="en-US" sz="1400" dirty="0" err="1"/>
              <a:t>Gereja</a:t>
            </a:r>
            <a:r>
              <a:rPr lang="en-US" sz="1400" dirty="0"/>
              <a:t> , </a:t>
            </a:r>
            <a:r>
              <a:rPr lang="en-US" sz="1400" dirty="0" err="1"/>
              <a:t>Tamat</a:t>
            </a:r>
            <a:r>
              <a:rPr lang="en-US" sz="1400" dirty="0"/>
              <a:t> </a:t>
            </a:r>
            <a:r>
              <a:rPr lang="en-US" sz="1400" dirty="0" err="1"/>
              <a:t>kuasa</a:t>
            </a:r>
            <a:r>
              <a:rPr lang="en-US" sz="1400" dirty="0"/>
              <a:t> agama, </a:t>
            </a:r>
            <a:r>
              <a:rPr lang="en-US" sz="1400" dirty="0" err="1"/>
              <a:t>Pemisahan</a:t>
            </a:r>
            <a:r>
              <a:rPr lang="en-US" sz="1400" dirty="0"/>
              <a:t> agama </a:t>
            </a:r>
            <a:r>
              <a:rPr lang="en-US" sz="1400" dirty="0" err="1"/>
              <a:t>dari</a:t>
            </a:r>
            <a:r>
              <a:rPr lang="en-US" sz="1400" dirty="0"/>
              <a:t> </a:t>
            </a:r>
            <a:r>
              <a:rPr lang="en-US" sz="1400" dirty="0" err="1"/>
              <a:t>politik</a:t>
            </a:r>
            <a:endParaRPr lang="en-US" sz="1400" dirty="0"/>
          </a:p>
          <a:p>
            <a:r>
              <a:rPr lang="en-US" sz="1400" dirty="0"/>
              <a:t>French Revolution: </a:t>
            </a:r>
            <a:r>
              <a:rPr lang="en-US" sz="1400" dirty="0" err="1"/>
              <a:t>Sistem</a:t>
            </a:r>
            <a:r>
              <a:rPr lang="en-US" sz="1400" dirty="0"/>
              <a:t> </a:t>
            </a:r>
            <a:r>
              <a:rPr lang="en-US" sz="1400" dirty="0" err="1"/>
              <a:t>beraja</a:t>
            </a:r>
            <a:r>
              <a:rPr lang="en-US" sz="1400" dirty="0"/>
              <a:t> </a:t>
            </a:r>
            <a:r>
              <a:rPr lang="en-US" sz="1400" dirty="0" err="1"/>
              <a:t>diganti</a:t>
            </a:r>
            <a:r>
              <a:rPr lang="en-US" sz="1400" dirty="0"/>
              <a:t> </a:t>
            </a:r>
            <a:r>
              <a:rPr lang="en-US" sz="1400" dirty="0" err="1"/>
              <a:t>dengan</a:t>
            </a:r>
            <a:r>
              <a:rPr lang="en-US" sz="1400" dirty="0"/>
              <a:t> </a:t>
            </a:r>
            <a:r>
              <a:rPr lang="en-US" sz="1400" dirty="0" err="1"/>
              <a:t>republik</a:t>
            </a:r>
            <a:r>
              <a:rPr lang="en-US" sz="1400" dirty="0"/>
              <a:t>, Liberty, Equality, Fraternity, Nation</a:t>
            </a:r>
          </a:p>
          <a:p>
            <a:r>
              <a:rPr lang="en-US" sz="1400" dirty="0"/>
              <a:t>Industrial Revolution: </a:t>
            </a:r>
            <a:r>
              <a:rPr lang="en-US" sz="1400" dirty="0" err="1"/>
              <a:t>Individualisme</a:t>
            </a:r>
            <a:r>
              <a:rPr lang="en-US" sz="1400" dirty="0"/>
              <a:t>, </a:t>
            </a:r>
            <a:r>
              <a:rPr lang="en-US" sz="1400" dirty="0" err="1"/>
              <a:t>Hak</a:t>
            </a:r>
            <a:r>
              <a:rPr lang="en-US" sz="1400" dirty="0"/>
              <a:t> </a:t>
            </a:r>
            <a:r>
              <a:rPr lang="en-US" sz="1400" dirty="0" err="1"/>
              <a:t>Asasi</a:t>
            </a:r>
            <a:r>
              <a:rPr lang="en-US" sz="1400" dirty="0"/>
              <a:t>, </a:t>
            </a:r>
            <a:r>
              <a:rPr lang="en-US" sz="1400" dirty="0" err="1"/>
              <a:t>demokrasi</a:t>
            </a:r>
            <a:r>
              <a:rPr lang="en-US" sz="1400" dirty="0"/>
              <a:t>; Scientific inquiry dan </a:t>
            </a:r>
            <a:r>
              <a:rPr lang="en-US" sz="1400" dirty="0" err="1"/>
              <a:t>pembangunan-Rasional</a:t>
            </a:r>
            <a:r>
              <a:rPr lang="en-US" sz="1400" dirty="0"/>
              <a:t>, legal dan institutional</a:t>
            </a:r>
          </a:p>
          <a:p>
            <a:r>
              <a:rPr lang="en-US" sz="1400" dirty="0" err="1"/>
              <a:t>Komunikasi</a:t>
            </a:r>
            <a:r>
              <a:rPr lang="en-US" sz="1400" dirty="0"/>
              <a:t> &amp; </a:t>
            </a:r>
            <a:r>
              <a:rPr lang="en-US" sz="1400" dirty="0" err="1"/>
              <a:t>pengangkutan</a:t>
            </a:r>
            <a:endParaRPr lang="en-US" sz="1400" dirty="0"/>
          </a:p>
          <a:p>
            <a:r>
              <a:rPr lang="en-US" sz="1400" dirty="0" err="1"/>
              <a:t>Perdagangan</a:t>
            </a:r>
            <a:r>
              <a:rPr lang="en-US" sz="1400" dirty="0"/>
              <a:t> </a:t>
            </a:r>
            <a:r>
              <a:rPr lang="en-US" sz="1400" dirty="0" err="1"/>
              <a:t>sedunai</a:t>
            </a:r>
            <a:r>
              <a:rPr lang="en-US" sz="1400" dirty="0"/>
              <a:t> oleh mercantile </a:t>
            </a:r>
            <a:r>
              <a:rPr lang="en-US" sz="1400" dirty="0" err="1"/>
              <a:t>ke</a:t>
            </a:r>
            <a:r>
              <a:rPr lang="en-US" sz="1400" dirty="0"/>
              <a:t> </a:t>
            </a:r>
            <a:r>
              <a:rPr lang="en-US" sz="1400" dirty="0" err="1"/>
              <a:t>kapitalis</a:t>
            </a:r>
            <a:r>
              <a:rPr lang="en-US" sz="1400" dirty="0"/>
              <a:t> </a:t>
            </a:r>
            <a:r>
              <a:rPr lang="en-US" sz="1400" dirty="0" err="1"/>
              <a:t>sedunia</a:t>
            </a:r>
            <a:r>
              <a:rPr lang="en-US" sz="1400" dirty="0"/>
              <a:t>, </a:t>
            </a:r>
            <a:r>
              <a:rPr lang="en-US" sz="1400" dirty="0" err="1"/>
              <a:t>globalisasi</a:t>
            </a:r>
            <a:r>
              <a:rPr lang="en-US" sz="1400" dirty="0"/>
              <a:t> dan dunia digital</a:t>
            </a:r>
          </a:p>
        </p:txBody>
      </p:sp>
    </p:spTree>
    <p:extLst>
      <p:ext uri="{BB962C8B-B14F-4D97-AF65-F5344CB8AC3E}">
        <p14:creationId xmlns:p14="http://schemas.microsoft.com/office/powerpoint/2010/main" val="290537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1E2E0AFE-704B-4CB8-AB9D-D447278759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3" y="321176"/>
            <a:ext cx="575911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34A5AFE-2B01-2A40-89FD-370F2C01B330}"/>
              </a:ext>
            </a:extLst>
          </p:cNvPr>
          <p:cNvSpPr>
            <a:spLocks noGrp="1"/>
          </p:cNvSpPr>
          <p:nvPr>
            <p:ph type="title"/>
          </p:nvPr>
        </p:nvSpPr>
        <p:spPr>
          <a:xfrm>
            <a:off x="821516" y="640263"/>
            <a:ext cx="4911826" cy="1344975"/>
          </a:xfrm>
        </p:spPr>
        <p:txBody>
          <a:bodyPr>
            <a:normAutofit/>
          </a:bodyPr>
          <a:lstStyle/>
          <a:p>
            <a:r>
              <a:rPr lang="en-MY" sz="2500" b="1" dirty="0"/>
              <a:t>2. Konsep Etika:</a:t>
            </a:r>
            <a:br>
              <a:rPr lang="en-MY" sz="2500" b="1" dirty="0"/>
            </a:br>
            <a:r>
              <a:rPr lang="en-MY" sz="2500" dirty="0"/>
              <a:t>b. </a:t>
            </a:r>
            <a:r>
              <a:rPr lang="en-MY" sz="2500" dirty="0" err="1"/>
              <a:t>Perspektif</a:t>
            </a:r>
            <a:r>
              <a:rPr lang="en-MY" sz="2500" dirty="0"/>
              <a:t> agama dan </a:t>
            </a:r>
            <a:r>
              <a:rPr lang="en-MY" sz="2500" dirty="0" err="1"/>
              <a:t>kepercayaan</a:t>
            </a:r>
            <a:r>
              <a:rPr lang="en-MY" sz="2500" dirty="0"/>
              <a:t/>
            </a:r>
            <a:br>
              <a:rPr lang="en-MY" sz="2500" dirty="0"/>
            </a:br>
            <a:endParaRPr lang="en-US" sz="2500" dirty="0"/>
          </a:p>
        </p:txBody>
      </p:sp>
      <p:sp>
        <p:nvSpPr>
          <p:cNvPr id="3" name="Content Placeholder 2">
            <a:extLst>
              <a:ext uri="{FF2B5EF4-FFF2-40B4-BE49-F238E27FC236}">
                <a16:creationId xmlns:a16="http://schemas.microsoft.com/office/drawing/2014/main" xmlns="" id="{913FFFD3-C6AB-2340-BDE5-18A8B107DC8B}"/>
              </a:ext>
            </a:extLst>
          </p:cNvPr>
          <p:cNvSpPr>
            <a:spLocks noGrp="1"/>
          </p:cNvSpPr>
          <p:nvPr>
            <p:ph idx="1"/>
          </p:nvPr>
        </p:nvSpPr>
        <p:spPr>
          <a:xfrm>
            <a:off x="821515" y="2121762"/>
            <a:ext cx="4911827" cy="3626917"/>
          </a:xfrm>
        </p:spPr>
        <p:txBody>
          <a:bodyPr>
            <a:normAutofit/>
          </a:bodyPr>
          <a:lstStyle/>
          <a:p>
            <a:r>
              <a:rPr lang="en-US" sz="2400"/>
              <a:t>Hindu: Chola</a:t>
            </a:r>
          </a:p>
          <a:p>
            <a:r>
              <a:rPr lang="en-US" sz="2400"/>
              <a:t>Buddha: Sriwijaya, Majapahit</a:t>
            </a:r>
          </a:p>
          <a:p>
            <a:r>
              <a:rPr lang="en-US" sz="2400"/>
              <a:t>Islam: Funan, Kalimantan Indrapura, Melaka, Pasai, Acheh, Pattani, Johor, Brunei, Sulu</a:t>
            </a:r>
          </a:p>
          <a:p>
            <a:endParaRPr lang="en-US" sz="2400"/>
          </a:p>
        </p:txBody>
      </p:sp>
      <p:pic>
        <p:nvPicPr>
          <p:cNvPr id="9" name="Picture 8" descr="A picture containing text, map&#10;&#10;Description automatically generated">
            <a:extLst>
              <a:ext uri="{FF2B5EF4-FFF2-40B4-BE49-F238E27FC236}">
                <a16:creationId xmlns:a16="http://schemas.microsoft.com/office/drawing/2014/main" xmlns="" id="{2DE5EAFF-F8CF-124B-A0F9-5A89668A0341}"/>
              </a:ext>
            </a:extLst>
          </p:cNvPr>
          <p:cNvPicPr>
            <a:picLocks noChangeAspect="1"/>
          </p:cNvPicPr>
          <p:nvPr/>
        </p:nvPicPr>
        <p:blipFill>
          <a:blip r:embed="rId2"/>
          <a:stretch>
            <a:fillRect/>
          </a:stretch>
        </p:blipFill>
        <p:spPr>
          <a:xfrm>
            <a:off x="6554650" y="321176"/>
            <a:ext cx="2323911" cy="2190287"/>
          </a:xfrm>
          <a:prstGeom prst="rect">
            <a:avLst/>
          </a:prstGeom>
        </p:spPr>
      </p:pic>
      <p:pic>
        <p:nvPicPr>
          <p:cNvPr id="7" name="Picture 6" descr="A picture containing text, map&#10;&#10;Description automatically generated">
            <a:extLst>
              <a:ext uri="{FF2B5EF4-FFF2-40B4-BE49-F238E27FC236}">
                <a16:creationId xmlns:a16="http://schemas.microsoft.com/office/drawing/2014/main" xmlns="" id="{54BAF3D5-2AED-B847-8B11-5323274A58D4}"/>
              </a:ext>
            </a:extLst>
          </p:cNvPr>
          <p:cNvPicPr>
            <a:picLocks noChangeAspect="1"/>
          </p:cNvPicPr>
          <p:nvPr/>
        </p:nvPicPr>
        <p:blipFill>
          <a:blip r:embed="rId3"/>
          <a:stretch>
            <a:fillRect/>
          </a:stretch>
        </p:blipFill>
        <p:spPr>
          <a:xfrm>
            <a:off x="9316212" y="673345"/>
            <a:ext cx="2555747" cy="1486505"/>
          </a:xfrm>
          <a:prstGeom prst="rect">
            <a:avLst/>
          </a:prstGeom>
        </p:spPr>
      </p:pic>
      <p:pic>
        <p:nvPicPr>
          <p:cNvPr id="11" name="Picture 10" descr="A close up of a map&#10;&#10;Description automatically generated">
            <a:extLst>
              <a:ext uri="{FF2B5EF4-FFF2-40B4-BE49-F238E27FC236}">
                <a16:creationId xmlns:a16="http://schemas.microsoft.com/office/drawing/2014/main" xmlns="" id="{62307BA4-B087-8A47-B917-4E0ABE51C4C2}"/>
              </a:ext>
            </a:extLst>
          </p:cNvPr>
          <p:cNvPicPr>
            <a:picLocks noChangeAspect="1"/>
          </p:cNvPicPr>
          <p:nvPr/>
        </p:nvPicPr>
        <p:blipFill>
          <a:blip r:embed="rId4"/>
          <a:stretch>
            <a:fillRect/>
          </a:stretch>
        </p:blipFill>
        <p:spPr>
          <a:xfrm>
            <a:off x="6438732" y="3366570"/>
            <a:ext cx="5433229" cy="2818085"/>
          </a:xfrm>
          <a:prstGeom prst="rect">
            <a:avLst/>
          </a:prstGeom>
        </p:spPr>
      </p:pic>
    </p:spTree>
    <p:extLst>
      <p:ext uri="{BB962C8B-B14F-4D97-AF65-F5344CB8AC3E}">
        <p14:creationId xmlns:p14="http://schemas.microsoft.com/office/powerpoint/2010/main" val="3664597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05E4F47-B148-49E0-B472-BBF1493155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7A2CE8EB-F719-4F84-9E91-F538438CAC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xmlns="" id="{57325295-3C1C-2F41-994D-C372F4E6AF39}"/>
              </a:ext>
            </a:extLst>
          </p:cNvPr>
          <p:cNvSpPr>
            <a:spLocks noGrp="1"/>
          </p:cNvSpPr>
          <p:nvPr>
            <p:ph type="title"/>
          </p:nvPr>
        </p:nvSpPr>
        <p:spPr>
          <a:xfrm>
            <a:off x="801340" y="802955"/>
            <a:ext cx="4766330" cy="1454051"/>
          </a:xfrm>
        </p:spPr>
        <p:txBody>
          <a:bodyPr>
            <a:normAutofit/>
          </a:bodyPr>
          <a:lstStyle/>
          <a:p>
            <a:r>
              <a:rPr lang="en-MY" sz="3300" b="1" dirty="0">
                <a:solidFill>
                  <a:srgbClr val="000000"/>
                </a:solidFill>
              </a:rPr>
              <a:t>2. Konsep Etika:</a:t>
            </a:r>
            <a:br>
              <a:rPr lang="en-MY" sz="3300" b="1" dirty="0">
                <a:solidFill>
                  <a:srgbClr val="000000"/>
                </a:solidFill>
              </a:rPr>
            </a:br>
            <a:r>
              <a:rPr lang="en-MY" sz="3300" dirty="0">
                <a:solidFill>
                  <a:srgbClr val="000000"/>
                </a:solidFill>
              </a:rPr>
              <a:t>c. </a:t>
            </a:r>
            <a:r>
              <a:rPr lang="en-MY" sz="3300" dirty="0" err="1">
                <a:solidFill>
                  <a:srgbClr val="000000"/>
                </a:solidFill>
              </a:rPr>
              <a:t>Kolonialisme</a:t>
            </a:r>
            <a:r>
              <a:rPr lang="en-MY" sz="3300" dirty="0">
                <a:solidFill>
                  <a:srgbClr val="000000"/>
                </a:solidFill>
              </a:rPr>
              <a:t> dan</a:t>
            </a:r>
            <a:br>
              <a:rPr lang="en-MY" sz="3300" dirty="0">
                <a:solidFill>
                  <a:srgbClr val="000000"/>
                </a:solidFill>
              </a:rPr>
            </a:br>
            <a:r>
              <a:rPr lang="en-MY" sz="3300" dirty="0" err="1">
                <a:solidFill>
                  <a:srgbClr val="000000"/>
                </a:solidFill>
              </a:rPr>
              <a:t>Pasca</a:t>
            </a:r>
            <a:r>
              <a:rPr lang="en-MY" sz="3300" dirty="0">
                <a:solidFill>
                  <a:srgbClr val="000000"/>
                </a:solidFill>
              </a:rPr>
              <a:t> </a:t>
            </a:r>
            <a:r>
              <a:rPr lang="en-MY" sz="3300" dirty="0" err="1">
                <a:solidFill>
                  <a:srgbClr val="000000"/>
                </a:solidFill>
              </a:rPr>
              <a:t>Kolonialisme</a:t>
            </a:r>
            <a:endParaRPr lang="en-US" sz="3300" dirty="0">
              <a:solidFill>
                <a:srgbClr val="000000"/>
              </a:solidFill>
            </a:endParaRPr>
          </a:p>
        </p:txBody>
      </p:sp>
      <p:sp>
        <p:nvSpPr>
          <p:cNvPr id="3" name="Content Placeholder 2">
            <a:extLst>
              <a:ext uri="{FF2B5EF4-FFF2-40B4-BE49-F238E27FC236}">
                <a16:creationId xmlns:a16="http://schemas.microsoft.com/office/drawing/2014/main" xmlns="" id="{549C32BE-F872-B341-B52E-CD417FCFA981}"/>
              </a:ext>
            </a:extLst>
          </p:cNvPr>
          <p:cNvSpPr>
            <a:spLocks noGrp="1"/>
          </p:cNvSpPr>
          <p:nvPr>
            <p:ph idx="1"/>
          </p:nvPr>
        </p:nvSpPr>
        <p:spPr>
          <a:xfrm>
            <a:off x="391887" y="2808515"/>
            <a:ext cx="5251984" cy="3396343"/>
          </a:xfrm>
        </p:spPr>
        <p:txBody>
          <a:bodyPr anchor="t">
            <a:normAutofit/>
          </a:bodyPr>
          <a:lstStyle/>
          <a:p>
            <a:r>
              <a:rPr lang="en-US" sz="1500">
                <a:solidFill>
                  <a:srgbClr val="000000"/>
                </a:solidFill>
              </a:rPr>
              <a:t>Melaka-Penang-Singpura-Perak: Pemisahan agama dari politik, Kerajaan memiliki kuasa mentadbir dan menghukum, demokrasi dan undi manakala Sultan mengurus budaya dan agama Islam. Islam hilang peradaban dan menjadi pensyariatan ilmu agama.</a:t>
            </a:r>
          </a:p>
          <a:p>
            <a:r>
              <a:rPr lang="en-US" sz="1500">
                <a:solidFill>
                  <a:srgbClr val="000000"/>
                </a:solidFill>
              </a:rPr>
              <a:t>1957-1969: Masih penerusan ilmu kolonial dan Negeri urus budaya dan agama</a:t>
            </a:r>
          </a:p>
          <a:p>
            <a:r>
              <a:rPr lang="en-US" sz="1500">
                <a:solidFill>
                  <a:srgbClr val="000000"/>
                </a:solidFill>
              </a:rPr>
              <a:t>1970-: Masih wujud ilmu kolonial tetapi Kerajaan mula mengarusperdanakan Islam dalam projek modenisasi negara</a:t>
            </a:r>
          </a:p>
          <a:p>
            <a:r>
              <a:rPr lang="en-US" sz="1500">
                <a:solidFill>
                  <a:srgbClr val="000000"/>
                </a:solidFill>
              </a:rPr>
              <a:t>Pembina negara bangsa dalam kalangan Melayu terbina tetapi dalam kalangan bukan melayu lebih melihat pembangunan negara tanpa bangsa</a:t>
            </a:r>
          </a:p>
        </p:txBody>
      </p:sp>
      <p:sp>
        <p:nvSpPr>
          <p:cNvPr id="14" name="Freeform 50">
            <a:extLst>
              <a:ext uri="{FF2B5EF4-FFF2-40B4-BE49-F238E27FC236}">
                <a16:creationId xmlns:a16="http://schemas.microsoft.com/office/drawing/2014/main" xmlns="" id="{684BF3E1-C321-4F38-85CF-FEBBEEC15E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xmlns="" id="{623849D6-5655-AB40-BC67-428FE8AF3E67}"/>
              </a:ext>
            </a:extLst>
          </p:cNvPr>
          <p:cNvPicPr>
            <a:picLocks noChangeAspect="1"/>
          </p:cNvPicPr>
          <p:nvPr/>
        </p:nvPicPr>
        <p:blipFill>
          <a:blip r:embed="rId3"/>
          <a:stretch>
            <a:fillRect/>
          </a:stretch>
        </p:blipFill>
        <p:spPr>
          <a:xfrm>
            <a:off x="8054892" y="1700784"/>
            <a:ext cx="3449231" cy="4379976"/>
          </a:xfrm>
          <a:prstGeom prst="rect">
            <a:avLst/>
          </a:prstGeom>
        </p:spPr>
      </p:pic>
    </p:spTree>
    <p:extLst>
      <p:ext uri="{BB962C8B-B14F-4D97-AF65-F5344CB8AC3E}">
        <p14:creationId xmlns:p14="http://schemas.microsoft.com/office/powerpoint/2010/main" val="2641869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9F24FB-CBEB-F74C-8DA2-CD4CBBFC101F}"/>
              </a:ext>
            </a:extLst>
          </p:cNvPr>
          <p:cNvSpPr>
            <a:spLocks noGrp="1"/>
          </p:cNvSpPr>
          <p:nvPr>
            <p:ph type="title"/>
          </p:nvPr>
        </p:nvSpPr>
        <p:spPr>
          <a:xfrm>
            <a:off x="655320" y="365125"/>
            <a:ext cx="5120114" cy="1692794"/>
          </a:xfrm>
        </p:spPr>
        <p:txBody>
          <a:bodyPr>
            <a:normAutofit/>
          </a:bodyPr>
          <a:lstStyle/>
          <a:p>
            <a:pPr marL="0" indent="0"/>
            <a:r>
              <a:rPr lang="en-MY" sz="2800" b="1" dirty="0"/>
              <a:t>3. Konsep </a:t>
            </a:r>
            <a:r>
              <a:rPr lang="en-MY" sz="2800" b="1" dirty="0" err="1"/>
              <a:t>peradaban</a:t>
            </a:r>
            <a:r>
              <a:rPr lang="en-MY" sz="2800" b="1" dirty="0"/>
              <a:t> </a:t>
            </a:r>
            <a:br>
              <a:rPr lang="en-MY" sz="2800" b="1" dirty="0"/>
            </a:br>
            <a:r>
              <a:rPr lang="en-MY" sz="2800" b="1" dirty="0"/>
              <a:t>a. </a:t>
            </a:r>
            <a:r>
              <a:rPr lang="en-MY" sz="2800" b="1" dirty="0" err="1"/>
              <a:t>Kolonialisme</a:t>
            </a:r>
            <a:r>
              <a:rPr lang="en-MY" sz="2800" b="1" dirty="0"/>
              <a:t> dan </a:t>
            </a:r>
            <a:r>
              <a:rPr lang="en-MY" sz="2800" b="1" dirty="0" err="1"/>
              <a:t>Pasca</a:t>
            </a:r>
            <a:r>
              <a:rPr lang="en-MY" sz="2800" b="1" dirty="0"/>
              <a:t> </a:t>
            </a:r>
            <a:r>
              <a:rPr lang="en-MY" sz="2800" b="1" dirty="0" err="1"/>
              <a:t>Kolonialisme</a:t>
            </a:r>
            <a:r>
              <a:rPr lang="en-MY" sz="2800" dirty="0"/>
              <a:t/>
            </a:r>
            <a:br>
              <a:rPr lang="en-MY" sz="2800" dirty="0"/>
            </a:br>
            <a:endParaRPr lang="en-US" sz="2800" dirty="0"/>
          </a:p>
        </p:txBody>
      </p:sp>
      <p:cxnSp>
        <p:nvCxnSpPr>
          <p:cNvPr id="10" name="Straight Arrow Connector 9">
            <a:extLst>
              <a:ext uri="{FF2B5EF4-FFF2-40B4-BE49-F238E27FC236}">
                <a16:creationId xmlns:a16="http://schemas.microsoft.com/office/drawing/2014/main" xmlns="" id="{E4A809D5-3600-46D4-A466-67F2349A54F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BC400321-1430-EC49-ABF3-085050C811B0}"/>
              </a:ext>
            </a:extLst>
          </p:cNvPr>
          <p:cNvSpPr>
            <a:spLocks noGrp="1"/>
          </p:cNvSpPr>
          <p:nvPr>
            <p:ph idx="1"/>
          </p:nvPr>
        </p:nvSpPr>
        <p:spPr>
          <a:xfrm>
            <a:off x="655321" y="2575034"/>
            <a:ext cx="5120113" cy="3462228"/>
          </a:xfrm>
        </p:spPr>
        <p:txBody>
          <a:bodyPr>
            <a:normAutofit/>
          </a:bodyPr>
          <a:lstStyle/>
          <a:p>
            <a:r>
              <a:rPr lang="en-US" sz="1800"/>
              <a:t>Materialisme, positivisme, individualisme, hedonism, </a:t>
            </a:r>
          </a:p>
          <a:p>
            <a:r>
              <a:rPr lang="en-US" sz="1800"/>
              <a:t>Konsep peradaban pasca kolonial berlapis dengan Melayu-Islam, pri-bumi, etnik Cina dan India Malaysia, kacukan perababan sedunia kontemporari hingga lahir kerencaman social dan mengurus super-diversity pada masa ini. </a:t>
            </a:r>
          </a:p>
        </p:txBody>
      </p:sp>
      <p:pic>
        <p:nvPicPr>
          <p:cNvPr id="5" name="Picture 4">
            <a:extLst>
              <a:ext uri="{FF2B5EF4-FFF2-40B4-BE49-F238E27FC236}">
                <a16:creationId xmlns:a16="http://schemas.microsoft.com/office/drawing/2014/main" xmlns="" id="{6D6A4BBE-DD3A-CF4F-8808-611F679E9B9F}"/>
              </a:ext>
            </a:extLst>
          </p:cNvPr>
          <p:cNvPicPr>
            <a:picLocks noChangeAspect="1"/>
          </p:cNvPicPr>
          <p:nvPr/>
        </p:nvPicPr>
        <p:blipFill rotWithShape="1">
          <a:blip r:embed="rId2"/>
          <a:srcRect l="6351" r="24608"/>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193442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1135A26D-9D47-467E-91F1-31149BF0D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09F24FB-CBEB-F74C-8DA2-CD4CBBFC101F}"/>
              </a:ext>
            </a:extLst>
          </p:cNvPr>
          <p:cNvSpPr>
            <a:spLocks noGrp="1"/>
          </p:cNvSpPr>
          <p:nvPr>
            <p:ph type="title"/>
          </p:nvPr>
        </p:nvSpPr>
        <p:spPr>
          <a:xfrm>
            <a:off x="838201" y="365125"/>
            <a:ext cx="5393360" cy="1325563"/>
          </a:xfrm>
        </p:spPr>
        <p:txBody>
          <a:bodyPr>
            <a:normAutofit/>
          </a:bodyPr>
          <a:lstStyle/>
          <a:p>
            <a:pPr marL="0" indent="0"/>
            <a:r>
              <a:rPr lang="en-MY" sz="2400" b="1" dirty="0"/>
              <a:t>3. Konsep </a:t>
            </a:r>
            <a:r>
              <a:rPr lang="en-MY" sz="2400" b="1" dirty="0" err="1"/>
              <a:t>peradaban</a:t>
            </a:r>
            <a:r>
              <a:rPr lang="en-MY" sz="2400" b="1" dirty="0"/>
              <a:t> </a:t>
            </a:r>
            <a:br>
              <a:rPr lang="en-MY" sz="2400" b="1" dirty="0"/>
            </a:br>
            <a:r>
              <a:rPr lang="en-MY" sz="2400" b="1" dirty="0"/>
              <a:t>a. </a:t>
            </a:r>
            <a:r>
              <a:rPr lang="en-MY" sz="2400" b="1" dirty="0" err="1"/>
              <a:t>Kolonialisme</a:t>
            </a:r>
            <a:r>
              <a:rPr lang="en-MY" sz="2400" b="1" dirty="0"/>
              <a:t> dan </a:t>
            </a:r>
            <a:r>
              <a:rPr lang="en-MY" sz="2400" b="1" dirty="0" err="1"/>
              <a:t>Pasca</a:t>
            </a:r>
            <a:r>
              <a:rPr lang="en-MY" sz="2400" b="1" dirty="0"/>
              <a:t> </a:t>
            </a:r>
            <a:r>
              <a:rPr lang="en-MY" sz="2400" b="1" dirty="0" err="1"/>
              <a:t>Kolonialisme</a:t>
            </a:r>
            <a:r>
              <a:rPr lang="en-MY" sz="2400" dirty="0"/>
              <a:t/>
            </a:r>
            <a:br>
              <a:rPr lang="en-MY" sz="2400" dirty="0"/>
            </a:br>
            <a:endParaRPr lang="en-US" sz="2400" dirty="0"/>
          </a:p>
        </p:txBody>
      </p:sp>
      <p:sp>
        <p:nvSpPr>
          <p:cNvPr id="16" name="Freeform: Shape 15">
            <a:extLst>
              <a:ext uri="{FF2B5EF4-FFF2-40B4-BE49-F238E27FC236}">
                <a16:creationId xmlns:a16="http://schemas.microsoft.com/office/drawing/2014/main" xmlns="" id="{CB147A70-DC29-4DDF-A34C-2B82C6E229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19333"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BC400321-1430-EC49-ABF3-085050C811B0}"/>
              </a:ext>
            </a:extLst>
          </p:cNvPr>
          <p:cNvSpPr>
            <a:spLocks noGrp="1"/>
          </p:cNvSpPr>
          <p:nvPr>
            <p:ph idx="1"/>
          </p:nvPr>
        </p:nvSpPr>
        <p:spPr>
          <a:xfrm>
            <a:off x="838200" y="1825625"/>
            <a:ext cx="5393361" cy="4351338"/>
          </a:xfrm>
        </p:spPr>
        <p:txBody>
          <a:bodyPr>
            <a:normAutofit/>
          </a:bodyPr>
          <a:lstStyle/>
          <a:p>
            <a:r>
              <a:rPr lang="en-US" sz="1800"/>
              <a:t>Furnivall’s (1948) writing of Burma and Indonesia in the 1930 aptly described contemporary Muslim societies as “...social and political relations were customary, not legal; authority was personal, based on Will and not on Law; both custom and authority were closely bound up with religion.  The social order rested not on impersonal law and individual rights, but on personal authority and customary obligations, and authority and custom derived their sanction not from reason but from religion”.  Thus, the social structure is hierarchical and authority is from top to down.  Such a socially caste-like society would not be conducive to undergoing social change as the initiative and creativity of the individuals are not the central thrust of its dynamism.</a:t>
            </a:r>
            <a:endParaRPr lang="en-MY" sz="1800"/>
          </a:p>
          <a:p>
            <a:endParaRPr lang="en-US" sz="1800"/>
          </a:p>
        </p:txBody>
      </p:sp>
      <p:sp>
        <p:nvSpPr>
          <p:cNvPr id="18" name="Oval 17">
            <a:extLst>
              <a:ext uri="{FF2B5EF4-FFF2-40B4-BE49-F238E27FC236}">
                <a16:creationId xmlns:a16="http://schemas.microsoft.com/office/drawing/2014/main" xmlns="" id="{3B438362-1E1E-4C62-A99E-4134CB1636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80791" y="1327365"/>
            <a:ext cx="610857" cy="61085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xmlns="" id="{6C077334-5571-4B83-A83E-4CCCFA7B5E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19536"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rgbClr val="70AD47"/>
          </a:solidFill>
          <a:ln w="9525" cap="flat">
            <a:noFill/>
            <a:prstDash val="solid"/>
            <a:miter/>
          </a:ln>
        </p:spPr>
        <p:txBody>
          <a:bodyPr rtlCol="0" anchor="ctr"/>
          <a:lstStyle/>
          <a:p>
            <a:endParaRPr lang="en-US" dirty="0"/>
          </a:p>
        </p:txBody>
      </p:sp>
      <p:pic>
        <p:nvPicPr>
          <p:cNvPr id="9" name="Picture 8" descr="A close up of a sign&#10;&#10;Description automatically generated">
            <a:extLst>
              <a:ext uri="{FF2B5EF4-FFF2-40B4-BE49-F238E27FC236}">
                <a16:creationId xmlns:a16="http://schemas.microsoft.com/office/drawing/2014/main" xmlns="" id="{DF94B3B3-9424-0146-B4D3-6942796A4D14}"/>
              </a:ext>
            </a:extLst>
          </p:cNvPr>
          <p:cNvPicPr>
            <a:picLocks noChangeAspect="1"/>
          </p:cNvPicPr>
          <p:nvPr/>
        </p:nvPicPr>
        <p:blipFill>
          <a:blip r:embed="rId2"/>
          <a:stretch>
            <a:fillRect/>
          </a:stretch>
        </p:blipFill>
        <p:spPr>
          <a:xfrm>
            <a:off x="6706774" y="2392776"/>
            <a:ext cx="1786063" cy="2533423"/>
          </a:xfrm>
          <a:custGeom>
            <a:avLst/>
            <a:gdLst>
              <a:gd name="connsiteX0" fmla="*/ 108501 w 1999274"/>
              <a:gd name="connsiteY0" fmla="*/ 0 h 2247255"/>
              <a:gd name="connsiteX1" fmla="*/ 1890773 w 1999274"/>
              <a:gd name="connsiteY1" fmla="*/ 0 h 2247255"/>
              <a:gd name="connsiteX2" fmla="*/ 1999274 w 1999274"/>
              <a:gd name="connsiteY2" fmla="*/ 108501 h 2247255"/>
              <a:gd name="connsiteX3" fmla="*/ 1999274 w 1999274"/>
              <a:gd name="connsiteY3" fmla="*/ 2138754 h 2247255"/>
              <a:gd name="connsiteX4" fmla="*/ 1890773 w 1999274"/>
              <a:gd name="connsiteY4" fmla="*/ 2247255 h 2247255"/>
              <a:gd name="connsiteX5" fmla="*/ 108501 w 1999274"/>
              <a:gd name="connsiteY5" fmla="*/ 2247255 h 2247255"/>
              <a:gd name="connsiteX6" fmla="*/ 0 w 1999274"/>
              <a:gd name="connsiteY6" fmla="*/ 2138754 h 2247255"/>
              <a:gd name="connsiteX7" fmla="*/ 0 w 1999274"/>
              <a:gd name="connsiteY7" fmla="*/ 108501 h 2247255"/>
              <a:gd name="connsiteX8" fmla="*/ 108501 w 1999274"/>
              <a:gd name="connsiteY8" fmla="*/ 0 h 224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7" name="Picture 6" descr="A picture containing food&#10;&#10;Description automatically generated">
            <a:extLst>
              <a:ext uri="{FF2B5EF4-FFF2-40B4-BE49-F238E27FC236}">
                <a16:creationId xmlns:a16="http://schemas.microsoft.com/office/drawing/2014/main" xmlns="" id="{DEE49915-13A3-BB4C-957C-275AE1288A58}"/>
              </a:ext>
            </a:extLst>
          </p:cNvPr>
          <p:cNvPicPr>
            <a:picLocks noChangeAspect="1"/>
          </p:cNvPicPr>
          <p:nvPr/>
        </p:nvPicPr>
        <p:blipFill>
          <a:blip r:embed="rId3"/>
          <a:stretch>
            <a:fillRect/>
          </a:stretch>
        </p:blipFill>
        <p:spPr>
          <a:xfrm>
            <a:off x="9508504" y="558913"/>
            <a:ext cx="1793321" cy="2533423"/>
          </a:xfrm>
          <a:custGeom>
            <a:avLst/>
            <a:gdLst>
              <a:gd name="connsiteX0" fmla="*/ 108501 w 1999274"/>
              <a:gd name="connsiteY0" fmla="*/ 0 h 2247255"/>
              <a:gd name="connsiteX1" fmla="*/ 1890773 w 1999274"/>
              <a:gd name="connsiteY1" fmla="*/ 0 h 2247255"/>
              <a:gd name="connsiteX2" fmla="*/ 1999274 w 1999274"/>
              <a:gd name="connsiteY2" fmla="*/ 108501 h 2247255"/>
              <a:gd name="connsiteX3" fmla="*/ 1999274 w 1999274"/>
              <a:gd name="connsiteY3" fmla="*/ 2138754 h 2247255"/>
              <a:gd name="connsiteX4" fmla="*/ 1890773 w 1999274"/>
              <a:gd name="connsiteY4" fmla="*/ 2247255 h 2247255"/>
              <a:gd name="connsiteX5" fmla="*/ 108501 w 1999274"/>
              <a:gd name="connsiteY5" fmla="*/ 2247255 h 2247255"/>
              <a:gd name="connsiteX6" fmla="*/ 0 w 1999274"/>
              <a:gd name="connsiteY6" fmla="*/ 2138754 h 2247255"/>
              <a:gd name="connsiteX7" fmla="*/ 0 w 1999274"/>
              <a:gd name="connsiteY7" fmla="*/ 108501 h 2247255"/>
              <a:gd name="connsiteX8" fmla="*/ 108501 w 1999274"/>
              <a:gd name="connsiteY8" fmla="*/ 0 h 224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5" name="Picture 4" descr="A vintage photo of a person&#10;&#10;Description automatically generated">
            <a:extLst>
              <a:ext uri="{FF2B5EF4-FFF2-40B4-BE49-F238E27FC236}">
                <a16:creationId xmlns:a16="http://schemas.microsoft.com/office/drawing/2014/main" xmlns="" id="{1180A481-E11F-5F44-9497-45D1E0142BC2}"/>
              </a:ext>
            </a:extLst>
          </p:cNvPr>
          <p:cNvPicPr>
            <a:picLocks noChangeAspect="1"/>
          </p:cNvPicPr>
          <p:nvPr/>
        </p:nvPicPr>
        <p:blipFill>
          <a:blip r:embed="rId4"/>
          <a:stretch>
            <a:fillRect/>
          </a:stretch>
        </p:blipFill>
        <p:spPr>
          <a:xfrm>
            <a:off x="9508503" y="3690443"/>
            <a:ext cx="2533423" cy="2476420"/>
          </a:xfrm>
          <a:custGeom>
            <a:avLst/>
            <a:gdLst>
              <a:gd name="connsiteX0" fmla="*/ 166483 w 3064284"/>
              <a:gd name="connsiteY0" fmla="*/ 0 h 3064284"/>
              <a:gd name="connsiteX1" fmla="*/ 2897801 w 3064284"/>
              <a:gd name="connsiteY1" fmla="*/ 0 h 3064284"/>
              <a:gd name="connsiteX2" fmla="*/ 3064284 w 3064284"/>
              <a:gd name="connsiteY2" fmla="*/ 166483 h 3064284"/>
              <a:gd name="connsiteX3" fmla="*/ 3064284 w 3064284"/>
              <a:gd name="connsiteY3" fmla="*/ 2897801 h 3064284"/>
              <a:gd name="connsiteX4" fmla="*/ 2897801 w 3064284"/>
              <a:gd name="connsiteY4" fmla="*/ 3064284 h 3064284"/>
              <a:gd name="connsiteX5" fmla="*/ 166483 w 3064284"/>
              <a:gd name="connsiteY5" fmla="*/ 3064284 h 3064284"/>
              <a:gd name="connsiteX6" fmla="*/ 0 w 3064284"/>
              <a:gd name="connsiteY6" fmla="*/ 2897801 h 3064284"/>
              <a:gd name="connsiteX7" fmla="*/ 0 w 3064284"/>
              <a:gd name="connsiteY7" fmla="*/ 166483 h 3064284"/>
              <a:gd name="connsiteX8" fmla="*/ 166483 w 3064284"/>
              <a:gd name="connsiteY8" fmla="*/ 0 h 306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sp>
        <p:nvSpPr>
          <p:cNvPr id="22" name="Arc 21">
            <a:extLst>
              <a:ext uri="{FF2B5EF4-FFF2-40B4-BE49-F238E27FC236}">
                <a16:creationId xmlns:a16="http://schemas.microsoft.com/office/drawing/2014/main" xmlns="" id="{4D3DC50D-CA0F-48F9-B17E-20D8669AA4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76147" y="5530635"/>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xmlns="" id="{D1B80E9C-CF8A-440B-B8F5-54BF121BF4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19536" y="6066084"/>
            <a:ext cx="1913062" cy="791916"/>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2949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9F24FB-CBEB-F74C-8DA2-CD4CBBFC101F}"/>
              </a:ext>
            </a:extLst>
          </p:cNvPr>
          <p:cNvSpPr>
            <a:spLocks noGrp="1"/>
          </p:cNvSpPr>
          <p:nvPr>
            <p:ph type="title"/>
          </p:nvPr>
        </p:nvSpPr>
        <p:spPr>
          <a:xfrm>
            <a:off x="655320" y="365125"/>
            <a:ext cx="5120114" cy="1692794"/>
          </a:xfrm>
        </p:spPr>
        <p:txBody>
          <a:bodyPr>
            <a:normAutofit/>
          </a:bodyPr>
          <a:lstStyle/>
          <a:p>
            <a:pPr marL="0" indent="0"/>
            <a:r>
              <a:rPr lang="en-MY" sz="2800" b="1" dirty="0"/>
              <a:t>3. Konsep </a:t>
            </a:r>
            <a:r>
              <a:rPr lang="en-MY" sz="2800" b="1" dirty="0" err="1"/>
              <a:t>peradaban</a:t>
            </a:r>
            <a:r>
              <a:rPr lang="en-MY" sz="2800" b="1" dirty="0"/>
              <a:t> </a:t>
            </a:r>
            <a:br>
              <a:rPr lang="en-MY" sz="2800" b="1" dirty="0"/>
            </a:br>
            <a:r>
              <a:rPr lang="en-MY" sz="2800" b="1" dirty="0"/>
              <a:t>a. </a:t>
            </a:r>
            <a:r>
              <a:rPr lang="en-MY" sz="2800" b="1" dirty="0" err="1"/>
              <a:t>Kolonialisme</a:t>
            </a:r>
            <a:r>
              <a:rPr lang="en-MY" sz="2800" b="1" dirty="0"/>
              <a:t> dan </a:t>
            </a:r>
            <a:r>
              <a:rPr lang="en-MY" sz="2800" b="1" dirty="0" err="1"/>
              <a:t>Pasca</a:t>
            </a:r>
            <a:r>
              <a:rPr lang="en-MY" sz="2800" b="1" dirty="0"/>
              <a:t> </a:t>
            </a:r>
            <a:r>
              <a:rPr lang="en-MY" sz="2800" b="1" dirty="0" err="1"/>
              <a:t>Kolonialisme</a:t>
            </a:r>
            <a:r>
              <a:rPr lang="en-MY" sz="2800" dirty="0"/>
              <a:t/>
            </a:r>
            <a:br>
              <a:rPr lang="en-MY" sz="2800" dirty="0"/>
            </a:br>
            <a:endParaRPr lang="en-US" sz="2800" dirty="0"/>
          </a:p>
        </p:txBody>
      </p:sp>
      <p:cxnSp>
        <p:nvCxnSpPr>
          <p:cNvPr id="10" name="Straight Arrow Connector 9">
            <a:extLst>
              <a:ext uri="{FF2B5EF4-FFF2-40B4-BE49-F238E27FC236}">
                <a16:creationId xmlns:a16="http://schemas.microsoft.com/office/drawing/2014/main" xmlns="" id="{E4A809D5-3600-46D4-A466-67F2349A54F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BC400321-1430-EC49-ABF3-085050C811B0}"/>
              </a:ext>
            </a:extLst>
          </p:cNvPr>
          <p:cNvSpPr>
            <a:spLocks noGrp="1"/>
          </p:cNvSpPr>
          <p:nvPr>
            <p:ph idx="1"/>
          </p:nvPr>
        </p:nvSpPr>
        <p:spPr>
          <a:xfrm>
            <a:off x="655321" y="2575034"/>
            <a:ext cx="5120113" cy="3462228"/>
          </a:xfrm>
        </p:spPr>
        <p:txBody>
          <a:bodyPr>
            <a:normAutofit/>
          </a:bodyPr>
          <a:lstStyle/>
          <a:p>
            <a:pPr marL="0" indent="0">
              <a:buNone/>
            </a:pPr>
            <a:r>
              <a:rPr lang="en-US" sz="1300" b="1"/>
              <a:t>Furnivall’s (1948)</a:t>
            </a:r>
            <a:endParaRPr lang="en-MY" sz="1300"/>
          </a:p>
          <a:p>
            <a:pPr lvl="0"/>
            <a:r>
              <a:rPr lang="en-US" sz="1300"/>
              <a:t>social and political relations were customary, not legal;</a:t>
            </a:r>
            <a:endParaRPr lang="en-MY" sz="1300"/>
          </a:p>
          <a:p>
            <a:pPr lvl="0"/>
            <a:r>
              <a:rPr lang="en-US" sz="1300"/>
              <a:t>authority was personal, based on Will and not on Law;</a:t>
            </a:r>
            <a:endParaRPr lang="en-MY" sz="1300"/>
          </a:p>
          <a:p>
            <a:pPr lvl="0"/>
            <a:r>
              <a:rPr lang="en-US" sz="1300"/>
              <a:t>both custom and authority were closely bound up with religion.</a:t>
            </a:r>
            <a:endParaRPr lang="en-MY" sz="1300"/>
          </a:p>
          <a:p>
            <a:pPr lvl="0"/>
            <a:r>
              <a:rPr lang="en-US" sz="1300"/>
              <a:t>The social order rested not on impersonal law and individual rights, but on personal authority and customary obligations</a:t>
            </a:r>
            <a:endParaRPr lang="en-MY" sz="1300"/>
          </a:p>
          <a:p>
            <a:pPr lvl="0"/>
            <a:r>
              <a:rPr lang="en-US" sz="1300"/>
              <a:t>and authority and custom derived their sanction not from reason but from religion”.</a:t>
            </a:r>
            <a:endParaRPr lang="en-MY" sz="1300"/>
          </a:p>
          <a:p>
            <a:pPr lvl="0"/>
            <a:r>
              <a:rPr lang="en-US" sz="1300"/>
              <a:t>Thus the social structure is hierarchical and authority is from top to down.</a:t>
            </a:r>
            <a:endParaRPr lang="en-MY" sz="1300"/>
          </a:p>
          <a:p>
            <a:pPr lvl="0"/>
            <a:r>
              <a:rPr lang="en-US" sz="1300"/>
              <a:t>Such a socially caste-like society would not be conducive to undergoing social change as the initiative and creativity of the individuals are not the central thrust of its dynamism.</a:t>
            </a:r>
            <a:endParaRPr lang="en-MY" sz="1300"/>
          </a:p>
        </p:txBody>
      </p:sp>
      <p:pic>
        <p:nvPicPr>
          <p:cNvPr id="5" name="Picture 4" descr="A person wearing a costume&#10;&#10;Description automatically generated">
            <a:extLst>
              <a:ext uri="{FF2B5EF4-FFF2-40B4-BE49-F238E27FC236}">
                <a16:creationId xmlns:a16="http://schemas.microsoft.com/office/drawing/2014/main" xmlns="" id="{5465B4DE-5E76-D540-BF8C-37B0247B375C}"/>
              </a:ext>
            </a:extLst>
          </p:cNvPr>
          <p:cNvPicPr>
            <a:picLocks noChangeAspect="1"/>
          </p:cNvPicPr>
          <p:nvPr/>
        </p:nvPicPr>
        <p:blipFill rotWithShape="1">
          <a:blip r:embed="rId2"/>
          <a:srcRect l="7945"/>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609556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73C994B4-9721-4148-9EEC-6793CECDE8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xmlns="" id="{F9D95E49-763A-4886-B038-82F7347405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xmlns="" id="{05AD3998-CF72-48F6-90B8-F03F9C98A8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78324" y="72706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09F24FB-CBEB-F74C-8DA2-CD4CBBFC101F}"/>
              </a:ext>
            </a:extLst>
          </p:cNvPr>
          <p:cNvSpPr>
            <a:spLocks noGrp="1"/>
          </p:cNvSpPr>
          <p:nvPr>
            <p:ph type="title"/>
          </p:nvPr>
        </p:nvSpPr>
        <p:spPr>
          <a:xfrm>
            <a:off x="422144" y="301420"/>
            <a:ext cx="5294293" cy="2956085"/>
          </a:xfrm>
        </p:spPr>
        <p:txBody>
          <a:bodyPr anchor="ctr">
            <a:normAutofit fontScale="90000"/>
          </a:bodyPr>
          <a:lstStyle/>
          <a:p>
            <a:pPr marL="0" indent="0"/>
            <a:r>
              <a:rPr lang="en-MY" sz="4800" b="1" dirty="0"/>
              <a:t>3. Konsep </a:t>
            </a:r>
            <a:r>
              <a:rPr lang="en-MY" sz="4800" b="1" dirty="0" err="1"/>
              <a:t>peradaban</a:t>
            </a:r>
            <a:r>
              <a:rPr lang="en-MY" sz="4800" b="1" dirty="0"/>
              <a:t> </a:t>
            </a:r>
            <a:br>
              <a:rPr lang="en-MY" sz="4800" b="1" dirty="0"/>
            </a:br>
            <a:r>
              <a:rPr lang="en-MY" sz="4800" b="1" dirty="0"/>
              <a:t>a. </a:t>
            </a:r>
            <a:r>
              <a:rPr lang="en-MY" sz="4800" b="1" dirty="0" err="1"/>
              <a:t>Kolonialisme</a:t>
            </a:r>
            <a:r>
              <a:rPr lang="en-MY" sz="4800" b="1" dirty="0"/>
              <a:t> dan </a:t>
            </a:r>
            <a:r>
              <a:rPr lang="en-MY" sz="4800" b="1" dirty="0" err="1"/>
              <a:t>Pasca</a:t>
            </a:r>
            <a:r>
              <a:rPr lang="en-MY" sz="4800" b="1" dirty="0"/>
              <a:t> </a:t>
            </a:r>
            <a:r>
              <a:rPr lang="en-MY" sz="4800" b="1" dirty="0" err="1"/>
              <a:t>Kolonialisme</a:t>
            </a:r>
            <a:r>
              <a:rPr lang="en-MY" sz="4800" dirty="0"/>
              <a:t/>
            </a:r>
            <a:br>
              <a:rPr lang="en-MY" sz="4800" dirty="0"/>
            </a:br>
            <a:endParaRPr lang="en-US" sz="4800" dirty="0"/>
          </a:p>
        </p:txBody>
      </p:sp>
      <p:sp>
        <p:nvSpPr>
          <p:cNvPr id="3" name="Content Placeholder 2">
            <a:extLst>
              <a:ext uri="{FF2B5EF4-FFF2-40B4-BE49-F238E27FC236}">
                <a16:creationId xmlns:a16="http://schemas.microsoft.com/office/drawing/2014/main" xmlns="" id="{BC400321-1430-EC49-ABF3-085050C811B0}"/>
              </a:ext>
            </a:extLst>
          </p:cNvPr>
          <p:cNvSpPr>
            <a:spLocks noGrp="1"/>
          </p:cNvSpPr>
          <p:nvPr>
            <p:ph idx="1"/>
          </p:nvPr>
        </p:nvSpPr>
        <p:spPr>
          <a:xfrm>
            <a:off x="6003984" y="281395"/>
            <a:ext cx="4956417" cy="2984320"/>
          </a:xfrm>
        </p:spPr>
        <p:txBody>
          <a:bodyPr anchor="ctr">
            <a:normAutofit/>
          </a:bodyPr>
          <a:lstStyle/>
          <a:p>
            <a:r>
              <a:rPr lang="en-US" sz="1100"/>
              <a:t>The conceptual and theoretical frameworks of Furnivall, Westwood and Posner were summarized and grouped into, initially, four dimensions but later extended to five.</a:t>
            </a:r>
            <a:endParaRPr lang="en-MY" sz="1100"/>
          </a:p>
          <a:p>
            <a:r>
              <a:rPr lang="en-US" sz="1100"/>
              <a:t> </a:t>
            </a:r>
            <a:endParaRPr lang="en-MY" sz="1100"/>
          </a:p>
          <a:p>
            <a:pPr marL="0" indent="0">
              <a:buNone/>
            </a:pPr>
            <a:r>
              <a:rPr lang="en-US" sz="1100"/>
              <a:t>These dimensions are as follow:</a:t>
            </a:r>
            <a:endParaRPr lang="en-MY" sz="1100"/>
          </a:p>
          <a:p>
            <a:r>
              <a:rPr lang="en-US" sz="1100"/>
              <a:t> </a:t>
            </a:r>
            <a:endParaRPr lang="en-MY" sz="1100"/>
          </a:p>
          <a:p>
            <a:pPr lvl="0"/>
            <a:r>
              <a:rPr lang="en-US" sz="1100"/>
              <a:t>Individual Empowerment VERSUS Collective Behaviour</a:t>
            </a:r>
            <a:endParaRPr lang="en-MY" sz="1100"/>
          </a:p>
          <a:p>
            <a:pPr lvl="0"/>
            <a:r>
              <a:rPr lang="en-US" sz="1100"/>
              <a:t>Rationality and Scientism VERSUS Emotive Behaviour</a:t>
            </a:r>
            <a:endParaRPr lang="en-MY" sz="1100"/>
          </a:p>
          <a:p>
            <a:pPr lvl="0"/>
            <a:r>
              <a:rPr lang="en-US" sz="1100"/>
              <a:t>Universalistic VERSUS Particularistic Behaviour</a:t>
            </a:r>
            <a:endParaRPr lang="en-MY" sz="1100"/>
          </a:p>
          <a:p>
            <a:pPr lvl="0"/>
            <a:r>
              <a:rPr lang="en-US" sz="1100"/>
              <a:t>Opened Social System VERSUS Closed Social System</a:t>
            </a:r>
            <a:endParaRPr lang="en-MY" sz="1100"/>
          </a:p>
          <a:p>
            <a:pPr lvl="0"/>
            <a:r>
              <a:rPr lang="en-US" sz="1100"/>
              <a:t>Moral VERSUS Mundane Behaviour</a:t>
            </a:r>
            <a:endParaRPr lang="en-MY" sz="1100"/>
          </a:p>
          <a:p>
            <a:endParaRPr lang="en-US" sz="1100"/>
          </a:p>
        </p:txBody>
      </p:sp>
      <p:pic>
        <p:nvPicPr>
          <p:cNvPr id="5" name="Picture 4" descr="A picture containing rug, old, traffic&#10;&#10;Description automatically generated">
            <a:extLst>
              <a:ext uri="{FF2B5EF4-FFF2-40B4-BE49-F238E27FC236}">
                <a16:creationId xmlns:a16="http://schemas.microsoft.com/office/drawing/2014/main" xmlns="" id="{8D25A610-4BB7-3E43-A06A-D3B8E8F1DDC9}"/>
              </a:ext>
            </a:extLst>
          </p:cNvPr>
          <p:cNvPicPr>
            <a:picLocks noChangeAspect="1"/>
          </p:cNvPicPr>
          <p:nvPr/>
        </p:nvPicPr>
        <p:blipFill rotWithShape="1">
          <a:blip r:embed="rId2"/>
          <a:srcRect t="9772" r="-2" b="17327"/>
          <a:stretch/>
        </p:blipFill>
        <p:spPr>
          <a:xfrm>
            <a:off x="471569" y="3363686"/>
            <a:ext cx="10894411" cy="2796701"/>
          </a:xfrm>
          <a:prstGeom prst="rect">
            <a:avLst/>
          </a:prstGeom>
        </p:spPr>
      </p:pic>
      <p:cxnSp>
        <p:nvCxnSpPr>
          <p:cNvPr id="16" name="Straight Connector 15">
            <a:extLst>
              <a:ext uri="{FF2B5EF4-FFF2-40B4-BE49-F238E27FC236}">
                <a16:creationId xmlns:a16="http://schemas.microsoft.com/office/drawing/2014/main" xmlns="" id="{F085D7B9-E066-4923-8CB7-294BF306296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25443840-A796-4C43-8DC1-1B738EFEC5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5193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12B7D5BF-766A-4865-A35F-7AF8244836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70161"/>
            <a:ext cx="475488" cy="2790226"/>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08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C43575-ED12-5B4D-9B24-948313CA947F}"/>
              </a:ext>
            </a:extLst>
          </p:cNvPr>
          <p:cNvSpPr>
            <a:spLocks noGrp="1"/>
          </p:cNvSpPr>
          <p:nvPr>
            <p:ph type="title"/>
          </p:nvPr>
        </p:nvSpPr>
        <p:spPr/>
        <p:txBody>
          <a:bodyPr/>
          <a:lstStyle/>
          <a:p>
            <a:r>
              <a:rPr lang="en-MY" b="1" dirty="0"/>
              <a:t>3. Konsep </a:t>
            </a:r>
            <a:r>
              <a:rPr lang="en-MY" b="1" dirty="0" err="1"/>
              <a:t>peradaban</a:t>
            </a:r>
            <a:r>
              <a:rPr lang="en-MY" b="1" dirty="0"/>
              <a:t>  b. Timur dan Barat</a:t>
            </a:r>
            <a:endParaRPr lang="en-US" dirty="0"/>
          </a:p>
        </p:txBody>
      </p:sp>
      <p:sp>
        <p:nvSpPr>
          <p:cNvPr id="3" name="Content Placeholder 2">
            <a:extLst>
              <a:ext uri="{FF2B5EF4-FFF2-40B4-BE49-F238E27FC236}">
                <a16:creationId xmlns:a16="http://schemas.microsoft.com/office/drawing/2014/main" xmlns="" id="{47581F24-DB6E-C846-B69C-A0DCD9BFCA41}"/>
              </a:ext>
            </a:extLst>
          </p:cNvPr>
          <p:cNvSpPr>
            <a:spLocks noGrp="1"/>
          </p:cNvSpPr>
          <p:nvPr>
            <p:ph idx="1"/>
          </p:nvPr>
        </p:nvSpPr>
        <p:spPr/>
        <p:txBody>
          <a:bodyPr/>
          <a:lstStyle/>
          <a:p>
            <a:r>
              <a:rPr lang="en-US" dirty="0" err="1"/>
              <a:t>Peradaban</a:t>
            </a:r>
            <a:r>
              <a:rPr lang="en-US" dirty="0"/>
              <a:t> </a:t>
            </a:r>
            <a:r>
              <a:rPr lang="en-US" dirty="0" err="1"/>
              <a:t>kacukan</a:t>
            </a:r>
            <a:r>
              <a:rPr lang="en-US" dirty="0"/>
              <a:t> </a:t>
            </a:r>
            <a:r>
              <a:rPr lang="en-US" dirty="0" err="1"/>
              <a:t>dengan</a:t>
            </a:r>
            <a:r>
              <a:rPr lang="en-US" dirty="0"/>
              <a:t> </a:t>
            </a:r>
            <a:r>
              <a:rPr lang="en-US" dirty="0" err="1"/>
              <a:t>rasional</a:t>
            </a:r>
            <a:r>
              <a:rPr lang="en-US" dirty="0"/>
              <a:t>-legal dan materialism </a:t>
            </a:r>
            <a:r>
              <a:rPr lang="en-US" dirty="0" err="1"/>
              <a:t>tersulam</a:t>
            </a:r>
            <a:r>
              <a:rPr lang="en-US" dirty="0"/>
              <a:t> </a:t>
            </a:r>
            <a:r>
              <a:rPr lang="en-US" dirty="0" err="1"/>
              <a:t>nilai</a:t>
            </a:r>
            <a:endParaRPr lang="en-US" dirty="0"/>
          </a:p>
        </p:txBody>
      </p:sp>
      <p:pic>
        <p:nvPicPr>
          <p:cNvPr id="5" name="Picture 4">
            <a:extLst>
              <a:ext uri="{FF2B5EF4-FFF2-40B4-BE49-F238E27FC236}">
                <a16:creationId xmlns:a16="http://schemas.microsoft.com/office/drawing/2014/main" xmlns="" id="{F4DF2081-43B6-224C-846B-D770ABDCE5A6}"/>
              </a:ext>
            </a:extLst>
          </p:cNvPr>
          <p:cNvPicPr>
            <a:picLocks noChangeAspect="1"/>
          </p:cNvPicPr>
          <p:nvPr/>
        </p:nvPicPr>
        <p:blipFill>
          <a:blip r:embed="rId2"/>
          <a:stretch>
            <a:fillRect/>
          </a:stretch>
        </p:blipFill>
        <p:spPr>
          <a:xfrm>
            <a:off x="7848264" y="2646947"/>
            <a:ext cx="4343735" cy="4054642"/>
          </a:xfrm>
          <a:prstGeom prst="rect">
            <a:avLst/>
          </a:prstGeom>
        </p:spPr>
      </p:pic>
      <p:pic>
        <p:nvPicPr>
          <p:cNvPr id="7" name="Picture 6">
            <a:extLst>
              <a:ext uri="{FF2B5EF4-FFF2-40B4-BE49-F238E27FC236}">
                <a16:creationId xmlns:a16="http://schemas.microsoft.com/office/drawing/2014/main" xmlns="" id="{FB3446EB-A139-4049-AA0C-AECB603F4467}"/>
              </a:ext>
            </a:extLst>
          </p:cNvPr>
          <p:cNvPicPr>
            <a:picLocks noChangeAspect="1"/>
          </p:cNvPicPr>
          <p:nvPr/>
        </p:nvPicPr>
        <p:blipFill>
          <a:blip r:embed="rId3"/>
          <a:stretch>
            <a:fillRect/>
          </a:stretch>
        </p:blipFill>
        <p:spPr>
          <a:xfrm>
            <a:off x="144380" y="2874711"/>
            <a:ext cx="7435516" cy="3826877"/>
          </a:xfrm>
          <a:prstGeom prst="rect">
            <a:avLst/>
          </a:prstGeom>
        </p:spPr>
      </p:pic>
    </p:spTree>
    <p:extLst>
      <p:ext uri="{BB962C8B-B14F-4D97-AF65-F5344CB8AC3E}">
        <p14:creationId xmlns:p14="http://schemas.microsoft.com/office/powerpoint/2010/main" val="405651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657B24-0A88-E246-B2CA-8857A35AFABE}"/>
              </a:ext>
            </a:extLst>
          </p:cNvPr>
          <p:cNvSpPr>
            <a:spLocks noGrp="1"/>
          </p:cNvSpPr>
          <p:nvPr>
            <p:ph type="title"/>
          </p:nvPr>
        </p:nvSpPr>
        <p:spPr>
          <a:xfrm>
            <a:off x="945445" y="242711"/>
            <a:ext cx="10515600" cy="1325563"/>
          </a:xfrm>
        </p:spPr>
        <p:txBody>
          <a:bodyPr/>
          <a:lstStyle/>
          <a:p>
            <a:r>
              <a:rPr lang="en-MY" b="1" dirty="0" err="1"/>
              <a:t>Abstrak</a:t>
            </a:r>
            <a:endParaRPr lang="en-US" b="1" dirty="0"/>
          </a:p>
        </p:txBody>
      </p:sp>
      <p:sp>
        <p:nvSpPr>
          <p:cNvPr id="3" name="Content Placeholder 2">
            <a:extLst>
              <a:ext uri="{FF2B5EF4-FFF2-40B4-BE49-F238E27FC236}">
                <a16:creationId xmlns:a16="http://schemas.microsoft.com/office/drawing/2014/main" xmlns="" id="{C4C833A2-635C-9740-96AA-039B46CE4693}"/>
              </a:ext>
            </a:extLst>
          </p:cNvPr>
          <p:cNvSpPr>
            <a:spLocks noGrp="1"/>
          </p:cNvSpPr>
          <p:nvPr>
            <p:ph idx="1"/>
          </p:nvPr>
        </p:nvSpPr>
        <p:spPr>
          <a:xfrm>
            <a:off x="220134" y="1569005"/>
            <a:ext cx="11751732" cy="4789665"/>
          </a:xfrm>
        </p:spPr>
        <p:txBody>
          <a:bodyPr>
            <a:normAutofit fontScale="70000" lnSpcReduction="20000"/>
          </a:bodyPr>
          <a:lstStyle/>
          <a:p>
            <a:pPr marL="0" indent="0" algn="just">
              <a:buNone/>
            </a:pPr>
            <a:r>
              <a:rPr lang="en-MY" dirty="0">
                <a:latin typeface="Gill Sans MT" panose="020B0502020104020203" pitchFamily="34" charset="77"/>
              </a:rPr>
              <a:t>‘</a:t>
            </a:r>
            <a:r>
              <a:rPr lang="en-MY" dirty="0" err="1">
                <a:latin typeface="Gill Sans MT" panose="020B0502020104020203" pitchFamily="34" charset="77"/>
              </a:rPr>
              <a:t>Etika</a:t>
            </a:r>
            <a:r>
              <a:rPr lang="en-MY" dirty="0">
                <a:latin typeface="Gill Sans MT" panose="020B0502020104020203" pitchFamily="34" charset="77"/>
              </a:rPr>
              <a:t>’ dan ‘</a:t>
            </a:r>
            <a:r>
              <a:rPr lang="en-MY" dirty="0" err="1">
                <a:latin typeface="Gill Sans MT" panose="020B0502020104020203" pitchFamily="34" charset="77"/>
              </a:rPr>
              <a:t>Peradaban</a:t>
            </a:r>
            <a:r>
              <a:rPr lang="en-MY" dirty="0">
                <a:latin typeface="Gill Sans MT" panose="020B0502020104020203" pitchFamily="34" charset="77"/>
              </a:rPr>
              <a:t>’ </a:t>
            </a:r>
            <a:r>
              <a:rPr lang="en-MY" dirty="0" err="1">
                <a:latin typeface="Gill Sans MT" panose="020B0502020104020203" pitchFamily="34" charset="77"/>
              </a:rPr>
              <a:t>adalah</a:t>
            </a:r>
            <a:r>
              <a:rPr lang="en-MY" dirty="0">
                <a:latin typeface="Gill Sans MT" panose="020B0502020104020203" pitchFamily="34" charset="77"/>
              </a:rPr>
              <a:t> </a:t>
            </a:r>
            <a:r>
              <a:rPr lang="en-MY" dirty="0" err="1">
                <a:latin typeface="Gill Sans MT" panose="020B0502020104020203" pitchFamily="34" charset="77"/>
              </a:rPr>
              <a:t>dua</a:t>
            </a:r>
            <a:r>
              <a:rPr lang="en-MY" dirty="0">
                <a:latin typeface="Gill Sans MT" panose="020B0502020104020203" pitchFamily="34" charset="77"/>
              </a:rPr>
              <a:t> </a:t>
            </a:r>
            <a:r>
              <a:rPr lang="en-MY" dirty="0" err="1">
                <a:latin typeface="Gill Sans MT" panose="020B0502020104020203" pitchFamily="34" charset="77"/>
              </a:rPr>
              <a:t>konsep</a:t>
            </a:r>
            <a:r>
              <a:rPr lang="en-MY" dirty="0">
                <a:latin typeface="Gill Sans MT" panose="020B0502020104020203" pitchFamily="34" charset="77"/>
              </a:rPr>
              <a:t> </a:t>
            </a:r>
            <a:r>
              <a:rPr lang="en-MY" dirty="0" err="1">
                <a:latin typeface="Gill Sans MT" panose="020B0502020104020203" pitchFamily="34" charset="77"/>
              </a:rPr>
              <a:t>umum</a:t>
            </a:r>
            <a:r>
              <a:rPr lang="en-MY" dirty="0">
                <a:latin typeface="Gill Sans MT" panose="020B0502020104020203" pitchFamily="34" charset="77"/>
              </a:rPr>
              <a:t> </a:t>
            </a:r>
            <a:r>
              <a:rPr lang="en-MY" dirty="0" err="1">
                <a:latin typeface="Gill Sans MT" panose="020B0502020104020203" pitchFamily="34" charset="77"/>
              </a:rPr>
              <a:t>sejagat</a:t>
            </a:r>
            <a:r>
              <a:rPr lang="en-MY" dirty="0">
                <a:latin typeface="Gill Sans MT" panose="020B0502020104020203" pitchFamily="34" charset="77"/>
              </a:rPr>
              <a:t> yang </a:t>
            </a:r>
            <a:r>
              <a:rPr lang="en-MY" dirty="0" err="1">
                <a:latin typeface="Gill Sans MT" panose="020B0502020104020203" pitchFamily="34" charset="77"/>
              </a:rPr>
              <a:t>dipilih</a:t>
            </a:r>
            <a:r>
              <a:rPr lang="en-MY" dirty="0">
                <a:latin typeface="Gill Sans MT" panose="020B0502020104020203" pitchFamily="34" charset="77"/>
              </a:rPr>
              <a:t> </a:t>
            </a:r>
            <a:r>
              <a:rPr lang="en-MY" dirty="0" err="1">
                <a:latin typeface="Gill Sans MT" panose="020B0502020104020203" pitchFamily="34" charset="77"/>
              </a:rPr>
              <a:t>untuk</a:t>
            </a:r>
            <a:r>
              <a:rPr lang="en-MY" dirty="0">
                <a:latin typeface="Gill Sans MT" panose="020B0502020104020203" pitchFamily="34" charset="77"/>
              </a:rPr>
              <a:t> </a:t>
            </a:r>
            <a:r>
              <a:rPr lang="en-MY" dirty="0" err="1">
                <a:latin typeface="Gill Sans MT" panose="020B0502020104020203" pitchFamily="34" charset="77"/>
              </a:rPr>
              <a:t>difahami</a:t>
            </a:r>
            <a:r>
              <a:rPr lang="en-MY" dirty="0">
                <a:latin typeface="Gill Sans MT" panose="020B0502020104020203" pitchFamily="34" charset="77"/>
              </a:rPr>
              <a:t> </a:t>
            </a:r>
            <a:r>
              <a:rPr lang="en-MY" dirty="0" err="1">
                <a:latin typeface="Gill Sans MT" panose="020B0502020104020203" pitchFamily="34" charset="77"/>
              </a:rPr>
              <a:t>dalam</a:t>
            </a:r>
            <a:r>
              <a:rPr lang="en-MY" dirty="0">
                <a:latin typeface="Gill Sans MT" panose="020B0502020104020203" pitchFamily="34" charset="77"/>
              </a:rPr>
              <a:t> KPE&amp;P. </a:t>
            </a:r>
            <a:r>
              <a:rPr lang="en-MY" dirty="0" err="1">
                <a:latin typeface="Gill Sans MT" panose="020B0502020104020203" pitchFamily="34" charset="77"/>
              </a:rPr>
              <a:t>Kedua-dua</a:t>
            </a:r>
            <a:r>
              <a:rPr lang="en-MY" dirty="0">
                <a:latin typeface="Gill Sans MT" panose="020B0502020104020203" pitchFamily="34" charset="77"/>
              </a:rPr>
              <a:t> </a:t>
            </a:r>
            <a:r>
              <a:rPr lang="en-MY" dirty="0" err="1">
                <a:latin typeface="Gill Sans MT" panose="020B0502020104020203" pitchFamily="34" charset="77"/>
              </a:rPr>
              <a:t>konsep</a:t>
            </a:r>
            <a:r>
              <a:rPr lang="en-MY" dirty="0">
                <a:latin typeface="Gill Sans MT" panose="020B0502020104020203" pitchFamily="34" charset="77"/>
              </a:rPr>
              <a:t> </a:t>
            </a:r>
            <a:r>
              <a:rPr lang="en-MY" dirty="0" err="1">
                <a:latin typeface="Gill Sans MT" panose="020B0502020104020203" pitchFamily="34" charset="77"/>
              </a:rPr>
              <a:t>ini</a:t>
            </a:r>
            <a:r>
              <a:rPr lang="en-MY" dirty="0">
                <a:latin typeface="Gill Sans MT" panose="020B0502020104020203" pitchFamily="34" charset="77"/>
              </a:rPr>
              <a:t> </a:t>
            </a:r>
            <a:r>
              <a:rPr lang="en-MY" dirty="0" err="1">
                <a:latin typeface="Gill Sans MT" panose="020B0502020104020203" pitchFamily="34" charset="77"/>
              </a:rPr>
              <a:t>penting</a:t>
            </a:r>
            <a:r>
              <a:rPr lang="en-MY" dirty="0">
                <a:latin typeface="Gill Sans MT" panose="020B0502020104020203" pitchFamily="34" charset="77"/>
              </a:rPr>
              <a:t> </a:t>
            </a:r>
            <a:r>
              <a:rPr lang="en-MY" dirty="0" err="1">
                <a:latin typeface="Gill Sans MT" panose="020B0502020104020203" pitchFamily="34" charset="77"/>
              </a:rPr>
              <a:t>untuk</a:t>
            </a:r>
            <a:r>
              <a:rPr lang="en-MY" dirty="0">
                <a:latin typeface="Gill Sans MT" panose="020B0502020104020203" pitchFamily="34" charset="77"/>
              </a:rPr>
              <a:t> </a:t>
            </a:r>
            <a:r>
              <a:rPr lang="en-MY" dirty="0" err="1">
                <a:latin typeface="Gill Sans MT" panose="020B0502020104020203" pitchFamily="34" charset="77"/>
              </a:rPr>
              <a:t>memahami</a:t>
            </a:r>
            <a:r>
              <a:rPr lang="en-MY" dirty="0">
                <a:latin typeface="Gill Sans MT" panose="020B0502020104020203" pitchFamily="34" charset="77"/>
              </a:rPr>
              <a:t> dan </a:t>
            </a:r>
            <a:r>
              <a:rPr lang="en-MY" dirty="0" err="1">
                <a:latin typeface="Gill Sans MT" panose="020B0502020104020203" pitchFamily="34" charset="77"/>
              </a:rPr>
              <a:t>menghayati</a:t>
            </a:r>
            <a:r>
              <a:rPr lang="en-MY" dirty="0">
                <a:latin typeface="Gill Sans MT" panose="020B0502020104020203" pitchFamily="34" charset="77"/>
              </a:rPr>
              <a:t> </a:t>
            </a:r>
            <a:r>
              <a:rPr lang="en-MY" dirty="0" err="1">
                <a:latin typeface="Gill Sans MT" panose="020B0502020104020203" pitchFamily="34" charset="77"/>
              </a:rPr>
              <a:t>dinamika</a:t>
            </a:r>
            <a:r>
              <a:rPr lang="en-MY" dirty="0">
                <a:latin typeface="Gill Sans MT" panose="020B0502020104020203" pitchFamily="34" charset="77"/>
              </a:rPr>
              <a:t> </a:t>
            </a:r>
            <a:r>
              <a:rPr lang="en-MY" dirty="0" err="1">
                <a:latin typeface="Gill Sans MT" panose="020B0502020104020203" pitchFamily="34" charset="77"/>
              </a:rPr>
              <a:t>sesebuah</a:t>
            </a:r>
            <a:r>
              <a:rPr lang="en-MY" dirty="0">
                <a:latin typeface="Gill Sans MT" panose="020B0502020104020203" pitchFamily="34" charset="77"/>
              </a:rPr>
              <a:t> </a:t>
            </a:r>
            <a:r>
              <a:rPr lang="en-MY" dirty="0" err="1">
                <a:latin typeface="Gill Sans MT" panose="020B0502020104020203" pitchFamily="34" charset="77"/>
              </a:rPr>
              <a:t>masyarakat</a:t>
            </a:r>
            <a:r>
              <a:rPr lang="en-MY" dirty="0">
                <a:latin typeface="Gill Sans MT" panose="020B0502020104020203" pitchFamily="34" charset="77"/>
              </a:rPr>
              <a:t>. </a:t>
            </a:r>
            <a:r>
              <a:rPr lang="en-MY" dirty="0" err="1">
                <a:latin typeface="Gill Sans MT" panose="020B0502020104020203" pitchFamily="34" charset="77"/>
              </a:rPr>
              <a:t>Sebagai</a:t>
            </a:r>
            <a:r>
              <a:rPr lang="en-MY" dirty="0">
                <a:latin typeface="Gill Sans MT" panose="020B0502020104020203" pitchFamily="34" charset="77"/>
              </a:rPr>
              <a:t> </a:t>
            </a:r>
            <a:r>
              <a:rPr lang="en-MY" dirty="0" err="1">
                <a:latin typeface="Gill Sans MT" panose="020B0502020104020203" pitchFamily="34" charset="77"/>
              </a:rPr>
              <a:t>permulaan</a:t>
            </a:r>
            <a:r>
              <a:rPr lang="en-MY" dirty="0">
                <a:latin typeface="Gill Sans MT" panose="020B0502020104020203" pitchFamily="34" charset="77"/>
              </a:rPr>
              <a:t> </a:t>
            </a:r>
            <a:r>
              <a:rPr lang="en-MY" dirty="0" err="1">
                <a:latin typeface="Gill Sans MT" panose="020B0502020104020203" pitchFamily="34" charset="77"/>
              </a:rPr>
              <a:t>kepada</a:t>
            </a:r>
            <a:r>
              <a:rPr lang="en-MY" dirty="0">
                <a:latin typeface="Gill Sans MT" panose="020B0502020104020203" pitchFamily="34" charset="77"/>
              </a:rPr>
              <a:t> </a:t>
            </a:r>
            <a:r>
              <a:rPr lang="en-MY" dirty="0" err="1">
                <a:latin typeface="Gill Sans MT" panose="020B0502020104020203" pitchFamily="34" charset="77"/>
              </a:rPr>
              <a:t>kursus</a:t>
            </a:r>
            <a:r>
              <a:rPr lang="en-MY" dirty="0">
                <a:latin typeface="Gill Sans MT" panose="020B0502020104020203" pitchFamily="34" charset="77"/>
              </a:rPr>
              <a:t> </a:t>
            </a:r>
            <a:r>
              <a:rPr lang="en-MY" dirty="0" err="1">
                <a:latin typeface="Gill Sans MT" panose="020B0502020104020203" pitchFamily="34" charset="77"/>
              </a:rPr>
              <a:t>ini</a:t>
            </a:r>
            <a:r>
              <a:rPr lang="en-MY" dirty="0">
                <a:latin typeface="Gill Sans MT" panose="020B0502020104020203" pitchFamily="34" charset="77"/>
              </a:rPr>
              <a:t> </a:t>
            </a:r>
            <a:r>
              <a:rPr lang="en-MY" dirty="0" err="1">
                <a:latin typeface="Gill Sans MT" panose="020B0502020104020203" pitchFamily="34" charset="77"/>
              </a:rPr>
              <a:t>adalah</a:t>
            </a:r>
            <a:r>
              <a:rPr lang="en-MY" dirty="0">
                <a:latin typeface="Gill Sans MT" panose="020B0502020104020203" pitchFamily="34" charset="77"/>
              </a:rPr>
              <a:t> </a:t>
            </a:r>
            <a:r>
              <a:rPr lang="en-MY" dirty="0" err="1">
                <a:latin typeface="Gill Sans MT" panose="020B0502020104020203" pitchFamily="34" charset="77"/>
              </a:rPr>
              <a:t>sesuai</a:t>
            </a:r>
            <a:r>
              <a:rPr lang="en-MY" dirty="0">
                <a:latin typeface="Gill Sans MT" panose="020B0502020104020203" pitchFamily="34" charset="77"/>
              </a:rPr>
              <a:t> </a:t>
            </a:r>
            <a:r>
              <a:rPr lang="en-MY" dirty="0" err="1">
                <a:latin typeface="Gill Sans MT" panose="020B0502020104020203" pitchFamily="34" charset="77"/>
              </a:rPr>
              <a:t>dibincangkan</a:t>
            </a:r>
            <a:r>
              <a:rPr lang="en-MY" dirty="0">
                <a:latin typeface="Gill Sans MT" panose="020B0502020104020203" pitchFamily="34" charset="77"/>
              </a:rPr>
              <a:t> </a:t>
            </a:r>
            <a:r>
              <a:rPr lang="en-MY" dirty="0" err="1">
                <a:latin typeface="Gill Sans MT" panose="020B0502020104020203" pitchFamily="34" charset="77"/>
              </a:rPr>
              <a:t>kedua-dua</a:t>
            </a:r>
            <a:r>
              <a:rPr lang="en-MY" dirty="0">
                <a:latin typeface="Gill Sans MT" panose="020B0502020104020203" pitchFamily="34" charset="77"/>
              </a:rPr>
              <a:t> </a:t>
            </a:r>
            <a:r>
              <a:rPr lang="en-MY" dirty="0" err="1">
                <a:latin typeface="Gill Sans MT" panose="020B0502020104020203" pitchFamily="34" charset="77"/>
              </a:rPr>
              <a:t>konsep</a:t>
            </a:r>
            <a:r>
              <a:rPr lang="en-MY" dirty="0">
                <a:latin typeface="Gill Sans MT" panose="020B0502020104020203" pitchFamily="34" charset="77"/>
              </a:rPr>
              <a:t> </a:t>
            </a:r>
            <a:r>
              <a:rPr lang="en-MY" dirty="0" err="1">
                <a:latin typeface="Gill Sans MT" panose="020B0502020104020203" pitchFamily="34" charset="77"/>
              </a:rPr>
              <a:t>ini</a:t>
            </a:r>
            <a:r>
              <a:rPr lang="en-MY" dirty="0">
                <a:latin typeface="Gill Sans MT" panose="020B0502020104020203" pitchFamily="34" charset="77"/>
              </a:rPr>
              <a:t> </a:t>
            </a:r>
            <a:r>
              <a:rPr lang="en-MY" dirty="0" err="1">
                <a:latin typeface="Gill Sans MT" panose="020B0502020104020203" pitchFamily="34" charset="77"/>
              </a:rPr>
              <a:t>satu</a:t>
            </a:r>
            <a:r>
              <a:rPr lang="en-MY" dirty="0">
                <a:latin typeface="Gill Sans MT" panose="020B0502020104020203" pitchFamily="34" charset="77"/>
              </a:rPr>
              <a:t> </a:t>
            </a:r>
            <a:r>
              <a:rPr lang="en-MY" dirty="0" err="1">
                <a:latin typeface="Gill Sans MT" panose="020B0502020104020203" pitchFamily="34" charset="77"/>
              </a:rPr>
              <a:t>persatu</a:t>
            </a:r>
            <a:r>
              <a:rPr lang="en-MY" dirty="0">
                <a:latin typeface="Gill Sans MT" panose="020B0502020104020203" pitchFamily="34" charset="77"/>
              </a:rPr>
              <a:t> </a:t>
            </a:r>
            <a:r>
              <a:rPr lang="en-MY" dirty="0" err="1">
                <a:latin typeface="Gill Sans MT" panose="020B0502020104020203" pitchFamily="34" charset="77"/>
              </a:rPr>
              <a:t>masing-masing</a:t>
            </a:r>
            <a:r>
              <a:rPr lang="en-MY" dirty="0">
                <a:latin typeface="Gill Sans MT" panose="020B0502020104020203" pitchFamily="34" charset="77"/>
              </a:rPr>
              <a:t> </a:t>
            </a:r>
            <a:r>
              <a:rPr lang="en-MY" dirty="0" err="1">
                <a:latin typeface="Gill Sans MT" panose="020B0502020104020203" pitchFamily="34" charset="77"/>
              </a:rPr>
              <a:t>dengan</a:t>
            </a:r>
            <a:r>
              <a:rPr lang="en-MY" dirty="0">
                <a:latin typeface="Gill Sans MT" panose="020B0502020104020203" pitchFamily="34" charset="77"/>
              </a:rPr>
              <a:t> </a:t>
            </a:r>
            <a:r>
              <a:rPr lang="en-MY" dirty="0" err="1">
                <a:latin typeface="Gill Sans MT" panose="020B0502020104020203" pitchFamily="34" charset="77"/>
              </a:rPr>
              <a:t>tersendiri</a:t>
            </a:r>
            <a:r>
              <a:rPr lang="en-MY" dirty="0">
                <a:latin typeface="Gill Sans MT" panose="020B0502020104020203" pitchFamily="34" charset="77"/>
              </a:rPr>
              <a:t> dan </a:t>
            </a:r>
            <a:r>
              <a:rPr lang="en-MY" dirty="0" err="1">
                <a:latin typeface="Gill Sans MT" panose="020B0502020104020203" pitchFamily="34" charset="77"/>
              </a:rPr>
              <a:t>kemudiannya</a:t>
            </a:r>
            <a:r>
              <a:rPr lang="en-MY" dirty="0">
                <a:latin typeface="Gill Sans MT" panose="020B0502020104020203" pitchFamily="34" charset="77"/>
              </a:rPr>
              <a:t> </a:t>
            </a:r>
            <a:r>
              <a:rPr lang="en-MY" dirty="0" err="1">
                <a:latin typeface="Gill Sans MT" panose="020B0502020104020203" pitchFamily="34" charset="77"/>
              </a:rPr>
              <a:t>melihat</a:t>
            </a:r>
            <a:r>
              <a:rPr lang="en-MY" dirty="0">
                <a:latin typeface="Gill Sans MT" panose="020B0502020104020203" pitchFamily="34" charset="77"/>
              </a:rPr>
              <a:t> </a:t>
            </a:r>
            <a:r>
              <a:rPr lang="en-MY" dirty="0" err="1">
                <a:latin typeface="Gill Sans MT" panose="020B0502020104020203" pitchFamily="34" charset="77"/>
              </a:rPr>
              <a:t>kaitannya</a:t>
            </a:r>
            <a:r>
              <a:rPr lang="en-MY" dirty="0">
                <a:latin typeface="Gill Sans MT" panose="020B0502020104020203" pitchFamily="34" charset="77"/>
              </a:rPr>
              <a:t> </a:t>
            </a:r>
            <a:r>
              <a:rPr lang="en-MY" dirty="0" err="1">
                <a:latin typeface="Gill Sans MT" panose="020B0502020104020203" pitchFamily="34" charset="77"/>
              </a:rPr>
              <a:t>dalam</a:t>
            </a:r>
            <a:r>
              <a:rPr lang="en-MY" dirty="0">
                <a:latin typeface="Gill Sans MT" panose="020B0502020104020203" pitchFamily="34" charset="77"/>
              </a:rPr>
              <a:t> </a:t>
            </a:r>
            <a:r>
              <a:rPr lang="en-MY" dirty="0" err="1">
                <a:latin typeface="Gill Sans MT" panose="020B0502020104020203" pitchFamily="34" charset="77"/>
              </a:rPr>
              <a:t>konteks</a:t>
            </a:r>
            <a:r>
              <a:rPr lang="en-MY" dirty="0">
                <a:latin typeface="Gill Sans MT" panose="020B0502020104020203" pitchFamily="34" charset="77"/>
              </a:rPr>
              <a:t> </a:t>
            </a:r>
            <a:r>
              <a:rPr lang="en-MY" dirty="0" err="1">
                <a:latin typeface="Gill Sans MT" panose="020B0502020104020203" pitchFamily="34" charset="77"/>
              </a:rPr>
              <a:t>susur</a:t>
            </a:r>
            <a:r>
              <a:rPr lang="en-MY" dirty="0">
                <a:latin typeface="Gill Sans MT" panose="020B0502020104020203" pitchFamily="34" charset="77"/>
              </a:rPr>
              <a:t> masa </a:t>
            </a:r>
            <a:r>
              <a:rPr lang="en-MY" dirty="0" err="1">
                <a:latin typeface="Gill Sans MT" panose="020B0502020104020203" pitchFamily="34" charset="77"/>
              </a:rPr>
              <a:t>PrK-Kol-PcK</a:t>
            </a:r>
            <a:r>
              <a:rPr lang="en-MY" dirty="0">
                <a:latin typeface="Gill Sans MT" panose="020B0502020104020203" pitchFamily="34" charset="77"/>
              </a:rPr>
              <a:t>. </a:t>
            </a:r>
            <a:r>
              <a:rPr lang="en-MY" dirty="0" err="1">
                <a:latin typeface="Gill Sans MT" panose="020B0502020104020203" pitchFamily="34" charset="77"/>
              </a:rPr>
              <a:t>Fokus</a:t>
            </a:r>
            <a:r>
              <a:rPr lang="en-MY" dirty="0">
                <a:latin typeface="Gill Sans MT" panose="020B0502020104020203" pitchFamily="34" charset="77"/>
              </a:rPr>
              <a:t> </a:t>
            </a:r>
            <a:r>
              <a:rPr lang="en-MY" dirty="0" err="1">
                <a:latin typeface="Gill Sans MT" panose="020B0502020104020203" pitchFamily="34" charset="77"/>
              </a:rPr>
              <a:t>pertama</a:t>
            </a:r>
            <a:r>
              <a:rPr lang="en-MY" dirty="0">
                <a:latin typeface="Gill Sans MT" panose="020B0502020104020203" pitchFamily="34" charset="77"/>
              </a:rPr>
              <a:t> </a:t>
            </a:r>
            <a:r>
              <a:rPr lang="en-MY" dirty="0" err="1">
                <a:latin typeface="Gill Sans MT" panose="020B0502020104020203" pitchFamily="34" charset="77"/>
              </a:rPr>
              <a:t>adalah</a:t>
            </a:r>
            <a:r>
              <a:rPr lang="en-MY" dirty="0">
                <a:latin typeface="Gill Sans MT" panose="020B0502020104020203" pitchFamily="34" charset="77"/>
              </a:rPr>
              <a:t> </a:t>
            </a:r>
            <a:r>
              <a:rPr lang="en-MY" dirty="0" err="1">
                <a:latin typeface="Gill Sans MT" panose="020B0502020104020203" pitchFamily="34" charset="77"/>
              </a:rPr>
              <a:t>perbincangan</a:t>
            </a:r>
            <a:r>
              <a:rPr lang="en-MY" dirty="0">
                <a:latin typeface="Gill Sans MT" panose="020B0502020104020203" pitchFamily="34" charset="77"/>
              </a:rPr>
              <a:t> </a:t>
            </a:r>
            <a:r>
              <a:rPr lang="en-MY" dirty="0" err="1">
                <a:latin typeface="Gill Sans MT" panose="020B0502020104020203" pitchFamily="34" charset="77"/>
              </a:rPr>
              <a:t>tentang</a:t>
            </a:r>
            <a:r>
              <a:rPr lang="en-MY" dirty="0">
                <a:latin typeface="Gill Sans MT" panose="020B0502020104020203" pitchFamily="34" charset="77"/>
              </a:rPr>
              <a:t> </a:t>
            </a:r>
            <a:r>
              <a:rPr lang="en-MY" dirty="0" err="1">
                <a:latin typeface="Gill Sans MT" panose="020B0502020104020203" pitchFamily="34" charset="77"/>
              </a:rPr>
              <a:t>pergerakan</a:t>
            </a:r>
            <a:r>
              <a:rPr lang="en-MY" dirty="0">
                <a:latin typeface="Gill Sans MT" panose="020B0502020104020203" pitchFamily="34" charset="77"/>
              </a:rPr>
              <a:t> idea dan </a:t>
            </a:r>
            <a:r>
              <a:rPr lang="en-MY" dirty="0" err="1">
                <a:latin typeface="Gill Sans MT" panose="020B0502020104020203" pitchFamily="34" charset="77"/>
              </a:rPr>
              <a:t>amalan</a:t>
            </a:r>
            <a:r>
              <a:rPr lang="en-MY" dirty="0">
                <a:latin typeface="Gill Sans MT" panose="020B0502020104020203" pitchFamily="34" charset="77"/>
              </a:rPr>
              <a:t> </a:t>
            </a:r>
            <a:r>
              <a:rPr lang="en-MY" dirty="0" err="1">
                <a:latin typeface="Gill Sans MT" panose="020B0502020104020203" pitchFamily="34" charset="77"/>
              </a:rPr>
              <a:t>etika</a:t>
            </a:r>
            <a:r>
              <a:rPr lang="en-MY" dirty="0">
                <a:latin typeface="Gill Sans MT" panose="020B0502020104020203" pitchFamily="34" charset="77"/>
              </a:rPr>
              <a:t> dan </a:t>
            </a:r>
            <a:r>
              <a:rPr lang="en-MY" dirty="0" err="1">
                <a:latin typeface="Gill Sans MT" panose="020B0502020104020203" pitchFamily="34" charset="77"/>
              </a:rPr>
              <a:t>peradaban</a:t>
            </a:r>
            <a:r>
              <a:rPr lang="en-MY" dirty="0">
                <a:latin typeface="Gill Sans MT" panose="020B0502020104020203" pitchFamily="34" charset="77"/>
              </a:rPr>
              <a:t> dunia. </a:t>
            </a:r>
            <a:r>
              <a:rPr lang="en-MY" dirty="0" err="1">
                <a:latin typeface="Gill Sans MT" panose="020B0502020104020203" pitchFamily="34" charset="77"/>
              </a:rPr>
              <a:t>Fokus</a:t>
            </a:r>
            <a:r>
              <a:rPr lang="en-MY" dirty="0">
                <a:latin typeface="Gill Sans MT" panose="020B0502020104020203" pitchFamily="34" charset="77"/>
              </a:rPr>
              <a:t> </a:t>
            </a:r>
            <a:r>
              <a:rPr lang="en-MY" dirty="0" err="1">
                <a:latin typeface="Gill Sans MT" panose="020B0502020104020203" pitchFamily="34" charset="77"/>
              </a:rPr>
              <a:t>kedua</a:t>
            </a:r>
            <a:r>
              <a:rPr lang="en-MY" dirty="0">
                <a:latin typeface="Gill Sans MT" panose="020B0502020104020203" pitchFamily="34" charset="77"/>
              </a:rPr>
              <a:t>, </a:t>
            </a:r>
            <a:r>
              <a:rPr lang="en-MY" dirty="0" err="1">
                <a:latin typeface="Gill Sans MT" panose="020B0502020104020203" pitchFamily="34" charset="77"/>
              </a:rPr>
              <a:t>adalah</a:t>
            </a:r>
            <a:r>
              <a:rPr lang="en-MY" dirty="0">
                <a:latin typeface="Gill Sans MT" panose="020B0502020104020203" pitchFamily="34" charset="77"/>
              </a:rPr>
              <a:t> </a:t>
            </a:r>
            <a:r>
              <a:rPr lang="en-MY" dirty="0" err="1">
                <a:latin typeface="Gill Sans MT" panose="020B0502020104020203" pitchFamily="34" charset="77"/>
              </a:rPr>
              <a:t>terhadap</a:t>
            </a:r>
            <a:r>
              <a:rPr lang="en-MY" dirty="0">
                <a:latin typeface="Gill Sans MT" panose="020B0502020104020203" pitchFamily="34" charset="77"/>
              </a:rPr>
              <a:t> </a:t>
            </a:r>
            <a:r>
              <a:rPr lang="en-MY" dirty="0" err="1">
                <a:latin typeface="Gill Sans MT" panose="020B0502020104020203" pitchFamily="34" charset="77"/>
              </a:rPr>
              <a:t>konsep</a:t>
            </a:r>
            <a:r>
              <a:rPr lang="en-MY" dirty="0">
                <a:latin typeface="Gill Sans MT" panose="020B0502020104020203" pitchFamily="34" charset="77"/>
              </a:rPr>
              <a:t> </a:t>
            </a:r>
            <a:r>
              <a:rPr lang="en-MY" dirty="0" err="1">
                <a:latin typeface="Gill Sans MT" panose="020B0502020104020203" pitchFamily="34" charset="77"/>
              </a:rPr>
              <a:t>etika</a:t>
            </a:r>
            <a:r>
              <a:rPr lang="en-MY" dirty="0">
                <a:latin typeface="Gill Sans MT" panose="020B0502020104020203" pitchFamily="34" charset="77"/>
              </a:rPr>
              <a:t> </a:t>
            </a:r>
            <a:r>
              <a:rPr lang="en-MY" dirty="0" err="1">
                <a:latin typeface="Gill Sans MT" panose="020B0502020104020203" pitchFamily="34" charset="77"/>
              </a:rPr>
              <a:t>khususnya</a:t>
            </a:r>
            <a:r>
              <a:rPr lang="en-MY" dirty="0">
                <a:latin typeface="Gill Sans MT" panose="020B0502020104020203" pitchFamily="34" charset="77"/>
              </a:rPr>
              <a:t> </a:t>
            </a:r>
            <a:r>
              <a:rPr lang="en-MY" dirty="0" err="1">
                <a:latin typeface="Gill Sans MT" panose="020B0502020104020203" pitchFamily="34" charset="77"/>
              </a:rPr>
              <a:t>menghuraikan</a:t>
            </a:r>
            <a:r>
              <a:rPr lang="en-MY" dirty="0">
                <a:latin typeface="Gill Sans MT" panose="020B0502020104020203" pitchFamily="34" charset="77"/>
              </a:rPr>
              <a:t> </a:t>
            </a:r>
            <a:r>
              <a:rPr lang="en-MY" dirty="0" err="1">
                <a:latin typeface="Gill Sans MT" panose="020B0502020104020203" pitchFamily="34" charset="77"/>
              </a:rPr>
              <a:t>pengertiannya</a:t>
            </a:r>
            <a:r>
              <a:rPr lang="en-MY" dirty="0">
                <a:latin typeface="Gill Sans MT" panose="020B0502020104020203" pitchFamily="34" charset="77"/>
              </a:rPr>
              <a:t> </a:t>
            </a:r>
            <a:r>
              <a:rPr lang="en-MY" dirty="0" err="1">
                <a:latin typeface="Gill Sans MT" panose="020B0502020104020203" pitchFamily="34" charset="77"/>
              </a:rPr>
              <a:t>dalam</a:t>
            </a:r>
            <a:r>
              <a:rPr lang="en-MY" dirty="0">
                <a:latin typeface="Gill Sans MT" panose="020B0502020104020203" pitchFamily="34" charset="77"/>
              </a:rPr>
              <a:t> </a:t>
            </a:r>
            <a:r>
              <a:rPr lang="en-MY" dirty="0" err="1">
                <a:latin typeface="Gill Sans MT" panose="020B0502020104020203" pitchFamily="34" charset="77"/>
              </a:rPr>
              <a:t>konteks</a:t>
            </a:r>
            <a:r>
              <a:rPr lang="en-MY" dirty="0">
                <a:latin typeface="Gill Sans MT" panose="020B0502020104020203" pitchFamily="34" charset="77"/>
              </a:rPr>
              <a:t> </a:t>
            </a:r>
            <a:r>
              <a:rPr lang="en-MY" dirty="0" err="1">
                <a:latin typeface="Gill Sans MT" panose="020B0502020104020203" pitchFamily="34" charset="77"/>
              </a:rPr>
              <a:t>sejarah</a:t>
            </a:r>
            <a:r>
              <a:rPr lang="en-MY" dirty="0">
                <a:latin typeface="Gill Sans MT" panose="020B0502020104020203" pitchFamily="34" charset="77"/>
              </a:rPr>
              <a:t> </a:t>
            </a:r>
            <a:r>
              <a:rPr lang="en-MY" dirty="0" err="1">
                <a:latin typeface="Gill Sans MT" panose="020B0502020104020203" pitchFamily="34" charset="77"/>
              </a:rPr>
              <a:t>pemikiran</a:t>
            </a:r>
            <a:r>
              <a:rPr lang="en-MY" dirty="0">
                <a:latin typeface="Gill Sans MT" panose="020B0502020104020203" pitchFamily="34" charset="77"/>
              </a:rPr>
              <a:t> </a:t>
            </a:r>
            <a:r>
              <a:rPr lang="en-MY" dirty="0" err="1">
                <a:latin typeface="Gill Sans MT" panose="020B0502020104020203" pitchFamily="34" charset="77"/>
              </a:rPr>
              <a:t>Eropah</a:t>
            </a:r>
            <a:r>
              <a:rPr lang="en-MY" dirty="0">
                <a:latin typeface="Gill Sans MT" panose="020B0502020104020203" pitchFamily="34" charset="77"/>
              </a:rPr>
              <a:t>, </a:t>
            </a:r>
            <a:r>
              <a:rPr lang="en-MY" dirty="0" err="1">
                <a:latin typeface="Gill Sans MT" panose="020B0502020104020203" pitchFamily="34" charset="77"/>
              </a:rPr>
              <a:t>daripada</a:t>
            </a:r>
            <a:r>
              <a:rPr lang="en-MY" dirty="0">
                <a:latin typeface="Gill Sans MT" panose="020B0502020104020203" pitchFamily="34" charset="77"/>
              </a:rPr>
              <a:t> zaman </a:t>
            </a:r>
            <a:r>
              <a:rPr lang="en-MY" dirty="0" err="1">
                <a:latin typeface="Gill Sans MT" panose="020B0502020104020203" pitchFamily="34" charset="77"/>
              </a:rPr>
              <a:t>sebelum</a:t>
            </a:r>
            <a:r>
              <a:rPr lang="en-MY" dirty="0">
                <a:latin typeface="Gill Sans MT" panose="020B0502020104020203" pitchFamily="34" charset="77"/>
              </a:rPr>
              <a:t>, </a:t>
            </a:r>
            <a:r>
              <a:rPr lang="en-MY" dirty="0" err="1">
                <a:latin typeface="Gill Sans MT" panose="020B0502020104020203" pitchFamily="34" charset="77"/>
              </a:rPr>
              <a:t>semasa</a:t>
            </a:r>
            <a:r>
              <a:rPr lang="en-MY" dirty="0">
                <a:latin typeface="Gill Sans MT" panose="020B0502020104020203" pitchFamily="34" charset="77"/>
              </a:rPr>
              <a:t> dan </a:t>
            </a:r>
            <a:r>
              <a:rPr lang="en-MY" dirty="0" err="1">
                <a:latin typeface="Gill Sans MT" panose="020B0502020104020203" pitchFamily="34" charset="77"/>
              </a:rPr>
              <a:t>selepas</a:t>
            </a:r>
            <a:r>
              <a:rPr lang="en-MY" dirty="0">
                <a:latin typeface="Gill Sans MT" panose="020B0502020104020203" pitchFamily="34" charset="77"/>
              </a:rPr>
              <a:t> Enlightenment. </a:t>
            </a:r>
            <a:r>
              <a:rPr lang="en-MY" dirty="0" err="1">
                <a:latin typeface="Gill Sans MT" panose="020B0502020104020203" pitchFamily="34" charset="77"/>
              </a:rPr>
              <a:t>Kemudian</a:t>
            </a:r>
            <a:r>
              <a:rPr lang="en-MY" dirty="0">
                <a:latin typeface="Gill Sans MT" panose="020B0502020104020203" pitchFamily="34" charset="77"/>
              </a:rPr>
              <a:t> </a:t>
            </a:r>
            <a:r>
              <a:rPr lang="en-MY" dirty="0" err="1">
                <a:latin typeface="Gill Sans MT" panose="020B0502020104020203" pitchFamily="34" charset="77"/>
              </a:rPr>
              <a:t>dikupas</a:t>
            </a:r>
            <a:r>
              <a:rPr lang="en-MY" dirty="0">
                <a:latin typeface="Gill Sans MT" panose="020B0502020104020203" pitchFamily="34" charset="77"/>
              </a:rPr>
              <a:t> pula </a:t>
            </a:r>
            <a:r>
              <a:rPr lang="en-MY" dirty="0" err="1">
                <a:latin typeface="Gill Sans MT" panose="020B0502020104020203" pitchFamily="34" charset="77"/>
              </a:rPr>
              <a:t>impak</a:t>
            </a:r>
            <a:r>
              <a:rPr lang="en-MY" dirty="0">
                <a:latin typeface="Gill Sans MT" panose="020B0502020104020203" pitchFamily="34" charset="77"/>
              </a:rPr>
              <a:t> </a:t>
            </a:r>
            <a:r>
              <a:rPr lang="en-MY" dirty="0" err="1">
                <a:latin typeface="Gill Sans MT" panose="020B0502020104020203" pitchFamily="34" charset="77"/>
              </a:rPr>
              <a:t>kefahaman</a:t>
            </a:r>
            <a:r>
              <a:rPr lang="en-MY" dirty="0">
                <a:latin typeface="Gill Sans MT" panose="020B0502020104020203" pitchFamily="34" charset="77"/>
              </a:rPr>
              <a:t> dan </a:t>
            </a:r>
            <a:r>
              <a:rPr lang="en-MY" dirty="0" err="1">
                <a:latin typeface="Gill Sans MT" panose="020B0502020104020203" pitchFamily="34" charset="77"/>
              </a:rPr>
              <a:t>amalan</a:t>
            </a:r>
            <a:r>
              <a:rPr lang="en-MY" dirty="0">
                <a:latin typeface="Gill Sans MT" panose="020B0502020104020203" pitchFamily="34" charset="77"/>
              </a:rPr>
              <a:t> </a:t>
            </a:r>
            <a:r>
              <a:rPr lang="en-MY" dirty="0" err="1">
                <a:latin typeface="Gill Sans MT" panose="020B0502020104020203" pitchFamily="34" charset="77"/>
              </a:rPr>
              <a:t>konsep</a:t>
            </a:r>
            <a:r>
              <a:rPr lang="en-MY" dirty="0">
                <a:latin typeface="Gill Sans MT" panose="020B0502020104020203" pitchFamily="34" charset="77"/>
              </a:rPr>
              <a:t> </a:t>
            </a:r>
            <a:r>
              <a:rPr lang="en-MY" dirty="0" err="1">
                <a:latin typeface="Gill Sans MT" panose="020B0502020104020203" pitchFamily="34" charset="77"/>
              </a:rPr>
              <a:t>etika</a:t>
            </a:r>
            <a:r>
              <a:rPr lang="en-MY" dirty="0">
                <a:latin typeface="Gill Sans MT" panose="020B0502020104020203" pitchFamily="34" charset="77"/>
              </a:rPr>
              <a:t> </a:t>
            </a:r>
            <a:r>
              <a:rPr lang="en-MY" dirty="0" err="1">
                <a:latin typeface="Gill Sans MT" panose="020B0502020104020203" pitchFamily="34" charset="77"/>
              </a:rPr>
              <a:t>ketika</a:t>
            </a:r>
            <a:r>
              <a:rPr lang="en-MY" dirty="0">
                <a:latin typeface="Gill Sans MT" panose="020B0502020104020203" pitchFamily="34" charset="77"/>
              </a:rPr>
              <a:t> </a:t>
            </a:r>
            <a:r>
              <a:rPr lang="en-MY" dirty="0" err="1">
                <a:latin typeface="Gill Sans MT" panose="020B0502020104020203" pitchFamily="34" charset="77"/>
              </a:rPr>
              <a:t>disemaikan</a:t>
            </a:r>
            <a:r>
              <a:rPr lang="en-MY" dirty="0">
                <a:latin typeface="Gill Sans MT" panose="020B0502020104020203" pitchFamily="34" charset="77"/>
              </a:rPr>
              <a:t> </a:t>
            </a:r>
            <a:r>
              <a:rPr lang="en-MY" dirty="0" err="1">
                <a:latin typeface="Gill Sans MT" panose="020B0502020104020203" pitchFamily="34" charset="77"/>
              </a:rPr>
              <a:t>semasa</a:t>
            </a:r>
            <a:r>
              <a:rPr lang="en-MY" dirty="0">
                <a:latin typeface="Gill Sans MT" panose="020B0502020104020203" pitchFamily="34" charset="77"/>
              </a:rPr>
              <a:t> zaman </a:t>
            </a:r>
            <a:r>
              <a:rPr lang="en-MY" dirty="0" err="1">
                <a:latin typeface="Gill Sans MT" panose="020B0502020104020203" pitchFamily="34" charset="77"/>
              </a:rPr>
              <a:t>kolonial</a:t>
            </a:r>
            <a:r>
              <a:rPr lang="en-MY" dirty="0">
                <a:latin typeface="Gill Sans MT" panose="020B0502020104020203" pitchFamily="34" charset="77"/>
              </a:rPr>
              <a:t> dan </a:t>
            </a:r>
            <a:r>
              <a:rPr lang="en-MY" dirty="0" err="1">
                <a:latin typeface="Gill Sans MT" panose="020B0502020104020203" pitchFamily="34" charset="77"/>
              </a:rPr>
              <a:t>pascakolonial</a:t>
            </a:r>
            <a:r>
              <a:rPr lang="en-MY" dirty="0">
                <a:latin typeface="Gill Sans MT" panose="020B0502020104020203" pitchFamily="34" charset="77"/>
              </a:rPr>
              <a:t> di </a:t>
            </a:r>
            <a:r>
              <a:rPr lang="en-MY" dirty="0" err="1">
                <a:latin typeface="Gill Sans MT" panose="020B0502020104020203" pitchFamily="34" charset="77"/>
              </a:rPr>
              <a:t>luar</a:t>
            </a:r>
            <a:r>
              <a:rPr lang="en-MY" dirty="0">
                <a:latin typeface="Gill Sans MT" panose="020B0502020104020203" pitchFamily="34" charset="77"/>
              </a:rPr>
              <a:t> </a:t>
            </a:r>
            <a:r>
              <a:rPr lang="en-MY" dirty="0" err="1">
                <a:latin typeface="Gill Sans MT" panose="020B0502020104020203" pitchFamily="34" charset="77"/>
              </a:rPr>
              <a:t>Eropah</a:t>
            </a:r>
            <a:r>
              <a:rPr lang="en-MY" dirty="0">
                <a:latin typeface="Gill Sans MT" panose="020B0502020104020203" pitchFamily="34" charset="77"/>
              </a:rPr>
              <a:t>. </a:t>
            </a:r>
            <a:r>
              <a:rPr lang="en-MY" dirty="0" err="1">
                <a:latin typeface="Gill Sans MT" panose="020B0502020104020203" pitchFamily="34" charset="77"/>
              </a:rPr>
              <a:t>Fokus</a:t>
            </a:r>
            <a:r>
              <a:rPr lang="en-MY" dirty="0">
                <a:latin typeface="Gill Sans MT" panose="020B0502020104020203" pitchFamily="34" charset="77"/>
              </a:rPr>
              <a:t> </a:t>
            </a:r>
            <a:r>
              <a:rPr lang="en-MY" dirty="0" err="1">
                <a:latin typeface="Gill Sans MT" panose="020B0502020104020203" pitchFamily="34" charset="77"/>
              </a:rPr>
              <a:t>ketiga</a:t>
            </a:r>
            <a:r>
              <a:rPr lang="en-MY" dirty="0">
                <a:latin typeface="Gill Sans MT" panose="020B0502020104020203" pitchFamily="34" charset="77"/>
              </a:rPr>
              <a:t> </a:t>
            </a:r>
            <a:r>
              <a:rPr lang="en-MY" dirty="0" err="1">
                <a:latin typeface="Gill Sans MT" panose="020B0502020104020203" pitchFamily="34" charset="77"/>
              </a:rPr>
              <a:t>adalah</a:t>
            </a:r>
            <a:r>
              <a:rPr lang="en-MY" dirty="0">
                <a:latin typeface="Gill Sans MT" panose="020B0502020104020203" pitchFamily="34" charset="77"/>
              </a:rPr>
              <a:t> </a:t>
            </a:r>
            <a:r>
              <a:rPr lang="en-MY" dirty="0" err="1">
                <a:latin typeface="Gill Sans MT" panose="020B0502020104020203" pitchFamily="34" charset="77"/>
              </a:rPr>
              <a:t>terhadap</a:t>
            </a:r>
            <a:r>
              <a:rPr lang="en-MY" dirty="0">
                <a:latin typeface="Gill Sans MT" panose="020B0502020104020203" pitchFamily="34" charset="77"/>
              </a:rPr>
              <a:t> </a:t>
            </a:r>
            <a:r>
              <a:rPr lang="en-MY" dirty="0" err="1">
                <a:latin typeface="Gill Sans MT" panose="020B0502020104020203" pitchFamily="34" charset="77"/>
              </a:rPr>
              <a:t>konsep</a:t>
            </a:r>
            <a:r>
              <a:rPr lang="en-MY" dirty="0">
                <a:latin typeface="Gill Sans MT" panose="020B0502020104020203" pitchFamily="34" charset="77"/>
              </a:rPr>
              <a:t> ‘</a:t>
            </a:r>
            <a:r>
              <a:rPr lang="en-MY" dirty="0" err="1">
                <a:latin typeface="Gill Sans MT" panose="020B0502020104020203" pitchFamily="34" charset="77"/>
              </a:rPr>
              <a:t>peradaban</a:t>
            </a:r>
            <a:r>
              <a:rPr lang="en-MY" dirty="0">
                <a:latin typeface="Gill Sans MT" panose="020B0502020104020203" pitchFamily="34" charset="77"/>
              </a:rPr>
              <a:t>’ </a:t>
            </a:r>
            <a:r>
              <a:rPr lang="en-MY" dirty="0" err="1">
                <a:latin typeface="Gill Sans MT" panose="020B0502020104020203" pitchFamily="34" charset="77"/>
              </a:rPr>
              <a:t>berdasarkan</a:t>
            </a:r>
            <a:r>
              <a:rPr lang="en-MY" dirty="0">
                <a:latin typeface="Gill Sans MT" panose="020B0502020104020203" pitchFamily="34" charset="77"/>
              </a:rPr>
              <a:t> </a:t>
            </a:r>
            <a:r>
              <a:rPr lang="en-MY" dirty="0" err="1">
                <a:latin typeface="Gill Sans MT" panose="020B0502020104020203" pitchFamily="34" charset="77"/>
              </a:rPr>
              <a:t>susur</a:t>
            </a:r>
            <a:r>
              <a:rPr lang="en-MY" dirty="0">
                <a:latin typeface="Gill Sans MT" panose="020B0502020104020203" pitchFamily="34" charset="77"/>
              </a:rPr>
              <a:t> masa </a:t>
            </a:r>
            <a:r>
              <a:rPr lang="en-MY" dirty="0" err="1">
                <a:latin typeface="Gill Sans MT" panose="020B0502020104020203" pitchFamily="34" charset="77"/>
              </a:rPr>
              <a:t>pra</a:t>
            </a:r>
            <a:r>
              <a:rPr lang="en-MY" dirty="0">
                <a:latin typeface="Gill Sans MT" panose="020B0502020104020203" pitchFamily="34" charset="77"/>
              </a:rPr>
              <a:t> </a:t>
            </a:r>
            <a:r>
              <a:rPr lang="en-MY" dirty="0" err="1">
                <a:latin typeface="Gill Sans MT" panose="020B0502020104020203" pitchFamily="34" charset="77"/>
              </a:rPr>
              <a:t>kolonialisme</a:t>
            </a:r>
            <a:r>
              <a:rPr lang="en-MY" dirty="0">
                <a:latin typeface="Gill Sans MT" panose="020B0502020104020203" pitchFamily="34" charset="77"/>
              </a:rPr>
              <a:t>, </a:t>
            </a:r>
            <a:r>
              <a:rPr lang="en-MY" dirty="0" err="1">
                <a:latin typeface="Gill Sans MT" panose="020B0502020104020203" pitchFamily="34" charset="77"/>
              </a:rPr>
              <a:t>kolonialisme</a:t>
            </a:r>
            <a:r>
              <a:rPr lang="en-MY" dirty="0">
                <a:latin typeface="Gill Sans MT" panose="020B0502020104020203" pitchFamily="34" charset="77"/>
              </a:rPr>
              <a:t> dan </a:t>
            </a:r>
            <a:r>
              <a:rPr lang="en-MY" dirty="0" err="1">
                <a:latin typeface="Gill Sans MT" panose="020B0502020104020203" pitchFamily="34" charset="77"/>
              </a:rPr>
              <a:t>pasca</a:t>
            </a:r>
            <a:r>
              <a:rPr lang="en-MY" dirty="0">
                <a:latin typeface="Gill Sans MT" panose="020B0502020104020203" pitchFamily="34" charset="77"/>
              </a:rPr>
              <a:t> </a:t>
            </a:r>
            <a:r>
              <a:rPr lang="en-MY" dirty="0" err="1">
                <a:latin typeface="Gill Sans MT" panose="020B0502020104020203" pitchFamily="34" charset="77"/>
              </a:rPr>
              <a:t>kolonialisme</a:t>
            </a:r>
            <a:r>
              <a:rPr lang="en-MY" dirty="0">
                <a:latin typeface="Gill Sans MT" panose="020B0502020104020203" pitchFamily="34" charset="77"/>
              </a:rPr>
              <a:t>, </a:t>
            </a:r>
            <a:r>
              <a:rPr lang="en-MY" dirty="0" err="1">
                <a:latin typeface="Gill Sans MT" panose="020B0502020104020203" pitchFamily="34" charset="77"/>
              </a:rPr>
              <a:t>timur</a:t>
            </a:r>
            <a:r>
              <a:rPr lang="en-MY" dirty="0">
                <a:latin typeface="Gill Sans MT" panose="020B0502020104020203" pitchFamily="34" charset="77"/>
              </a:rPr>
              <a:t> dan </a:t>
            </a:r>
            <a:r>
              <a:rPr lang="en-MY" dirty="0" err="1">
                <a:latin typeface="Gill Sans MT" panose="020B0502020104020203" pitchFamily="34" charset="77"/>
              </a:rPr>
              <a:t>barat</a:t>
            </a:r>
            <a:r>
              <a:rPr lang="en-MY" dirty="0">
                <a:latin typeface="Gill Sans MT" panose="020B0502020104020203" pitchFamily="34" charset="77"/>
              </a:rPr>
              <a:t>, </a:t>
            </a:r>
            <a:r>
              <a:rPr lang="en-MY" dirty="0" err="1">
                <a:latin typeface="Gill Sans MT" panose="020B0502020104020203" pitchFamily="34" charset="77"/>
              </a:rPr>
              <a:t>perspektif</a:t>
            </a:r>
            <a:r>
              <a:rPr lang="en-MY" dirty="0">
                <a:latin typeface="Gill Sans MT" panose="020B0502020104020203" pitchFamily="34" charset="77"/>
              </a:rPr>
              <a:t> agama dan </a:t>
            </a:r>
            <a:r>
              <a:rPr lang="en-MY" dirty="0" err="1">
                <a:latin typeface="Gill Sans MT" panose="020B0502020104020203" pitchFamily="34" charset="77"/>
              </a:rPr>
              <a:t>kepercayaan</a:t>
            </a:r>
            <a:r>
              <a:rPr lang="en-MY" dirty="0">
                <a:latin typeface="Gill Sans MT" panose="020B0502020104020203" pitchFamily="34" charset="77"/>
              </a:rPr>
              <a:t>. </a:t>
            </a:r>
            <a:r>
              <a:rPr lang="en-MY" dirty="0" err="1">
                <a:latin typeface="Gill Sans MT" panose="020B0502020104020203" pitchFamily="34" charset="77"/>
              </a:rPr>
              <a:t>Contoh-contoh</a:t>
            </a:r>
            <a:r>
              <a:rPr lang="en-MY" dirty="0">
                <a:latin typeface="Gill Sans MT" panose="020B0502020104020203" pitchFamily="34" charset="77"/>
              </a:rPr>
              <a:t> </a:t>
            </a:r>
            <a:r>
              <a:rPr lang="en-MY" dirty="0" err="1">
                <a:latin typeface="Gill Sans MT" panose="020B0502020104020203" pitchFamily="34" charset="77"/>
              </a:rPr>
              <a:t>boleh</a:t>
            </a:r>
            <a:r>
              <a:rPr lang="en-MY" dirty="0">
                <a:latin typeface="Gill Sans MT" panose="020B0502020104020203" pitchFamily="34" charset="77"/>
              </a:rPr>
              <a:t> </a:t>
            </a:r>
            <a:r>
              <a:rPr lang="en-MY" dirty="0" err="1">
                <a:latin typeface="Gill Sans MT" panose="020B0502020104020203" pitchFamily="34" charset="77"/>
              </a:rPr>
              <a:t>ditimba</a:t>
            </a:r>
            <a:r>
              <a:rPr lang="en-MY" dirty="0">
                <a:latin typeface="Gill Sans MT" panose="020B0502020104020203" pitchFamily="34" charset="77"/>
              </a:rPr>
              <a:t> </a:t>
            </a:r>
            <a:r>
              <a:rPr lang="en-MY" dirty="0" err="1">
                <a:latin typeface="Gill Sans MT" panose="020B0502020104020203" pitchFamily="34" charset="77"/>
              </a:rPr>
              <a:t>daripada</a:t>
            </a:r>
            <a:r>
              <a:rPr lang="en-MY" dirty="0">
                <a:latin typeface="Gill Sans MT" panose="020B0502020104020203" pitchFamily="34" charset="77"/>
              </a:rPr>
              <a:t> </a:t>
            </a:r>
            <a:r>
              <a:rPr lang="en-MY" dirty="0" err="1">
                <a:latin typeface="Gill Sans MT" panose="020B0502020104020203" pitchFamily="34" charset="77"/>
              </a:rPr>
              <a:t>pengalaman</a:t>
            </a:r>
            <a:r>
              <a:rPr lang="en-MY" dirty="0">
                <a:latin typeface="Gill Sans MT" panose="020B0502020104020203" pitchFamily="34" charset="77"/>
              </a:rPr>
              <a:t> </a:t>
            </a:r>
            <a:r>
              <a:rPr lang="en-MY" dirty="0" err="1">
                <a:latin typeface="Gill Sans MT" panose="020B0502020104020203" pitchFamily="34" charset="77"/>
              </a:rPr>
              <a:t>sejagat</a:t>
            </a:r>
            <a:r>
              <a:rPr lang="en-MY" dirty="0">
                <a:latin typeface="Gill Sans MT" panose="020B0502020104020203" pitchFamily="34" charset="77"/>
              </a:rPr>
              <a:t> dan </a:t>
            </a:r>
            <a:r>
              <a:rPr lang="en-MY" dirty="0" err="1">
                <a:latin typeface="Gill Sans MT" panose="020B0502020104020203" pitchFamily="34" charset="77"/>
              </a:rPr>
              <a:t>Alam</a:t>
            </a:r>
            <a:r>
              <a:rPr lang="en-MY" dirty="0">
                <a:latin typeface="Gill Sans MT" panose="020B0502020104020203" pitchFamily="34" charset="77"/>
              </a:rPr>
              <a:t> </a:t>
            </a:r>
            <a:r>
              <a:rPr lang="en-MY" dirty="0" err="1">
                <a:latin typeface="Gill Sans MT" panose="020B0502020104020203" pitchFamily="34" charset="77"/>
              </a:rPr>
              <a:t>Melayu</a:t>
            </a:r>
            <a:r>
              <a:rPr lang="en-MY" dirty="0">
                <a:latin typeface="Gill Sans MT" panose="020B0502020104020203" pitchFamily="34" charset="77"/>
              </a:rPr>
              <a:t>. (130 </a:t>
            </a:r>
            <a:r>
              <a:rPr lang="en-MY" dirty="0" err="1">
                <a:latin typeface="Gill Sans MT" panose="020B0502020104020203" pitchFamily="34" charset="77"/>
              </a:rPr>
              <a:t>perkataan</a:t>
            </a:r>
            <a:r>
              <a:rPr lang="en-MY" dirty="0">
                <a:latin typeface="Gill Sans MT" panose="020B0502020104020203" pitchFamily="34" charset="77"/>
              </a:rPr>
              <a:t>)</a:t>
            </a:r>
          </a:p>
          <a:p>
            <a:pPr marL="0" indent="0" algn="just">
              <a:buNone/>
            </a:pPr>
            <a:endParaRPr lang="en-MY" dirty="0">
              <a:latin typeface="Gill Sans MT" panose="020B0502020104020203" pitchFamily="34" charset="77"/>
            </a:endParaRPr>
          </a:p>
          <a:p>
            <a:pPr algn="just"/>
            <a:r>
              <a:rPr lang="en-MY" dirty="0" err="1">
                <a:latin typeface="Gill Sans MT" panose="020B0502020104020203" pitchFamily="34" charset="77"/>
              </a:rPr>
              <a:t>Objektif</a:t>
            </a:r>
            <a:r>
              <a:rPr lang="en-MY" dirty="0">
                <a:latin typeface="Gill Sans MT" panose="020B0502020104020203" pitchFamily="34" charset="77"/>
              </a:rPr>
              <a:t>:</a:t>
            </a:r>
          </a:p>
          <a:p>
            <a:pPr algn="just"/>
            <a:r>
              <a:rPr lang="en-MY" dirty="0" err="1">
                <a:latin typeface="Gill Sans MT" panose="020B0502020104020203" pitchFamily="34" charset="77"/>
              </a:rPr>
              <a:t>Memahami</a:t>
            </a:r>
            <a:r>
              <a:rPr lang="en-MY" dirty="0">
                <a:latin typeface="Gill Sans MT" panose="020B0502020104020203" pitchFamily="34" charset="77"/>
              </a:rPr>
              <a:t> </a:t>
            </a:r>
            <a:r>
              <a:rPr lang="en-MY" dirty="0" err="1">
                <a:latin typeface="Gill Sans MT" panose="020B0502020104020203" pitchFamily="34" charset="77"/>
              </a:rPr>
              <a:t>konsep</a:t>
            </a:r>
            <a:r>
              <a:rPr lang="en-MY" dirty="0">
                <a:latin typeface="Gill Sans MT" panose="020B0502020104020203" pitchFamily="34" charset="77"/>
              </a:rPr>
              <a:t> </a:t>
            </a:r>
            <a:r>
              <a:rPr lang="en-MY" dirty="0" err="1">
                <a:latin typeface="Gill Sans MT" panose="020B0502020104020203" pitchFamily="34" charset="77"/>
              </a:rPr>
              <a:t>etika</a:t>
            </a:r>
            <a:r>
              <a:rPr lang="en-MY" dirty="0">
                <a:latin typeface="Gill Sans MT" panose="020B0502020104020203" pitchFamily="34" charset="77"/>
              </a:rPr>
              <a:t> dan </a:t>
            </a:r>
            <a:r>
              <a:rPr lang="en-MY" dirty="0" err="1">
                <a:latin typeface="Gill Sans MT" panose="020B0502020104020203" pitchFamily="34" charset="77"/>
              </a:rPr>
              <a:t>peradaban</a:t>
            </a:r>
            <a:r>
              <a:rPr lang="en-MY" dirty="0">
                <a:latin typeface="Gill Sans MT" panose="020B0502020104020203" pitchFamily="34" charset="77"/>
              </a:rPr>
              <a:t> </a:t>
            </a:r>
            <a:r>
              <a:rPr lang="en-MY" dirty="0" err="1">
                <a:latin typeface="Gill Sans MT" panose="020B0502020104020203" pitchFamily="34" charset="77"/>
              </a:rPr>
              <a:t>serta</a:t>
            </a:r>
            <a:r>
              <a:rPr lang="en-MY" dirty="0">
                <a:latin typeface="Gill Sans MT" panose="020B0502020104020203" pitchFamily="34" charset="77"/>
              </a:rPr>
              <a:t> </a:t>
            </a:r>
            <a:r>
              <a:rPr lang="en-MY" dirty="0" err="1">
                <a:latin typeface="Gill Sans MT" panose="020B0502020104020203" pitchFamily="34" charset="77"/>
              </a:rPr>
              <a:t>perkembangan</a:t>
            </a:r>
            <a:r>
              <a:rPr lang="en-MY" dirty="0">
                <a:latin typeface="Gill Sans MT" panose="020B0502020104020203" pitchFamily="34" charset="77"/>
              </a:rPr>
              <a:t> idea dan </a:t>
            </a:r>
            <a:r>
              <a:rPr lang="en-MY" dirty="0" err="1">
                <a:latin typeface="Gill Sans MT" panose="020B0502020104020203" pitchFamily="34" charset="77"/>
              </a:rPr>
              <a:t>amalannya</a:t>
            </a:r>
            <a:endParaRPr lang="en-MY" dirty="0">
              <a:latin typeface="Gill Sans MT" panose="020B0502020104020203" pitchFamily="34" charset="77"/>
            </a:endParaRPr>
          </a:p>
          <a:p>
            <a:pPr algn="just"/>
            <a:r>
              <a:rPr lang="en-MY" dirty="0">
                <a:latin typeface="Gill Sans MT" panose="020B0502020104020203" pitchFamily="34" charset="77"/>
              </a:rPr>
              <a:t>Hasil </a:t>
            </a:r>
            <a:r>
              <a:rPr lang="en-MY" dirty="0" err="1">
                <a:latin typeface="Gill Sans MT" panose="020B0502020104020203" pitchFamily="34" charset="77"/>
              </a:rPr>
              <a:t>Pembelajaran</a:t>
            </a:r>
            <a:r>
              <a:rPr lang="en-MY" dirty="0">
                <a:latin typeface="Gill Sans MT" panose="020B0502020104020203" pitchFamily="34" charset="77"/>
              </a:rPr>
              <a:t> </a:t>
            </a:r>
            <a:r>
              <a:rPr lang="en-MY" dirty="0" err="1">
                <a:latin typeface="Gill Sans MT" panose="020B0502020104020203" pitchFamily="34" charset="77"/>
              </a:rPr>
              <a:t>bab</a:t>
            </a:r>
            <a:r>
              <a:rPr lang="en-MY" dirty="0">
                <a:latin typeface="Gill Sans MT" panose="020B0502020104020203" pitchFamily="34" charset="77"/>
              </a:rPr>
              <a:t>:</a:t>
            </a:r>
          </a:p>
          <a:p>
            <a:pPr algn="just"/>
            <a:r>
              <a:rPr lang="en-MY" dirty="0">
                <a:latin typeface="Gill Sans MT" panose="020B0502020104020203" pitchFamily="34" charset="77"/>
              </a:rPr>
              <a:t>1. </a:t>
            </a:r>
            <a:r>
              <a:rPr lang="en-MY" dirty="0" err="1">
                <a:latin typeface="Gill Sans MT" panose="020B0502020104020203" pitchFamily="34" charset="77"/>
              </a:rPr>
              <a:t>Menjelaskan</a:t>
            </a:r>
            <a:r>
              <a:rPr lang="en-MY" dirty="0">
                <a:latin typeface="Gill Sans MT" panose="020B0502020104020203" pitchFamily="34" charset="77"/>
              </a:rPr>
              <a:t> </a:t>
            </a:r>
            <a:r>
              <a:rPr lang="en-MY" dirty="0" err="1">
                <a:latin typeface="Gill Sans MT" panose="020B0502020104020203" pitchFamily="34" charset="77"/>
              </a:rPr>
              <a:t>konsep</a:t>
            </a:r>
            <a:r>
              <a:rPr lang="en-MY" dirty="0">
                <a:latin typeface="Gill Sans MT" panose="020B0502020104020203" pitchFamily="34" charset="77"/>
              </a:rPr>
              <a:t> </a:t>
            </a:r>
            <a:r>
              <a:rPr lang="en-MY" dirty="0" err="1">
                <a:latin typeface="Gill Sans MT" panose="020B0502020104020203" pitchFamily="34" charset="77"/>
              </a:rPr>
              <a:t>etika</a:t>
            </a:r>
            <a:r>
              <a:rPr lang="en-MY" dirty="0">
                <a:latin typeface="Gill Sans MT" panose="020B0502020104020203" pitchFamily="34" charset="77"/>
              </a:rPr>
              <a:t> </a:t>
            </a:r>
            <a:r>
              <a:rPr lang="en-MY" dirty="0" err="1">
                <a:latin typeface="Gill Sans MT" panose="020B0502020104020203" pitchFamily="34" charset="77"/>
              </a:rPr>
              <a:t>dalam</a:t>
            </a:r>
            <a:r>
              <a:rPr lang="en-MY" dirty="0">
                <a:latin typeface="Gill Sans MT" panose="020B0502020104020203" pitchFamily="34" charset="77"/>
              </a:rPr>
              <a:t> </a:t>
            </a:r>
            <a:r>
              <a:rPr lang="en-MY" dirty="0" err="1">
                <a:latin typeface="Gill Sans MT" panose="020B0502020104020203" pitchFamily="34" charset="77"/>
              </a:rPr>
              <a:t>sejarah</a:t>
            </a:r>
            <a:r>
              <a:rPr lang="en-MY" dirty="0">
                <a:latin typeface="Gill Sans MT" panose="020B0502020104020203" pitchFamily="34" charset="77"/>
              </a:rPr>
              <a:t> </a:t>
            </a:r>
            <a:r>
              <a:rPr lang="en-MY" dirty="0" err="1">
                <a:latin typeface="Gill Sans MT" panose="020B0502020104020203" pitchFamily="34" charset="77"/>
              </a:rPr>
              <a:t>pemikiran</a:t>
            </a:r>
            <a:r>
              <a:rPr lang="en-MY" dirty="0">
                <a:latin typeface="Gill Sans MT" panose="020B0502020104020203" pitchFamily="34" charset="77"/>
              </a:rPr>
              <a:t> </a:t>
            </a:r>
            <a:r>
              <a:rPr lang="en-MY" dirty="0" err="1">
                <a:latin typeface="Gill Sans MT" panose="020B0502020104020203" pitchFamily="34" charset="77"/>
              </a:rPr>
              <a:t>manusia</a:t>
            </a:r>
            <a:endParaRPr lang="en-MY" dirty="0">
              <a:latin typeface="Gill Sans MT" panose="020B0502020104020203" pitchFamily="34" charset="77"/>
            </a:endParaRPr>
          </a:p>
          <a:p>
            <a:pPr algn="just"/>
            <a:r>
              <a:rPr lang="en-MY" dirty="0">
                <a:latin typeface="Gill Sans MT" panose="020B0502020104020203" pitchFamily="34" charset="77"/>
              </a:rPr>
              <a:t>2. </a:t>
            </a:r>
            <a:r>
              <a:rPr lang="en-MY" dirty="0" err="1">
                <a:latin typeface="Gill Sans MT" panose="020B0502020104020203" pitchFamily="34" charset="77"/>
              </a:rPr>
              <a:t>Membincangkan</a:t>
            </a:r>
            <a:r>
              <a:rPr lang="en-MY" dirty="0">
                <a:latin typeface="Gill Sans MT" panose="020B0502020104020203" pitchFamily="34" charset="77"/>
              </a:rPr>
              <a:t> </a:t>
            </a:r>
            <a:r>
              <a:rPr lang="en-MY" dirty="0" err="1">
                <a:latin typeface="Gill Sans MT" panose="020B0502020104020203" pitchFamily="34" charset="77"/>
              </a:rPr>
              <a:t>konsep</a:t>
            </a:r>
            <a:r>
              <a:rPr lang="en-MY" dirty="0">
                <a:latin typeface="Gill Sans MT" panose="020B0502020104020203" pitchFamily="34" charset="77"/>
              </a:rPr>
              <a:t> </a:t>
            </a:r>
            <a:r>
              <a:rPr lang="en-MY" dirty="0" err="1">
                <a:latin typeface="Gill Sans MT" panose="020B0502020104020203" pitchFamily="34" charset="77"/>
              </a:rPr>
              <a:t>peradaban</a:t>
            </a:r>
            <a:r>
              <a:rPr lang="en-MY" dirty="0">
                <a:latin typeface="Gill Sans MT" panose="020B0502020104020203" pitchFamily="34" charset="77"/>
              </a:rPr>
              <a:t> </a:t>
            </a:r>
            <a:r>
              <a:rPr lang="en-MY" dirty="0" err="1">
                <a:latin typeface="Gill Sans MT" panose="020B0502020104020203" pitchFamily="34" charset="77"/>
              </a:rPr>
              <a:t>dalam</a:t>
            </a:r>
            <a:r>
              <a:rPr lang="en-MY" dirty="0">
                <a:latin typeface="Gill Sans MT" panose="020B0502020104020203" pitchFamily="34" charset="77"/>
              </a:rPr>
              <a:t> </a:t>
            </a:r>
            <a:r>
              <a:rPr lang="en-MY" dirty="0" err="1">
                <a:latin typeface="Gill Sans MT" panose="020B0502020104020203" pitchFamily="34" charset="77"/>
              </a:rPr>
              <a:t>sejarah</a:t>
            </a:r>
            <a:r>
              <a:rPr lang="en-MY" dirty="0">
                <a:latin typeface="Gill Sans MT" panose="020B0502020104020203" pitchFamily="34" charset="77"/>
              </a:rPr>
              <a:t> </a:t>
            </a:r>
            <a:r>
              <a:rPr lang="en-MY" dirty="0" err="1">
                <a:latin typeface="Gill Sans MT" panose="020B0502020104020203" pitchFamily="34" charset="77"/>
              </a:rPr>
              <a:t>pemikiran</a:t>
            </a:r>
            <a:r>
              <a:rPr lang="en-MY" dirty="0">
                <a:latin typeface="Gill Sans MT" panose="020B0502020104020203" pitchFamily="34" charset="77"/>
              </a:rPr>
              <a:t> </a:t>
            </a:r>
            <a:r>
              <a:rPr lang="en-MY" dirty="0" err="1">
                <a:latin typeface="Gill Sans MT" panose="020B0502020104020203" pitchFamily="34" charset="77"/>
              </a:rPr>
              <a:t>manusia</a:t>
            </a:r>
            <a:endParaRPr lang="en-MY" dirty="0">
              <a:latin typeface="Gill Sans MT" panose="020B0502020104020203" pitchFamily="34" charset="77"/>
            </a:endParaRPr>
          </a:p>
          <a:p>
            <a:endParaRPr lang="en-US" dirty="0">
              <a:latin typeface="Gill Sans MT" panose="020B0502020104020203" pitchFamily="34" charset="77"/>
            </a:endParaRPr>
          </a:p>
        </p:txBody>
      </p:sp>
    </p:spTree>
    <p:extLst>
      <p:ext uri="{BB962C8B-B14F-4D97-AF65-F5344CB8AC3E}">
        <p14:creationId xmlns:p14="http://schemas.microsoft.com/office/powerpoint/2010/main" val="1610976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xmlns="" id="{E02F3C71-C981-4614-98EA-D6C494F809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85AD224-7685-C944-9188-3A41A9652B4D}"/>
              </a:ext>
            </a:extLst>
          </p:cNvPr>
          <p:cNvSpPr>
            <a:spLocks noGrp="1"/>
          </p:cNvSpPr>
          <p:nvPr>
            <p:ph type="title"/>
          </p:nvPr>
        </p:nvSpPr>
        <p:spPr>
          <a:xfrm>
            <a:off x="821516" y="640263"/>
            <a:ext cx="6204984" cy="1344975"/>
          </a:xfrm>
        </p:spPr>
        <p:txBody>
          <a:bodyPr>
            <a:normAutofit/>
          </a:bodyPr>
          <a:lstStyle/>
          <a:p>
            <a:r>
              <a:rPr lang="en-MY" sz="2800" b="1" dirty="0"/>
              <a:t>3. Konsep </a:t>
            </a:r>
            <a:r>
              <a:rPr lang="en-MY" sz="2800" b="1" dirty="0" err="1"/>
              <a:t>peradaban</a:t>
            </a:r>
            <a:r>
              <a:rPr lang="en-MY" sz="2800" b="1" dirty="0"/>
              <a:t/>
            </a:r>
            <a:br>
              <a:rPr lang="en-MY" sz="2800" b="1" dirty="0"/>
            </a:br>
            <a:r>
              <a:rPr lang="en-MY" sz="2800" b="1" dirty="0"/>
              <a:t>c. </a:t>
            </a:r>
            <a:r>
              <a:rPr lang="en-MY" sz="2800" b="1" dirty="0" err="1"/>
              <a:t>Perspektif</a:t>
            </a:r>
            <a:r>
              <a:rPr lang="en-MY" sz="2800" b="1" dirty="0"/>
              <a:t> agama dan </a:t>
            </a:r>
            <a:r>
              <a:rPr lang="en-MY" sz="2800" b="1" dirty="0" err="1"/>
              <a:t>kepercayaan</a:t>
            </a:r>
            <a:r>
              <a:rPr lang="en-MY" sz="2800" dirty="0"/>
              <a:t/>
            </a:r>
            <a:br>
              <a:rPr lang="en-MY" sz="2800" dirty="0"/>
            </a:br>
            <a:endParaRPr lang="en-US" sz="2800" dirty="0"/>
          </a:p>
        </p:txBody>
      </p:sp>
      <p:sp>
        <p:nvSpPr>
          <p:cNvPr id="3" name="Content Placeholder 2">
            <a:extLst>
              <a:ext uri="{FF2B5EF4-FFF2-40B4-BE49-F238E27FC236}">
                <a16:creationId xmlns:a16="http://schemas.microsoft.com/office/drawing/2014/main" xmlns="" id="{21947282-366A-9A41-BD28-E9C83D979975}"/>
              </a:ext>
            </a:extLst>
          </p:cNvPr>
          <p:cNvSpPr>
            <a:spLocks noGrp="1"/>
          </p:cNvSpPr>
          <p:nvPr>
            <p:ph idx="1"/>
          </p:nvPr>
        </p:nvSpPr>
        <p:spPr>
          <a:xfrm>
            <a:off x="821515" y="2121762"/>
            <a:ext cx="6204984" cy="3626917"/>
          </a:xfrm>
        </p:spPr>
        <p:txBody>
          <a:bodyPr>
            <a:normAutofit/>
          </a:bodyPr>
          <a:lstStyle/>
          <a:p>
            <a:r>
              <a:rPr lang="en-US" sz="1700"/>
              <a:t>Alam Melayu diwarnai Kaum Muda</a:t>
            </a:r>
          </a:p>
          <a:p>
            <a:r>
              <a:rPr lang="en-US" sz="1700"/>
              <a:t>1930 Pengaruh Mesir, Kaum Muda terutama di Penang, Singapura, Sumatera Barat</a:t>
            </a:r>
          </a:p>
          <a:p>
            <a:r>
              <a:rPr lang="en-US" sz="1700"/>
              <a:t>1970 Kebangkitan Islam dari pelajar Malaysia di UK dan USA, Revolusi Iran dan Pergerakan Agama berakar umbi di Tanah Melayu ABIM, Al Arqam, PAS-Iran, Jemaah Islam-Kaum Tua, Tabligh-India</a:t>
            </a:r>
          </a:p>
          <a:p>
            <a:r>
              <a:rPr lang="en-US" sz="1700"/>
              <a:t>Cina: Taiwan</a:t>
            </a:r>
          </a:p>
          <a:p>
            <a:r>
              <a:rPr lang="en-US" sz="1700"/>
              <a:t>India: Hindu, Tamil Naidu</a:t>
            </a:r>
          </a:p>
          <a:p>
            <a:r>
              <a:rPr lang="en-US" sz="1700"/>
              <a:t>Kritian: USA Evangilish, Pentecostal</a:t>
            </a:r>
          </a:p>
          <a:p>
            <a:r>
              <a:rPr lang="en-US" sz="1700"/>
              <a:t>Agama Tradisi</a:t>
            </a:r>
          </a:p>
          <a:p>
            <a:endParaRPr lang="en-US" sz="1700"/>
          </a:p>
        </p:txBody>
      </p:sp>
      <p:pic>
        <p:nvPicPr>
          <p:cNvPr id="7" name="Picture 6" descr="A close up of a sign&#10;&#10;Description automatically generated">
            <a:extLst>
              <a:ext uri="{FF2B5EF4-FFF2-40B4-BE49-F238E27FC236}">
                <a16:creationId xmlns:a16="http://schemas.microsoft.com/office/drawing/2014/main" xmlns="" id="{444DF245-4F2F-654E-91AC-87F3E3EAEF40}"/>
              </a:ext>
            </a:extLst>
          </p:cNvPr>
          <p:cNvPicPr>
            <a:picLocks noChangeAspect="1"/>
          </p:cNvPicPr>
          <p:nvPr/>
        </p:nvPicPr>
        <p:blipFill>
          <a:blip r:embed="rId2"/>
          <a:stretch>
            <a:fillRect/>
          </a:stretch>
        </p:blipFill>
        <p:spPr>
          <a:xfrm>
            <a:off x="9087803" y="306909"/>
            <a:ext cx="1525905" cy="2286000"/>
          </a:xfrm>
          <a:prstGeom prst="rect">
            <a:avLst/>
          </a:prstGeom>
        </p:spPr>
      </p:pic>
      <p:pic>
        <p:nvPicPr>
          <p:cNvPr id="5" name="Picture 4" descr="A close up of a sign&#10;&#10;Description automatically generated">
            <a:extLst>
              <a:ext uri="{FF2B5EF4-FFF2-40B4-BE49-F238E27FC236}">
                <a16:creationId xmlns:a16="http://schemas.microsoft.com/office/drawing/2014/main" xmlns="" id="{8AC822D3-963A-6742-BF2A-CA0888CDE6B3}"/>
              </a:ext>
            </a:extLst>
          </p:cNvPr>
          <p:cNvPicPr>
            <a:picLocks noChangeAspect="1"/>
          </p:cNvPicPr>
          <p:nvPr/>
        </p:nvPicPr>
        <p:blipFill>
          <a:blip r:embed="rId3"/>
          <a:stretch>
            <a:fillRect/>
          </a:stretch>
        </p:blipFill>
        <p:spPr>
          <a:xfrm>
            <a:off x="8721091" y="2828925"/>
            <a:ext cx="2259329" cy="3388994"/>
          </a:xfrm>
          <a:prstGeom prst="rect">
            <a:avLst/>
          </a:prstGeom>
        </p:spPr>
      </p:pic>
    </p:spTree>
    <p:extLst>
      <p:ext uri="{BB962C8B-B14F-4D97-AF65-F5344CB8AC3E}">
        <p14:creationId xmlns:p14="http://schemas.microsoft.com/office/powerpoint/2010/main" val="2586641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xmlns="" id="{5F255613-AAE8-4321-9EBA-89253DD45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4F679B4-4C08-6748-8E32-ACD604AC4C3D}"/>
              </a:ext>
            </a:extLst>
          </p:cNvPr>
          <p:cNvSpPr>
            <a:spLocks noGrp="1"/>
          </p:cNvSpPr>
          <p:nvPr>
            <p:ph type="title"/>
          </p:nvPr>
        </p:nvSpPr>
        <p:spPr>
          <a:xfrm>
            <a:off x="838201" y="365125"/>
            <a:ext cx="5393360" cy="1325563"/>
          </a:xfrm>
        </p:spPr>
        <p:txBody>
          <a:bodyPr>
            <a:normAutofit/>
          </a:bodyPr>
          <a:lstStyle/>
          <a:p>
            <a:r>
              <a:rPr lang="en-US" b="1" dirty="0" err="1">
                <a:latin typeface="Gill Sans MT" panose="020B0502020104020203" pitchFamily="34" charset="77"/>
              </a:rPr>
              <a:t>Abstrak</a:t>
            </a:r>
            <a:endParaRPr lang="en-US" b="1" dirty="0">
              <a:latin typeface="Gill Sans MT" panose="020B0502020104020203" pitchFamily="34" charset="77"/>
            </a:endParaRPr>
          </a:p>
        </p:txBody>
      </p:sp>
      <p:sp>
        <p:nvSpPr>
          <p:cNvPr id="33" name="Freeform: Shape 32">
            <a:extLst>
              <a:ext uri="{FF2B5EF4-FFF2-40B4-BE49-F238E27FC236}">
                <a16:creationId xmlns:a16="http://schemas.microsoft.com/office/drawing/2014/main" xmlns="" id="{5A3987B4-5CBA-4CB7-862B-56A9917A2D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06774" y="0"/>
            <a:ext cx="1290924" cy="700685"/>
          </a:xfrm>
          <a:custGeom>
            <a:avLst/>
            <a:gdLst>
              <a:gd name="connsiteX0" fmla="*/ 0 w 1290924"/>
              <a:gd name="connsiteY0" fmla="*/ 0 h 700685"/>
              <a:gd name="connsiteX1" fmla="*/ 125445 w 1290924"/>
              <a:gd name="connsiteY1" fmla="*/ 0 h 700685"/>
              <a:gd name="connsiteX2" fmla="*/ 125445 w 1290924"/>
              <a:gd name="connsiteY2" fmla="*/ 529211 h 700685"/>
              <a:gd name="connsiteX3" fmla="*/ 1040371 w 1290924"/>
              <a:gd name="connsiteY3" fmla="*/ 0 h 700685"/>
              <a:gd name="connsiteX4" fmla="*/ 1290924 w 1290924"/>
              <a:gd name="connsiteY4" fmla="*/ 0 h 700685"/>
              <a:gd name="connsiteX5" fmla="*/ 94085 w 1290924"/>
              <a:gd name="connsiteY5" fmla="*/ 692290 h 700685"/>
              <a:gd name="connsiteX6" fmla="*/ 62724 w 1290924"/>
              <a:gd name="connsiteY6" fmla="*/ 700685 h 700685"/>
              <a:gd name="connsiteX7" fmla="*/ 0 w 1290924"/>
              <a:gd name="connsiteY7" fmla="*/ 637963 h 70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0924" h="700685">
                <a:moveTo>
                  <a:pt x="0" y="0"/>
                </a:moveTo>
                <a:lnTo>
                  <a:pt x="125445" y="0"/>
                </a:lnTo>
                <a:lnTo>
                  <a:pt x="125445" y="529211"/>
                </a:lnTo>
                <a:lnTo>
                  <a:pt x="1040371" y="0"/>
                </a:lnTo>
                <a:lnTo>
                  <a:pt x="1290924" y="0"/>
                </a:lnTo>
                <a:lnTo>
                  <a:pt x="94085" y="692290"/>
                </a:lnTo>
                <a:cubicBezTo>
                  <a:pt x="84551" y="697800"/>
                  <a:pt x="73733" y="700695"/>
                  <a:pt x="62724" y="700685"/>
                </a:cubicBezTo>
                <a:cubicBezTo>
                  <a:pt x="28082" y="700685"/>
                  <a:pt x="0" y="672604"/>
                  <a:pt x="0" y="637963"/>
                </a:cubicBezTo>
                <a:close/>
              </a:path>
            </a:pathLst>
          </a:custGeom>
          <a:solidFill>
            <a:srgbClr val="70AD47"/>
          </a:solidFill>
          <a:ln w="9525" cap="flat">
            <a:noFill/>
            <a:prstDash val="solid"/>
            <a:miter/>
          </a:ln>
        </p:spPr>
        <p:txBody>
          <a:bodyPr wrap="square" rtlCol="0" anchor="ctr">
            <a:noAutofit/>
          </a:bodyPr>
          <a:lstStyle/>
          <a:p>
            <a:endParaRPr lang="en-US" dirty="0"/>
          </a:p>
        </p:txBody>
      </p:sp>
      <p:sp>
        <p:nvSpPr>
          <p:cNvPr id="35" name="Freeform: Shape 34">
            <a:extLst>
              <a:ext uri="{FF2B5EF4-FFF2-40B4-BE49-F238E27FC236}">
                <a16:creationId xmlns:a16="http://schemas.microsoft.com/office/drawing/2014/main" xmlns="" id="{CB147A70-DC29-4DDF-A34C-2B82C6E229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800770" y="-702"/>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A2A05934-5993-9341-92EF-FB6E12B92462}"/>
              </a:ext>
            </a:extLst>
          </p:cNvPr>
          <p:cNvSpPr>
            <a:spLocks noGrp="1"/>
          </p:cNvSpPr>
          <p:nvPr>
            <p:ph idx="1"/>
          </p:nvPr>
        </p:nvSpPr>
        <p:spPr>
          <a:xfrm>
            <a:off x="838200" y="1825625"/>
            <a:ext cx="5393361" cy="4351338"/>
          </a:xfrm>
        </p:spPr>
        <p:txBody>
          <a:bodyPr>
            <a:normAutofit/>
          </a:bodyPr>
          <a:lstStyle/>
          <a:p>
            <a:pPr marL="0" indent="0">
              <a:buNone/>
            </a:pPr>
            <a:r>
              <a:rPr lang="en-MY" sz="2000" dirty="0">
                <a:latin typeface="Gill Sans MT" panose="020B0502020104020203" pitchFamily="34" charset="77"/>
              </a:rPr>
              <a:t>1. </a:t>
            </a:r>
            <a:r>
              <a:rPr lang="en-MY" sz="2000" dirty="0" err="1">
                <a:latin typeface="Gill Sans MT" panose="020B0502020104020203" pitchFamily="34" charset="77"/>
              </a:rPr>
              <a:t>Menelusuri</a:t>
            </a:r>
            <a:r>
              <a:rPr lang="en-MY" sz="2000" dirty="0">
                <a:latin typeface="Gill Sans MT" panose="020B0502020104020203" pitchFamily="34" charset="77"/>
              </a:rPr>
              <a:t> </a:t>
            </a:r>
            <a:r>
              <a:rPr lang="en-MY" sz="2000" dirty="0" err="1">
                <a:latin typeface="Gill Sans MT" panose="020B0502020104020203" pitchFamily="34" charset="77"/>
              </a:rPr>
              <a:t>pergerakan</a:t>
            </a:r>
            <a:r>
              <a:rPr lang="en-MY" sz="2000" dirty="0">
                <a:latin typeface="Gill Sans MT" panose="020B0502020104020203" pitchFamily="34" charset="77"/>
              </a:rPr>
              <a:t> idea dan </a:t>
            </a:r>
            <a:r>
              <a:rPr lang="en-MY" sz="2000" dirty="0" err="1">
                <a:latin typeface="Gill Sans MT" panose="020B0502020104020203" pitchFamily="34" charset="77"/>
              </a:rPr>
              <a:t>amalan</a:t>
            </a:r>
            <a:r>
              <a:rPr lang="en-MY" sz="2000" dirty="0">
                <a:latin typeface="Gill Sans MT" panose="020B0502020104020203" pitchFamily="34" charset="77"/>
              </a:rPr>
              <a:t> </a:t>
            </a:r>
            <a:r>
              <a:rPr lang="en-MY" sz="2000" dirty="0" err="1">
                <a:latin typeface="Gill Sans MT" panose="020B0502020104020203" pitchFamily="34" charset="77"/>
              </a:rPr>
              <a:t>etika</a:t>
            </a:r>
            <a:r>
              <a:rPr lang="en-MY" sz="2000" dirty="0">
                <a:latin typeface="Gill Sans MT" panose="020B0502020104020203" pitchFamily="34" charset="77"/>
              </a:rPr>
              <a:t> dan </a:t>
            </a:r>
            <a:r>
              <a:rPr lang="en-MY" sz="2000" dirty="0" err="1">
                <a:latin typeface="Gill Sans MT" panose="020B0502020104020203" pitchFamily="34" charset="77"/>
              </a:rPr>
              <a:t>peradaban</a:t>
            </a:r>
            <a:r>
              <a:rPr lang="en-MY" sz="2000" dirty="0">
                <a:latin typeface="Gill Sans MT" panose="020B0502020104020203" pitchFamily="34" charset="77"/>
              </a:rPr>
              <a:t> dunia</a:t>
            </a:r>
          </a:p>
          <a:p>
            <a:pPr marL="0" indent="0">
              <a:buNone/>
            </a:pPr>
            <a:r>
              <a:rPr lang="en-MY" sz="2000" dirty="0">
                <a:latin typeface="Gill Sans MT" panose="020B0502020104020203" pitchFamily="34" charset="77"/>
              </a:rPr>
              <a:t>2. Konsep Etika</a:t>
            </a:r>
          </a:p>
          <a:p>
            <a:pPr marL="0" indent="0">
              <a:buNone/>
            </a:pPr>
            <a:r>
              <a:rPr lang="en-MY" sz="2000" dirty="0">
                <a:latin typeface="Gill Sans MT" panose="020B0502020104020203" pitchFamily="34" charset="77"/>
              </a:rPr>
              <a:t>a. Sejarah </a:t>
            </a:r>
            <a:r>
              <a:rPr lang="en-MY" sz="2000" dirty="0" err="1">
                <a:latin typeface="Gill Sans MT" panose="020B0502020104020203" pitchFamily="34" charset="77"/>
              </a:rPr>
              <a:t>pemikiran</a:t>
            </a:r>
            <a:r>
              <a:rPr lang="en-MY" sz="2000" dirty="0">
                <a:latin typeface="Gill Sans MT" panose="020B0502020104020203" pitchFamily="34" charset="77"/>
              </a:rPr>
              <a:t> </a:t>
            </a:r>
            <a:r>
              <a:rPr lang="en-MY" sz="2000" dirty="0" err="1">
                <a:latin typeface="Gill Sans MT" panose="020B0502020104020203" pitchFamily="34" charset="77"/>
              </a:rPr>
              <a:t>Eropah</a:t>
            </a:r>
            <a:r>
              <a:rPr lang="en-MY" sz="2000" dirty="0">
                <a:latin typeface="Gill Sans MT" panose="020B0502020104020203" pitchFamily="34" charset="77"/>
              </a:rPr>
              <a:t>, </a:t>
            </a:r>
            <a:r>
              <a:rPr lang="en-MY" sz="2000" dirty="0" err="1">
                <a:latin typeface="Gill Sans MT" panose="020B0502020104020203" pitchFamily="34" charset="77"/>
              </a:rPr>
              <a:t>daripada</a:t>
            </a:r>
            <a:r>
              <a:rPr lang="en-MY" sz="2000" dirty="0">
                <a:latin typeface="Gill Sans MT" panose="020B0502020104020203" pitchFamily="34" charset="77"/>
              </a:rPr>
              <a:t> zaman </a:t>
            </a:r>
            <a:r>
              <a:rPr lang="en-MY" sz="2000" dirty="0" err="1">
                <a:latin typeface="Gill Sans MT" panose="020B0502020104020203" pitchFamily="34" charset="77"/>
              </a:rPr>
              <a:t>sebelum</a:t>
            </a:r>
            <a:r>
              <a:rPr lang="en-MY" sz="2000" dirty="0">
                <a:latin typeface="Gill Sans MT" panose="020B0502020104020203" pitchFamily="34" charset="77"/>
              </a:rPr>
              <a:t>, </a:t>
            </a:r>
            <a:r>
              <a:rPr lang="en-MY" sz="2000" dirty="0" err="1">
                <a:latin typeface="Gill Sans MT" panose="020B0502020104020203" pitchFamily="34" charset="77"/>
              </a:rPr>
              <a:t>semasa</a:t>
            </a:r>
            <a:r>
              <a:rPr lang="en-MY" sz="2000" dirty="0">
                <a:latin typeface="Gill Sans MT" panose="020B0502020104020203" pitchFamily="34" charset="77"/>
              </a:rPr>
              <a:t> dan </a:t>
            </a:r>
            <a:r>
              <a:rPr lang="en-MY" sz="2000" dirty="0" err="1">
                <a:latin typeface="Gill Sans MT" panose="020B0502020104020203" pitchFamily="34" charset="77"/>
              </a:rPr>
              <a:t>selepas</a:t>
            </a:r>
            <a:r>
              <a:rPr lang="en-MY" sz="2000" dirty="0">
                <a:latin typeface="Gill Sans MT" panose="020B0502020104020203" pitchFamily="34" charset="77"/>
              </a:rPr>
              <a:t> Enlightenment</a:t>
            </a:r>
          </a:p>
          <a:p>
            <a:pPr marL="0" indent="0">
              <a:buNone/>
            </a:pPr>
            <a:r>
              <a:rPr lang="en-MY" sz="2000" dirty="0">
                <a:latin typeface="Gill Sans MT" panose="020B0502020104020203" pitchFamily="34" charset="77"/>
              </a:rPr>
              <a:t>b. </a:t>
            </a:r>
            <a:r>
              <a:rPr lang="en-MY" sz="2000" dirty="0" err="1">
                <a:latin typeface="Gill Sans MT" panose="020B0502020104020203" pitchFamily="34" charset="77"/>
              </a:rPr>
              <a:t>Perspektif</a:t>
            </a:r>
            <a:r>
              <a:rPr lang="en-MY" sz="2000" dirty="0">
                <a:latin typeface="Gill Sans MT" panose="020B0502020104020203" pitchFamily="34" charset="77"/>
              </a:rPr>
              <a:t> agama dan </a:t>
            </a:r>
            <a:r>
              <a:rPr lang="en-MY" sz="2000" dirty="0" err="1">
                <a:latin typeface="Gill Sans MT" panose="020B0502020104020203" pitchFamily="34" charset="77"/>
              </a:rPr>
              <a:t>kepercayaan</a:t>
            </a:r>
            <a:endParaRPr lang="en-MY" sz="2000" dirty="0">
              <a:latin typeface="Gill Sans MT" panose="020B0502020104020203" pitchFamily="34" charset="77"/>
            </a:endParaRPr>
          </a:p>
          <a:p>
            <a:pPr marL="0" indent="0">
              <a:buNone/>
            </a:pPr>
            <a:r>
              <a:rPr lang="en-MY" sz="2000" dirty="0">
                <a:latin typeface="Gill Sans MT" panose="020B0502020104020203" pitchFamily="34" charset="77"/>
              </a:rPr>
              <a:t>c. </a:t>
            </a:r>
            <a:r>
              <a:rPr lang="en-MY" sz="2000" dirty="0" err="1">
                <a:latin typeface="Gill Sans MT" panose="020B0502020104020203" pitchFamily="34" charset="77"/>
              </a:rPr>
              <a:t>Kolonialisme</a:t>
            </a:r>
            <a:r>
              <a:rPr lang="en-MY" sz="2000" dirty="0">
                <a:latin typeface="Gill Sans MT" panose="020B0502020104020203" pitchFamily="34" charset="77"/>
              </a:rPr>
              <a:t> dan </a:t>
            </a:r>
            <a:r>
              <a:rPr lang="en-MY" sz="2000" dirty="0" err="1">
                <a:latin typeface="Gill Sans MT" panose="020B0502020104020203" pitchFamily="34" charset="77"/>
              </a:rPr>
              <a:t>Pasca</a:t>
            </a:r>
            <a:r>
              <a:rPr lang="en-MY" sz="2000" dirty="0">
                <a:latin typeface="Gill Sans MT" panose="020B0502020104020203" pitchFamily="34" charset="77"/>
              </a:rPr>
              <a:t> </a:t>
            </a:r>
            <a:r>
              <a:rPr lang="en-MY" sz="2000" dirty="0" err="1">
                <a:latin typeface="Gill Sans MT" panose="020B0502020104020203" pitchFamily="34" charset="77"/>
              </a:rPr>
              <a:t>Kolonialisme</a:t>
            </a:r>
            <a:endParaRPr lang="en-MY" sz="2000" dirty="0">
              <a:latin typeface="Gill Sans MT" panose="020B0502020104020203" pitchFamily="34" charset="77"/>
            </a:endParaRPr>
          </a:p>
          <a:p>
            <a:pPr marL="0" indent="0">
              <a:buNone/>
            </a:pPr>
            <a:r>
              <a:rPr lang="en-MY" sz="2000" dirty="0">
                <a:latin typeface="Gill Sans MT" panose="020B0502020104020203" pitchFamily="34" charset="77"/>
              </a:rPr>
              <a:t>3. Konsep </a:t>
            </a:r>
            <a:r>
              <a:rPr lang="en-MY" sz="2000" dirty="0" err="1">
                <a:latin typeface="Gill Sans MT" panose="020B0502020104020203" pitchFamily="34" charset="77"/>
              </a:rPr>
              <a:t>peradaban</a:t>
            </a:r>
            <a:endParaRPr lang="en-MY" sz="2000" dirty="0">
              <a:latin typeface="Gill Sans MT" panose="020B0502020104020203" pitchFamily="34" charset="77"/>
            </a:endParaRPr>
          </a:p>
          <a:p>
            <a:pPr marL="0" indent="0">
              <a:buNone/>
            </a:pPr>
            <a:r>
              <a:rPr lang="en-MY" sz="2000" dirty="0">
                <a:latin typeface="Gill Sans MT" panose="020B0502020104020203" pitchFamily="34" charset="77"/>
              </a:rPr>
              <a:t>a. </a:t>
            </a:r>
            <a:r>
              <a:rPr lang="en-MY" sz="2000" dirty="0" err="1">
                <a:latin typeface="Gill Sans MT" panose="020B0502020104020203" pitchFamily="34" charset="77"/>
              </a:rPr>
              <a:t>Kolonialisme</a:t>
            </a:r>
            <a:r>
              <a:rPr lang="en-MY" sz="2000" dirty="0">
                <a:latin typeface="Gill Sans MT" panose="020B0502020104020203" pitchFamily="34" charset="77"/>
              </a:rPr>
              <a:t> dan </a:t>
            </a:r>
            <a:r>
              <a:rPr lang="en-MY" sz="2000" dirty="0" err="1">
                <a:latin typeface="Gill Sans MT" panose="020B0502020104020203" pitchFamily="34" charset="77"/>
              </a:rPr>
              <a:t>Pasca</a:t>
            </a:r>
            <a:r>
              <a:rPr lang="en-MY" sz="2000" dirty="0">
                <a:latin typeface="Gill Sans MT" panose="020B0502020104020203" pitchFamily="34" charset="77"/>
              </a:rPr>
              <a:t> </a:t>
            </a:r>
            <a:r>
              <a:rPr lang="en-MY" sz="2000" dirty="0" err="1">
                <a:latin typeface="Gill Sans MT" panose="020B0502020104020203" pitchFamily="34" charset="77"/>
              </a:rPr>
              <a:t>Kolonialisme</a:t>
            </a:r>
            <a:endParaRPr lang="en-MY" sz="2000" dirty="0">
              <a:latin typeface="Gill Sans MT" panose="020B0502020104020203" pitchFamily="34" charset="77"/>
            </a:endParaRPr>
          </a:p>
          <a:p>
            <a:pPr marL="0" indent="0">
              <a:buNone/>
            </a:pPr>
            <a:r>
              <a:rPr lang="en-MY" sz="2000" dirty="0">
                <a:latin typeface="Gill Sans MT" panose="020B0502020104020203" pitchFamily="34" charset="77"/>
              </a:rPr>
              <a:t>b. Timur dan Barat</a:t>
            </a:r>
          </a:p>
          <a:p>
            <a:pPr marL="0" indent="0">
              <a:buNone/>
            </a:pPr>
            <a:r>
              <a:rPr lang="en-MY" sz="2000" dirty="0">
                <a:latin typeface="Gill Sans MT" panose="020B0502020104020203" pitchFamily="34" charset="77"/>
              </a:rPr>
              <a:t>c. </a:t>
            </a:r>
            <a:r>
              <a:rPr lang="en-MY" sz="2000" dirty="0" err="1">
                <a:latin typeface="Gill Sans MT" panose="020B0502020104020203" pitchFamily="34" charset="77"/>
              </a:rPr>
              <a:t>Perspektif</a:t>
            </a:r>
            <a:r>
              <a:rPr lang="en-MY" sz="2000" dirty="0">
                <a:latin typeface="Gill Sans MT" panose="020B0502020104020203" pitchFamily="34" charset="77"/>
              </a:rPr>
              <a:t> agama dan </a:t>
            </a:r>
            <a:r>
              <a:rPr lang="en-MY" sz="2000" dirty="0" err="1">
                <a:latin typeface="Gill Sans MT" panose="020B0502020104020203" pitchFamily="34" charset="77"/>
              </a:rPr>
              <a:t>kepercayaan</a:t>
            </a:r>
            <a:endParaRPr lang="en-MY" sz="2000" dirty="0">
              <a:latin typeface="Gill Sans MT" panose="020B0502020104020203" pitchFamily="34" charset="77"/>
            </a:endParaRPr>
          </a:p>
          <a:p>
            <a:endParaRPr lang="en-US" sz="2000" dirty="0">
              <a:latin typeface="Gill Sans MT" panose="020B0502020104020203" pitchFamily="34" charset="77"/>
            </a:endParaRPr>
          </a:p>
        </p:txBody>
      </p:sp>
      <p:pic>
        <p:nvPicPr>
          <p:cNvPr id="6" name="Picture 5" descr="A screenshot of a cell phone&#10;&#10;Description automatically generated">
            <a:extLst>
              <a:ext uri="{FF2B5EF4-FFF2-40B4-BE49-F238E27FC236}">
                <a16:creationId xmlns:a16="http://schemas.microsoft.com/office/drawing/2014/main" xmlns="" id="{8E7E47CB-28D5-4E47-97A1-58188B90D983}"/>
              </a:ext>
            </a:extLst>
          </p:cNvPr>
          <p:cNvPicPr>
            <a:picLocks noChangeAspect="1"/>
          </p:cNvPicPr>
          <p:nvPr/>
        </p:nvPicPr>
        <p:blipFill>
          <a:blip r:embed="rId2"/>
          <a:stretch>
            <a:fillRect/>
          </a:stretch>
        </p:blipFill>
        <p:spPr>
          <a:xfrm>
            <a:off x="6706774" y="1168187"/>
            <a:ext cx="2533422" cy="1957192"/>
          </a:xfrm>
          <a:custGeom>
            <a:avLst/>
            <a:gdLst>
              <a:gd name="connsiteX0" fmla="*/ 166483 w 3064284"/>
              <a:gd name="connsiteY0" fmla="*/ 0 h 3064284"/>
              <a:gd name="connsiteX1" fmla="*/ 2897801 w 3064284"/>
              <a:gd name="connsiteY1" fmla="*/ 0 h 3064284"/>
              <a:gd name="connsiteX2" fmla="*/ 3064284 w 3064284"/>
              <a:gd name="connsiteY2" fmla="*/ 166483 h 3064284"/>
              <a:gd name="connsiteX3" fmla="*/ 3064284 w 3064284"/>
              <a:gd name="connsiteY3" fmla="*/ 2897801 h 3064284"/>
              <a:gd name="connsiteX4" fmla="*/ 2897801 w 3064284"/>
              <a:gd name="connsiteY4" fmla="*/ 3064284 h 3064284"/>
              <a:gd name="connsiteX5" fmla="*/ 166483 w 3064284"/>
              <a:gd name="connsiteY5" fmla="*/ 3064284 h 3064284"/>
              <a:gd name="connsiteX6" fmla="*/ 0 w 3064284"/>
              <a:gd name="connsiteY6" fmla="*/ 2897801 h 3064284"/>
              <a:gd name="connsiteX7" fmla="*/ 0 w 3064284"/>
              <a:gd name="connsiteY7" fmla="*/ 166483 h 3064284"/>
              <a:gd name="connsiteX8" fmla="*/ 166483 w 3064284"/>
              <a:gd name="connsiteY8" fmla="*/ 0 h 306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pic>
        <p:nvPicPr>
          <p:cNvPr id="11" name="Picture 10" descr="A close up of a sign&#10;&#10;Description automatically generated">
            <a:extLst>
              <a:ext uri="{FF2B5EF4-FFF2-40B4-BE49-F238E27FC236}">
                <a16:creationId xmlns:a16="http://schemas.microsoft.com/office/drawing/2014/main" xmlns="" id="{2A8169B6-3CA5-1D4D-A53B-389B912C8DB0}"/>
              </a:ext>
            </a:extLst>
          </p:cNvPr>
          <p:cNvPicPr>
            <a:picLocks noChangeAspect="1"/>
          </p:cNvPicPr>
          <p:nvPr/>
        </p:nvPicPr>
        <p:blipFill>
          <a:blip r:embed="rId3"/>
          <a:stretch>
            <a:fillRect/>
          </a:stretch>
        </p:blipFill>
        <p:spPr>
          <a:xfrm>
            <a:off x="9479313" y="814916"/>
            <a:ext cx="2548728" cy="1911546"/>
          </a:xfrm>
          <a:custGeom>
            <a:avLst/>
            <a:gdLst>
              <a:gd name="connsiteX0" fmla="*/ 107301 w 2548728"/>
              <a:gd name="connsiteY0" fmla="*/ 0 h 2548728"/>
              <a:gd name="connsiteX1" fmla="*/ 2441427 w 2548728"/>
              <a:gd name="connsiteY1" fmla="*/ 0 h 2548728"/>
              <a:gd name="connsiteX2" fmla="*/ 2548728 w 2548728"/>
              <a:gd name="connsiteY2" fmla="*/ 107301 h 2548728"/>
              <a:gd name="connsiteX3" fmla="*/ 2548728 w 2548728"/>
              <a:gd name="connsiteY3" fmla="*/ 2441427 h 2548728"/>
              <a:gd name="connsiteX4" fmla="*/ 2441427 w 2548728"/>
              <a:gd name="connsiteY4" fmla="*/ 2548728 h 2548728"/>
              <a:gd name="connsiteX5" fmla="*/ 107301 w 2548728"/>
              <a:gd name="connsiteY5" fmla="*/ 2548728 h 2548728"/>
              <a:gd name="connsiteX6" fmla="*/ 0 w 2548728"/>
              <a:gd name="connsiteY6" fmla="*/ 2441427 h 2548728"/>
              <a:gd name="connsiteX7" fmla="*/ 0 w 2548728"/>
              <a:gd name="connsiteY7" fmla="*/ 107301 h 2548728"/>
              <a:gd name="connsiteX8" fmla="*/ 107301 w 2548728"/>
              <a:gd name="connsiteY8" fmla="*/ 0 h 254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8728" h="2548728">
                <a:moveTo>
                  <a:pt x="107301" y="0"/>
                </a:moveTo>
                <a:lnTo>
                  <a:pt x="2441427" y="0"/>
                </a:lnTo>
                <a:cubicBezTo>
                  <a:pt x="2500688" y="0"/>
                  <a:pt x="2548728" y="48040"/>
                  <a:pt x="2548728" y="107301"/>
                </a:cubicBezTo>
                <a:lnTo>
                  <a:pt x="2548728" y="2441427"/>
                </a:lnTo>
                <a:cubicBezTo>
                  <a:pt x="2548728" y="2500688"/>
                  <a:pt x="2500688" y="2548728"/>
                  <a:pt x="2441427" y="2548728"/>
                </a:cubicBezTo>
                <a:lnTo>
                  <a:pt x="107301" y="2548728"/>
                </a:lnTo>
                <a:cubicBezTo>
                  <a:pt x="48040" y="2548728"/>
                  <a:pt x="0" y="2500688"/>
                  <a:pt x="0" y="2441427"/>
                </a:cubicBezTo>
                <a:lnTo>
                  <a:pt x="0" y="107301"/>
                </a:lnTo>
                <a:cubicBezTo>
                  <a:pt x="0" y="48040"/>
                  <a:pt x="48040" y="0"/>
                  <a:pt x="107301" y="0"/>
                </a:cubicBezTo>
                <a:close/>
              </a:path>
            </a:pathLst>
          </a:custGeom>
        </p:spPr>
      </p:pic>
      <p:pic>
        <p:nvPicPr>
          <p:cNvPr id="5" name="Picture 4" descr="A close up of a flower&#10;&#10;Description automatically generated">
            <a:extLst>
              <a:ext uri="{FF2B5EF4-FFF2-40B4-BE49-F238E27FC236}">
                <a16:creationId xmlns:a16="http://schemas.microsoft.com/office/drawing/2014/main" xmlns="" id="{023BD452-D88F-FF4A-9B67-ACCEC725EF18}"/>
              </a:ext>
            </a:extLst>
          </p:cNvPr>
          <p:cNvPicPr>
            <a:picLocks noChangeAspect="1"/>
          </p:cNvPicPr>
          <p:nvPr/>
        </p:nvPicPr>
        <p:blipFill>
          <a:blip r:embed="rId4"/>
          <a:stretch>
            <a:fillRect/>
          </a:stretch>
        </p:blipFill>
        <p:spPr>
          <a:xfrm>
            <a:off x="6204392" y="3516313"/>
            <a:ext cx="3538186" cy="2727488"/>
          </a:xfrm>
          <a:custGeom>
            <a:avLst/>
            <a:gdLst>
              <a:gd name="connsiteX0" fmla="*/ 108501 w 1999274"/>
              <a:gd name="connsiteY0" fmla="*/ 0 h 2247255"/>
              <a:gd name="connsiteX1" fmla="*/ 1890773 w 1999274"/>
              <a:gd name="connsiteY1" fmla="*/ 0 h 2247255"/>
              <a:gd name="connsiteX2" fmla="*/ 1999274 w 1999274"/>
              <a:gd name="connsiteY2" fmla="*/ 108501 h 2247255"/>
              <a:gd name="connsiteX3" fmla="*/ 1999274 w 1999274"/>
              <a:gd name="connsiteY3" fmla="*/ 2138754 h 2247255"/>
              <a:gd name="connsiteX4" fmla="*/ 1890773 w 1999274"/>
              <a:gd name="connsiteY4" fmla="*/ 2247255 h 2247255"/>
              <a:gd name="connsiteX5" fmla="*/ 108501 w 1999274"/>
              <a:gd name="connsiteY5" fmla="*/ 2247255 h 2247255"/>
              <a:gd name="connsiteX6" fmla="*/ 0 w 1999274"/>
              <a:gd name="connsiteY6" fmla="*/ 2138754 h 2247255"/>
              <a:gd name="connsiteX7" fmla="*/ 0 w 1999274"/>
              <a:gd name="connsiteY7" fmla="*/ 108501 h 2247255"/>
              <a:gd name="connsiteX8" fmla="*/ 108501 w 1999274"/>
              <a:gd name="connsiteY8" fmla="*/ 0 h 224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9" name="Picture 8" descr="A picture containing food, flower&#10;&#10;Description automatically generated">
            <a:extLst>
              <a:ext uri="{FF2B5EF4-FFF2-40B4-BE49-F238E27FC236}">
                <a16:creationId xmlns:a16="http://schemas.microsoft.com/office/drawing/2014/main" xmlns="" id="{BB7FB9C9-3EDA-8149-82B2-B4B41DDC7D7A}"/>
              </a:ext>
            </a:extLst>
          </p:cNvPr>
          <p:cNvPicPr>
            <a:picLocks noChangeAspect="1"/>
          </p:cNvPicPr>
          <p:nvPr/>
        </p:nvPicPr>
        <p:blipFill>
          <a:blip r:embed="rId5"/>
          <a:stretch>
            <a:fillRect/>
          </a:stretch>
        </p:blipFill>
        <p:spPr>
          <a:xfrm>
            <a:off x="9473872" y="3529366"/>
            <a:ext cx="2533423" cy="1900067"/>
          </a:xfrm>
          <a:custGeom>
            <a:avLst/>
            <a:gdLst>
              <a:gd name="connsiteX0" fmla="*/ 108501 w 1999274"/>
              <a:gd name="connsiteY0" fmla="*/ 0 h 2247255"/>
              <a:gd name="connsiteX1" fmla="*/ 1890773 w 1999274"/>
              <a:gd name="connsiteY1" fmla="*/ 0 h 2247255"/>
              <a:gd name="connsiteX2" fmla="*/ 1999274 w 1999274"/>
              <a:gd name="connsiteY2" fmla="*/ 108501 h 2247255"/>
              <a:gd name="connsiteX3" fmla="*/ 1999274 w 1999274"/>
              <a:gd name="connsiteY3" fmla="*/ 2138754 h 2247255"/>
              <a:gd name="connsiteX4" fmla="*/ 1890773 w 1999274"/>
              <a:gd name="connsiteY4" fmla="*/ 2247255 h 2247255"/>
              <a:gd name="connsiteX5" fmla="*/ 108501 w 1999274"/>
              <a:gd name="connsiteY5" fmla="*/ 2247255 h 2247255"/>
              <a:gd name="connsiteX6" fmla="*/ 0 w 1999274"/>
              <a:gd name="connsiteY6" fmla="*/ 2138754 h 2247255"/>
              <a:gd name="connsiteX7" fmla="*/ 0 w 1999274"/>
              <a:gd name="connsiteY7" fmla="*/ 108501 h 2247255"/>
              <a:gd name="connsiteX8" fmla="*/ 108501 w 1999274"/>
              <a:gd name="connsiteY8" fmla="*/ 0 h 224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37" name="Freeform: Shape 36">
            <a:extLst>
              <a:ext uri="{FF2B5EF4-FFF2-40B4-BE49-F238E27FC236}">
                <a16:creationId xmlns:a16="http://schemas.microsoft.com/office/drawing/2014/main" xmlns="" id="{D1B80E9C-CF8A-440B-B8F5-54BF121BF4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264232" y="6356350"/>
            <a:ext cx="1211855" cy="50165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xmlns="" id="{F1FF25AD-D64E-45A0-B2D0-F4A6AB0926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1195502">
            <a:off x="10118500" y="6009536"/>
            <a:ext cx="1702506" cy="951685"/>
          </a:xfrm>
          <a:custGeom>
            <a:avLst/>
            <a:gdLst>
              <a:gd name="connsiteX0" fmla="*/ 1585229 w 1702506"/>
              <a:gd name="connsiteY0" fmla="*/ 764759 h 951685"/>
              <a:gd name="connsiteX1" fmla="*/ 1623024 w 1702506"/>
              <a:gd name="connsiteY1" fmla="*/ 792810 h 951685"/>
              <a:gd name="connsiteX2" fmla="*/ 1702506 w 1702506"/>
              <a:gd name="connsiteY2" fmla="*/ 951685 h 951685"/>
              <a:gd name="connsiteX3" fmla="*/ 1551862 w 1702506"/>
              <a:gd name="connsiteY3" fmla="*/ 933877 h 951685"/>
              <a:gd name="connsiteX4" fmla="*/ 1513200 w 1702506"/>
              <a:gd name="connsiteY4" fmla="*/ 856627 h 951685"/>
              <a:gd name="connsiteX5" fmla="*/ 1538499 w 1702506"/>
              <a:gd name="connsiteY5" fmla="*/ 770415 h 951685"/>
              <a:gd name="connsiteX6" fmla="*/ 1585229 w 1702506"/>
              <a:gd name="connsiteY6" fmla="*/ 764759 h 951685"/>
              <a:gd name="connsiteX7" fmla="*/ 933455 w 1702506"/>
              <a:gd name="connsiteY7" fmla="*/ 161308 h 951685"/>
              <a:gd name="connsiteX8" fmla="*/ 957797 w 1702506"/>
              <a:gd name="connsiteY8" fmla="*/ 167970 h 951685"/>
              <a:gd name="connsiteX9" fmla="*/ 1286982 w 1702506"/>
              <a:gd name="connsiteY9" fmla="*/ 387616 h 951685"/>
              <a:gd name="connsiteX10" fmla="*/ 1293725 w 1702506"/>
              <a:gd name="connsiteY10" fmla="*/ 477075 h 951685"/>
              <a:gd name="connsiteX11" fmla="*/ 1245453 w 1702506"/>
              <a:gd name="connsiteY11" fmla="*/ 499154 h 951685"/>
              <a:gd name="connsiteX12" fmla="*/ 1245167 w 1702506"/>
              <a:gd name="connsiteY12" fmla="*/ 499154 h 951685"/>
              <a:gd name="connsiteX13" fmla="*/ 1203638 w 1702506"/>
              <a:gd name="connsiteY13" fmla="*/ 484104 h 951685"/>
              <a:gd name="connsiteX14" fmla="*/ 900647 w 1702506"/>
              <a:gd name="connsiteY14" fmla="*/ 281508 h 951685"/>
              <a:gd name="connsiteX15" fmla="*/ 872454 w 1702506"/>
              <a:gd name="connsiteY15" fmla="*/ 196164 h 951685"/>
              <a:gd name="connsiteX16" fmla="*/ 933455 w 1702506"/>
              <a:gd name="connsiteY16" fmla="*/ 161308 h 951685"/>
              <a:gd name="connsiteX17" fmla="*/ 454020 w 1702506"/>
              <a:gd name="connsiteY17" fmla="*/ 13474 h 951685"/>
              <a:gd name="connsiteX18" fmla="*/ 477919 w 1702506"/>
              <a:gd name="connsiteY18" fmla="*/ 21437 h 951685"/>
              <a:gd name="connsiteX19" fmla="*/ 509236 w 1702506"/>
              <a:gd name="connsiteY19" fmla="*/ 84182 h 951685"/>
              <a:gd name="connsiteX20" fmla="*/ 445829 w 1702506"/>
              <a:gd name="connsiteY20" fmla="*/ 139871 h 951685"/>
              <a:gd name="connsiteX21" fmla="*/ 437447 w 1702506"/>
              <a:gd name="connsiteY21" fmla="*/ 139395 h 951685"/>
              <a:gd name="connsiteX22" fmla="*/ 73211 w 1702506"/>
              <a:gd name="connsiteY22" fmla="*/ 137204 h 951685"/>
              <a:gd name="connsiteX23" fmla="*/ 749 w 1702506"/>
              <a:gd name="connsiteY23" fmla="*/ 84082 h 951685"/>
              <a:gd name="connsiteX24" fmla="*/ 53871 w 1702506"/>
              <a:gd name="connsiteY24" fmla="*/ 11621 h 951685"/>
              <a:gd name="connsiteX25" fmla="*/ 58352 w 1702506"/>
              <a:gd name="connsiteY25" fmla="*/ 11093 h 951685"/>
              <a:gd name="connsiteX26" fmla="*/ 454020 w 1702506"/>
              <a:gd name="connsiteY26" fmla="*/ 13474 h 95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2506" h="951685">
                <a:moveTo>
                  <a:pt x="1585229" y="764759"/>
                </a:moveTo>
                <a:cubicBezTo>
                  <a:pt x="1600438" y="768789"/>
                  <a:pt x="1614156" y="778436"/>
                  <a:pt x="1623024" y="792810"/>
                </a:cubicBezTo>
                <a:lnTo>
                  <a:pt x="1702506" y="951685"/>
                </a:lnTo>
                <a:lnTo>
                  <a:pt x="1551862" y="933877"/>
                </a:lnTo>
                <a:lnTo>
                  <a:pt x="1513200" y="856627"/>
                </a:lnTo>
                <a:cubicBezTo>
                  <a:pt x="1496379" y="825834"/>
                  <a:pt x="1507704" y="787236"/>
                  <a:pt x="1538499" y="770415"/>
                </a:cubicBezTo>
                <a:cubicBezTo>
                  <a:pt x="1553325" y="762319"/>
                  <a:pt x="1570022" y="760730"/>
                  <a:pt x="1585229" y="764759"/>
                </a:cubicBezTo>
                <a:close/>
                <a:moveTo>
                  <a:pt x="933455" y="161308"/>
                </a:moveTo>
                <a:cubicBezTo>
                  <a:pt x="941692" y="161855"/>
                  <a:pt x="949960" y="164024"/>
                  <a:pt x="957797" y="167970"/>
                </a:cubicBezTo>
                <a:cubicBezTo>
                  <a:pt x="1076184" y="227289"/>
                  <a:pt x="1186759" y="301068"/>
                  <a:pt x="1286982" y="387616"/>
                </a:cubicBezTo>
                <a:cubicBezTo>
                  <a:pt x="1313547" y="410457"/>
                  <a:pt x="1316565"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89"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rgbClr val="FFC000"/>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93723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827396-71DB-314E-9FB7-90E534F760C3}"/>
              </a:ext>
            </a:extLst>
          </p:cNvPr>
          <p:cNvSpPr>
            <a:spLocks noGrp="1"/>
          </p:cNvSpPr>
          <p:nvPr>
            <p:ph type="title"/>
          </p:nvPr>
        </p:nvSpPr>
        <p:spPr/>
        <p:txBody>
          <a:bodyPr/>
          <a:lstStyle/>
          <a:p>
            <a:r>
              <a:rPr lang="en-US" b="1" dirty="0" err="1"/>
              <a:t>Rujukan</a:t>
            </a:r>
            <a:endParaRPr lang="en-US" b="1" dirty="0"/>
          </a:p>
        </p:txBody>
      </p:sp>
      <p:sp>
        <p:nvSpPr>
          <p:cNvPr id="3" name="Content Placeholder 2">
            <a:extLst>
              <a:ext uri="{FF2B5EF4-FFF2-40B4-BE49-F238E27FC236}">
                <a16:creationId xmlns:a16="http://schemas.microsoft.com/office/drawing/2014/main" xmlns="" id="{4E8EB1FF-F990-034C-AA72-5CB8F05722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7267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13D1A8A5-47E0-4546-A3F9-FC33D54611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3CD1EA40-7116-4FCB-9369-70F29FAA91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0263B48-621F-6148-9AEB-841C7D7B3371}"/>
              </a:ext>
            </a:extLst>
          </p:cNvPr>
          <p:cNvSpPr>
            <a:spLocks noGrp="1"/>
          </p:cNvSpPr>
          <p:nvPr>
            <p:ph type="title"/>
          </p:nvPr>
        </p:nvSpPr>
        <p:spPr>
          <a:xfrm>
            <a:off x="1166648" y="679927"/>
            <a:ext cx="4929352" cy="2270664"/>
          </a:xfrm>
        </p:spPr>
        <p:txBody>
          <a:bodyPr>
            <a:normAutofit/>
          </a:bodyPr>
          <a:lstStyle/>
          <a:p>
            <a:r>
              <a:rPr lang="en-MY" sz="3400" dirty="0">
                <a:latin typeface="Gill Sans MT" panose="020B0502020104020203" pitchFamily="34" charset="77"/>
              </a:rPr>
              <a:t>1. </a:t>
            </a:r>
            <a:r>
              <a:rPr lang="en-MY" sz="3400" dirty="0" err="1">
                <a:latin typeface="Gill Sans MT" panose="020B0502020104020203" pitchFamily="34" charset="77"/>
              </a:rPr>
              <a:t>Menelusuri</a:t>
            </a:r>
            <a:r>
              <a:rPr lang="en-MY" sz="3400" dirty="0">
                <a:latin typeface="Gill Sans MT" panose="020B0502020104020203" pitchFamily="34" charset="77"/>
              </a:rPr>
              <a:t> </a:t>
            </a:r>
            <a:r>
              <a:rPr lang="en-MY" sz="3400" dirty="0" err="1">
                <a:latin typeface="Gill Sans MT" panose="020B0502020104020203" pitchFamily="34" charset="77"/>
              </a:rPr>
              <a:t>Pergerakan</a:t>
            </a:r>
            <a:r>
              <a:rPr lang="en-MY" sz="3400" dirty="0">
                <a:latin typeface="Gill Sans MT" panose="020B0502020104020203" pitchFamily="34" charset="77"/>
              </a:rPr>
              <a:t> Idea dan </a:t>
            </a:r>
            <a:r>
              <a:rPr lang="en-MY" sz="3400" dirty="0" err="1">
                <a:latin typeface="Gill Sans MT" panose="020B0502020104020203" pitchFamily="34" charset="77"/>
              </a:rPr>
              <a:t>Amalan</a:t>
            </a:r>
            <a:r>
              <a:rPr lang="en-MY" sz="3400" dirty="0">
                <a:latin typeface="Gill Sans MT" panose="020B0502020104020203" pitchFamily="34" charset="77"/>
              </a:rPr>
              <a:t> Etika Dan Peradaban Dunia</a:t>
            </a:r>
            <a:br>
              <a:rPr lang="en-MY" sz="3400" dirty="0">
                <a:latin typeface="Gill Sans MT" panose="020B0502020104020203" pitchFamily="34" charset="77"/>
              </a:rPr>
            </a:br>
            <a:endParaRPr lang="en-US" sz="3400" dirty="0">
              <a:latin typeface="Gill Sans MT" panose="020B0502020104020203" pitchFamily="34" charset="77"/>
            </a:endParaRPr>
          </a:p>
        </p:txBody>
      </p:sp>
      <p:sp>
        <p:nvSpPr>
          <p:cNvPr id="18" name="Rectangle 17">
            <a:extLst>
              <a:ext uri="{FF2B5EF4-FFF2-40B4-BE49-F238E27FC236}">
                <a16:creationId xmlns:a16="http://schemas.microsoft.com/office/drawing/2014/main" xmlns="" id="{BF647E38-F93D-4661-8D77-CE13EEB65B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xmlns="" id="{936E4654-58CD-422E-884A-D4ED28FCF62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88720" y="73152"/>
            <a:ext cx="1178966" cy="232963"/>
            <a:chOff x="7763256" y="73152"/>
            <a:chExt cx="1178966" cy="232963"/>
          </a:xfrm>
        </p:grpSpPr>
        <p:sp>
          <p:nvSpPr>
            <p:cNvPr id="21" name="Rectangle 64">
              <a:extLst>
                <a:ext uri="{FF2B5EF4-FFF2-40B4-BE49-F238E27FC236}">
                  <a16:creationId xmlns:a16="http://schemas.microsoft.com/office/drawing/2014/main" xmlns="" id="{4BE227E0-71B4-4555-AFAA-22C04AA6F9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xmlns="" id="{72D85191-DF12-4356-904F-664E1D9AF5A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xmlns="" id="{C7445D04-F9A8-4746-8B90-6A13DEFED2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xmlns="" id="{E95FCE8F-A967-4388-9DFA-1A76A35BD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xmlns="" id="{05939A2B-5E1B-405C-84E1-788586F8B9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xmlns="" id="{FEC27F93-D2D8-496E-A373-8043A75FDD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xmlns="" id="{3B576C51-A72E-4F6A-B49F-5A5CBE8881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xmlns="" id="{99B65923-6F23-4733-9CF9-F4B9352432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xmlns="" id="{9E0623A6-24A9-4816-B863-75B77547A7B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xmlns="" id="{C20EF281-FA60-4D37-90E6-E5B28BD8CF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xmlns="" id="{9069E840-C429-4236-A4DA-891EA1E9AD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xmlns="" id="{BF564ADA-3181-40F2-B9C7-45CB4BB1DD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xmlns="" id="{8AB1352F-B74F-442B-9A30-922B52BFBF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xmlns="" id="{F003180C-C0C2-44E5-9485-47F357C000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xmlns="" id="{32812F6B-EE30-4B15-AF9F-FC1507D2BA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xmlns="" id="{E14F058D-0D19-42EC-9D49-21C0117B4C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xmlns="" id="{F7299257-9C1E-4F28-B180-47377237EC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xmlns="" id="{DD5BEB94-4B65-4017-8F89-E8FE34AB29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xmlns="" id="{C809A0CC-3F6B-458C-8F13-A84E953DDB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xmlns="" id="{426FCC53-798B-44C6-97C0-1725C0DF28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A close up of a map&#10;&#10;Description automatically generated">
            <a:extLst>
              <a:ext uri="{FF2B5EF4-FFF2-40B4-BE49-F238E27FC236}">
                <a16:creationId xmlns:a16="http://schemas.microsoft.com/office/drawing/2014/main" xmlns="" id="{32A0CE12-9A46-D043-8274-491D0C8B551F}"/>
              </a:ext>
            </a:extLst>
          </p:cNvPr>
          <p:cNvPicPr>
            <a:picLocks noChangeAspect="1"/>
          </p:cNvPicPr>
          <p:nvPr/>
        </p:nvPicPr>
        <p:blipFill>
          <a:blip r:embed="rId2"/>
          <a:stretch>
            <a:fillRect/>
          </a:stretch>
        </p:blipFill>
        <p:spPr>
          <a:xfrm>
            <a:off x="6799811" y="407899"/>
            <a:ext cx="5120639" cy="2521914"/>
          </a:xfrm>
          <a:prstGeom prst="rect">
            <a:avLst/>
          </a:prstGeom>
        </p:spPr>
      </p:pic>
      <p:sp>
        <p:nvSpPr>
          <p:cNvPr id="42" name="Rectangle 41">
            <a:extLst>
              <a:ext uri="{FF2B5EF4-FFF2-40B4-BE49-F238E27FC236}">
                <a16:creationId xmlns:a16="http://schemas.microsoft.com/office/drawing/2014/main" xmlns="" id="{D6C80E47-971C-437F-B030-191115B01D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7CB718DE-5305-F14F-BF2F-5810803EF033}"/>
              </a:ext>
            </a:extLst>
          </p:cNvPr>
          <p:cNvSpPr>
            <a:spLocks noGrp="1"/>
          </p:cNvSpPr>
          <p:nvPr>
            <p:ph idx="1"/>
          </p:nvPr>
        </p:nvSpPr>
        <p:spPr>
          <a:xfrm>
            <a:off x="1166649" y="3540334"/>
            <a:ext cx="4929351" cy="3043346"/>
          </a:xfrm>
        </p:spPr>
        <p:txBody>
          <a:bodyPr anchor="ctr">
            <a:normAutofit/>
          </a:bodyPr>
          <a:lstStyle/>
          <a:p>
            <a:r>
              <a:rPr lang="en-US" sz="1800" dirty="0">
                <a:latin typeface="Gill Sans MT" panose="020B0502020104020203" pitchFamily="34" charset="77"/>
              </a:rPr>
              <a:t>A. </a:t>
            </a:r>
            <a:r>
              <a:rPr lang="en-US" sz="1800" dirty="0" err="1">
                <a:latin typeface="Gill Sans MT" panose="020B0502020104020203" pitchFamily="34" charset="77"/>
              </a:rPr>
              <a:t>Dalam</a:t>
            </a:r>
            <a:r>
              <a:rPr lang="en-US" sz="1800" dirty="0">
                <a:latin typeface="Gill Sans MT" panose="020B0502020104020203" pitchFamily="34" charset="77"/>
              </a:rPr>
              <a:t> </a:t>
            </a:r>
            <a:r>
              <a:rPr lang="en-US" sz="1800" dirty="0" err="1">
                <a:latin typeface="Gill Sans MT" panose="020B0502020104020203" pitchFamily="34" charset="77"/>
              </a:rPr>
              <a:t>memahami</a:t>
            </a:r>
            <a:r>
              <a:rPr lang="en-US" sz="1800" dirty="0">
                <a:latin typeface="Gill Sans MT" panose="020B0502020104020203" pitchFamily="34" charset="77"/>
              </a:rPr>
              <a:t> </a:t>
            </a:r>
            <a:r>
              <a:rPr lang="en-US" sz="1800" dirty="0" err="1">
                <a:latin typeface="Gill Sans MT" panose="020B0502020104020203" pitchFamily="34" charset="77"/>
              </a:rPr>
              <a:t>pergerakan</a:t>
            </a:r>
            <a:r>
              <a:rPr lang="en-US" sz="1800" dirty="0">
                <a:latin typeface="Gill Sans MT" panose="020B0502020104020203" pitchFamily="34" charset="77"/>
              </a:rPr>
              <a:t> idea dan </a:t>
            </a:r>
            <a:r>
              <a:rPr lang="en-US" sz="1800" dirty="0" err="1">
                <a:latin typeface="Gill Sans MT" panose="020B0502020104020203" pitchFamily="34" charset="77"/>
              </a:rPr>
              <a:t>amalan</a:t>
            </a:r>
            <a:r>
              <a:rPr lang="en-US" sz="1800" dirty="0">
                <a:latin typeface="Gill Sans MT" panose="020B0502020104020203" pitchFamily="34" charset="77"/>
              </a:rPr>
              <a:t> </a:t>
            </a:r>
            <a:r>
              <a:rPr lang="en-US" sz="1800" dirty="0" err="1">
                <a:latin typeface="Gill Sans MT" panose="020B0502020104020203" pitchFamily="34" charset="77"/>
              </a:rPr>
              <a:t>etika</a:t>
            </a:r>
            <a:r>
              <a:rPr lang="en-US" sz="1800" dirty="0">
                <a:latin typeface="Gill Sans MT" panose="020B0502020104020203" pitchFamily="34" charset="77"/>
              </a:rPr>
              <a:t> dan </a:t>
            </a:r>
            <a:r>
              <a:rPr lang="en-US" sz="1800" dirty="0" err="1">
                <a:latin typeface="Gill Sans MT" panose="020B0502020104020203" pitchFamily="34" charset="77"/>
              </a:rPr>
              <a:t>peradaban</a:t>
            </a:r>
            <a:r>
              <a:rPr lang="en-US" sz="1800" dirty="0">
                <a:latin typeface="Gill Sans MT" panose="020B0502020104020203" pitchFamily="34" charset="77"/>
              </a:rPr>
              <a:t> di Malaysia pada </a:t>
            </a:r>
            <a:r>
              <a:rPr lang="en-US" sz="1800" dirty="0" err="1">
                <a:latin typeface="Gill Sans MT" panose="020B0502020104020203" pitchFamily="34" charset="77"/>
              </a:rPr>
              <a:t>hari</a:t>
            </a:r>
            <a:r>
              <a:rPr lang="en-US" sz="1800" dirty="0">
                <a:latin typeface="Gill Sans MT" panose="020B0502020104020203" pitchFamily="34" charset="77"/>
              </a:rPr>
              <a:t> </a:t>
            </a:r>
            <a:r>
              <a:rPr lang="en-US" sz="1800" dirty="0" err="1">
                <a:latin typeface="Gill Sans MT" panose="020B0502020104020203" pitchFamily="34" charset="77"/>
              </a:rPr>
              <a:t>ini</a:t>
            </a:r>
            <a:r>
              <a:rPr lang="en-US" sz="1800" dirty="0">
                <a:latin typeface="Gill Sans MT" panose="020B0502020104020203" pitchFamily="34" charset="77"/>
              </a:rPr>
              <a:t>, </a:t>
            </a:r>
            <a:r>
              <a:rPr lang="en-US" sz="1800" dirty="0" err="1">
                <a:latin typeface="Gill Sans MT" panose="020B0502020104020203" pitchFamily="34" charset="77"/>
              </a:rPr>
              <a:t>kita</a:t>
            </a:r>
            <a:r>
              <a:rPr lang="en-US" sz="1800" dirty="0">
                <a:latin typeface="Gill Sans MT" panose="020B0502020104020203" pitchFamily="34" charset="77"/>
              </a:rPr>
              <a:t> </a:t>
            </a:r>
            <a:r>
              <a:rPr lang="en-US" sz="1800" dirty="0" err="1">
                <a:latin typeface="Gill Sans MT" panose="020B0502020104020203" pitchFamily="34" charset="77"/>
              </a:rPr>
              <a:t>perlu</a:t>
            </a:r>
            <a:r>
              <a:rPr lang="en-US" sz="1800" dirty="0">
                <a:latin typeface="Gill Sans MT" panose="020B0502020104020203" pitchFamily="34" charset="77"/>
              </a:rPr>
              <a:t> </a:t>
            </a:r>
            <a:r>
              <a:rPr lang="en-US" sz="1800" dirty="0" err="1">
                <a:latin typeface="Gill Sans MT" panose="020B0502020104020203" pitchFamily="34" charset="77"/>
              </a:rPr>
              <a:t>memahami</a:t>
            </a:r>
            <a:r>
              <a:rPr lang="en-US" sz="1800" dirty="0">
                <a:latin typeface="Gill Sans MT" panose="020B0502020104020203" pitchFamily="34" charset="77"/>
              </a:rPr>
              <a:t> </a:t>
            </a:r>
            <a:r>
              <a:rPr lang="en-US" sz="1800" dirty="0" err="1">
                <a:latin typeface="Gill Sans MT" panose="020B0502020104020203" pitchFamily="34" charset="77"/>
              </a:rPr>
              <a:t>peradaban</a:t>
            </a:r>
            <a:r>
              <a:rPr lang="en-US" sz="1800" dirty="0">
                <a:latin typeface="Gill Sans MT" panose="020B0502020104020203" pitchFamily="34" charset="77"/>
              </a:rPr>
              <a:t> di </a:t>
            </a:r>
            <a:r>
              <a:rPr lang="en-US" sz="1800" dirty="0" err="1">
                <a:latin typeface="Gill Sans MT" panose="020B0502020104020203" pitchFamily="34" charset="77"/>
              </a:rPr>
              <a:t>persekitaran</a:t>
            </a:r>
            <a:r>
              <a:rPr lang="en-US" sz="1800" dirty="0">
                <a:latin typeface="Gill Sans MT" panose="020B0502020104020203" pitchFamily="34" charset="77"/>
              </a:rPr>
              <a:t> </a:t>
            </a:r>
            <a:r>
              <a:rPr lang="en-US" sz="1800" dirty="0" err="1">
                <a:latin typeface="Gill Sans MT" panose="020B0502020104020203" pitchFamily="34" charset="77"/>
              </a:rPr>
              <a:t>alam</a:t>
            </a:r>
            <a:r>
              <a:rPr lang="en-US" sz="1800" dirty="0">
                <a:latin typeface="Gill Sans MT" panose="020B0502020104020203" pitchFamily="34" charset="77"/>
              </a:rPr>
              <a:t> </a:t>
            </a:r>
            <a:r>
              <a:rPr lang="en-US" sz="1800" dirty="0" err="1">
                <a:latin typeface="Gill Sans MT" panose="020B0502020104020203" pitchFamily="34" charset="77"/>
              </a:rPr>
              <a:t>Melayu</a:t>
            </a:r>
            <a:r>
              <a:rPr lang="en-US" sz="1800" dirty="0">
                <a:latin typeface="Gill Sans MT" panose="020B0502020104020203" pitchFamily="34" charset="77"/>
              </a:rPr>
              <a:t>, Nusantara dan, </a:t>
            </a:r>
            <a:r>
              <a:rPr lang="en-US" sz="1800" dirty="0" err="1">
                <a:latin typeface="Gill Sans MT" panose="020B0502020104020203" pitchFamily="34" charset="77"/>
              </a:rPr>
              <a:t>khususnya</a:t>
            </a:r>
            <a:r>
              <a:rPr lang="en-US" sz="1800" dirty="0">
                <a:latin typeface="Gill Sans MT" panose="020B0502020104020203" pitchFamily="34" charset="77"/>
              </a:rPr>
              <a:t>, di Tanah </a:t>
            </a:r>
            <a:r>
              <a:rPr lang="en-US" sz="1800" dirty="0" err="1">
                <a:latin typeface="Gill Sans MT" panose="020B0502020104020203" pitchFamily="34" charset="77"/>
              </a:rPr>
              <a:t>Melayu</a:t>
            </a:r>
            <a:r>
              <a:rPr lang="en-US" sz="1800" dirty="0">
                <a:latin typeface="Gill Sans MT" panose="020B0502020104020203" pitchFamily="34" charset="77"/>
              </a:rPr>
              <a:t> dan Sarawak dan Sabah yang </a:t>
            </a:r>
            <a:r>
              <a:rPr lang="en-US" sz="1800" dirty="0" err="1">
                <a:latin typeface="Gill Sans MT" panose="020B0502020104020203" pitchFamily="34" charset="77"/>
              </a:rPr>
              <a:t>ada</a:t>
            </a:r>
            <a:r>
              <a:rPr lang="en-US" sz="1800" dirty="0">
                <a:latin typeface="Gill Sans MT" panose="020B0502020104020203" pitchFamily="34" charset="77"/>
              </a:rPr>
              <a:t>, </a:t>
            </a:r>
            <a:r>
              <a:rPr lang="en-US" sz="1800" dirty="0" err="1">
                <a:latin typeface="Gill Sans MT" panose="020B0502020104020203" pitchFamily="34" charset="77"/>
              </a:rPr>
              <a:t>pengaruh-pengaruhnya</a:t>
            </a:r>
            <a:r>
              <a:rPr lang="en-US" sz="1800" dirty="0">
                <a:latin typeface="Gill Sans MT" panose="020B0502020104020203" pitchFamily="34" charset="77"/>
              </a:rPr>
              <a:t> dan </a:t>
            </a:r>
            <a:r>
              <a:rPr lang="en-US" sz="1800" dirty="0" err="1">
                <a:latin typeface="Gill Sans MT" panose="020B0502020104020203" pitchFamily="34" charset="77"/>
              </a:rPr>
              <a:t>perubahan</a:t>
            </a:r>
            <a:r>
              <a:rPr lang="en-US" sz="1800" dirty="0">
                <a:latin typeface="Gill Sans MT" panose="020B0502020104020203" pitchFamily="34" charset="77"/>
              </a:rPr>
              <a:t> yang </a:t>
            </a:r>
            <a:r>
              <a:rPr lang="en-US" sz="1800" dirty="0" err="1">
                <a:latin typeface="Gill Sans MT" panose="020B0502020104020203" pitchFamily="34" charset="77"/>
              </a:rPr>
              <a:t>berlaku</a:t>
            </a:r>
            <a:r>
              <a:rPr lang="en-US" sz="1800" dirty="0">
                <a:latin typeface="Gill Sans MT" panose="020B0502020104020203" pitchFamily="34" charset="77"/>
              </a:rPr>
              <a:t>.</a:t>
            </a:r>
          </a:p>
        </p:txBody>
      </p:sp>
      <p:pic>
        <p:nvPicPr>
          <p:cNvPr id="7" name="Picture 6" descr="A close up of a map&#10;&#10;Description automatically generated">
            <a:extLst>
              <a:ext uri="{FF2B5EF4-FFF2-40B4-BE49-F238E27FC236}">
                <a16:creationId xmlns:a16="http://schemas.microsoft.com/office/drawing/2014/main" xmlns="" id="{C7C79DE1-F25E-8246-9554-6D919A7BBC44}"/>
              </a:ext>
            </a:extLst>
          </p:cNvPr>
          <p:cNvPicPr>
            <a:picLocks noChangeAspect="1"/>
          </p:cNvPicPr>
          <p:nvPr/>
        </p:nvPicPr>
        <p:blipFill>
          <a:blip r:embed="rId3"/>
          <a:stretch>
            <a:fillRect/>
          </a:stretch>
        </p:blipFill>
        <p:spPr>
          <a:xfrm>
            <a:off x="7183496" y="3502152"/>
            <a:ext cx="4353269" cy="3081528"/>
          </a:xfrm>
          <a:prstGeom prst="rect">
            <a:avLst/>
          </a:prstGeom>
        </p:spPr>
      </p:pic>
    </p:spTree>
    <p:extLst>
      <p:ext uri="{BB962C8B-B14F-4D97-AF65-F5344CB8AC3E}">
        <p14:creationId xmlns:p14="http://schemas.microsoft.com/office/powerpoint/2010/main" val="309022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E02F3C71-C981-4614-98EA-D6C494F809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0263B48-621F-6148-9AEB-841C7D7B3371}"/>
              </a:ext>
            </a:extLst>
          </p:cNvPr>
          <p:cNvSpPr>
            <a:spLocks noGrp="1"/>
          </p:cNvSpPr>
          <p:nvPr>
            <p:ph type="title"/>
          </p:nvPr>
        </p:nvSpPr>
        <p:spPr>
          <a:xfrm>
            <a:off x="821516" y="640263"/>
            <a:ext cx="6204984" cy="1344975"/>
          </a:xfrm>
        </p:spPr>
        <p:txBody>
          <a:bodyPr>
            <a:normAutofit/>
          </a:bodyPr>
          <a:lstStyle/>
          <a:p>
            <a:r>
              <a:rPr lang="en-MY" sz="2800" dirty="0">
                <a:latin typeface="Gill Sans MT" panose="020B0502020104020203" pitchFamily="34" charset="77"/>
              </a:rPr>
              <a:t>1. </a:t>
            </a:r>
            <a:r>
              <a:rPr lang="en-MY" sz="2800" dirty="0" err="1">
                <a:latin typeface="Gill Sans MT" panose="020B0502020104020203" pitchFamily="34" charset="77"/>
              </a:rPr>
              <a:t>Menelusuri</a:t>
            </a:r>
            <a:r>
              <a:rPr lang="en-MY" sz="2800" dirty="0">
                <a:latin typeface="Gill Sans MT" panose="020B0502020104020203" pitchFamily="34" charset="77"/>
              </a:rPr>
              <a:t> </a:t>
            </a:r>
            <a:r>
              <a:rPr lang="en-MY" sz="2800" dirty="0" err="1">
                <a:latin typeface="Gill Sans MT" panose="020B0502020104020203" pitchFamily="34" charset="77"/>
              </a:rPr>
              <a:t>Pergerakan</a:t>
            </a:r>
            <a:r>
              <a:rPr lang="en-MY" sz="2800" dirty="0">
                <a:latin typeface="Gill Sans MT" panose="020B0502020104020203" pitchFamily="34" charset="77"/>
              </a:rPr>
              <a:t> Idea dan </a:t>
            </a:r>
            <a:r>
              <a:rPr lang="en-MY" sz="2800" dirty="0" err="1">
                <a:latin typeface="Gill Sans MT" panose="020B0502020104020203" pitchFamily="34" charset="77"/>
              </a:rPr>
              <a:t>Amalan</a:t>
            </a:r>
            <a:r>
              <a:rPr lang="en-MY" sz="2800" dirty="0">
                <a:latin typeface="Gill Sans MT" panose="020B0502020104020203" pitchFamily="34" charset="77"/>
              </a:rPr>
              <a:t> Etika Dan Peradaban Dunia</a:t>
            </a:r>
            <a:br>
              <a:rPr lang="en-MY" sz="2800" dirty="0">
                <a:latin typeface="Gill Sans MT" panose="020B0502020104020203" pitchFamily="34" charset="77"/>
              </a:rPr>
            </a:br>
            <a:endParaRPr lang="en-US" sz="2800" dirty="0">
              <a:latin typeface="Gill Sans MT" panose="020B0502020104020203" pitchFamily="34" charset="77"/>
            </a:endParaRPr>
          </a:p>
        </p:txBody>
      </p:sp>
      <p:sp>
        <p:nvSpPr>
          <p:cNvPr id="3" name="Content Placeholder 2">
            <a:extLst>
              <a:ext uri="{FF2B5EF4-FFF2-40B4-BE49-F238E27FC236}">
                <a16:creationId xmlns:a16="http://schemas.microsoft.com/office/drawing/2014/main" xmlns="" id="{7CB718DE-5305-F14F-BF2F-5810803EF033}"/>
              </a:ext>
            </a:extLst>
          </p:cNvPr>
          <p:cNvSpPr>
            <a:spLocks noGrp="1"/>
          </p:cNvSpPr>
          <p:nvPr>
            <p:ph idx="1"/>
          </p:nvPr>
        </p:nvSpPr>
        <p:spPr>
          <a:xfrm>
            <a:off x="821515" y="2121762"/>
            <a:ext cx="6204984" cy="3626917"/>
          </a:xfrm>
        </p:spPr>
        <p:txBody>
          <a:bodyPr>
            <a:normAutofit/>
          </a:bodyPr>
          <a:lstStyle/>
          <a:p>
            <a:r>
              <a:rPr lang="en-US" sz="2400" dirty="0">
                <a:latin typeface="Gill Sans MT" panose="020B0502020104020203" pitchFamily="34" charset="77"/>
              </a:rPr>
              <a:t>B. </a:t>
            </a:r>
            <a:r>
              <a:rPr lang="en-US" sz="2400" dirty="0" err="1">
                <a:latin typeface="Gill Sans MT" panose="020B0502020104020203" pitchFamily="34" charset="77"/>
              </a:rPr>
              <a:t>Pengaruh-pengaruh</a:t>
            </a:r>
            <a:r>
              <a:rPr lang="en-US" sz="2400" dirty="0">
                <a:latin typeface="Gill Sans MT" panose="020B0502020104020203" pitchFamily="34" charset="77"/>
              </a:rPr>
              <a:t> </a:t>
            </a:r>
            <a:r>
              <a:rPr lang="en-US" sz="2400" dirty="0" err="1">
                <a:latin typeface="Gill Sans MT" panose="020B0502020104020203" pitchFamily="34" charset="77"/>
              </a:rPr>
              <a:t>peradaban</a:t>
            </a:r>
            <a:r>
              <a:rPr lang="en-US" sz="2400" dirty="0">
                <a:latin typeface="Gill Sans MT" panose="020B0502020104020203" pitchFamily="34" charset="77"/>
              </a:rPr>
              <a:t> </a:t>
            </a:r>
            <a:r>
              <a:rPr lang="en-US" sz="2400" dirty="0" err="1">
                <a:latin typeface="Gill Sans MT" panose="020B0502020104020203" pitchFamily="34" charset="77"/>
              </a:rPr>
              <a:t>dari</a:t>
            </a:r>
            <a:r>
              <a:rPr lang="en-US" sz="2400" dirty="0">
                <a:latin typeface="Gill Sans MT" panose="020B0502020104020203" pitchFamily="34" charset="77"/>
              </a:rPr>
              <a:t> </a:t>
            </a:r>
            <a:r>
              <a:rPr lang="en-US" sz="2400" dirty="0" err="1">
                <a:latin typeface="Gill Sans MT" panose="020B0502020104020203" pitchFamily="34" charset="77"/>
              </a:rPr>
              <a:t>luar</a:t>
            </a:r>
            <a:r>
              <a:rPr lang="en-US" sz="2400" dirty="0">
                <a:latin typeface="Gill Sans MT" panose="020B0502020104020203" pitchFamily="34" charset="77"/>
              </a:rPr>
              <a:t> </a:t>
            </a:r>
            <a:r>
              <a:rPr lang="en-US" sz="2400" dirty="0" err="1">
                <a:latin typeface="Gill Sans MT" panose="020B0502020104020203" pitchFamily="34" charset="77"/>
              </a:rPr>
              <a:t>peradaban</a:t>
            </a:r>
            <a:r>
              <a:rPr lang="en-US" sz="2400" dirty="0">
                <a:latin typeface="Gill Sans MT" panose="020B0502020104020203" pitchFamily="34" charset="77"/>
              </a:rPr>
              <a:t> </a:t>
            </a:r>
            <a:r>
              <a:rPr lang="en-US" sz="2400" dirty="0" err="1">
                <a:latin typeface="Gill Sans MT" panose="020B0502020104020203" pitchFamily="34" charset="77"/>
              </a:rPr>
              <a:t>alam</a:t>
            </a:r>
            <a:r>
              <a:rPr lang="en-US" sz="2400" dirty="0">
                <a:latin typeface="Gill Sans MT" panose="020B0502020104020203" pitchFamily="34" charset="77"/>
              </a:rPr>
              <a:t> </a:t>
            </a:r>
            <a:r>
              <a:rPr lang="en-US" sz="2400" dirty="0" err="1">
                <a:latin typeface="Gill Sans MT" panose="020B0502020104020203" pitchFamily="34" charset="77"/>
              </a:rPr>
              <a:t>Melayu</a:t>
            </a:r>
            <a:r>
              <a:rPr lang="en-US" sz="2400" dirty="0">
                <a:latin typeface="Gill Sans MT" panose="020B0502020104020203" pitchFamily="34" charset="77"/>
              </a:rPr>
              <a:t> juga </a:t>
            </a:r>
            <a:r>
              <a:rPr lang="en-US" sz="2400" dirty="0" err="1">
                <a:latin typeface="Gill Sans MT" panose="020B0502020104020203" pitchFamily="34" charset="77"/>
              </a:rPr>
              <a:t>perlu</a:t>
            </a:r>
            <a:r>
              <a:rPr lang="en-US" sz="2400" dirty="0">
                <a:latin typeface="Gill Sans MT" panose="020B0502020104020203" pitchFamily="34" charset="77"/>
              </a:rPr>
              <a:t> </a:t>
            </a:r>
            <a:r>
              <a:rPr lang="en-US" sz="2400" dirty="0" err="1">
                <a:latin typeface="Gill Sans MT" panose="020B0502020104020203" pitchFamily="34" charset="77"/>
              </a:rPr>
              <a:t>dikaji</a:t>
            </a:r>
            <a:r>
              <a:rPr lang="en-US" sz="2400" dirty="0">
                <a:latin typeface="Gill Sans MT" panose="020B0502020104020203" pitchFamily="34" charset="77"/>
              </a:rPr>
              <a:t> oleh kerana Tanah </a:t>
            </a:r>
            <a:r>
              <a:rPr lang="en-US" sz="2400" dirty="0" err="1">
                <a:latin typeface="Gill Sans MT" panose="020B0502020104020203" pitchFamily="34" charset="77"/>
              </a:rPr>
              <a:t>Melayu</a:t>
            </a:r>
            <a:r>
              <a:rPr lang="en-US" sz="2400" dirty="0">
                <a:latin typeface="Gill Sans MT" panose="020B0502020104020203" pitchFamily="34" charset="77"/>
              </a:rPr>
              <a:t>, Sarawak dan Sarawak </a:t>
            </a:r>
            <a:r>
              <a:rPr lang="en-US" sz="2400" dirty="0" err="1">
                <a:latin typeface="Gill Sans MT" panose="020B0502020104020203" pitchFamily="34" charset="77"/>
              </a:rPr>
              <a:t>berada</a:t>
            </a:r>
            <a:r>
              <a:rPr lang="en-US" sz="2400" dirty="0">
                <a:latin typeface="Gill Sans MT" panose="020B0502020104020203" pitchFamily="34" charset="77"/>
              </a:rPr>
              <a:t> di </a:t>
            </a:r>
            <a:r>
              <a:rPr lang="en-US" sz="2400" dirty="0" err="1">
                <a:latin typeface="Gill Sans MT" panose="020B0502020104020203" pitchFamily="34" charset="77"/>
              </a:rPr>
              <a:t>laluan</a:t>
            </a:r>
            <a:r>
              <a:rPr lang="en-US" sz="2400" dirty="0">
                <a:latin typeface="Gill Sans MT" panose="020B0502020104020203" pitchFamily="34" charset="77"/>
              </a:rPr>
              <a:t> </a:t>
            </a:r>
            <a:r>
              <a:rPr lang="en-US" sz="2400" dirty="0" err="1">
                <a:latin typeface="Gill Sans MT" panose="020B0502020104020203" pitchFamily="34" charset="77"/>
              </a:rPr>
              <a:t>timur-barat</a:t>
            </a:r>
            <a:r>
              <a:rPr lang="en-US" sz="2400" dirty="0">
                <a:latin typeface="Gill Sans MT" panose="020B0502020104020203" pitchFamily="34" charset="77"/>
              </a:rPr>
              <a:t> </a:t>
            </a:r>
            <a:r>
              <a:rPr lang="en-US" sz="2400" dirty="0" err="1">
                <a:latin typeface="Gill Sans MT" panose="020B0502020104020203" pitchFamily="34" charset="77"/>
              </a:rPr>
              <a:t>melalui</a:t>
            </a:r>
            <a:r>
              <a:rPr lang="en-US" sz="2400" dirty="0">
                <a:latin typeface="Gill Sans MT" panose="020B0502020104020203" pitchFamily="34" charset="77"/>
              </a:rPr>
              <a:t> </a:t>
            </a:r>
            <a:r>
              <a:rPr lang="en-US" sz="2400" dirty="0" err="1">
                <a:latin typeface="Gill Sans MT" panose="020B0502020104020203" pitchFamily="34" charset="77"/>
              </a:rPr>
              <a:t>Selat</a:t>
            </a:r>
            <a:r>
              <a:rPr lang="en-US" sz="2400" dirty="0">
                <a:latin typeface="Gill Sans MT" panose="020B0502020104020203" pitchFamily="34" charset="77"/>
              </a:rPr>
              <a:t> Melaka </a:t>
            </a:r>
            <a:r>
              <a:rPr lang="en-US" sz="2400" dirty="0" err="1">
                <a:latin typeface="Gill Sans MT" panose="020B0502020104020203" pitchFamily="34" charset="77"/>
              </a:rPr>
              <a:t>hinggakan</a:t>
            </a:r>
            <a:r>
              <a:rPr lang="en-US" sz="2400" dirty="0">
                <a:latin typeface="Gill Sans MT" panose="020B0502020104020203" pitchFamily="34" charset="77"/>
              </a:rPr>
              <a:t> </a:t>
            </a:r>
            <a:r>
              <a:rPr lang="en-US" sz="2400" dirty="0" err="1">
                <a:latin typeface="Gill Sans MT" panose="020B0502020104020203" pitchFamily="34" charset="77"/>
              </a:rPr>
              <a:t>kerajaan-kerajaan</a:t>
            </a:r>
            <a:r>
              <a:rPr lang="en-US" sz="2400" dirty="0">
                <a:latin typeface="Gill Sans MT" panose="020B0502020104020203" pitchFamily="34" charset="77"/>
              </a:rPr>
              <a:t> di </a:t>
            </a:r>
            <a:r>
              <a:rPr lang="en-US" sz="2400" dirty="0" err="1">
                <a:latin typeface="Gill Sans MT" panose="020B0502020104020203" pitchFamily="34" charset="77"/>
              </a:rPr>
              <a:t>pesisir</a:t>
            </a:r>
            <a:r>
              <a:rPr lang="en-US" sz="2400" dirty="0">
                <a:latin typeface="Gill Sans MT" panose="020B0502020104020203" pitchFamily="34" charset="77"/>
              </a:rPr>
              <a:t> </a:t>
            </a:r>
            <a:r>
              <a:rPr lang="en-US" sz="2400" dirty="0" err="1">
                <a:latin typeface="Gill Sans MT" panose="020B0502020104020203" pitchFamily="34" charset="77"/>
              </a:rPr>
              <a:t>pantai</a:t>
            </a:r>
            <a:r>
              <a:rPr lang="en-US" sz="2400" dirty="0">
                <a:latin typeface="Gill Sans MT" panose="020B0502020104020203" pitchFamily="34" charset="77"/>
              </a:rPr>
              <a:t> </a:t>
            </a:r>
            <a:r>
              <a:rPr lang="en-US" sz="2400" dirty="0" err="1">
                <a:latin typeface="Gill Sans MT" panose="020B0502020104020203" pitchFamily="34" charset="77"/>
              </a:rPr>
              <a:t>timur</a:t>
            </a:r>
            <a:r>
              <a:rPr lang="en-US" sz="2400" dirty="0">
                <a:latin typeface="Gill Sans MT" panose="020B0502020104020203" pitchFamily="34" charset="77"/>
              </a:rPr>
              <a:t> Sumatera  dan </a:t>
            </a:r>
            <a:r>
              <a:rPr lang="en-US" sz="2400" dirty="0" err="1">
                <a:latin typeface="Gill Sans MT" panose="020B0502020104020203" pitchFamily="34" charset="77"/>
              </a:rPr>
              <a:t>pesisir</a:t>
            </a:r>
            <a:r>
              <a:rPr lang="en-US" sz="2400" dirty="0">
                <a:latin typeface="Gill Sans MT" panose="020B0502020104020203" pitchFamily="34" charset="77"/>
              </a:rPr>
              <a:t> </a:t>
            </a:r>
            <a:r>
              <a:rPr lang="en-US" sz="2400" dirty="0" err="1">
                <a:latin typeface="Gill Sans MT" panose="020B0502020104020203" pitchFamily="34" charset="77"/>
              </a:rPr>
              <a:t>pantai</a:t>
            </a:r>
            <a:r>
              <a:rPr lang="en-US" sz="2400" dirty="0">
                <a:latin typeface="Gill Sans MT" panose="020B0502020104020203" pitchFamily="34" charset="77"/>
              </a:rPr>
              <a:t> </a:t>
            </a:r>
            <a:r>
              <a:rPr lang="en-US" sz="2400" dirty="0" err="1">
                <a:latin typeface="Gill Sans MT" panose="020B0502020104020203" pitchFamily="34" charset="77"/>
              </a:rPr>
              <a:t>barat</a:t>
            </a:r>
            <a:r>
              <a:rPr lang="en-US" sz="2400" dirty="0">
                <a:latin typeface="Gill Sans MT" panose="020B0502020104020203" pitchFamily="34" charset="77"/>
              </a:rPr>
              <a:t> Tanah </a:t>
            </a:r>
            <a:r>
              <a:rPr lang="en-US" sz="2400" dirty="0" err="1">
                <a:latin typeface="Gill Sans MT" panose="020B0502020104020203" pitchFamily="34" charset="77"/>
              </a:rPr>
              <a:t>Melayu</a:t>
            </a:r>
            <a:r>
              <a:rPr lang="en-US" sz="2400" dirty="0">
                <a:latin typeface="Gill Sans MT" panose="020B0502020104020203" pitchFamily="34" charset="77"/>
              </a:rPr>
              <a:t> </a:t>
            </a:r>
            <a:r>
              <a:rPr lang="en-US" sz="2400" dirty="0" err="1">
                <a:latin typeface="Gill Sans MT" panose="020B0502020104020203" pitchFamily="34" charset="77"/>
              </a:rPr>
              <a:t>silih</a:t>
            </a:r>
            <a:r>
              <a:rPr lang="en-US" sz="2400" dirty="0">
                <a:latin typeface="Gill Sans MT" panose="020B0502020104020203" pitchFamily="34" charset="77"/>
              </a:rPr>
              <a:t> </a:t>
            </a:r>
            <a:r>
              <a:rPr lang="en-US" sz="2400" dirty="0" err="1">
                <a:latin typeface="Gill Sans MT" panose="020B0502020104020203" pitchFamily="34" charset="77"/>
              </a:rPr>
              <a:t>berganti</a:t>
            </a:r>
            <a:r>
              <a:rPr lang="en-US" sz="2400" dirty="0">
                <a:latin typeface="Gill Sans MT" panose="020B0502020104020203" pitchFamily="34" charset="77"/>
              </a:rPr>
              <a:t> </a:t>
            </a:r>
            <a:r>
              <a:rPr lang="en-US" sz="2400" dirty="0" err="1">
                <a:latin typeface="Gill Sans MT" panose="020B0502020104020203" pitchFamily="34" charset="77"/>
              </a:rPr>
              <a:t>menjadi</a:t>
            </a:r>
            <a:r>
              <a:rPr lang="en-US" sz="2400" dirty="0">
                <a:latin typeface="Gill Sans MT" panose="020B0502020104020203" pitchFamily="34" charset="77"/>
              </a:rPr>
              <a:t> </a:t>
            </a:r>
            <a:r>
              <a:rPr lang="en-US" sz="2400" dirty="0" err="1">
                <a:latin typeface="Gill Sans MT" panose="020B0502020104020203" pitchFamily="34" charset="77"/>
              </a:rPr>
              <a:t>pelabuhan</a:t>
            </a:r>
            <a:r>
              <a:rPr lang="en-US" sz="2400" dirty="0">
                <a:latin typeface="Gill Sans MT" panose="020B0502020104020203" pitchFamily="34" charset="77"/>
              </a:rPr>
              <a:t> </a:t>
            </a:r>
            <a:r>
              <a:rPr lang="en-US" sz="2400" dirty="0" err="1">
                <a:latin typeface="Gill Sans MT" panose="020B0502020104020203" pitchFamily="34" charset="77"/>
              </a:rPr>
              <a:t>sedunia</a:t>
            </a:r>
            <a:r>
              <a:rPr lang="en-US" sz="2400" dirty="0">
                <a:latin typeface="Gill Sans MT" panose="020B0502020104020203" pitchFamily="34" charset="77"/>
              </a:rPr>
              <a:t> di mana </a:t>
            </a:r>
            <a:r>
              <a:rPr lang="en-US" sz="2400" dirty="0" err="1">
                <a:latin typeface="Gill Sans MT" panose="020B0502020104020203" pitchFamily="34" charset="77"/>
              </a:rPr>
              <a:t>peradaban</a:t>
            </a:r>
            <a:r>
              <a:rPr lang="en-US" sz="2400" dirty="0">
                <a:latin typeface="Gill Sans MT" panose="020B0502020104020203" pitchFamily="34" charset="77"/>
              </a:rPr>
              <a:t> </a:t>
            </a:r>
            <a:r>
              <a:rPr lang="en-US" sz="2400" dirty="0" err="1">
                <a:latin typeface="Gill Sans MT" panose="020B0502020104020203" pitchFamily="34" charset="77"/>
              </a:rPr>
              <a:t>majmuk</a:t>
            </a:r>
            <a:r>
              <a:rPr lang="en-US" sz="2400" dirty="0">
                <a:latin typeface="Gill Sans MT" panose="020B0502020104020203" pitchFamily="34" charset="77"/>
              </a:rPr>
              <a:t> </a:t>
            </a:r>
            <a:r>
              <a:rPr lang="en-US" sz="2400" dirty="0" err="1">
                <a:latin typeface="Gill Sans MT" panose="020B0502020104020203" pitchFamily="34" charset="77"/>
              </a:rPr>
              <a:t>bertemu</a:t>
            </a:r>
            <a:r>
              <a:rPr lang="en-US" sz="2400" dirty="0">
                <a:latin typeface="Gill Sans MT" panose="020B0502020104020203" pitchFamily="34" charset="77"/>
              </a:rPr>
              <a:t> dan </a:t>
            </a:r>
            <a:r>
              <a:rPr lang="en-US" sz="2400" dirty="0" err="1">
                <a:latin typeface="Gill Sans MT" panose="020B0502020104020203" pitchFamily="34" charset="77"/>
              </a:rPr>
              <a:t>bergaul</a:t>
            </a:r>
            <a:r>
              <a:rPr lang="en-US" sz="2400" dirty="0">
                <a:latin typeface="Gill Sans MT" panose="020B0502020104020203" pitchFamily="34" charset="77"/>
              </a:rPr>
              <a:t>. </a:t>
            </a:r>
          </a:p>
        </p:txBody>
      </p:sp>
      <p:pic>
        <p:nvPicPr>
          <p:cNvPr id="9" name="Picture 8" descr="A close up of a map&#10;&#10;Description automatically generated">
            <a:extLst>
              <a:ext uri="{FF2B5EF4-FFF2-40B4-BE49-F238E27FC236}">
                <a16:creationId xmlns:a16="http://schemas.microsoft.com/office/drawing/2014/main" xmlns="" id="{058DDF78-1067-9548-8ACF-396B0FF461BA}"/>
              </a:ext>
            </a:extLst>
          </p:cNvPr>
          <p:cNvPicPr>
            <a:picLocks noChangeAspect="1"/>
          </p:cNvPicPr>
          <p:nvPr/>
        </p:nvPicPr>
        <p:blipFill>
          <a:blip r:embed="rId2"/>
          <a:stretch>
            <a:fillRect/>
          </a:stretch>
        </p:blipFill>
        <p:spPr>
          <a:xfrm>
            <a:off x="7829551" y="445558"/>
            <a:ext cx="4042409" cy="2008702"/>
          </a:xfrm>
          <a:prstGeom prst="rect">
            <a:avLst/>
          </a:prstGeom>
        </p:spPr>
      </p:pic>
      <p:pic>
        <p:nvPicPr>
          <p:cNvPr id="5" name="Picture 4" descr="A close up of a map&#10;&#10;Description automatically generated">
            <a:extLst>
              <a:ext uri="{FF2B5EF4-FFF2-40B4-BE49-F238E27FC236}">
                <a16:creationId xmlns:a16="http://schemas.microsoft.com/office/drawing/2014/main" xmlns="" id="{9EADCAE7-D837-9E45-A00D-8CC7470EB2F6}"/>
              </a:ext>
            </a:extLst>
          </p:cNvPr>
          <p:cNvPicPr>
            <a:picLocks noChangeAspect="1"/>
          </p:cNvPicPr>
          <p:nvPr/>
        </p:nvPicPr>
        <p:blipFill>
          <a:blip r:embed="rId3"/>
          <a:stretch>
            <a:fillRect/>
          </a:stretch>
        </p:blipFill>
        <p:spPr>
          <a:xfrm>
            <a:off x="7829551" y="3421866"/>
            <a:ext cx="4042410" cy="2203112"/>
          </a:xfrm>
          <a:prstGeom prst="rect">
            <a:avLst/>
          </a:prstGeom>
        </p:spPr>
      </p:pic>
    </p:spTree>
    <p:extLst>
      <p:ext uri="{BB962C8B-B14F-4D97-AF65-F5344CB8AC3E}">
        <p14:creationId xmlns:p14="http://schemas.microsoft.com/office/powerpoint/2010/main" val="162632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A016CB47-C4D4-4332-9ED0-DBB916252F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0263B48-621F-6148-9AEB-841C7D7B3371}"/>
              </a:ext>
            </a:extLst>
          </p:cNvPr>
          <p:cNvSpPr>
            <a:spLocks noGrp="1"/>
          </p:cNvSpPr>
          <p:nvPr>
            <p:ph type="title"/>
          </p:nvPr>
        </p:nvSpPr>
        <p:spPr>
          <a:xfrm>
            <a:off x="532015" y="3930305"/>
            <a:ext cx="3861960" cy="2437244"/>
          </a:xfrm>
        </p:spPr>
        <p:txBody>
          <a:bodyPr anchor="ctr">
            <a:normAutofit/>
          </a:bodyPr>
          <a:lstStyle/>
          <a:p>
            <a:r>
              <a:rPr lang="en-MY" sz="3300" dirty="0">
                <a:latin typeface="Gill Sans MT" panose="020B0502020104020203" pitchFamily="34" charset="77"/>
              </a:rPr>
              <a:t>1. </a:t>
            </a:r>
            <a:r>
              <a:rPr lang="en-MY" sz="3300" dirty="0" err="1">
                <a:latin typeface="Gill Sans MT" panose="020B0502020104020203" pitchFamily="34" charset="77"/>
              </a:rPr>
              <a:t>Menelusuri</a:t>
            </a:r>
            <a:r>
              <a:rPr lang="en-MY" sz="3300" dirty="0">
                <a:latin typeface="Gill Sans MT" panose="020B0502020104020203" pitchFamily="34" charset="77"/>
              </a:rPr>
              <a:t> </a:t>
            </a:r>
            <a:r>
              <a:rPr lang="en-MY" sz="3300" dirty="0" err="1">
                <a:latin typeface="Gill Sans MT" panose="020B0502020104020203" pitchFamily="34" charset="77"/>
              </a:rPr>
              <a:t>Pergerakan</a:t>
            </a:r>
            <a:r>
              <a:rPr lang="en-MY" sz="3300" dirty="0">
                <a:latin typeface="Gill Sans MT" panose="020B0502020104020203" pitchFamily="34" charset="77"/>
              </a:rPr>
              <a:t> Idea dan </a:t>
            </a:r>
            <a:r>
              <a:rPr lang="en-MY" sz="3300" dirty="0" err="1">
                <a:latin typeface="Gill Sans MT" panose="020B0502020104020203" pitchFamily="34" charset="77"/>
              </a:rPr>
              <a:t>Amalan</a:t>
            </a:r>
            <a:r>
              <a:rPr lang="en-MY" sz="3300" dirty="0">
                <a:latin typeface="Gill Sans MT" panose="020B0502020104020203" pitchFamily="34" charset="77"/>
              </a:rPr>
              <a:t> Etika Dan Peradaban Dunia</a:t>
            </a:r>
            <a:br>
              <a:rPr lang="en-MY" sz="3300" dirty="0">
                <a:latin typeface="Gill Sans MT" panose="020B0502020104020203" pitchFamily="34" charset="77"/>
              </a:rPr>
            </a:br>
            <a:endParaRPr lang="en-US" sz="3300" dirty="0">
              <a:latin typeface="Gill Sans MT" panose="020B0502020104020203" pitchFamily="34" charset="77"/>
            </a:endParaRPr>
          </a:p>
        </p:txBody>
      </p:sp>
      <p:sp>
        <p:nvSpPr>
          <p:cNvPr id="16" name="Rectangle 15">
            <a:extLst>
              <a:ext uri="{FF2B5EF4-FFF2-40B4-BE49-F238E27FC236}">
                <a16:creationId xmlns:a16="http://schemas.microsoft.com/office/drawing/2014/main" xmlns="" id="{95C8260E-968F-44E8-A823-ABB4313119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2C1BBA94-3F40-40AA-8BB9-E69E25E53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posing for a photo&#10;&#10;Description automatically generated">
            <a:extLst>
              <a:ext uri="{FF2B5EF4-FFF2-40B4-BE49-F238E27FC236}">
                <a16:creationId xmlns:a16="http://schemas.microsoft.com/office/drawing/2014/main" xmlns="" id="{CD1F20FA-493F-7645-AFA0-8C894CEC561C}"/>
              </a:ext>
            </a:extLst>
          </p:cNvPr>
          <p:cNvPicPr>
            <a:picLocks noChangeAspect="1"/>
          </p:cNvPicPr>
          <p:nvPr/>
        </p:nvPicPr>
        <p:blipFill>
          <a:blip r:embed="rId2"/>
          <a:stretch>
            <a:fillRect/>
          </a:stretch>
        </p:blipFill>
        <p:spPr>
          <a:xfrm>
            <a:off x="838200" y="539202"/>
            <a:ext cx="3335789" cy="2501841"/>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xmlns="" id="{85C2CC3A-FAE5-3349-AC4F-26269D0BB7C7}"/>
              </a:ext>
            </a:extLst>
          </p:cNvPr>
          <p:cNvPicPr>
            <a:picLocks noChangeAspect="1"/>
          </p:cNvPicPr>
          <p:nvPr/>
        </p:nvPicPr>
        <p:blipFill>
          <a:blip r:embed="rId3"/>
          <a:stretch>
            <a:fillRect/>
          </a:stretch>
        </p:blipFill>
        <p:spPr>
          <a:xfrm>
            <a:off x="4466396" y="676414"/>
            <a:ext cx="3336953" cy="222741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xmlns="" id="{74E7E029-98DF-5943-AEC1-E08C0FFE85A1}"/>
              </a:ext>
            </a:extLst>
          </p:cNvPr>
          <p:cNvPicPr>
            <a:picLocks noChangeAspect="1"/>
          </p:cNvPicPr>
          <p:nvPr/>
        </p:nvPicPr>
        <p:blipFill>
          <a:blip r:embed="rId4"/>
          <a:stretch>
            <a:fillRect/>
          </a:stretch>
        </p:blipFill>
        <p:spPr>
          <a:xfrm>
            <a:off x="8095756" y="851604"/>
            <a:ext cx="3336953" cy="1877036"/>
          </a:xfrm>
          <a:prstGeom prst="rect">
            <a:avLst/>
          </a:prstGeom>
        </p:spPr>
      </p:pic>
      <p:sp>
        <p:nvSpPr>
          <p:cNvPr id="20" name="Rectangle 19">
            <a:extLst>
              <a:ext uri="{FF2B5EF4-FFF2-40B4-BE49-F238E27FC236}">
                <a16:creationId xmlns:a16="http://schemas.microsoft.com/office/drawing/2014/main" xmlns="" id="{FE43805F-24A6-46A4-B19B-54F2834735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7CB718DE-5305-F14F-BF2F-5810803EF033}"/>
              </a:ext>
            </a:extLst>
          </p:cNvPr>
          <p:cNvSpPr>
            <a:spLocks noGrp="1"/>
          </p:cNvSpPr>
          <p:nvPr>
            <p:ph idx="1"/>
          </p:nvPr>
        </p:nvSpPr>
        <p:spPr>
          <a:xfrm>
            <a:off x="5162719" y="3930305"/>
            <a:ext cx="6586915" cy="2437244"/>
          </a:xfrm>
        </p:spPr>
        <p:txBody>
          <a:bodyPr anchor="ctr">
            <a:normAutofit/>
          </a:bodyPr>
          <a:lstStyle/>
          <a:p>
            <a:r>
              <a:rPr lang="en-US" sz="2000" dirty="0">
                <a:latin typeface="Gill Sans MT" panose="020B0502020104020203" pitchFamily="34" charset="77"/>
              </a:rPr>
              <a:t>C. Ada proses </a:t>
            </a:r>
            <a:r>
              <a:rPr lang="en-US" sz="2000" dirty="0" err="1">
                <a:latin typeface="Gill Sans MT" panose="020B0502020104020203" pitchFamily="34" charset="77"/>
              </a:rPr>
              <a:t>pertemuan</a:t>
            </a:r>
            <a:r>
              <a:rPr lang="en-US" sz="2000" dirty="0">
                <a:latin typeface="Gill Sans MT" panose="020B0502020104020203" pitchFamily="34" charset="77"/>
              </a:rPr>
              <a:t> dan </a:t>
            </a:r>
            <a:r>
              <a:rPr lang="en-US" sz="2000" dirty="0" err="1">
                <a:latin typeface="Gill Sans MT" panose="020B0502020104020203" pitchFamily="34" charset="77"/>
              </a:rPr>
              <a:t>pergaulan</a:t>
            </a:r>
            <a:r>
              <a:rPr lang="en-US" sz="2000" dirty="0">
                <a:latin typeface="Gill Sans MT" panose="020B0502020104020203" pitchFamily="34" charset="77"/>
              </a:rPr>
              <a:t> </a:t>
            </a:r>
            <a:r>
              <a:rPr lang="en-US" sz="2000" dirty="0" err="1">
                <a:latin typeface="Gill Sans MT" panose="020B0502020104020203" pitchFamily="34" charset="77"/>
              </a:rPr>
              <a:t>antara</a:t>
            </a:r>
            <a:r>
              <a:rPr lang="en-US" sz="2000" dirty="0">
                <a:latin typeface="Gill Sans MT" panose="020B0502020104020203" pitchFamily="34" charset="77"/>
              </a:rPr>
              <a:t> </a:t>
            </a:r>
            <a:r>
              <a:rPr lang="en-US" sz="2000" dirty="0" err="1">
                <a:latin typeface="Gill Sans MT" panose="020B0502020104020203" pitchFamily="34" charset="77"/>
              </a:rPr>
              <a:t>peradaban</a:t>
            </a:r>
            <a:r>
              <a:rPr lang="en-US" sz="2000" dirty="0">
                <a:latin typeface="Gill Sans MT" panose="020B0502020104020203" pitchFamily="34" charset="77"/>
              </a:rPr>
              <a:t> </a:t>
            </a:r>
            <a:r>
              <a:rPr lang="en-US" sz="2000" dirty="0" err="1">
                <a:latin typeface="Gill Sans MT" panose="020B0502020104020203" pitchFamily="34" charset="77"/>
              </a:rPr>
              <a:t>sudah</a:t>
            </a:r>
            <a:r>
              <a:rPr lang="en-US" sz="2000" dirty="0">
                <a:latin typeface="Gill Sans MT" panose="020B0502020104020203" pitchFamily="34" charset="77"/>
              </a:rPr>
              <a:t> </a:t>
            </a:r>
            <a:r>
              <a:rPr lang="en-US" sz="2000" dirty="0" err="1">
                <a:latin typeface="Gill Sans MT" panose="020B0502020104020203" pitchFamily="34" charset="77"/>
              </a:rPr>
              <a:t>terputusan</a:t>
            </a:r>
            <a:r>
              <a:rPr lang="en-US" sz="2000" dirty="0">
                <a:latin typeface="Gill Sans MT" panose="020B0502020104020203" pitchFamily="34" charset="77"/>
              </a:rPr>
              <a:t> </a:t>
            </a:r>
            <a:r>
              <a:rPr lang="en-US" sz="2000" dirty="0" err="1">
                <a:latin typeface="Gill Sans MT" panose="020B0502020104020203" pitchFamily="34" charset="77"/>
              </a:rPr>
              <a:t>atau</a:t>
            </a:r>
            <a:r>
              <a:rPr lang="en-US" sz="2000" dirty="0">
                <a:latin typeface="Gill Sans MT" panose="020B0502020104020203" pitchFamily="34" charset="77"/>
              </a:rPr>
              <a:t> </a:t>
            </a:r>
            <a:r>
              <a:rPr lang="en-US" sz="2000" dirty="0" err="1">
                <a:latin typeface="Gill Sans MT" panose="020B0502020104020203" pitchFamily="34" charset="77"/>
              </a:rPr>
              <a:t>masih</a:t>
            </a:r>
            <a:r>
              <a:rPr lang="en-US" sz="2000" dirty="0">
                <a:latin typeface="Gill Sans MT" panose="020B0502020104020203" pitchFamily="34" charset="77"/>
              </a:rPr>
              <a:t> </a:t>
            </a:r>
            <a:r>
              <a:rPr lang="en-US" sz="2000" dirty="0" err="1">
                <a:latin typeface="Gill Sans MT" panose="020B0502020104020203" pitchFamily="34" charset="77"/>
              </a:rPr>
              <a:t>berterus</a:t>
            </a:r>
            <a:r>
              <a:rPr lang="en-US" sz="2000" dirty="0">
                <a:latin typeface="Gill Sans MT" panose="020B0502020104020203" pitchFamily="34" charset="77"/>
              </a:rPr>
              <a:t> </a:t>
            </a:r>
            <a:r>
              <a:rPr lang="en-US" sz="2000" dirty="0" err="1">
                <a:latin typeface="Gill Sans MT" panose="020B0502020104020203" pitchFamily="34" charset="77"/>
              </a:rPr>
              <a:t>dengan</a:t>
            </a:r>
            <a:r>
              <a:rPr lang="en-US" sz="2000" dirty="0">
                <a:latin typeface="Gill Sans MT" panose="020B0502020104020203" pitchFamily="34" charset="77"/>
              </a:rPr>
              <a:t> </a:t>
            </a:r>
            <a:r>
              <a:rPr lang="en-US" sz="2000" dirty="0" err="1">
                <a:latin typeface="Gill Sans MT" panose="020B0502020104020203" pitchFamily="34" charset="77"/>
              </a:rPr>
              <a:t>terbina</a:t>
            </a:r>
            <a:r>
              <a:rPr lang="en-US" sz="2000" dirty="0">
                <a:latin typeface="Gill Sans MT" panose="020B0502020104020203" pitchFamily="34" charset="77"/>
              </a:rPr>
              <a:t> </a:t>
            </a:r>
            <a:r>
              <a:rPr lang="en-US" sz="2000" dirty="0" err="1">
                <a:latin typeface="Gill Sans MT" panose="020B0502020104020203" pitchFamily="34" charset="77"/>
              </a:rPr>
              <a:t>hari</a:t>
            </a:r>
            <a:r>
              <a:rPr lang="en-US" sz="2000" dirty="0">
                <a:latin typeface="Gill Sans MT" panose="020B0502020104020203" pitchFamily="34" charset="77"/>
              </a:rPr>
              <a:t> </a:t>
            </a:r>
            <a:r>
              <a:rPr lang="en-US" sz="2000" dirty="0" err="1">
                <a:latin typeface="Gill Sans MT" panose="020B0502020104020203" pitchFamily="34" charset="77"/>
              </a:rPr>
              <a:t>ini</a:t>
            </a:r>
            <a:r>
              <a:rPr lang="en-US" sz="2000" dirty="0">
                <a:latin typeface="Gill Sans MT" panose="020B0502020104020203" pitchFamily="34" charset="77"/>
              </a:rPr>
              <a:t> </a:t>
            </a:r>
            <a:r>
              <a:rPr lang="en-US" sz="2000" dirty="0" err="1">
                <a:latin typeface="Gill Sans MT" panose="020B0502020104020203" pitchFamily="34" charset="77"/>
              </a:rPr>
              <a:t>dengan</a:t>
            </a:r>
            <a:r>
              <a:rPr lang="en-US" sz="2000" dirty="0">
                <a:latin typeface="Gill Sans MT" panose="020B0502020104020203" pitchFamily="34" charset="77"/>
              </a:rPr>
              <a:t> system </a:t>
            </a:r>
            <a:r>
              <a:rPr lang="en-US" sz="2000" dirty="0" err="1">
                <a:latin typeface="Gill Sans MT" panose="020B0502020104020203" pitchFamily="34" charset="77"/>
              </a:rPr>
              <a:t>kapitalis</a:t>
            </a:r>
            <a:r>
              <a:rPr lang="en-US" sz="2000" dirty="0">
                <a:latin typeface="Gill Sans MT" panose="020B0502020104020203" pitchFamily="34" charset="77"/>
              </a:rPr>
              <a:t> </a:t>
            </a:r>
            <a:r>
              <a:rPr lang="en-US" sz="2000" dirty="0" err="1">
                <a:latin typeface="Gill Sans MT" panose="020B0502020104020203" pitchFamily="34" charset="77"/>
              </a:rPr>
              <a:t>sedunia</a:t>
            </a:r>
            <a:r>
              <a:rPr lang="en-US" sz="2000" dirty="0">
                <a:latin typeface="Gill Sans MT" panose="020B0502020104020203" pitchFamily="34" charset="77"/>
              </a:rPr>
              <a:t>, </a:t>
            </a:r>
            <a:r>
              <a:rPr lang="en-US" sz="2000" dirty="0" err="1">
                <a:latin typeface="Gill Sans MT" panose="020B0502020104020203" pitchFamily="34" charset="77"/>
              </a:rPr>
              <a:t>globalisasi</a:t>
            </a:r>
            <a:r>
              <a:rPr lang="en-US" sz="2000" dirty="0">
                <a:latin typeface="Gill Sans MT" panose="020B0502020104020203" pitchFamily="34" charset="77"/>
              </a:rPr>
              <a:t> dan </a:t>
            </a:r>
            <a:r>
              <a:rPr lang="en-US" sz="2000" dirty="0" err="1">
                <a:latin typeface="Gill Sans MT" panose="020B0502020104020203" pitchFamily="34" charset="77"/>
              </a:rPr>
              <a:t>dipacukan</a:t>
            </a:r>
            <a:r>
              <a:rPr lang="en-US" sz="2000" dirty="0">
                <a:latin typeface="Gill Sans MT" panose="020B0502020104020203" pitchFamily="34" charset="77"/>
              </a:rPr>
              <a:t> pula oleh dunia </a:t>
            </a:r>
            <a:r>
              <a:rPr lang="en-US" sz="2000" dirty="0" err="1">
                <a:latin typeface="Gill Sans MT" panose="020B0502020104020203" pitchFamily="34" charset="77"/>
              </a:rPr>
              <a:t>digitial</a:t>
            </a:r>
            <a:r>
              <a:rPr lang="en-US" sz="2000" dirty="0">
                <a:latin typeface="Gill Sans MT" panose="020B0502020104020203" pitchFamily="34" charset="77"/>
              </a:rPr>
              <a:t>. </a:t>
            </a:r>
            <a:r>
              <a:rPr lang="en-US" sz="2000" dirty="0" err="1">
                <a:latin typeface="Gill Sans MT" panose="020B0502020104020203" pitchFamily="34" charset="77"/>
              </a:rPr>
              <a:t>Pertembungan</a:t>
            </a:r>
            <a:r>
              <a:rPr lang="en-US" sz="2000" dirty="0">
                <a:latin typeface="Gill Sans MT" panose="020B0502020104020203" pitchFamily="34" charset="77"/>
              </a:rPr>
              <a:t> dan </a:t>
            </a:r>
            <a:r>
              <a:rPr lang="en-US" sz="2000" dirty="0" err="1">
                <a:latin typeface="Gill Sans MT" panose="020B0502020104020203" pitchFamily="34" charset="77"/>
              </a:rPr>
              <a:t>pergerakan</a:t>
            </a:r>
            <a:r>
              <a:rPr lang="en-US" sz="2000" dirty="0">
                <a:latin typeface="Gill Sans MT" panose="020B0502020104020203" pitchFamily="34" charset="77"/>
              </a:rPr>
              <a:t> idea dan </a:t>
            </a:r>
            <a:r>
              <a:rPr lang="en-US" sz="2000" dirty="0" err="1">
                <a:latin typeface="Gill Sans MT" panose="020B0502020104020203" pitchFamily="34" charset="77"/>
              </a:rPr>
              <a:t>amalan</a:t>
            </a:r>
            <a:r>
              <a:rPr lang="en-US" sz="2000" dirty="0">
                <a:latin typeface="Gill Sans MT" panose="020B0502020104020203" pitchFamily="34" charset="77"/>
              </a:rPr>
              <a:t> </a:t>
            </a:r>
            <a:r>
              <a:rPr lang="en-US" sz="2000" dirty="0" err="1">
                <a:latin typeface="Gill Sans MT" panose="020B0502020104020203" pitchFamily="34" charset="77"/>
              </a:rPr>
              <a:t>etkita</a:t>
            </a:r>
            <a:r>
              <a:rPr lang="en-US" sz="2000" dirty="0">
                <a:latin typeface="Gill Sans MT" panose="020B0502020104020203" pitchFamily="34" charset="77"/>
              </a:rPr>
              <a:t> dan </a:t>
            </a:r>
            <a:r>
              <a:rPr lang="en-US" sz="2000" dirty="0" err="1">
                <a:latin typeface="Gill Sans MT" panose="020B0502020104020203" pitchFamily="34" charset="77"/>
              </a:rPr>
              <a:t>peradaban</a:t>
            </a:r>
            <a:r>
              <a:rPr lang="en-US" sz="2000" dirty="0">
                <a:latin typeface="Gill Sans MT" panose="020B0502020104020203" pitchFamily="34" charset="77"/>
              </a:rPr>
              <a:t> dunia </a:t>
            </a:r>
            <a:r>
              <a:rPr lang="en-US" sz="2000" dirty="0" err="1">
                <a:latin typeface="Gill Sans MT" panose="020B0502020104020203" pitchFamily="34" charset="77"/>
              </a:rPr>
              <a:t>akan</a:t>
            </a:r>
            <a:r>
              <a:rPr lang="en-US" sz="2000" dirty="0">
                <a:latin typeface="Gill Sans MT" panose="020B0502020104020203" pitchFamily="34" charset="77"/>
              </a:rPr>
              <a:t> </a:t>
            </a:r>
            <a:r>
              <a:rPr lang="en-US" sz="2000" dirty="0" err="1">
                <a:latin typeface="Gill Sans MT" panose="020B0502020104020203" pitchFamily="34" charset="77"/>
              </a:rPr>
              <a:t>menjadi</a:t>
            </a:r>
            <a:r>
              <a:rPr lang="en-US" sz="2000" dirty="0">
                <a:latin typeface="Gill Sans MT" panose="020B0502020104020203" pitchFamily="34" charset="77"/>
              </a:rPr>
              <a:t> </a:t>
            </a:r>
            <a:r>
              <a:rPr lang="en-US" sz="2000" dirty="0" err="1">
                <a:latin typeface="Gill Sans MT" panose="020B0502020104020203" pitchFamily="34" charset="77"/>
              </a:rPr>
              <a:t>lebih</a:t>
            </a:r>
            <a:r>
              <a:rPr lang="en-US" sz="2000" dirty="0">
                <a:latin typeface="Gill Sans MT" panose="020B0502020104020203" pitchFamily="34" charset="77"/>
              </a:rPr>
              <a:t> </a:t>
            </a:r>
            <a:r>
              <a:rPr lang="en-US" sz="2000" dirty="0" err="1">
                <a:latin typeface="Gill Sans MT" panose="020B0502020104020203" pitchFamily="34" charset="77"/>
              </a:rPr>
              <a:t>rencam</a:t>
            </a:r>
            <a:r>
              <a:rPr lang="en-US" sz="2000" dirty="0">
                <a:latin typeface="Gill Sans MT" panose="020B0502020104020203" pitchFamily="34" charset="77"/>
              </a:rPr>
              <a:t> dan </a:t>
            </a:r>
            <a:r>
              <a:rPr lang="en-US" sz="2000" dirty="0" err="1">
                <a:latin typeface="Gill Sans MT" panose="020B0502020104020203" pitchFamily="34" charset="77"/>
              </a:rPr>
              <a:t>tidak</a:t>
            </a:r>
            <a:r>
              <a:rPr lang="en-US" sz="2000" dirty="0">
                <a:latin typeface="Gill Sans MT" panose="020B0502020104020203" pitchFamily="34" charset="77"/>
              </a:rPr>
              <a:t> </a:t>
            </a:r>
            <a:r>
              <a:rPr lang="en-US" sz="2000" dirty="0" err="1">
                <a:latin typeface="Gill Sans MT" panose="020B0502020104020203" pitchFamily="34" charset="77"/>
              </a:rPr>
              <a:t>mustahil</a:t>
            </a:r>
            <a:r>
              <a:rPr lang="en-US" sz="2000" dirty="0">
                <a:latin typeface="Gill Sans MT" panose="020B0502020104020203" pitchFamily="34" charset="77"/>
              </a:rPr>
              <a:t> </a:t>
            </a:r>
            <a:r>
              <a:rPr lang="en-US" sz="2000" dirty="0" err="1">
                <a:latin typeface="Gill Sans MT" panose="020B0502020104020203" pitchFamily="34" charset="77"/>
              </a:rPr>
              <a:t>amalan</a:t>
            </a:r>
            <a:r>
              <a:rPr lang="en-US" sz="2000" dirty="0">
                <a:latin typeface="Gill Sans MT" panose="020B0502020104020203" pitchFamily="34" charset="77"/>
              </a:rPr>
              <a:t> </a:t>
            </a:r>
            <a:r>
              <a:rPr lang="en-US" sz="2000" dirty="0" err="1">
                <a:latin typeface="Gill Sans MT" panose="020B0502020104020203" pitchFamily="34" charset="77"/>
              </a:rPr>
              <a:t>setempat</a:t>
            </a:r>
            <a:r>
              <a:rPr lang="en-US" sz="2000" dirty="0">
                <a:latin typeface="Gill Sans MT" panose="020B0502020104020203" pitchFamily="34" charset="77"/>
              </a:rPr>
              <a:t> </a:t>
            </a:r>
            <a:r>
              <a:rPr lang="en-US" sz="2000" dirty="0" err="1">
                <a:latin typeface="Gill Sans MT" panose="020B0502020104020203" pitchFamily="34" charset="77"/>
              </a:rPr>
              <a:t>menjadi</a:t>
            </a:r>
            <a:r>
              <a:rPr lang="en-US" sz="2000" dirty="0">
                <a:latin typeface="Gill Sans MT" panose="020B0502020104020203" pitchFamily="34" charset="77"/>
              </a:rPr>
              <a:t> </a:t>
            </a:r>
            <a:r>
              <a:rPr lang="en-US" sz="2000" dirty="0" err="1">
                <a:latin typeface="Gill Sans MT" panose="020B0502020104020203" pitchFamily="34" charset="77"/>
              </a:rPr>
              <a:t>lebih</a:t>
            </a:r>
            <a:r>
              <a:rPr lang="en-US" sz="2000" dirty="0">
                <a:latin typeface="Gill Sans MT" panose="020B0502020104020203" pitchFamily="34" charset="77"/>
              </a:rPr>
              <a:t> fragmentary dan </a:t>
            </a:r>
            <a:r>
              <a:rPr lang="en-US" sz="2000" dirty="0" err="1">
                <a:latin typeface="Gill Sans MT" panose="020B0502020104020203" pitchFamily="34" charset="77"/>
              </a:rPr>
              <a:t>tidak</a:t>
            </a:r>
            <a:r>
              <a:rPr lang="en-US" sz="2000" dirty="0">
                <a:latin typeface="Gill Sans MT" panose="020B0502020104020203" pitchFamily="34" charset="77"/>
              </a:rPr>
              <a:t> </a:t>
            </a:r>
            <a:r>
              <a:rPr lang="en-US" sz="2000" dirty="0" err="1">
                <a:latin typeface="Gill Sans MT" panose="020B0502020104020203" pitchFamily="34" charset="77"/>
              </a:rPr>
              <a:t>utuh</a:t>
            </a:r>
            <a:r>
              <a:rPr lang="en-US" sz="2000" dirty="0">
                <a:latin typeface="Gill Sans MT" panose="020B0502020104020203" pitchFamily="34" charset="77"/>
              </a:rPr>
              <a:t>.</a:t>
            </a:r>
          </a:p>
        </p:txBody>
      </p:sp>
    </p:spTree>
    <p:extLst>
      <p:ext uri="{BB962C8B-B14F-4D97-AF65-F5344CB8AC3E}">
        <p14:creationId xmlns:p14="http://schemas.microsoft.com/office/powerpoint/2010/main" val="3084068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xmlns="" id="{99AE2756-0FC4-4155-83E7-58AAAB63E7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xmlns="" id="{247AB924-1B87-43FC-B7C7-B112D5C51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xmlns="" id="{A5F7F6C1-3A3B-F142-8AD1-05B4C807740D}"/>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dirty="0" err="1">
                <a:solidFill>
                  <a:srgbClr val="FFFFFF"/>
                </a:solidFill>
              </a:rPr>
              <a:t>Pengaruh-pengaruh</a:t>
            </a:r>
            <a:r>
              <a:rPr lang="en-US" sz="5400" b="1" dirty="0">
                <a:solidFill>
                  <a:srgbClr val="FFFFFF"/>
                </a:solidFill>
              </a:rPr>
              <a:t> </a:t>
            </a:r>
            <a:r>
              <a:rPr lang="en-US" sz="5400" b="1" dirty="0" err="1">
                <a:solidFill>
                  <a:srgbClr val="FFFFFF"/>
                </a:solidFill>
              </a:rPr>
              <a:t>Perabadan</a:t>
            </a:r>
            <a:endParaRPr lang="en-US" sz="5400" b="1" dirty="0">
              <a:solidFill>
                <a:srgbClr val="FFFFFF"/>
              </a:solidFill>
            </a:endParaRPr>
          </a:p>
        </p:txBody>
      </p:sp>
      <p:pic>
        <p:nvPicPr>
          <p:cNvPr id="18" name="Content Placeholder 4">
            <a:extLst>
              <a:ext uri="{FF2B5EF4-FFF2-40B4-BE49-F238E27FC236}">
                <a16:creationId xmlns:a16="http://schemas.microsoft.com/office/drawing/2014/main" xmlns="" id="{4F848FE4-92E7-D440-94CE-B31B4129E1E3}"/>
              </a:ext>
            </a:extLst>
          </p:cNvPr>
          <p:cNvPicPr>
            <a:picLocks noChangeAspect="1"/>
          </p:cNvPicPr>
          <p:nvPr/>
        </p:nvPicPr>
        <p:blipFill>
          <a:blip r:embed="rId2"/>
          <a:stretch>
            <a:fillRect/>
          </a:stretch>
        </p:blipFill>
        <p:spPr>
          <a:xfrm>
            <a:off x="320040" y="1266021"/>
            <a:ext cx="3425609" cy="2081056"/>
          </a:xfrm>
          <a:prstGeom prst="rect">
            <a:avLst/>
          </a:prstGeom>
        </p:spPr>
      </p:pic>
      <p:pic>
        <p:nvPicPr>
          <p:cNvPr id="17" name="Content Placeholder 16">
            <a:extLst>
              <a:ext uri="{FF2B5EF4-FFF2-40B4-BE49-F238E27FC236}">
                <a16:creationId xmlns:a16="http://schemas.microsoft.com/office/drawing/2014/main" xmlns="" id="{B408BA91-A6A2-614D-93B7-7B394B608BE7}"/>
              </a:ext>
            </a:extLst>
          </p:cNvPr>
          <p:cNvPicPr>
            <a:picLocks noGrp="1" noChangeAspect="1"/>
          </p:cNvPicPr>
          <p:nvPr>
            <p:ph idx="1"/>
          </p:nvPr>
        </p:nvPicPr>
        <p:blipFill>
          <a:blip r:embed="rId3"/>
          <a:stretch>
            <a:fillRect/>
          </a:stretch>
        </p:blipFill>
        <p:spPr>
          <a:xfrm>
            <a:off x="4385729" y="1518233"/>
            <a:ext cx="3433324" cy="1576632"/>
          </a:xfrm>
          <a:prstGeom prst="rect">
            <a:avLst/>
          </a:prstGeom>
        </p:spPr>
      </p:pic>
      <p:cxnSp>
        <p:nvCxnSpPr>
          <p:cNvPr id="28" name="Straight Connector 27">
            <a:extLst>
              <a:ext uri="{FF2B5EF4-FFF2-40B4-BE49-F238E27FC236}">
                <a16:creationId xmlns:a16="http://schemas.microsoft.com/office/drawing/2014/main" xmlns="" id="{818DC98F-4057-4645-B948-F604F39A9CF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9" name="Content Placeholder 4">
            <a:extLst>
              <a:ext uri="{FF2B5EF4-FFF2-40B4-BE49-F238E27FC236}">
                <a16:creationId xmlns:a16="http://schemas.microsoft.com/office/drawing/2014/main" xmlns="" id="{DE4EC8C4-8914-4941-BBC2-3CEBE3DCE0F1}"/>
              </a:ext>
            </a:extLst>
          </p:cNvPr>
          <p:cNvPicPr>
            <a:picLocks noChangeAspect="1"/>
          </p:cNvPicPr>
          <p:nvPr/>
        </p:nvPicPr>
        <p:blipFill>
          <a:blip r:embed="rId4"/>
          <a:stretch>
            <a:fillRect/>
          </a:stretch>
        </p:blipFill>
        <p:spPr>
          <a:xfrm>
            <a:off x="8449725" y="1032055"/>
            <a:ext cx="3423916" cy="2593616"/>
          </a:xfrm>
          <a:prstGeom prst="rect">
            <a:avLst/>
          </a:prstGeom>
        </p:spPr>
      </p:pic>
      <p:cxnSp>
        <p:nvCxnSpPr>
          <p:cNvPr id="30" name="Straight Connector 29">
            <a:extLst>
              <a:ext uri="{FF2B5EF4-FFF2-40B4-BE49-F238E27FC236}">
                <a16:creationId xmlns:a16="http://schemas.microsoft.com/office/drawing/2014/main" xmlns="" id="{DAD2B705-4A9B-408D-AA80-4F41045E09D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331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5E3A9D-2666-1C47-93A0-F236B9EC36A1}"/>
              </a:ext>
            </a:extLst>
          </p:cNvPr>
          <p:cNvSpPr>
            <a:spLocks noGrp="1"/>
          </p:cNvSpPr>
          <p:nvPr>
            <p:ph type="title"/>
          </p:nvPr>
        </p:nvSpPr>
        <p:spPr>
          <a:xfrm>
            <a:off x="4128368" y="4522156"/>
            <a:ext cx="4937937" cy="1363215"/>
          </a:xfrm>
        </p:spPr>
        <p:txBody>
          <a:bodyPr vert="horz" lIns="91440" tIns="45720" rIns="91440" bIns="45720" rtlCol="0" anchor="t">
            <a:normAutofit/>
          </a:bodyPr>
          <a:lstStyle/>
          <a:p>
            <a:r>
              <a:rPr lang="en-US" sz="2800" b="1" kern="1200">
                <a:solidFill>
                  <a:schemeClr val="tx1"/>
                </a:solidFill>
                <a:latin typeface="+mj-lt"/>
                <a:ea typeface="+mj-ea"/>
                <a:cs typeface="+mj-cs"/>
              </a:rPr>
              <a:t>Senaraikan Kerajaan-kerajaan Silih Berganti Di Alam Melayu/Nusantara</a:t>
            </a:r>
          </a:p>
        </p:txBody>
      </p:sp>
      <p:sp>
        <p:nvSpPr>
          <p:cNvPr id="20" name="Freeform: Shape 19">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A picture containing text&#10;&#10;Description automatically generated">
            <a:extLst>
              <a:ext uri="{FF2B5EF4-FFF2-40B4-BE49-F238E27FC236}">
                <a16:creationId xmlns:a16="http://schemas.microsoft.com/office/drawing/2014/main" xmlns="" id="{97322790-3715-1842-9EEC-0ECA67102BB3}"/>
              </a:ext>
            </a:extLst>
          </p:cNvPr>
          <p:cNvPicPr>
            <a:picLocks noChangeAspect="1"/>
          </p:cNvPicPr>
          <p:nvPr/>
        </p:nvPicPr>
        <p:blipFill rotWithShape="1">
          <a:blip r:embed="rId2"/>
          <a:srcRect r="-1" b="24656"/>
          <a:stretch/>
        </p:blipFill>
        <p:spPr>
          <a:xfrm>
            <a:off x="1246573" y="10"/>
            <a:ext cx="3913632" cy="228522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p:spPr>
      </p:pic>
      <p:pic>
        <p:nvPicPr>
          <p:cNvPr id="9" name="Picture 8" descr="A picture containing text, map&#10;&#10;Description automatically generated">
            <a:extLst>
              <a:ext uri="{FF2B5EF4-FFF2-40B4-BE49-F238E27FC236}">
                <a16:creationId xmlns:a16="http://schemas.microsoft.com/office/drawing/2014/main" xmlns="" id="{3650D5CA-6676-A847-A922-E0B50DC09E4A}"/>
              </a:ext>
            </a:extLst>
          </p:cNvPr>
          <p:cNvPicPr>
            <a:picLocks noChangeAspect="1"/>
          </p:cNvPicPr>
          <p:nvPr/>
        </p:nvPicPr>
        <p:blipFill rotWithShape="1">
          <a:blip r:embed="rId3"/>
          <a:srcRect l="8071" r="47465" b="-2"/>
          <a:stretch/>
        </p:blipFill>
        <p:spPr>
          <a:xfrm>
            <a:off x="20" y="2288331"/>
            <a:ext cx="356461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p:spPr>
      </p:pic>
      <p:sp>
        <p:nvSpPr>
          <p:cNvPr id="24" name="Oval 23">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60967" y="561316"/>
            <a:ext cx="3182112" cy="3182112"/>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A close up of a map&#10;&#10;Description automatically generated">
            <a:extLst>
              <a:ext uri="{FF2B5EF4-FFF2-40B4-BE49-F238E27FC236}">
                <a16:creationId xmlns:a16="http://schemas.microsoft.com/office/drawing/2014/main" xmlns="" id="{4437EA85-A61D-3F46-BDD9-508816DD98AC}"/>
              </a:ext>
            </a:extLst>
          </p:cNvPr>
          <p:cNvPicPr>
            <a:picLocks noChangeAspect="1"/>
          </p:cNvPicPr>
          <p:nvPr/>
        </p:nvPicPr>
        <p:blipFill rotWithShape="1">
          <a:blip r:embed="rId4"/>
          <a:srcRect t="9141" r="4" b="24861"/>
          <a:stretch/>
        </p:blipFill>
        <p:spPr>
          <a:xfrm>
            <a:off x="5525559" y="725908"/>
            <a:ext cx="2852928" cy="2852928"/>
          </a:xfrm>
          <a:custGeom>
            <a:avLst/>
            <a:gdLst>
              <a:gd name="connsiteX0" fmla="*/ 1426464 w 2852928"/>
              <a:gd name="connsiteY0" fmla="*/ 0 h 2852928"/>
              <a:gd name="connsiteX1" fmla="*/ 2852928 w 2852928"/>
              <a:gd name="connsiteY1" fmla="*/ 1426464 h 2852928"/>
              <a:gd name="connsiteX2" fmla="*/ 1426464 w 2852928"/>
              <a:gd name="connsiteY2" fmla="*/ 2852928 h 2852928"/>
              <a:gd name="connsiteX3" fmla="*/ 0 w 2852928"/>
              <a:gd name="connsiteY3" fmla="*/ 1426464 h 2852928"/>
              <a:gd name="connsiteX4" fmla="*/ 1426464 w 2852928"/>
              <a:gd name="connsiteY4" fmla="*/ 0 h 285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p:spPr>
      </p:pic>
      <p:sp>
        <p:nvSpPr>
          <p:cNvPr id="26" name="Freeform: Shape 25">
            <a:extLst>
              <a:ext uri="{FF2B5EF4-FFF2-40B4-BE49-F238E27FC236}">
                <a16:creationId xmlns:a16="http://schemas.microsoft.com/office/drawing/2014/main" xmlns="" id="{6B9D64DB-4D5C-4A91-B45F-F301E3174F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12" descr="A close up of a piece of paper&#10;&#10;Description automatically generated">
            <a:extLst>
              <a:ext uri="{FF2B5EF4-FFF2-40B4-BE49-F238E27FC236}">
                <a16:creationId xmlns:a16="http://schemas.microsoft.com/office/drawing/2014/main" xmlns="" id="{B33B9610-0E90-6449-8A63-B8F16E8C117D}"/>
              </a:ext>
            </a:extLst>
          </p:cNvPr>
          <p:cNvPicPr>
            <a:picLocks noChangeAspect="1"/>
          </p:cNvPicPr>
          <p:nvPr/>
        </p:nvPicPr>
        <p:blipFill rotWithShape="1">
          <a:blip r:embed="rId5"/>
          <a:srcRect t="9219" r="4" b="4"/>
          <a:stretch/>
        </p:blipFill>
        <p:spPr>
          <a:xfrm>
            <a:off x="8918761" y="-4331"/>
            <a:ext cx="3273238" cy="3383891"/>
          </a:xfrm>
          <a:custGeom>
            <a:avLst/>
            <a:gdLst>
              <a:gd name="connsiteX0" fmla="*/ 122841 w 3273238"/>
              <a:gd name="connsiteY0" fmla="*/ 0 h 3383891"/>
              <a:gd name="connsiteX1" fmla="*/ 3273238 w 3273238"/>
              <a:gd name="connsiteY1" fmla="*/ 0 h 3383891"/>
              <a:gd name="connsiteX2" fmla="*/ 3273238 w 3273238"/>
              <a:gd name="connsiteY2" fmla="*/ 3291335 h 3383891"/>
              <a:gd name="connsiteX3" fmla="*/ 3118338 w 3273238"/>
              <a:gd name="connsiteY3" fmla="*/ 3331164 h 3383891"/>
              <a:gd name="connsiteX4" fmla="*/ 2595295 w 3273238"/>
              <a:gd name="connsiteY4" fmla="*/ 3383891 h 3383891"/>
              <a:gd name="connsiteX5" fmla="*/ 0 w 3273238"/>
              <a:gd name="connsiteY5" fmla="*/ 788596 h 3383891"/>
              <a:gd name="connsiteX6" fmla="*/ 116679 w 3273238"/>
              <a:gd name="connsiteY6" fmla="*/ 16835 h 338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p:spPr>
      </p:pic>
      <p:sp>
        <p:nvSpPr>
          <p:cNvPr id="28" name="Freeform: Shape 27">
            <a:extLst>
              <a:ext uri="{FF2B5EF4-FFF2-40B4-BE49-F238E27FC236}">
                <a16:creationId xmlns:a16="http://schemas.microsoft.com/office/drawing/2014/main" xmlns="" id="{CB14CE1B-4BC5-4EF2-BE3D-05E4F580B3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A close up of a map&#10;&#10;Description automatically generated">
            <a:extLst>
              <a:ext uri="{FF2B5EF4-FFF2-40B4-BE49-F238E27FC236}">
                <a16:creationId xmlns:a16="http://schemas.microsoft.com/office/drawing/2014/main" xmlns="" id="{86A87381-9071-3449-B73B-750E70F839F4}"/>
              </a:ext>
            </a:extLst>
          </p:cNvPr>
          <p:cNvPicPr>
            <a:picLocks noGrp="1" noChangeAspect="1"/>
          </p:cNvPicPr>
          <p:nvPr>
            <p:ph idx="1"/>
          </p:nvPr>
        </p:nvPicPr>
        <p:blipFill rotWithShape="1">
          <a:blip r:embed="rId6"/>
          <a:srcRect l="11920" r="10682" b="4"/>
          <a:stretch/>
        </p:blipFill>
        <p:spPr>
          <a:xfrm>
            <a:off x="9363236" y="4071322"/>
            <a:ext cx="2828765" cy="2786678"/>
          </a:xfrm>
          <a:custGeom>
            <a:avLst/>
            <a:gdLst>
              <a:gd name="connsiteX0" fmla="*/ 1888236 w 2828765"/>
              <a:gd name="connsiteY0" fmla="*/ 0 h 2786678"/>
              <a:gd name="connsiteX1" fmla="*/ 2788281 w 2828765"/>
              <a:gd name="connsiteY1" fmla="*/ 227900 h 2786678"/>
              <a:gd name="connsiteX2" fmla="*/ 2828765 w 2828765"/>
              <a:gd name="connsiteY2" fmla="*/ 252495 h 2786678"/>
              <a:gd name="connsiteX3" fmla="*/ 2828765 w 2828765"/>
              <a:gd name="connsiteY3" fmla="*/ 2786678 h 2786678"/>
              <a:gd name="connsiteX4" fmla="*/ 227128 w 2828765"/>
              <a:gd name="connsiteY4" fmla="*/ 2786678 h 2786678"/>
              <a:gd name="connsiteX5" fmla="*/ 148387 w 2828765"/>
              <a:gd name="connsiteY5" fmla="*/ 2623223 h 2786678"/>
              <a:gd name="connsiteX6" fmla="*/ 0 w 2828765"/>
              <a:gd name="connsiteY6" fmla="*/ 1888236 h 2786678"/>
              <a:gd name="connsiteX7" fmla="*/ 1888236 w 2828765"/>
              <a:gd name="connsiteY7" fmla="*/ 0 h 278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p:spPr>
      </p:pic>
    </p:spTree>
    <p:extLst>
      <p:ext uri="{BB962C8B-B14F-4D97-AF65-F5344CB8AC3E}">
        <p14:creationId xmlns:p14="http://schemas.microsoft.com/office/powerpoint/2010/main" val="2033936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1181</Words>
  <Application>Microsoft Office PowerPoint</Application>
  <PresentationFormat>Custom</PresentationFormat>
  <Paragraphs>90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Konsep Etika dan Peradaban </vt:lpstr>
      <vt:lpstr>Abstrak</vt:lpstr>
      <vt:lpstr>Abstrak</vt:lpstr>
      <vt:lpstr>Rujukan</vt:lpstr>
      <vt:lpstr>1. Menelusuri Pergerakan Idea dan Amalan Etika Dan Peradaban Dunia </vt:lpstr>
      <vt:lpstr>1. Menelusuri Pergerakan Idea dan Amalan Etika Dan Peradaban Dunia </vt:lpstr>
      <vt:lpstr>1. Menelusuri Pergerakan Idea dan Amalan Etika Dan Peradaban Dunia </vt:lpstr>
      <vt:lpstr>Pengaruh-pengaruh Perabadan</vt:lpstr>
      <vt:lpstr>Senaraikan Kerajaan-kerajaan Silih Berganti Di Alam Melayu/Nusantara</vt:lpstr>
      <vt:lpstr>Peradaban-peradaban di Luar Alam Melayu</vt:lpstr>
      <vt:lpstr>Peradaban Kontemporari: Membina Peradaban Kacukan dan Global Village</vt:lpstr>
      <vt:lpstr>2. Konsep Etika: a. Sejarah pemikiran Eropah, daripada zaman sebelum, semasa dan selepas Enlightenment </vt:lpstr>
      <vt:lpstr>2. Konsep Etika: b. Perspektif agama dan kepercayaan </vt:lpstr>
      <vt:lpstr>2. Konsep Etika: c. Kolonialisme dan Pasca Kolonialisme</vt:lpstr>
      <vt:lpstr>3. Konsep peradaban  a. Kolonialisme dan Pasca Kolonialisme </vt:lpstr>
      <vt:lpstr>3. Konsep peradaban  a. Kolonialisme dan Pasca Kolonialisme </vt:lpstr>
      <vt:lpstr>3. Konsep peradaban  a. Kolonialisme dan Pasca Kolonialisme </vt:lpstr>
      <vt:lpstr>3. Konsep peradaban  a. Kolonialisme dan Pasca Kolonialisme </vt:lpstr>
      <vt:lpstr>3. Konsep peradaban  b. Timur dan Barat</vt:lpstr>
      <vt:lpstr>3. Konsep peradaban c. Perspektif agama dan kepercayaan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Kuliah 2 Konsep Etika dan Peradaban</dc:title>
  <dc:creator>mansor mohd noor</dc:creator>
  <cp:lastModifiedBy>shahrulanuar</cp:lastModifiedBy>
  <cp:revision>3</cp:revision>
  <dcterms:created xsi:type="dcterms:W3CDTF">2020-02-03T02:40:55Z</dcterms:created>
  <dcterms:modified xsi:type="dcterms:W3CDTF">2020-02-17T03:17:26Z</dcterms:modified>
</cp:coreProperties>
</file>