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1" r:id="rId1"/>
    <p:sldMasterId id="2147483803" r:id="rId2"/>
    <p:sldMasterId id="2147483815" r:id="rId3"/>
  </p:sldMasterIdLst>
  <p:notesMasterIdLst>
    <p:notesMasterId r:id="rId44"/>
  </p:notesMasterIdLst>
  <p:handoutMasterIdLst>
    <p:handoutMasterId r:id="rId45"/>
  </p:handoutMasterIdLst>
  <p:sldIdLst>
    <p:sldId id="258" r:id="rId4"/>
    <p:sldId id="310" r:id="rId5"/>
    <p:sldId id="259" r:id="rId6"/>
    <p:sldId id="340" r:id="rId7"/>
    <p:sldId id="341" r:id="rId8"/>
    <p:sldId id="342" r:id="rId9"/>
    <p:sldId id="343" r:id="rId10"/>
    <p:sldId id="344" r:id="rId11"/>
    <p:sldId id="345" r:id="rId12"/>
    <p:sldId id="346" r:id="rId13"/>
    <p:sldId id="347" r:id="rId14"/>
    <p:sldId id="348" r:id="rId15"/>
    <p:sldId id="349" r:id="rId16"/>
    <p:sldId id="350" r:id="rId17"/>
    <p:sldId id="351" r:id="rId18"/>
    <p:sldId id="352" r:id="rId19"/>
    <p:sldId id="353" r:id="rId20"/>
    <p:sldId id="357" r:id="rId21"/>
    <p:sldId id="354" r:id="rId22"/>
    <p:sldId id="355" r:id="rId23"/>
    <p:sldId id="356" r:id="rId24"/>
    <p:sldId id="311" r:id="rId25"/>
    <p:sldId id="312" r:id="rId26"/>
    <p:sldId id="314" r:id="rId27"/>
    <p:sldId id="315" r:id="rId28"/>
    <p:sldId id="358" r:id="rId29"/>
    <p:sldId id="316" r:id="rId30"/>
    <p:sldId id="317" r:id="rId31"/>
    <p:sldId id="318" r:id="rId32"/>
    <p:sldId id="319" r:id="rId33"/>
    <p:sldId id="320" r:id="rId34"/>
    <p:sldId id="321" r:id="rId35"/>
    <p:sldId id="322" r:id="rId36"/>
    <p:sldId id="323" r:id="rId37"/>
    <p:sldId id="324" r:id="rId38"/>
    <p:sldId id="325" r:id="rId39"/>
    <p:sldId id="326" r:id="rId40"/>
    <p:sldId id="335" r:id="rId41"/>
    <p:sldId id="336" r:id="rId42"/>
    <p:sldId id="339" r:id="rId43"/>
  </p:sldIdLst>
  <p:sldSz cx="9144000" cy="6858000" type="screen4x3"/>
  <p:notesSz cx="6807200" cy="9939338"/>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CC"/>
    <a:srgbClr val="CC0066"/>
    <a:srgbClr val="33CC33"/>
    <a:srgbClr val="6699FF"/>
    <a:srgbClr val="FFFF00"/>
    <a:srgbClr val="FF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50" d="100"/>
          <a:sy n="50" d="100"/>
        </p:scale>
        <p:origin x="1467" y="2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50105" cy="497763"/>
          </a:xfrm>
          <a:prstGeom prst="rect">
            <a:avLst/>
          </a:prstGeom>
          <a:noFill/>
          <a:ln w="9525">
            <a:noFill/>
            <a:miter lim="800000"/>
            <a:headEnd/>
            <a:tailEnd/>
          </a:ln>
          <a:effectLst/>
        </p:spPr>
        <p:txBody>
          <a:bodyPr vert="horz" wrap="square" lIns="91614" tIns="45807" rIns="91614" bIns="45807" numCol="1" anchor="t" anchorCtr="0" compatLnSpc="1">
            <a:prstTxWarp prst="textNoShape">
              <a:avLst/>
            </a:prstTxWarp>
          </a:bodyPr>
          <a:lstStyle>
            <a:lvl1pPr eaLnBrk="1" hangingPunct="1">
              <a:defRPr sz="1200"/>
            </a:lvl1pPr>
          </a:lstStyle>
          <a:p>
            <a:pPr>
              <a:defRPr/>
            </a:pPr>
            <a:endParaRPr lang="en-US"/>
          </a:p>
        </p:txBody>
      </p:sp>
      <p:sp>
        <p:nvSpPr>
          <p:cNvPr id="69635" name="Rectangle 3"/>
          <p:cNvSpPr>
            <a:spLocks noGrp="1" noChangeArrowheads="1"/>
          </p:cNvSpPr>
          <p:nvPr>
            <p:ph type="dt" sz="quarter" idx="1"/>
          </p:nvPr>
        </p:nvSpPr>
        <p:spPr bwMode="auto">
          <a:xfrm>
            <a:off x="3855505" y="0"/>
            <a:ext cx="2950105" cy="497763"/>
          </a:xfrm>
          <a:prstGeom prst="rect">
            <a:avLst/>
          </a:prstGeom>
          <a:noFill/>
          <a:ln w="9525">
            <a:noFill/>
            <a:miter lim="800000"/>
            <a:headEnd/>
            <a:tailEnd/>
          </a:ln>
          <a:effectLst/>
        </p:spPr>
        <p:txBody>
          <a:bodyPr vert="horz" wrap="square" lIns="91614" tIns="45807" rIns="91614" bIns="45807" numCol="1" anchor="t" anchorCtr="0" compatLnSpc="1">
            <a:prstTxWarp prst="textNoShape">
              <a:avLst/>
            </a:prstTxWarp>
          </a:bodyPr>
          <a:lstStyle>
            <a:lvl1pPr algn="r" eaLnBrk="1" hangingPunct="1">
              <a:defRPr sz="1200"/>
            </a:lvl1pPr>
          </a:lstStyle>
          <a:p>
            <a:pPr>
              <a:defRPr/>
            </a:pPr>
            <a:endParaRPr lang="en-US"/>
          </a:p>
        </p:txBody>
      </p:sp>
      <p:sp>
        <p:nvSpPr>
          <p:cNvPr id="69636" name="Rectangle 4"/>
          <p:cNvSpPr>
            <a:spLocks noGrp="1" noChangeArrowheads="1"/>
          </p:cNvSpPr>
          <p:nvPr>
            <p:ph type="ftr" sz="quarter" idx="2"/>
          </p:nvPr>
        </p:nvSpPr>
        <p:spPr bwMode="auto">
          <a:xfrm>
            <a:off x="0" y="9439985"/>
            <a:ext cx="2950105" cy="497763"/>
          </a:xfrm>
          <a:prstGeom prst="rect">
            <a:avLst/>
          </a:prstGeom>
          <a:noFill/>
          <a:ln w="9525">
            <a:noFill/>
            <a:miter lim="800000"/>
            <a:headEnd/>
            <a:tailEnd/>
          </a:ln>
          <a:effectLst/>
        </p:spPr>
        <p:txBody>
          <a:bodyPr vert="horz" wrap="square" lIns="91614" tIns="45807" rIns="91614" bIns="45807" numCol="1" anchor="b" anchorCtr="0" compatLnSpc="1">
            <a:prstTxWarp prst="textNoShape">
              <a:avLst/>
            </a:prstTxWarp>
          </a:bodyPr>
          <a:lstStyle>
            <a:lvl1pPr eaLnBrk="1" hangingPunct="1">
              <a:defRPr sz="1200"/>
            </a:lvl1pPr>
          </a:lstStyle>
          <a:p>
            <a:pPr>
              <a:defRPr/>
            </a:pPr>
            <a:endParaRPr lang="en-US"/>
          </a:p>
        </p:txBody>
      </p:sp>
      <p:sp>
        <p:nvSpPr>
          <p:cNvPr id="69637" name="Rectangle 5"/>
          <p:cNvSpPr>
            <a:spLocks noGrp="1" noChangeArrowheads="1"/>
          </p:cNvSpPr>
          <p:nvPr>
            <p:ph type="sldNum" sz="quarter" idx="3"/>
          </p:nvPr>
        </p:nvSpPr>
        <p:spPr bwMode="auto">
          <a:xfrm>
            <a:off x="3855505" y="9439985"/>
            <a:ext cx="2950105" cy="497763"/>
          </a:xfrm>
          <a:prstGeom prst="rect">
            <a:avLst/>
          </a:prstGeom>
          <a:noFill/>
          <a:ln w="9525">
            <a:noFill/>
            <a:miter lim="800000"/>
            <a:headEnd/>
            <a:tailEnd/>
          </a:ln>
          <a:effectLst/>
        </p:spPr>
        <p:txBody>
          <a:bodyPr vert="horz" wrap="square" lIns="91614" tIns="45807" rIns="91614" bIns="45807" numCol="1" anchor="b" anchorCtr="0" compatLnSpc="1">
            <a:prstTxWarp prst="textNoShape">
              <a:avLst/>
            </a:prstTxWarp>
          </a:bodyPr>
          <a:lstStyle>
            <a:lvl1pPr algn="r" eaLnBrk="1" hangingPunct="1">
              <a:defRPr sz="1200"/>
            </a:lvl1pPr>
          </a:lstStyle>
          <a:p>
            <a:pPr>
              <a:defRPr/>
            </a:pPr>
            <a:fld id="{BB040D2F-58B2-4A92-908F-F6C437535714}" type="slidenum">
              <a:rPr lang="en-US"/>
              <a:pPr>
                <a:defRPr/>
              </a:pPr>
              <a:t>‹#›</a:t>
            </a:fld>
            <a:endParaRPr lang="en-US"/>
          </a:p>
        </p:txBody>
      </p:sp>
    </p:spTree>
    <p:extLst>
      <p:ext uri="{BB962C8B-B14F-4D97-AF65-F5344CB8AC3E}">
        <p14:creationId xmlns:p14="http://schemas.microsoft.com/office/powerpoint/2010/main" val="2107009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50105" cy="497763"/>
          </a:xfrm>
          <a:prstGeom prst="rect">
            <a:avLst/>
          </a:prstGeom>
          <a:noFill/>
          <a:ln w="9525">
            <a:noFill/>
            <a:miter lim="800000"/>
            <a:headEnd/>
            <a:tailEnd/>
          </a:ln>
          <a:effectLst/>
        </p:spPr>
        <p:txBody>
          <a:bodyPr vert="horz" wrap="square" lIns="91614" tIns="45807" rIns="91614" bIns="45807" numCol="1" anchor="t" anchorCtr="0" compatLnSpc="1">
            <a:prstTxWarp prst="textNoShape">
              <a:avLst/>
            </a:prstTxWarp>
          </a:bodyPr>
          <a:lstStyle>
            <a:lvl1pPr eaLnBrk="1" hangingPunct="1">
              <a:defRPr sz="1200"/>
            </a:lvl1pPr>
          </a:lstStyle>
          <a:p>
            <a:pPr>
              <a:defRPr/>
            </a:pPr>
            <a:endParaRPr lang="en-US"/>
          </a:p>
        </p:txBody>
      </p:sp>
      <p:sp>
        <p:nvSpPr>
          <p:cNvPr id="5123" name="Rectangle 3"/>
          <p:cNvSpPr>
            <a:spLocks noGrp="1" noChangeArrowheads="1"/>
          </p:cNvSpPr>
          <p:nvPr>
            <p:ph type="dt" idx="1"/>
          </p:nvPr>
        </p:nvSpPr>
        <p:spPr bwMode="auto">
          <a:xfrm>
            <a:off x="3855505" y="0"/>
            <a:ext cx="2950105" cy="497763"/>
          </a:xfrm>
          <a:prstGeom prst="rect">
            <a:avLst/>
          </a:prstGeom>
          <a:noFill/>
          <a:ln w="9525">
            <a:noFill/>
            <a:miter lim="800000"/>
            <a:headEnd/>
            <a:tailEnd/>
          </a:ln>
          <a:effectLst/>
        </p:spPr>
        <p:txBody>
          <a:bodyPr vert="horz" wrap="square" lIns="91614" tIns="45807" rIns="91614" bIns="45807" numCol="1" anchor="t" anchorCtr="0" compatLnSpc="1">
            <a:prstTxWarp prst="textNoShape">
              <a:avLst/>
            </a:prstTxWarp>
          </a:bodyPr>
          <a:lstStyle>
            <a:lvl1pPr algn="r" eaLnBrk="1" hangingPunct="1">
              <a:defRPr sz="12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919163" y="746125"/>
            <a:ext cx="4970462" cy="37274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1039" y="4721584"/>
            <a:ext cx="5445124" cy="4471907"/>
          </a:xfrm>
          <a:prstGeom prst="rect">
            <a:avLst/>
          </a:prstGeom>
          <a:noFill/>
          <a:ln w="9525">
            <a:noFill/>
            <a:miter lim="800000"/>
            <a:headEnd/>
            <a:tailEnd/>
          </a:ln>
          <a:effectLst/>
        </p:spPr>
        <p:txBody>
          <a:bodyPr vert="horz" wrap="square" lIns="91614" tIns="45807" rIns="91614" bIns="4580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9439985"/>
            <a:ext cx="2950105" cy="497763"/>
          </a:xfrm>
          <a:prstGeom prst="rect">
            <a:avLst/>
          </a:prstGeom>
          <a:noFill/>
          <a:ln w="9525">
            <a:noFill/>
            <a:miter lim="800000"/>
            <a:headEnd/>
            <a:tailEnd/>
          </a:ln>
          <a:effectLst/>
        </p:spPr>
        <p:txBody>
          <a:bodyPr vert="horz" wrap="square" lIns="91614" tIns="45807" rIns="91614" bIns="45807" numCol="1" anchor="b" anchorCtr="0" compatLnSpc="1">
            <a:prstTxWarp prst="textNoShape">
              <a:avLst/>
            </a:prstTxWarp>
          </a:bodyPr>
          <a:lstStyle>
            <a:lvl1pPr eaLnBrk="1" hangingPunct="1">
              <a:defRPr sz="1200"/>
            </a:lvl1pPr>
          </a:lstStyle>
          <a:p>
            <a:pPr>
              <a:defRPr/>
            </a:pPr>
            <a:endParaRPr lang="en-US"/>
          </a:p>
        </p:txBody>
      </p:sp>
      <p:sp>
        <p:nvSpPr>
          <p:cNvPr id="5127" name="Rectangle 7"/>
          <p:cNvSpPr>
            <a:spLocks noGrp="1" noChangeArrowheads="1"/>
          </p:cNvSpPr>
          <p:nvPr>
            <p:ph type="sldNum" sz="quarter" idx="5"/>
          </p:nvPr>
        </p:nvSpPr>
        <p:spPr bwMode="auto">
          <a:xfrm>
            <a:off x="3855505" y="9439985"/>
            <a:ext cx="2950105" cy="497763"/>
          </a:xfrm>
          <a:prstGeom prst="rect">
            <a:avLst/>
          </a:prstGeom>
          <a:noFill/>
          <a:ln w="9525">
            <a:noFill/>
            <a:miter lim="800000"/>
            <a:headEnd/>
            <a:tailEnd/>
          </a:ln>
          <a:effectLst/>
        </p:spPr>
        <p:txBody>
          <a:bodyPr vert="horz" wrap="square" lIns="91614" tIns="45807" rIns="91614" bIns="45807" numCol="1" anchor="b" anchorCtr="0" compatLnSpc="1">
            <a:prstTxWarp prst="textNoShape">
              <a:avLst/>
            </a:prstTxWarp>
          </a:bodyPr>
          <a:lstStyle>
            <a:lvl1pPr algn="r" eaLnBrk="1" hangingPunct="1">
              <a:defRPr sz="1200"/>
            </a:lvl1pPr>
          </a:lstStyle>
          <a:p>
            <a:pPr>
              <a:defRPr/>
            </a:pPr>
            <a:fld id="{941D907F-0B1D-4865-B136-C1468E4A9844}" type="slidenum">
              <a:rPr lang="en-US"/>
              <a:pPr>
                <a:defRPr/>
              </a:pPr>
              <a:t>‹#›</a:t>
            </a:fld>
            <a:endParaRPr lang="en-US"/>
          </a:p>
        </p:txBody>
      </p:sp>
    </p:spTree>
    <p:extLst>
      <p:ext uri="{BB962C8B-B14F-4D97-AF65-F5344CB8AC3E}">
        <p14:creationId xmlns:p14="http://schemas.microsoft.com/office/powerpoint/2010/main" val="30290855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8316A32A-488C-4F50-B8C0-EACC087BD921}" type="slidenum">
              <a:rPr lang="en-US" smtClean="0"/>
              <a:pPr/>
              <a:t>2</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74375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1378CA-724D-48C0-8687-8F1DF0C61054}" type="slidenum">
              <a:rPr lang="en-US"/>
              <a:pPr/>
              <a:t>30</a:t>
            </a:fld>
            <a:endParaRPr lang="en-US"/>
          </a:p>
        </p:txBody>
      </p:sp>
      <p:sp>
        <p:nvSpPr>
          <p:cNvPr id="30722" name="Rectangle 2"/>
          <p:cNvSpPr>
            <a:spLocks noGrp="1" noRot="1" noChangeAspect="1" noChangeArrowheads="1" noTextEdit="1"/>
          </p:cNvSpPr>
          <p:nvPr>
            <p:ph type="sldImg"/>
          </p:nvPr>
        </p:nvSpPr>
        <p:spPr bwMode="auto">
          <a:xfrm>
            <a:off x="903288" y="741363"/>
            <a:ext cx="4929187" cy="3697287"/>
          </a:xfrm>
          <a:prstGeom prst="rect">
            <a:avLst/>
          </a:prstGeom>
          <a:solidFill>
            <a:srgbClr val="FFFFFF"/>
          </a:solidFill>
          <a:ln w="12700" cap="flat">
            <a:solidFill>
              <a:srgbClr val="000000"/>
            </a:solidFill>
            <a:miter lim="800000"/>
            <a:headEnd/>
            <a:tailEnd/>
          </a:ln>
        </p:spPr>
      </p:sp>
      <p:sp>
        <p:nvSpPr>
          <p:cNvPr id="30723" name="Rectangle 3"/>
          <p:cNvSpPr>
            <a:spLocks noGrp="1" noChangeArrowheads="1"/>
          </p:cNvSpPr>
          <p:nvPr>
            <p:ph type="body" idx="1"/>
          </p:nvPr>
        </p:nvSpPr>
        <p:spPr bwMode="auto">
          <a:xfrm>
            <a:off x="898102" y="4686499"/>
            <a:ext cx="4939560" cy="4439841"/>
          </a:xfrm>
          <a:prstGeom prst="rect">
            <a:avLst/>
          </a:prstGeom>
          <a:noFill/>
          <a:ln>
            <a:miter lim="800000"/>
            <a:headEnd/>
            <a:tailEnd/>
          </a:ln>
        </p:spPr>
        <p:txBody>
          <a:bodyPr lIns="92075" tIns="46038" rIns="92075" bIns="46038"/>
          <a:lstStyle/>
          <a:p>
            <a:endParaRPr lang="en-US"/>
          </a:p>
        </p:txBody>
      </p:sp>
    </p:spTree>
    <p:extLst>
      <p:ext uri="{BB962C8B-B14F-4D97-AF65-F5344CB8AC3E}">
        <p14:creationId xmlns:p14="http://schemas.microsoft.com/office/powerpoint/2010/main" val="1584175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157981-9552-4BF3-BC48-85B47049ACA2}" type="slidenum">
              <a:rPr lang="en-US"/>
              <a:pPr/>
              <a:t>31</a:t>
            </a:fld>
            <a:endParaRPr lang="en-US"/>
          </a:p>
        </p:txBody>
      </p:sp>
      <p:sp>
        <p:nvSpPr>
          <p:cNvPr id="32770" name="Rectangle 2"/>
          <p:cNvSpPr>
            <a:spLocks noGrp="1" noRot="1" noChangeAspect="1" noChangeArrowheads="1" noTextEdit="1"/>
          </p:cNvSpPr>
          <p:nvPr>
            <p:ph type="sldImg"/>
          </p:nvPr>
        </p:nvSpPr>
        <p:spPr bwMode="auto">
          <a:xfrm>
            <a:off x="903288" y="741363"/>
            <a:ext cx="4929187" cy="3697287"/>
          </a:xfrm>
          <a:prstGeom prst="rect">
            <a:avLst/>
          </a:prstGeom>
          <a:solidFill>
            <a:srgbClr val="FFFFFF"/>
          </a:solidFill>
          <a:ln w="12700" cap="flat">
            <a:solidFill>
              <a:srgbClr val="000000"/>
            </a:solidFill>
            <a:miter lim="800000"/>
            <a:headEnd/>
            <a:tailEnd/>
          </a:ln>
        </p:spPr>
      </p:sp>
      <p:sp>
        <p:nvSpPr>
          <p:cNvPr id="32771" name="Rectangle 3"/>
          <p:cNvSpPr>
            <a:spLocks noGrp="1" noChangeArrowheads="1"/>
          </p:cNvSpPr>
          <p:nvPr>
            <p:ph type="body" idx="1"/>
          </p:nvPr>
        </p:nvSpPr>
        <p:spPr bwMode="auto">
          <a:xfrm>
            <a:off x="898102" y="4686499"/>
            <a:ext cx="4939560" cy="4439841"/>
          </a:xfrm>
          <a:prstGeom prst="rect">
            <a:avLst/>
          </a:prstGeom>
          <a:noFill/>
          <a:ln>
            <a:miter lim="800000"/>
            <a:headEnd/>
            <a:tailEnd/>
          </a:ln>
        </p:spPr>
        <p:txBody>
          <a:bodyPr lIns="92075" tIns="46038" rIns="92075" bIns="46038"/>
          <a:lstStyle/>
          <a:p>
            <a:endParaRPr lang="en-US"/>
          </a:p>
        </p:txBody>
      </p:sp>
    </p:spTree>
    <p:extLst>
      <p:ext uri="{BB962C8B-B14F-4D97-AF65-F5344CB8AC3E}">
        <p14:creationId xmlns:p14="http://schemas.microsoft.com/office/powerpoint/2010/main" val="644493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171CA4-8F87-4742-BB85-AD1B07186907}" type="slidenum">
              <a:rPr lang="en-US"/>
              <a:pPr/>
              <a:t>32</a:t>
            </a:fld>
            <a:endParaRPr lang="en-US"/>
          </a:p>
        </p:txBody>
      </p:sp>
      <p:sp>
        <p:nvSpPr>
          <p:cNvPr id="34818" name="Rectangle 2"/>
          <p:cNvSpPr>
            <a:spLocks noGrp="1" noRot="1" noChangeAspect="1" noChangeArrowheads="1" noTextEdit="1"/>
          </p:cNvSpPr>
          <p:nvPr>
            <p:ph type="sldImg"/>
          </p:nvPr>
        </p:nvSpPr>
        <p:spPr bwMode="auto">
          <a:xfrm>
            <a:off x="903288" y="741363"/>
            <a:ext cx="4929187" cy="3697287"/>
          </a:xfrm>
          <a:prstGeom prst="rect">
            <a:avLst/>
          </a:prstGeom>
          <a:solidFill>
            <a:srgbClr val="FFFFFF"/>
          </a:solidFill>
          <a:ln w="12700" cap="flat">
            <a:solidFill>
              <a:srgbClr val="000000"/>
            </a:solidFill>
            <a:miter lim="800000"/>
            <a:headEnd/>
            <a:tailEnd/>
          </a:ln>
        </p:spPr>
      </p:sp>
      <p:sp>
        <p:nvSpPr>
          <p:cNvPr id="34819" name="Rectangle 3"/>
          <p:cNvSpPr>
            <a:spLocks noGrp="1" noChangeArrowheads="1"/>
          </p:cNvSpPr>
          <p:nvPr>
            <p:ph type="body" idx="1"/>
          </p:nvPr>
        </p:nvSpPr>
        <p:spPr bwMode="auto">
          <a:xfrm>
            <a:off x="898102" y="4686499"/>
            <a:ext cx="4939560" cy="4439841"/>
          </a:xfrm>
          <a:prstGeom prst="rect">
            <a:avLst/>
          </a:prstGeom>
          <a:noFill/>
          <a:ln>
            <a:miter lim="800000"/>
            <a:headEnd/>
            <a:tailEnd/>
          </a:ln>
        </p:spPr>
        <p:txBody>
          <a:bodyPr lIns="92075" tIns="46038" rIns="92075" bIns="46038"/>
          <a:lstStyle/>
          <a:p>
            <a:endParaRPr lang="en-US"/>
          </a:p>
        </p:txBody>
      </p:sp>
    </p:spTree>
    <p:extLst>
      <p:ext uri="{BB962C8B-B14F-4D97-AF65-F5344CB8AC3E}">
        <p14:creationId xmlns:p14="http://schemas.microsoft.com/office/powerpoint/2010/main" val="1189676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653BCD-A221-446D-AF58-0A821BD29AFA}" type="slidenum">
              <a:rPr lang="en-US"/>
              <a:pPr/>
              <a:t>33</a:t>
            </a:fld>
            <a:endParaRPr lang="en-US"/>
          </a:p>
        </p:txBody>
      </p:sp>
      <p:sp>
        <p:nvSpPr>
          <p:cNvPr id="36866" name="Rectangle 2"/>
          <p:cNvSpPr>
            <a:spLocks noGrp="1" noRot="1" noChangeAspect="1" noChangeArrowheads="1" noTextEdit="1"/>
          </p:cNvSpPr>
          <p:nvPr>
            <p:ph type="sldImg"/>
          </p:nvPr>
        </p:nvSpPr>
        <p:spPr bwMode="auto">
          <a:xfrm>
            <a:off x="903288" y="741363"/>
            <a:ext cx="4929187" cy="3697287"/>
          </a:xfrm>
          <a:prstGeom prst="rect">
            <a:avLst/>
          </a:prstGeom>
          <a:solidFill>
            <a:srgbClr val="FFFFFF"/>
          </a:solidFill>
          <a:ln w="12700" cap="flat">
            <a:solidFill>
              <a:srgbClr val="000000"/>
            </a:solidFill>
            <a:miter lim="800000"/>
            <a:headEnd/>
            <a:tailEnd/>
          </a:ln>
        </p:spPr>
      </p:sp>
      <p:sp>
        <p:nvSpPr>
          <p:cNvPr id="36867" name="Rectangle 3"/>
          <p:cNvSpPr>
            <a:spLocks noGrp="1" noChangeArrowheads="1"/>
          </p:cNvSpPr>
          <p:nvPr>
            <p:ph type="body" idx="1"/>
          </p:nvPr>
        </p:nvSpPr>
        <p:spPr bwMode="auto">
          <a:xfrm>
            <a:off x="898102" y="4686499"/>
            <a:ext cx="4939560" cy="4439841"/>
          </a:xfrm>
          <a:prstGeom prst="rect">
            <a:avLst/>
          </a:prstGeom>
          <a:noFill/>
          <a:ln>
            <a:miter lim="800000"/>
            <a:headEnd/>
            <a:tailEnd/>
          </a:ln>
        </p:spPr>
        <p:txBody>
          <a:bodyPr lIns="92075" tIns="46038" rIns="92075" bIns="46038"/>
          <a:lstStyle/>
          <a:p>
            <a:endParaRPr lang="en-US"/>
          </a:p>
        </p:txBody>
      </p:sp>
    </p:spTree>
    <p:extLst>
      <p:ext uri="{BB962C8B-B14F-4D97-AF65-F5344CB8AC3E}">
        <p14:creationId xmlns:p14="http://schemas.microsoft.com/office/powerpoint/2010/main" val="563449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F83FDB43-69FF-4803-A296-A912791DD10E}" type="datetime3">
              <a:rPr lang="en-US" smtClean="0"/>
              <a:pPr>
                <a:defRPr/>
              </a:pPr>
              <a:t>5 December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8719C6FB-5477-4CB7-9095-E6DB86B6A2BF}" type="slidenum">
              <a:rPr lang="en-US" smtClean="0"/>
              <a:pPr>
                <a:defRPr/>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2DE7AF7-D7B0-4613-B7E7-302033217265}" type="datetime3">
              <a:rPr lang="en-US" smtClean="0"/>
              <a:pPr>
                <a:defRPr/>
              </a:pPr>
              <a:t>5 December 2022</a:t>
            </a:fld>
            <a:endParaRPr lang="en-US"/>
          </a:p>
        </p:txBody>
      </p:sp>
      <p:sp>
        <p:nvSpPr>
          <p:cNvPr id="5" name="Footer Placeholder 4"/>
          <p:cNvSpPr>
            <a:spLocks noGrp="1"/>
          </p:cNvSpPr>
          <p:nvPr>
            <p:ph type="ftr" sz="quarter" idx="11"/>
          </p:nvPr>
        </p:nvSpPr>
        <p:spPr/>
        <p:txBody>
          <a:bodyPr/>
          <a:lstStyle/>
          <a:p>
            <a:pPr>
              <a:defRPr/>
            </a:pPr>
            <a:r>
              <a:rPr lang="en-US"/>
              <a:t>Prepared by: Azrina bt Othman</a:t>
            </a:r>
          </a:p>
        </p:txBody>
      </p:sp>
      <p:sp>
        <p:nvSpPr>
          <p:cNvPr id="6" name="Slide Number Placeholder 5"/>
          <p:cNvSpPr>
            <a:spLocks noGrp="1"/>
          </p:cNvSpPr>
          <p:nvPr>
            <p:ph type="sldNum" sz="quarter" idx="12"/>
          </p:nvPr>
        </p:nvSpPr>
        <p:spPr/>
        <p:txBody>
          <a:bodyPr/>
          <a:lstStyle/>
          <a:p>
            <a:pPr>
              <a:defRPr/>
            </a:pPr>
            <a:fld id="{2983DD69-6BBB-4F92-AB8C-B1EB8E6CF0AB}" type="slidenum">
              <a:rPr lang="en-US" smtClean="0"/>
              <a:pPr>
                <a:defRPr/>
              </a:pPr>
              <a:t>‹#›</a:t>
            </a:fld>
            <a:endParaRPr lang="en-US"/>
          </a:p>
        </p:txBody>
      </p:sp>
    </p:spTree>
  </p:cSld>
  <p:clrMapOvr>
    <a:masterClrMapping/>
  </p:clrMapOvr>
  <p:transition spd="med">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003FB6F7-53DC-4313-A6A6-41779E886541}" type="datetime3">
              <a:rPr lang="en-US" smtClean="0"/>
              <a:pPr>
                <a:defRPr/>
              </a:pPr>
              <a:t>5 December 2022</a:t>
            </a:fld>
            <a:endParaRPr lang="en-US"/>
          </a:p>
        </p:txBody>
      </p:sp>
      <p:sp>
        <p:nvSpPr>
          <p:cNvPr id="5" name="Footer Placeholder 4"/>
          <p:cNvSpPr>
            <a:spLocks noGrp="1"/>
          </p:cNvSpPr>
          <p:nvPr>
            <p:ph type="ftr" sz="quarter" idx="11"/>
          </p:nvPr>
        </p:nvSpPr>
        <p:spPr/>
        <p:txBody>
          <a:bodyPr/>
          <a:lstStyle/>
          <a:p>
            <a:pPr>
              <a:defRPr/>
            </a:pPr>
            <a:r>
              <a:rPr lang="en-US"/>
              <a:t>Prepared by: Azrina bt Othman</a:t>
            </a:r>
          </a:p>
        </p:txBody>
      </p:sp>
      <p:sp>
        <p:nvSpPr>
          <p:cNvPr id="6" name="Slide Number Placeholder 5"/>
          <p:cNvSpPr>
            <a:spLocks noGrp="1"/>
          </p:cNvSpPr>
          <p:nvPr>
            <p:ph type="sldNum" sz="quarter" idx="12"/>
          </p:nvPr>
        </p:nvSpPr>
        <p:spPr/>
        <p:txBody>
          <a:bodyPr/>
          <a:lstStyle/>
          <a:p>
            <a:pPr>
              <a:defRPr/>
            </a:pPr>
            <a:fld id="{3ED46301-AAF7-44B6-BF35-FB530C93A4FB}" type="slidenum">
              <a:rPr lang="en-US" smtClean="0"/>
              <a:pPr>
                <a:defRPr/>
              </a:pPr>
              <a:t>‹#›</a:t>
            </a:fld>
            <a:endParaRPr lang="en-US"/>
          </a:p>
        </p:txBody>
      </p:sp>
    </p:spTree>
  </p:cSld>
  <p:clrMapOvr>
    <a:masterClrMapping/>
  </p:clrMapOvr>
  <p:transition spd="med">
    <p:zoom dir="in"/>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a:solidFill>
                  <a:srgbClr val="FFFFFF"/>
                </a:solidFill>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eaLnBrk="1" hangingPunct="1">
                <a:defRPr/>
              </a:pPr>
              <a:endParaRPr kumimoji="1" lang="en-US" sz="2400">
                <a:solidFill>
                  <a:srgbClr val="FFFFFF"/>
                </a:solidFill>
                <a:latin typeface="Times New Roman" pitchFamily="18" charset="0"/>
              </a:endParaRPr>
            </a:p>
          </p:txBody>
        </p:sp>
      </p:grpSp>
      <p:grpSp>
        <p:nvGrpSpPr>
          <p:cNvPr id="7" name="Group 5"/>
          <p:cNvGrpSpPr>
            <a:grpSpLocks/>
          </p:cNvGrpSpPr>
          <p:nvPr/>
        </p:nvGrpSpPr>
        <p:grpSpPr bwMode="auto">
          <a:xfrm>
            <a:off x="3635375" y="4868863"/>
            <a:ext cx="4876800" cy="319087"/>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a:defRPr/>
              </a:pPr>
              <a:endParaRPr lang="en-US" sz="800">
                <a:solidFill>
                  <a:srgbClr val="FFFFFF"/>
                </a:solidFill>
              </a:endParaRPr>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a:defRPr/>
              </a:pPr>
              <a:endParaRPr lang="en-US" sz="800">
                <a:solidFill>
                  <a:srgbClr val="FFFFFF"/>
                </a:solidFill>
              </a:endParaRPr>
            </a:p>
          </p:txBody>
        </p:sp>
      </p:grpSp>
      <p:sp>
        <p:nvSpPr>
          <p:cNvPr id="10" name="Text Box 14"/>
          <p:cNvSpPr txBox="1">
            <a:spLocks noChangeArrowheads="1"/>
          </p:cNvSpPr>
          <p:nvPr userDrawn="1"/>
        </p:nvSpPr>
        <p:spPr bwMode="auto">
          <a:xfrm>
            <a:off x="3959225" y="4941888"/>
            <a:ext cx="4068763" cy="214312"/>
          </a:xfrm>
          <a:prstGeom prst="rect">
            <a:avLst/>
          </a:prstGeom>
          <a:noFill/>
          <a:ln w="9525">
            <a:noFill/>
            <a:miter lim="800000"/>
            <a:headEnd/>
            <a:tailEnd/>
          </a:ln>
          <a:effectLst/>
        </p:spPr>
        <p:txBody>
          <a:bodyPr>
            <a:spAutoFit/>
          </a:bodyPr>
          <a:lstStyle/>
          <a:p>
            <a:pPr>
              <a:spcBef>
                <a:spcPct val="50000"/>
              </a:spcBef>
              <a:defRPr/>
            </a:pPr>
            <a:endParaRPr lang="en-US" sz="800">
              <a:solidFill>
                <a:srgbClr val="FFFFFF"/>
              </a:solidFill>
            </a:endParaRPr>
          </a:p>
        </p:txBody>
      </p:sp>
      <p:sp>
        <p:nvSpPr>
          <p:cNvPr id="24584"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24588"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1" name="Rectangle 11"/>
          <p:cNvSpPr>
            <a:spLocks noGrp="1" noChangeArrowheads="1"/>
          </p:cNvSpPr>
          <p:nvPr>
            <p:ph type="sldNum" sz="quarter" idx="10"/>
          </p:nvPr>
        </p:nvSpPr>
        <p:spPr>
          <a:xfrm>
            <a:off x="215900" y="6273800"/>
            <a:ext cx="360363" cy="584200"/>
          </a:xfrm>
        </p:spPr>
        <p:txBody>
          <a:bodyPr anchorCtr="0"/>
          <a:lstStyle>
            <a:lvl1pPr>
              <a:defRPr sz="1200"/>
            </a:lvl1pPr>
          </a:lstStyle>
          <a:p>
            <a:pPr>
              <a:defRPr/>
            </a:pPr>
            <a:fld id="{5A18A358-63EB-4878-AAD7-F060EB6B0643}" type="slidenum">
              <a:rPr lang="en-US">
                <a:solidFill>
                  <a:srgbClr val="660033"/>
                </a:solidFill>
              </a:rPr>
              <a:pPr>
                <a:defRPr/>
              </a:pPr>
              <a:t>‹#›</a:t>
            </a:fld>
            <a:endParaRPr lang="en-US">
              <a:solidFill>
                <a:srgbClr val="660033"/>
              </a:solidFill>
            </a:endParaRPr>
          </a:p>
        </p:txBody>
      </p:sp>
    </p:spTree>
    <p:extLst>
      <p:ext uri="{BB962C8B-B14F-4D97-AF65-F5344CB8AC3E}">
        <p14:creationId xmlns:p14="http://schemas.microsoft.com/office/powerpoint/2010/main" val="95248524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fld id="{9FDA7943-F010-4284-8E0E-C15AF57AEF56}" type="slidenum">
              <a:rPr lang="en-US">
                <a:solidFill>
                  <a:srgbClr val="660033"/>
                </a:solidFill>
              </a:rPr>
              <a:pPr>
                <a:defRPr/>
              </a:pPr>
              <a:t>‹#›</a:t>
            </a:fld>
            <a:endParaRPr lang="en-US">
              <a:solidFill>
                <a:srgbClr val="660033"/>
              </a:solidFill>
            </a:endParaRPr>
          </a:p>
        </p:txBody>
      </p:sp>
    </p:spTree>
    <p:extLst>
      <p:ext uri="{BB962C8B-B14F-4D97-AF65-F5344CB8AC3E}">
        <p14:creationId xmlns:p14="http://schemas.microsoft.com/office/powerpoint/2010/main" val="400841312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fld id="{4B5EAAA3-28A9-4F41-A29D-9655B685536D}" type="slidenum">
              <a:rPr lang="en-US">
                <a:solidFill>
                  <a:srgbClr val="660033"/>
                </a:solidFill>
              </a:rPr>
              <a:pPr>
                <a:defRPr/>
              </a:pPr>
              <a:t>‹#›</a:t>
            </a:fld>
            <a:endParaRPr lang="en-US">
              <a:solidFill>
                <a:srgbClr val="660033"/>
              </a:solidFill>
            </a:endParaRPr>
          </a:p>
        </p:txBody>
      </p:sp>
    </p:spTree>
    <p:extLst>
      <p:ext uri="{BB962C8B-B14F-4D97-AF65-F5344CB8AC3E}">
        <p14:creationId xmlns:p14="http://schemas.microsoft.com/office/powerpoint/2010/main" val="273742123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a:ln/>
        </p:spPr>
        <p:txBody>
          <a:bodyPr/>
          <a:lstStyle>
            <a:lvl1pPr>
              <a:defRPr/>
            </a:lvl1pPr>
          </a:lstStyle>
          <a:p>
            <a:pPr>
              <a:defRPr/>
            </a:pPr>
            <a:fld id="{222434D1-96FF-4EBE-AA55-B541C56F864D}" type="slidenum">
              <a:rPr lang="en-US">
                <a:solidFill>
                  <a:srgbClr val="660033"/>
                </a:solidFill>
              </a:rPr>
              <a:pPr>
                <a:defRPr/>
              </a:pPr>
              <a:t>‹#›</a:t>
            </a:fld>
            <a:endParaRPr lang="en-US">
              <a:solidFill>
                <a:srgbClr val="660033"/>
              </a:solidFill>
            </a:endParaRPr>
          </a:p>
        </p:txBody>
      </p:sp>
    </p:spTree>
    <p:extLst>
      <p:ext uri="{BB962C8B-B14F-4D97-AF65-F5344CB8AC3E}">
        <p14:creationId xmlns:p14="http://schemas.microsoft.com/office/powerpoint/2010/main" val="163743316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a:ln/>
        </p:spPr>
        <p:txBody>
          <a:bodyPr/>
          <a:lstStyle>
            <a:lvl1pPr>
              <a:defRPr/>
            </a:lvl1pPr>
          </a:lstStyle>
          <a:p>
            <a:pPr>
              <a:defRPr/>
            </a:pPr>
            <a:fld id="{2612D909-62CB-414C-B095-472A72684B38}" type="slidenum">
              <a:rPr lang="en-US">
                <a:solidFill>
                  <a:srgbClr val="660033"/>
                </a:solidFill>
              </a:rPr>
              <a:pPr>
                <a:defRPr/>
              </a:pPr>
              <a:t>‹#›</a:t>
            </a:fld>
            <a:endParaRPr lang="en-US">
              <a:solidFill>
                <a:srgbClr val="660033"/>
              </a:solidFill>
            </a:endParaRPr>
          </a:p>
        </p:txBody>
      </p:sp>
    </p:spTree>
    <p:extLst>
      <p:ext uri="{BB962C8B-B14F-4D97-AF65-F5344CB8AC3E}">
        <p14:creationId xmlns:p14="http://schemas.microsoft.com/office/powerpoint/2010/main" val="185703586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p:cNvSpPr>
            <a:spLocks noGrp="1" noChangeArrowheads="1"/>
          </p:cNvSpPr>
          <p:nvPr>
            <p:ph type="sldNum" sz="quarter" idx="10"/>
          </p:nvPr>
        </p:nvSpPr>
        <p:spPr>
          <a:ln/>
        </p:spPr>
        <p:txBody>
          <a:bodyPr/>
          <a:lstStyle>
            <a:lvl1pPr>
              <a:defRPr/>
            </a:lvl1pPr>
          </a:lstStyle>
          <a:p>
            <a:pPr>
              <a:defRPr/>
            </a:pPr>
            <a:fld id="{50DED96C-C231-495F-B729-26FC3EC0B140}" type="slidenum">
              <a:rPr lang="en-US">
                <a:solidFill>
                  <a:srgbClr val="660033"/>
                </a:solidFill>
              </a:rPr>
              <a:pPr>
                <a:defRPr/>
              </a:pPr>
              <a:t>‹#›</a:t>
            </a:fld>
            <a:endParaRPr lang="en-US">
              <a:solidFill>
                <a:srgbClr val="660033"/>
              </a:solidFill>
            </a:endParaRPr>
          </a:p>
        </p:txBody>
      </p:sp>
    </p:spTree>
    <p:extLst>
      <p:ext uri="{BB962C8B-B14F-4D97-AF65-F5344CB8AC3E}">
        <p14:creationId xmlns:p14="http://schemas.microsoft.com/office/powerpoint/2010/main" val="13231804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6FDFEC8F-22BE-4AB9-ACF2-4630C92556F2}" type="slidenum">
              <a:rPr lang="en-US">
                <a:solidFill>
                  <a:srgbClr val="660033"/>
                </a:solidFill>
              </a:rPr>
              <a:pPr>
                <a:defRPr/>
              </a:pPr>
              <a:t>‹#›</a:t>
            </a:fld>
            <a:endParaRPr lang="en-US">
              <a:solidFill>
                <a:srgbClr val="660033"/>
              </a:solidFill>
            </a:endParaRPr>
          </a:p>
        </p:txBody>
      </p:sp>
    </p:spTree>
    <p:extLst>
      <p:ext uri="{BB962C8B-B14F-4D97-AF65-F5344CB8AC3E}">
        <p14:creationId xmlns:p14="http://schemas.microsoft.com/office/powerpoint/2010/main" val="25606314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2DFEF079-AF5B-4F9A-B880-EEE02E772728}" type="slidenum">
              <a:rPr lang="en-US">
                <a:solidFill>
                  <a:srgbClr val="660033"/>
                </a:solidFill>
              </a:rPr>
              <a:pPr>
                <a:defRPr/>
              </a:pPr>
              <a:t>‹#›</a:t>
            </a:fld>
            <a:endParaRPr lang="en-US">
              <a:solidFill>
                <a:srgbClr val="660033"/>
              </a:solidFill>
            </a:endParaRPr>
          </a:p>
        </p:txBody>
      </p:sp>
    </p:spTree>
    <p:extLst>
      <p:ext uri="{BB962C8B-B14F-4D97-AF65-F5344CB8AC3E}">
        <p14:creationId xmlns:p14="http://schemas.microsoft.com/office/powerpoint/2010/main" val="345196114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8EBFADAC-E63A-483E-8886-4BB578549A8F}" type="datetime3">
              <a:rPr lang="en-US" smtClean="0"/>
              <a:pPr>
                <a:defRPr/>
              </a:pPr>
              <a:t>5 December 2022</a:t>
            </a:fld>
            <a:endParaRPr lang="en-US"/>
          </a:p>
        </p:txBody>
      </p:sp>
      <p:sp>
        <p:nvSpPr>
          <p:cNvPr id="5" name="Footer Placeholder 4"/>
          <p:cNvSpPr>
            <a:spLocks noGrp="1"/>
          </p:cNvSpPr>
          <p:nvPr>
            <p:ph type="ftr" sz="quarter" idx="11"/>
          </p:nvPr>
        </p:nvSpPr>
        <p:spPr/>
        <p:txBody>
          <a:bodyPr/>
          <a:lstStyle/>
          <a:p>
            <a:pPr>
              <a:defRPr/>
            </a:pPr>
            <a:r>
              <a:rPr lang="en-US"/>
              <a:t>Prepared by: Azrina bt Othman</a:t>
            </a:r>
          </a:p>
        </p:txBody>
      </p:sp>
      <p:sp>
        <p:nvSpPr>
          <p:cNvPr id="6" name="Slide Number Placeholder 5"/>
          <p:cNvSpPr>
            <a:spLocks noGrp="1"/>
          </p:cNvSpPr>
          <p:nvPr>
            <p:ph type="sldNum" sz="quarter" idx="12"/>
          </p:nvPr>
        </p:nvSpPr>
        <p:spPr/>
        <p:txBody>
          <a:bodyPr/>
          <a:lstStyle/>
          <a:p>
            <a:pPr>
              <a:defRPr/>
            </a:pPr>
            <a:fld id="{414B81F3-3F4B-458B-B924-2CACD4A40D2B}" type="slidenum">
              <a:rPr lang="en-US" smtClean="0"/>
              <a:pPr>
                <a:defRPr/>
              </a:pPr>
              <a:t>‹#›</a:t>
            </a:fld>
            <a:endParaRPr lang="en-US"/>
          </a:p>
        </p:txBody>
      </p:sp>
    </p:spTree>
  </p:cSld>
  <p:clrMapOvr>
    <a:masterClrMapping/>
  </p:clrMapOvr>
  <p:transition spd="med">
    <p:zoom dir="in"/>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B4CE2CF1-D548-4C12-8AFD-3DC504DF78C6}" type="slidenum">
              <a:rPr lang="en-US">
                <a:solidFill>
                  <a:srgbClr val="660033"/>
                </a:solidFill>
              </a:rPr>
              <a:pPr>
                <a:defRPr/>
              </a:pPr>
              <a:t>‹#›</a:t>
            </a:fld>
            <a:endParaRPr lang="en-US">
              <a:solidFill>
                <a:srgbClr val="660033"/>
              </a:solidFill>
            </a:endParaRPr>
          </a:p>
        </p:txBody>
      </p:sp>
    </p:spTree>
    <p:extLst>
      <p:ext uri="{BB962C8B-B14F-4D97-AF65-F5344CB8AC3E}">
        <p14:creationId xmlns:p14="http://schemas.microsoft.com/office/powerpoint/2010/main" val="336818941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fld id="{8249292F-8A89-4C39-AB8A-764091103548}" type="slidenum">
              <a:rPr lang="en-US">
                <a:solidFill>
                  <a:srgbClr val="660033"/>
                </a:solidFill>
              </a:rPr>
              <a:pPr>
                <a:defRPr/>
              </a:pPr>
              <a:t>‹#›</a:t>
            </a:fld>
            <a:endParaRPr lang="en-US">
              <a:solidFill>
                <a:srgbClr val="660033"/>
              </a:solidFill>
            </a:endParaRPr>
          </a:p>
        </p:txBody>
      </p:sp>
    </p:spTree>
    <p:extLst>
      <p:ext uri="{BB962C8B-B14F-4D97-AF65-F5344CB8AC3E}">
        <p14:creationId xmlns:p14="http://schemas.microsoft.com/office/powerpoint/2010/main" val="355331553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fld id="{2C74768F-8CB1-46EC-992A-7336F4721461}" type="slidenum">
              <a:rPr lang="en-US">
                <a:solidFill>
                  <a:srgbClr val="660033"/>
                </a:solidFill>
              </a:rPr>
              <a:pPr>
                <a:defRPr/>
              </a:pPr>
              <a:t>‹#›</a:t>
            </a:fld>
            <a:endParaRPr lang="en-US">
              <a:solidFill>
                <a:srgbClr val="660033"/>
              </a:solidFill>
            </a:endParaRPr>
          </a:p>
        </p:txBody>
      </p:sp>
    </p:spTree>
    <p:extLst>
      <p:ext uri="{BB962C8B-B14F-4D97-AF65-F5344CB8AC3E}">
        <p14:creationId xmlns:p14="http://schemas.microsoft.com/office/powerpoint/2010/main" val="129820542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hangingPunct="1"/>
              <a:endParaRPr lang="en-US">
                <a:solidFill>
                  <a:prstClr val="black"/>
                </a:solidFill>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hangingPunct="1"/>
              <a:endParaRPr lang="en-US">
                <a:solidFill>
                  <a:prstClr val="black"/>
                </a:solidFill>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hangingPunct="1"/>
              <a:endParaRPr lang="en-US">
                <a:solidFill>
                  <a:prstClr val="black"/>
                </a:solidFill>
              </a:endParaRPr>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hangingPunct="1"/>
              <a:endParaRPr lang="en-US">
                <a:solidFill>
                  <a:prstClr val="black"/>
                </a:solidFill>
              </a:endParaRPr>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hangingPunct="1"/>
              <a:endParaRPr lang="en-US">
                <a:solidFill>
                  <a:prstClr val="black"/>
                </a:solidFill>
              </a:endParaRPr>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7D0065BE-0657-4A47-90AD-C21C55E16B19}" type="datetime4">
              <a:rPr lang="en-US" smtClean="0"/>
              <a:pPr/>
              <a:t>December 5, 2022</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pPr>
              <a:defRPr/>
            </a:pPr>
            <a:endParaRPr lang="en-US">
              <a:solidFill>
                <a:srgbClr val="94C600"/>
              </a:solidFill>
            </a:endParaRPr>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pPr>
              <a:defRPr/>
            </a:pPr>
            <a:fld id="{F13D3043-661C-41CF-856B-EE89AB8227D3}" type="slidenum">
              <a:rPr lang="en-US" smtClean="0">
                <a:solidFill>
                  <a:srgbClr val="94C600"/>
                </a:solidFill>
              </a:rPr>
              <a:pPr>
                <a:defRPr/>
              </a:pPr>
              <a:t>‹#›</a:t>
            </a:fld>
            <a:endParaRPr lang="en-US" dirty="0">
              <a:solidFill>
                <a:srgbClr val="94C600"/>
              </a:solidFill>
            </a:endParaRPr>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Tree>
    <p:extLst>
      <p:ext uri="{BB962C8B-B14F-4D97-AF65-F5344CB8AC3E}">
        <p14:creationId xmlns:p14="http://schemas.microsoft.com/office/powerpoint/2010/main" val="9697772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December 5, 2022</a:t>
            </a:fld>
            <a:endParaRPr lang="en-US"/>
          </a:p>
        </p:txBody>
      </p:sp>
      <p:sp>
        <p:nvSpPr>
          <p:cNvPr id="5" name="Footer Placeholder 4"/>
          <p:cNvSpPr>
            <a:spLocks noGrp="1"/>
          </p:cNvSpPr>
          <p:nvPr>
            <p:ph type="ftr" sz="quarter" idx="11"/>
          </p:nvPr>
        </p:nvSpPr>
        <p:spPr/>
        <p:txBody>
          <a:bodyPr/>
          <a:lstStyle/>
          <a:p>
            <a:endParaRPr lang="en-US">
              <a:solidFill>
                <a:srgbClr val="94C600"/>
              </a:solidFill>
            </a:endParaRPr>
          </a:p>
        </p:txBody>
      </p:sp>
      <p:sp>
        <p:nvSpPr>
          <p:cNvPr id="6" name="Slide Number Placeholder 5"/>
          <p:cNvSpPr>
            <a:spLocks noGrp="1"/>
          </p:cNvSpPr>
          <p:nvPr>
            <p:ph type="sldNum" sz="quarter" idx="12"/>
          </p:nvPr>
        </p:nvSpPr>
        <p:spPr/>
        <p:txBody>
          <a:bodyPr/>
          <a:lstStyle/>
          <a:p>
            <a:pPr>
              <a:defRPr/>
            </a:pPr>
            <a:fld id="{EFA4A763-DF02-4F9E-9F29-FED91C1C62FC}" type="slidenum">
              <a:rPr lang="en-US" smtClean="0"/>
              <a:pPr>
                <a:defRPr/>
              </a:pPr>
              <a:t>‹#›</a:t>
            </a:fld>
            <a:endParaRPr lang="en-US" dirty="0"/>
          </a:p>
        </p:txBody>
      </p:sp>
      <p:sp>
        <p:nvSpPr>
          <p:cNvPr id="7" name="Footer Placeholder 18"/>
          <p:cNvSpPr txBox="1">
            <a:spLocks/>
          </p:cNvSpPr>
          <p:nvPr userDrawn="1"/>
        </p:nvSpPr>
        <p:spPr>
          <a:xfrm>
            <a:off x="152400" y="6553200"/>
            <a:ext cx="5867400" cy="228600"/>
          </a:xfrm>
          <a:prstGeom prst="rect">
            <a:avLst/>
          </a:prstGeom>
        </p:spPr>
        <p:txBody>
          <a:bodyPr lIns="0" tIns="0" rIns="0" bIns="0" anchor="b"/>
          <a:lstStyle/>
          <a:p>
            <a:pPr eaLnBrk="1" hangingPunct="1"/>
            <a:r>
              <a:rPr lang="en-US" sz="1200">
                <a:solidFill>
                  <a:srgbClr val="045C75"/>
                </a:solidFill>
                <a:latin typeface="Constantia" pitchFamily="18" charset="0"/>
                <a:cs typeface="Arial" charset="0"/>
              </a:rPr>
              <a:t>Copyright © 2013 Pearson Education, Inc. Publishing as Prentice Hall</a:t>
            </a:r>
          </a:p>
        </p:txBody>
      </p:sp>
    </p:spTree>
    <p:extLst>
      <p:ext uri="{BB962C8B-B14F-4D97-AF65-F5344CB8AC3E}">
        <p14:creationId xmlns:p14="http://schemas.microsoft.com/office/powerpoint/2010/main" val="32398616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December 5, 2022</a:t>
            </a:fld>
            <a:endParaRPr lang="en-US"/>
          </a:p>
        </p:txBody>
      </p:sp>
      <p:sp>
        <p:nvSpPr>
          <p:cNvPr id="5" name="Footer Placeholder 4"/>
          <p:cNvSpPr>
            <a:spLocks noGrp="1"/>
          </p:cNvSpPr>
          <p:nvPr>
            <p:ph type="ftr" sz="quarter" idx="11"/>
          </p:nvPr>
        </p:nvSpPr>
        <p:spPr/>
        <p:txBody>
          <a:bodyPr/>
          <a:lstStyle/>
          <a:p>
            <a:pPr>
              <a:defRPr/>
            </a:pPr>
            <a:endParaRPr lang="en-US">
              <a:solidFill>
                <a:srgbClr val="94C600"/>
              </a:solidFill>
            </a:endParaRPr>
          </a:p>
        </p:txBody>
      </p:sp>
      <p:sp>
        <p:nvSpPr>
          <p:cNvPr id="6" name="Slide Number Placeholder 5"/>
          <p:cNvSpPr>
            <a:spLocks noGrp="1"/>
          </p:cNvSpPr>
          <p:nvPr>
            <p:ph type="sldNum" sz="quarter" idx="12"/>
          </p:nvPr>
        </p:nvSpPr>
        <p:spPr/>
        <p:txBody>
          <a:bodyPr/>
          <a:lstStyle/>
          <a:p>
            <a:pPr>
              <a:defRPr/>
            </a:pPr>
            <a:fld id="{63599F1D-7B42-4AAF-A27C-1F498E3AFD86}" type="slidenum">
              <a:rPr lang="en-US" smtClean="0"/>
              <a:pPr>
                <a:defRPr/>
              </a:pPr>
              <a:t>‹#›</a:t>
            </a:fld>
            <a:endParaRPr lang="en-US" dirty="0"/>
          </a:p>
        </p:txBody>
      </p:sp>
    </p:spTree>
    <p:extLst>
      <p:ext uri="{BB962C8B-B14F-4D97-AF65-F5344CB8AC3E}">
        <p14:creationId xmlns:p14="http://schemas.microsoft.com/office/powerpoint/2010/main" val="41840345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113A18F4-33C3-445B-924C-31108C51719C}" type="datetime4">
              <a:rPr lang="en-US" smtClean="0"/>
              <a:pPr/>
              <a:t>December 5, 2022</a:t>
            </a:fld>
            <a:endParaRPr lang="en-US"/>
          </a:p>
        </p:txBody>
      </p:sp>
      <p:sp>
        <p:nvSpPr>
          <p:cNvPr id="6" name="Footer Placeholder 5"/>
          <p:cNvSpPr>
            <a:spLocks noGrp="1"/>
          </p:cNvSpPr>
          <p:nvPr>
            <p:ph type="ftr" sz="quarter" idx="11"/>
          </p:nvPr>
        </p:nvSpPr>
        <p:spPr/>
        <p:txBody>
          <a:bodyPr/>
          <a:lstStyle/>
          <a:p>
            <a:endParaRPr lang="en-US">
              <a:solidFill>
                <a:srgbClr val="94C600"/>
              </a:solidFill>
            </a:endParaRPr>
          </a:p>
        </p:txBody>
      </p:sp>
      <p:sp>
        <p:nvSpPr>
          <p:cNvPr id="7" name="Slide Number Placeholder 6"/>
          <p:cNvSpPr>
            <a:spLocks noGrp="1"/>
          </p:cNvSpPr>
          <p:nvPr>
            <p:ph type="sldNum" sz="quarter" idx="12"/>
          </p:nvPr>
        </p:nvSpPr>
        <p:spPr/>
        <p:txBody>
          <a:bodyPr/>
          <a:lstStyle/>
          <a:p>
            <a:pPr>
              <a:defRPr/>
            </a:pPr>
            <a:fld id="{69928DF1-F936-47FA-A5E0-3BF450B3084D}" type="slidenum">
              <a:rPr lang="en-US" smtClean="0"/>
              <a:pPr>
                <a:defRPr/>
              </a:pPr>
              <a:t>‹#›</a:t>
            </a:fld>
            <a:endParaRPr lang="en-US" dirty="0"/>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8"/>
          <p:cNvSpPr txBox="1">
            <a:spLocks/>
          </p:cNvSpPr>
          <p:nvPr userDrawn="1"/>
        </p:nvSpPr>
        <p:spPr>
          <a:xfrm>
            <a:off x="152400" y="6553200"/>
            <a:ext cx="5867400" cy="228600"/>
          </a:xfrm>
          <a:prstGeom prst="rect">
            <a:avLst/>
          </a:prstGeom>
        </p:spPr>
        <p:txBody>
          <a:bodyPr lIns="0" tIns="0" rIns="0" bIns="0" anchor="b"/>
          <a:lstStyle>
            <a:defPPr>
              <a:defRPr lang="en-US"/>
            </a:defPPr>
            <a:lvl1pPr marL="0" algn="l" defTabSz="914400" rtl="0" eaLnBrk="1" latinLnBrk="0" hangingPunct="1">
              <a:defRPr kumimoji="0" sz="1200" kern="1200">
                <a:solidFill>
                  <a:schemeClr val="tx2">
                    <a:shade val="9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a:solidFill>
                  <a:srgbClr val="3E3D2D">
                    <a:shade val="90000"/>
                  </a:srgbClr>
                </a:solidFill>
              </a:rPr>
              <a:t>Copyright © 2012 Pearson Education, Inc. Publishing as Prentice Hall</a:t>
            </a:r>
          </a:p>
        </p:txBody>
      </p:sp>
    </p:spTree>
    <p:extLst>
      <p:ext uri="{BB962C8B-B14F-4D97-AF65-F5344CB8AC3E}">
        <p14:creationId xmlns:p14="http://schemas.microsoft.com/office/powerpoint/2010/main" val="23179609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December 5, 2022</a:t>
            </a:fld>
            <a:endParaRPr lang="en-US"/>
          </a:p>
        </p:txBody>
      </p:sp>
      <p:sp>
        <p:nvSpPr>
          <p:cNvPr id="8" name="Footer Placeholder 7"/>
          <p:cNvSpPr>
            <a:spLocks noGrp="1"/>
          </p:cNvSpPr>
          <p:nvPr>
            <p:ph type="ftr" sz="quarter" idx="11"/>
          </p:nvPr>
        </p:nvSpPr>
        <p:spPr/>
        <p:txBody>
          <a:bodyPr/>
          <a:lstStyle/>
          <a:p>
            <a:pPr>
              <a:defRPr/>
            </a:pPr>
            <a:endParaRPr lang="en-US">
              <a:solidFill>
                <a:srgbClr val="94C600"/>
              </a:solidFill>
            </a:endParaRPr>
          </a:p>
        </p:txBody>
      </p:sp>
      <p:sp>
        <p:nvSpPr>
          <p:cNvPr id="9" name="Slide Number Placeholder 8"/>
          <p:cNvSpPr>
            <a:spLocks noGrp="1"/>
          </p:cNvSpPr>
          <p:nvPr>
            <p:ph type="sldNum" sz="quarter" idx="12"/>
          </p:nvPr>
        </p:nvSpPr>
        <p:spPr/>
        <p:txBody>
          <a:bodyPr/>
          <a:lstStyle/>
          <a:p>
            <a:pPr>
              <a:defRPr/>
            </a:pPr>
            <a:fld id="{7ECC2F3C-A033-4663-A4DE-7A9540336081}" type="slidenum">
              <a:rPr lang="en-US" smtClean="0"/>
              <a:pPr>
                <a:defRPr/>
              </a:pPr>
              <a:t>‹#›</a:t>
            </a:fld>
            <a:endParaRPr lang="en-US" dirty="0"/>
          </a:p>
        </p:txBody>
      </p:sp>
    </p:spTree>
    <p:extLst>
      <p:ext uri="{BB962C8B-B14F-4D97-AF65-F5344CB8AC3E}">
        <p14:creationId xmlns:p14="http://schemas.microsoft.com/office/powerpoint/2010/main" val="19264581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FB012D-77A1-44B0-BB26-329BA1EE55C9}" type="datetime4">
              <a:rPr lang="en-US" smtClean="0"/>
              <a:pPr/>
              <a:t>December 5, 2022</a:t>
            </a:fld>
            <a:endParaRPr lang="en-US"/>
          </a:p>
        </p:txBody>
      </p:sp>
      <p:sp>
        <p:nvSpPr>
          <p:cNvPr id="4" name="Footer Placeholder 3"/>
          <p:cNvSpPr>
            <a:spLocks noGrp="1"/>
          </p:cNvSpPr>
          <p:nvPr>
            <p:ph type="ftr" sz="quarter" idx="11"/>
          </p:nvPr>
        </p:nvSpPr>
        <p:spPr/>
        <p:txBody>
          <a:bodyPr/>
          <a:lstStyle/>
          <a:p>
            <a:pPr>
              <a:defRPr/>
            </a:pPr>
            <a:endParaRPr lang="en-US">
              <a:solidFill>
                <a:srgbClr val="94C600"/>
              </a:solidFill>
            </a:endParaRPr>
          </a:p>
        </p:txBody>
      </p:sp>
      <p:sp>
        <p:nvSpPr>
          <p:cNvPr id="5" name="Slide Number Placeholder 4"/>
          <p:cNvSpPr>
            <a:spLocks noGrp="1"/>
          </p:cNvSpPr>
          <p:nvPr>
            <p:ph type="sldNum" sz="quarter" idx="12"/>
          </p:nvPr>
        </p:nvSpPr>
        <p:spPr/>
        <p:txBody>
          <a:bodyPr/>
          <a:lstStyle/>
          <a:p>
            <a:pPr>
              <a:defRPr/>
            </a:pPr>
            <a:fld id="{93B0A9E4-9569-449F-9BD7-C1EF3AC5512E}" type="slidenum">
              <a:rPr lang="en-US" smtClean="0"/>
              <a:pPr>
                <a:defRPr/>
              </a:pPr>
              <a:t>‹#›</a:t>
            </a:fld>
            <a:endParaRPr lang="en-US" dirty="0"/>
          </a:p>
        </p:txBody>
      </p:sp>
    </p:spTree>
    <p:extLst>
      <p:ext uri="{BB962C8B-B14F-4D97-AF65-F5344CB8AC3E}">
        <p14:creationId xmlns:p14="http://schemas.microsoft.com/office/powerpoint/2010/main" val="40329904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December 5, 2022</a:t>
            </a:fld>
            <a:endParaRPr lang="en-US"/>
          </a:p>
        </p:txBody>
      </p:sp>
      <p:sp>
        <p:nvSpPr>
          <p:cNvPr id="3" name="Footer Placeholder 2"/>
          <p:cNvSpPr>
            <a:spLocks noGrp="1"/>
          </p:cNvSpPr>
          <p:nvPr>
            <p:ph type="ftr" sz="quarter" idx="11"/>
          </p:nvPr>
        </p:nvSpPr>
        <p:spPr/>
        <p:txBody>
          <a:bodyPr/>
          <a:lstStyle/>
          <a:p>
            <a:pPr>
              <a:defRPr/>
            </a:pPr>
            <a:endParaRPr lang="en-US">
              <a:solidFill>
                <a:srgbClr val="94C600"/>
              </a:solidFill>
            </a:endParaRPr>
          </a:p>
        </p:txBody>
      </p:sp>
      <p:sp>
        <p:nvSpPr>
          <p:cNvPr id="4" name="Slide Number Placeholder 3"/>
          <p:cNvSpPr>
            <a:spLocks noGrp="1"/>
          </p:cNvSpPr>
          <p:nvPr>
            <p:ph type="sldNum" sz="quarter" idx="12"/>
          </p:nvPr>
        </p:nvSpPr>
        <p:spPr/>
        <p:txBody>
          <a:bodyPr/>
          <a:lstStyle/>
          <a:p>
            <a:pPr>
              <a:defRPr/>
            </a:pPr>
            <a:fld id="{EF45D980-657D-4BC4-85F4-42AA255665CE}" type="slidenum">
              <a:rPr lang="en-US" smtClean="0"/>
              <a:pPr>
                <a:defRPr/>
              </a:pPr>
              <a:t>‹#›</a:t>
            </a:fld>
            <a:endParaRPr lang="en-US" dirty="0"/>
          </a:p>
        </p:txBody>
      </p:sp>
    </p:spTree>
    <p:extLst>
      <p:ext uri="{BB962C8B-B14F-4D97-AF65-F5344CB8AC3E}">
        <p14:creationId xmlns:p14="http://schemas.microsoft.com/office/powerpoint/2010/main" val="296328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F5F6B536-EAD0-4AE7-BABE-154CC638084A}" type="datetime3">
              <a:rPr lang="en-US" smtClean="0"/>
              <a:pPr>
                <a:defRPr/>
              </a:pPr>
              <a:t>5 December 2022</a:t>
            </a:fld>
            <a:endParaRPr lang="en-US"/>
          </a:p>
        </p:txBody>
      </p:sp>
      <p:sp>
        <p:nvSpPr>
          <p:cNvPr id="5" name="Footer Placeholder 4"/>
          <p:cNvSpPr>
            <a:spLocks noGrp="1"/>
          </p:cNvSpPr>
          <p:nvPr>
            <p:ph type="ftr" sz="quarter" idx="11"/>
          </p:nvPr>
        </p:nvSpPr>
        <p:spPr/>
        <p:txBody>
          <a:bodyPr/>
          <a:lstStyle/>
          <a:p>
            <a:pPr>
              <a:defRPr/>
            </a:pPr>
            <a:r>
              <a:rPr lang="en-US"/>
              <a:t>Prepared by: Azrina bt Othman</a:t>
            </a:r>
          </a:p>
        </p:txBody>
      </p:sp>
      <p:sp>
        <p:nvSpPr>
          <p:cNvPr id="6" name="Slide Number Placeholder 5"/>
          <p:cNvSpPr>
            <a:spLocks noGrp="1"/>
          </p:cNvSpPr>
          <p:nvPr>
            <p:ph type="sldNum" sz="quarter" idx="12"/>
          </p:nvPr>
        </p:nvSpPr>
        <p:spPr/>
        <p:txBody>
          <a:bodyPr/>
          <a:lstStyle/>
          <a:p>
            <a:pPr>
              <a:defRPr/>
            </a:pPr>
            <a:fld id="{1BBA6981-4039-42C8-A96E-53F49C796EFD}" type="slidenum">
              <a:rPr lang="en-US" smtClean="0"/>
              <a:pPr>
                <a:defRPr/>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spd="med">
    <p:zoom dir="in"/>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hangingPunct="1"/>
              <a:endParaRPr lang="en-US">
                <a:solidFill>
                  <a:prstClr val="black"/>
                </a:solidFill>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hangingPunct="1"/>
              <a:endParaRPr lang="en-US">
                <a:solidFill>
                  <a:prstClr val="black"/>
                </a:solidFill>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hangingPunct="1"/>
              <a:endParaRPr lang="en-US">
                <a:solidFill>
                  <a:prstClr val="black"/>
                </a:solidFill>
              </a:endParaRPr>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hangingPunct="1"/>
              <a:endParaRPr lang="en-US">
                <a:solidFill>
                  <a:prstClr val="black"/>
                </a:solidFill>
              </a:endParaRPr>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hangingPunct="1"/>
              <a:endParaRPr lang="en-US">
                <a:solidFill>
                  <a:prstClr val="black"/>
                </a:solidFill>
              </a:endParaRPr>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5" name="Date Placeholder 4"/>
          <p:cNvSpPr>
            <a:spLocks noGrp="1"/>
          </p:cNvSpPr>
          <p:nvPr>
            <p:ph type="dt" sz="half" idx="10"/>
          </p:nvPr>
        </p:nvSpPr>
        <p:spPr/>
        <p:txBody>
          <a:bodyPr/>
          <a:lstStyle/>
          <a:p>
            <a:fld id="{DC7EAB0C-2220-4D0E-A0DD-DB7FA0F742F4}" type="datetime4">
              <a:rPr lang="en-US" smtClean="0"/>
              <a:pPr/>
              <a:t>December 5, 2022</a:t>
            </a:fld>
            <a:endParaRPr lang="en-US"/>
          </a:p>
        </p:txBody>
      </p:sp>
      <p:sp>
        <p:nvSpPr>
          <p:cNvPr id="7" name="Slide Number Placeholder 6"/>
          <p:cNvSpPr>
            <a:spLocks noGrp="1"/>
          </p:cNvSpPr>
          <p:nvPr>
            <p:ph type="sldNum" sz="quarter" idx="12"/>
          </p:nvPr>
        </p:nvSpPr>
        <p:spPr/>
        <p:txBody>
          <a:bodyPr/>
          <a:lstStyle/>
          <a:p>
            <a:pPr>
              <a:defRPr/>
            </a:pPr>
            <a:fld id="{55A28460-5A96-42A2-A026-2C58E473CF18}" type="slidenum">
              <a:rPr lang="en-US" smtClean="0"/>
              <a:pPr>
                <a:defRPr/>
              </a:pPr>
              <a:t>‹#›</a:t>
            </a:fld>
            <a:endParaRPr lang="en-US"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6" name="Footer Placeholder 5"/>
          <p:cNvSpPr>
            <a:spLocks noGrp="1"/>
          </p:cNvSpPr>
          <p:nvPr>
            <p:ph type="ftr" sz="quarter" idx="11"/>
          </p:nvPr>
        </p:nvSpPr>
        <p:spPr>
          <a:xfrm>
            <a:off x="4641448" y="5724835"/>
            <a:ext cx="3493664" cy="365125"/>
          </a:xfrm>
        </p:spPr>
        <p:txBody>
          <a:bodyPr>
            <a:normAutofit/>
          </a:bodyPr>
          <a:lstStyle/>
          <a:p>
            <a:pPr>
              <a:defRPr/>
            </a:pPr>
            <a:endParaRPr lang="en-US">
              <a:solidFill>
                <a:srgbClr val="94C600"/>
              </a:solidFill>
            </a:endParaRP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972252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hangingPunct="1"/>
              <a:endParaRPr lang="en-US">
                <a:solidFill>
                  <a:prstClr val="black"/>
                </a:solidFill>
              </a:endParaRPr>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hangingPunct="1"/>
              <a:endParaRPr lang="en-US">
                <a:solidFill>
                  <a:prstClr val="black"/>
                </a:solidFill>
              </a:endParaRPr>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hangingPunct="1"/>
              <a:endParaRPr lang="en-US">
                <a:solidFill>
                  <a:prstClr val="black"/>
                </a:solidFill>
              </a:endParaRPr>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hangingPunct="1"/>
              <a:endParaRPr lang="en-US">
                <a:solidFill>
                  <a:prstClr val="black"/>
                </a:solidFill>
              </a:endParaRPr>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hangingPunct="1"/>
              <a:endParaRPr lang="en-US">
                <a:solidFill>
                  <a:prstClr val="black"/>
                </a:solidFill>
              </a:endParaRPr>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December 5, 2022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pPr>
              <a:defRPr/>
            </a:pPr>
            <a:endParaRPr lang="en-US">
              <a:solidFill>
                <a:srgbClr val="94C600"/>
              </a:solidFill>
            </a:endParaRPr>
          </a:p>
        </p:txBody>
      </p:sp>
      <p:sp>
        <p:nvSpPr>
          <p:cNvPr id="7" name="Slide Number Placeholder 6"/>
          <p:cNvSpPr>
            <a:spLocks noGrp="1"/>
          </p:cNvSpPr>
          <p:nvPr>
            <p:ph type="sldNum" sz="quarter" idx="12"/>
          </p:nvPr>
        </p:nvSpPr>
        <p:spPr/>
        <p:txBody>
          <a:bodyPr/>
          <a:lstStyle/>
          <a:p>
            <a:pPr>
              <a:defRPr/>
            </a:pPr>
            <a:fld id="{338103E4-3A5B-4A9E-A317-3C5EC20F77CF}" type="slidenum">
              <a:rPr lang="en-US" smtClean="0"/>
              <a:pPr>
                <a:defRPr/>
              </a:pPr>
              <a:t>‹#›</a:t>
            </a:fld>
            <a:endParaRPr lang="en-US" dirty="0"/>
          </a:p>
        </p:txBody>
      </p:sp>
    </p:spTree>
    <p:extLst>
      <p:ext uri="{BB962C8B-B14F-4D97-AF65-F5344CB8AC3E}">
        <p14:creationId xmlns:p14="http://schemas.microsoft.com/office/powerpoint/2010/main" val="10814722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6C3AA4-67BE-44F7-809A-3582401494AF}" type="datetime4">
              <a:rPr lang="en-US" smtClean="0"/>
              <a:pPr/>
              <a:t>December 5, 2022</a:t>
            </a:fld>
            <a:endParaRPr lang="en-US"/>
          </a:p>
        </p:txBody>
      </p:sp>
      <p:sp>
        <p:nvSpPr>
          <p:cNvPr id="5" name="Footer Placeholder 4"/>
          <p:cNvSpPr>
            <a:spLocks noGrp="1"/>
          </p:cNvSpPr>
          <p:nvPr>
            <p:ph type="ftr" sz="quarter" idx="11"/>
          </p:nvPr>
        </p:nvSpPr>
        <p:spPr/>
        <p:txBody>
          <a:bodyPr/>
          <a:lstStyle/>
          <a:p>
            <a:pPr>
              <a:defRPr/>
            </a:pPr>
            <a:endParaRPr lang="en-US">
              <a:solidFill>
                <a:srgbClr val="94C600"/>
              </a:solidFill>
            </a:endParaRPr>
          </a:p>
        </p:txBody>
      </p:sp>
      <p:sp>
        <p:nvSpPr>
          <p:cNvPr id="6" name="Slide Number Placeholder 5"/>
          <p:cNvSpPr>
            <a:spLocks noGrp="1"/>
          </p:cNvSpPr>
          <p:nvPr>
            <p:ph type="sldNum" sz="quarter" idx="12"/>
          </p:nvPr>
        </p:nvSpPr>
        <p:spPr/>
        <p:txBody>
          <a:bodyPr/>
          <a:lstStyle/>
          <a:p>
            <a:pPr>
              <a:defRPr/>
            </a:pPr>
            <a:fld id="{784B25FD-684B-4FCF-AD9E-4C8513871E73}" type="slidenum">
              <a:rPr lang="en-US" smtClean="0"/>
              <a:pPr>
                <a:defRPr/>
              </a:pPr>
              <a:t>‹#›</a:t>
            </a:fld>
            <a:endParaRPr lang="en-US" dirty="0"/>
          </a:p>
        </p:txBody>
      </p:sp>
    </p:spTree>
    <p:extLst>
      <p:ext uri="{BB962C8B-B14F-4D97-AF65-F5344CB8AC3E}">
        <p14:creationId xmlns:p14="http://schemas.microsoft.com/office/powerpoint/2010/main" val="20647448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172EEB-1769-4776-AD69-E7C1260563EB}" type="datetime4">
              <a:rPr lang="en-US" smtClean="0"/>
              <a:pPr/>
              <a:t>December 5, 2022</a:t>
            </a:fld>
            <a:endParaRPr lang="en-US"/>
          </a:p>
        </p:txBody>
      </p:sp>
      <p:sp>
        <p:nvSpPr>
          <p:cNvPr id="5" name="Footer Placeholder 4"/>
          <p:cNvSpPr>
            <a:spLocks noGrp="1"/>
          </p:cNvSpPr>
          <p:nvPr>
            <p:ph type="ftr" sz="quarter" idx="11"/>
          </p:nvPr>
        </p:nvSpPr>
        <p:spPr/>
        <p:txBody>
          <a:bodyPr/>
          <a:lstStyle/>
          <a:p>
            <a:pPr>
              <a:defRPr/>
            </a:pPr>
            <a:endParaRPr lang="en-US">
              <a:solidFill>
                <a:srgbClr val="94C600"/>
              </a:solidFill>
            </a:endParaRPr>
          </a:p>
        </p:txBody>
      </p:sp>
      <p:sp>
        <p:nvSpPr>
          <p:cNvPr id="6" name="Slide Number Placeholder 5"/>
          <p:cNvSpPr>
            <a:spLocks noGrp="1"/>
          </p:cNvSpPr>
          <p:nvPr>
            <p:ph type="sldNum" sz="quarter" idx="12"/>
          </p:nvPr>
        </p:nvSpPr>
        <p:spPr/>
        <p:txBody>
          <a:bodyPr/>
          <a:lstStyle/>
          <a:p>
            <a:pPr>
              <a:defRPr/>
            </a:pPr>
            <a:fld id="{2F01499E-2E4B-4874-A936-6F1805EF326D}" type="slidenum">
              <a:rPr lang="en-US" smtClean="0"/>
              <a:pPr>
                <a:defRPr/>
              </a:pPr>
              <a:t>‹#›</a:t>
            </a:fld>
            <a:endParaRPr lang="en-US" dirty="0"/>
          </a:p>
        </p:txBody>
      </p:sp>
    </p:spTree>
    <p:extLst>
      <p:ext uri="{BB962C8B-B14F-4D97-AF65-F5344CB8AC3E}">
        <p14:creationId xmlns:p14="http://schemas.microsoft.com/office/powerpoint/2010/main" val="36029645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5263" y="228600"/>
            <a:ext cx="8015287" cy="914400"/>
          </a:xfrm>
        </p:spPr>
        <p:txBody>
          <a:bodyPr/>
          <a:lstStyle/>
          <a:p>
            <a:r>
              <a:rPr lang="en-US"/>
              <a:t>Click to edit Master title style</a:t>
            </a:r>
          </a:p>
        </p:txBody>
      </p:sp>
      <p:sp>
        <p:nvSpPr>
          <p:cNvPr id="3" name="Table Placeholder 2"/>
          <p:cNvSpPr>
            <a:spLocks noGrp="1"/>
          </p:cNvSpPr>
          <p:nvPr>
            <p:ph type="tbl" idx="1"/>
          </p:nvPr>
        </p:nvSpPr>
        <p:spPr>
          <a:xfrm>
            <a:off x="609600" y="1600200"/>
            <a:ext cx="7924800" cy="4419600"/>
          </a:xfrm>
        </p:spPr>
        <p:txBody>
          <a:bodyPr/>
          <a:lstStyle/>
          <a:p>
            <a:endParaRPr lang="en-US"/>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0B3D33C0-C095-4870-9C16-77A05ABF5BE1}" type="slidenum">
              <a:rPr lang="en-US"/>
              <a:pPr/>
              <a:t>‹#›</a:t>
            </a:fld>
            <a:endParaRPr lang="en-US"/>
          </a:p>
        </p:txBody>
      </p:sp>
    </p:spTree>
    <p:extLst>
      <p:ext uri="{BB962C8B-B14F-4D97-AF65-F5344CB8AC3E}">
        <p14:creationId xmlns:p14="http://schemas.microsoft.com/office/powerpoint/2010/main" val="4552281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95263" y="228600"/>
            <a:ext cx="8015287" cy="914400"/>
          </a:xfrm>
        </p:spPr>
        <p:txBody>
          <a:bodyPr/>
          <a:lstStyle/>
          <a:p>
            <a:r>
              <a:rPr lang="en-US"/>
              <a:t>Click to edit Master title style</a:t>
            </a:r>
          </a:p>
        </p:txBody>
      </p:sp>
      <p:sp>
        <p:nvSpPr>
          <p:cNvPr id="3" name="Text Placeholder 2"/>
          <p:cNvSpPr>
            <a:spLocks noGrp="1"/>
          </p:cNvSpPr>
          <p:nvPr>
            <p:ph type="body" sz="half" idx="1"/>
          </p:nvPr>
        </p:nvSpPr>
        <p:spPr>
          <a:xfrm>
            <a:off x="609600" y="1600200"/>
            <a:ext cx="38862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3886200" cy="213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86200"/>
            <a:ext cx="3886200" cy="213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8400"/>
            <a:ext cx="2133600" cy="457200"/>
          </a:xfrm>
        </p:spPr>
        <p:txBody>
          <a:bodyPr/>
          <a:lstStyle>
            <a:lvl1pPr>
              <a:defRPr/>
            </a:lvl1pPr>
          </a:lstStyle>
          <a:p>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fld id="{DB1594C3-42F4-4B32-9E3A-BF57C06FB009}" type="slidenum">
              <a:rPr lang="en-US"/>
              <a:pPr/>
              <a:t>‹#›</a:t>
            </a:fld>
            <a:endParaRPr lang="en-US"/>
          </a:p>
        </p:txBody>
      </p:sp>
    </p:spTree>
    <p:extLst>
      <p:ext uri="{BB962C8B-B14F-4D97-AF65-F5344CB8AC3E}">
        <p14:creationId xmlns:p14="http://schemas.microsoft.com/office/powerpoint/2010/main" val="3086341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2E2DDB52-353D-473C-8065-30EF1C88371E}" type="datetime3">
              <a:rPr lang="en-US" smtClean="0"/>
              <a:pPr>
                <a:defRPr/>
              </a:pPr>
              <a:t>5 December 2022</a:t>
            </a:fld>
            <a:endParaRPr lang="en-US"/>
          </a:p>
        </p:txBody>
      </p:sp>
      <p:sp>
        <p:nvSpPr>
          <p:cNvPr id="6" name="Footer Placeholder 5"/>
          <p:cNvSpPr>
            <a:spLocks noGrp="1"/>
          </p:cNvSpPr>
          <p:nvPr>
            <p:ph type="ftr" sz="quarter" idx="11"/>
          </p:nvPr>
        </p:nvSpPr>
        <p:spPr/>
        <p:txBody>
          <a:bodyPr/>
          <a:lstStyle/>
          <a:p>
            <a:pPr>
              <a:defRPr/>
            </a:pPr>
            <a:r>
              <a:rPr lang="en-US"/>
              <a:t>Prepared by: Azrina bt Othman</a:t>
            </a:r>
          </a:p>
        </p:txBody>
      </p:sp>
      <p:sp>
        <p:nvSpPr>
          <p:cNvPr id="7" name="Slide Number Placeholder 6"/>
          <p:cNvSpPr>
            <a:spLocks noGrp="1"/>
          </p:cNvSpPr>
          <p:nvPr>
            <p:ph type="sldNum" sz="quarter" idx="12"/>
          </p:nvPr>
        </p:nvSpPr>
        <p:spPr/>
        <p:txBody>
          <a:bodyPr/>
          <a:lstStyle/>
          <a:p>
            <a:pPr>
              <a:defRPr/>
            </a:pPr>
            <a:fld id="{CBDCF44E-2258-4969-8A47-09FA68E2429D}" type="slidenum">
              <a:rPr lang="en-US" smtClean="0"/>
              <a:pPr>
                <a:defRPr/>
              </a:pPr>
              <a:t>‹#›</a:t>
            </a:fld>
            <a:endParaRPr lang="en-US"/>
          </a:p>
        </p:txBody>
      </p:sp>
    </p:spTree>
  </p:cSld>
  <p:clrMapOvr>
    <a:masterClrMapping/>
  </p:clrMapOvr>
  <p:transition spd="med">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0CC7B798-A034-49C1-A134-C63773B28CED}" type="datetime3">
              <a:rPr lang="en-US" smtClean="0"/>
              <a:pPr>
                <a:defRPr/>
              </a:pPr>
              <a:t>5 December 2022</a:t>
            </a:fld>
            <a:endParaRPr lang="en-US"/>
          </a:p>
        </p:txBody>
      </p:sp>
      <p:sp>
        <p:nvSpPr>
          <p:cNvPr id="8" name="Footer Placeholder 7"/>
          <p:cNvSpPr>
            <a:spLocks noGrp="1"/>
          </p:cNvSpPr>
          <p:nvPr>
            <p:ph type="ftr" sz="quarter" idx="11"/>
          </p:nvPr>
        </p:nvSpPr>
        <p:spPr/>
        <p:txBody>
          <a:bodyPr/>
          <a:lstStyle/>
          <a:p>
            <a:pPr>
              <a:defRPr/>
            </a:pPr>
            <a:r>
              <a:rPr lang="en-US"/>
              <a:t>Prepared by: Azrina bt Othman</a:t>
            </a:r>
          </a:p>
        </p:txBody>
      </p:sp>
      <p:sp>
        <p:nvSpPr>
          <p:cNvPr id="9" name="Slide Number Placeholder 8"/>
          <p:cNvSpPr>
            <a:spLocks noGrp="1"/>
          </p:cNvSpPr>
          <p:nvPr>
            <p:ph type="sldNum" sz="quarter" idx="12"/>
          </p:nvPr>
        </p:nvSpPr>
        <p:spPr/>
        <p:txBody>
          <a:bodyPr/>
          <a:lstStyle/>
          <a:p>
            <a:pPr>
              <a:defRPr/>
            </a:pPr>
            <a:fld id="{2C779E6A-C438-46A3-8EA6-39BEE7CC4310}"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B3C486E8-0E63-46F6-8EC3-B44CCECD7B64}" type="datetime3">
              <a:rPr lang="en-US" smtClean="0"/>
              <a:pPr>
                <a:defRPr/>
              </a:pPr>
              <a:t>5 December 2022</a:t>
            </a:fld>
            <a:endParaRPr lang="en-US"/>
          </a:p>
        </p:txBody>
      </p:sp>
      <p:sp>
        <p:nvSpPr>
          <p:cNvPr id="4" name="Footer Placeholder 3"/>
          <p:cNvSpPr>
            <a:spLocks noGrp="1"/>
          </p:cNvSpPr>
          <p:nvPr>
            <p:ph type="ftr" sz="quarter" idx="11"/>
          </p:nvPr>
        </p:nvSpPr>
        <p:spPr/>
        <p:txBody>
          <a:bodyPr/>
          <a:lstStyle/>
          <a:p>
            <a:pPr>
              <a:defRPr/>
            </a:pPr>
            <a:r>
              <a:rPr lang="en-US"/>
              <a:t>Prepared by: Azrina bt Othman</a:t>
            </a:r>
          </a:p>
        </p:txBody>
      </p:sp>
      <p:sp>
        <p:nvSpPr>
          <p:cNvPr id="5" name="Slide Number Placeholder 4"/>
          <p:cNvSpPr>
            <a:spLocks noGrp="1"/>
          </p:cNvSpPr>
          <p:nvPr>
            <p:ph type="sldNum" sz="quarter" idx="12"/>
          </p:nvPr>
        </p:nvSpPr>
        <p:spPr/>
        <p:txBody>
          <a:bodyPr/>
          <a:lstStyle/>
          <a:p>
            <a:pPr>
              <a:defRPr/>
            </a:pPr>
            <a:fld id="{5C889680-8ABF-4DC3-A2CD-C3662F8FF15A}" type="slidenum">
              <a:rPr lang="en-US" smtClean="0"/>
              <a:pPr>
                <a:defRPr/>
              </a:pPr>
              <a:t>‹#›</a:t>
            </a:fld>
            <a:endParaRPr lang="en-US"/>
          </a:p>
        </p:txBody>
      </p:sp>
    </p:spTree>
  </p:cSld>
  <p:clrMapOvr>
    <a:masterClrMapping/>
  </p:clrMapOvr>
  <p:transition spd="med">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9D634F3-ECD7-4F26-9246-16557C8BB66A}" type="datetime3">
              <a:rPr lang="en-US" smtClean="0"/>
              <a:pPr>
                <a:defRPr/>
              </a:pPr>
              <a:t>5 December 2022</a:t>
            </a:fld>
            <a:endParaRPr lang="en-US"/>
          </a:p>
        </p:txBody>
      </p:sp>
      <p:sp>
        <p:nvSpPr>
          <p:cNvPr id="3" name="Footer Placeholder 2"/>
          <p:cNvSpPr>
            <a:spLocks noGrp="1"/>
          </p:cNvSpPr>
          <p:nvPr>
            <p:ph type="ftr" sz="quarter" idx="11"/>
          </p:nvPr>
        </p:nvSpPr>
        <p:spPr/>
        <p:txBody>
          <a:bodyPr/>
          <a:lstStyle/>
          <a:p>
            <a:pPr>
              <a:defRPr/>
            </a:pPr>
            <a:r>
              <a:rPr lang="en-US"/>
              <a:t>Prepared by: Azrina bt Othman</a:t>
            </a:r>
          </a:p>
        </p:txBody>
      </p:sp>
      <p:sp>
        <p:nvSpPr>
          <p:cNvPr id="4" name="Slide Number Placeholder 3"/>
          <p:cNvSpPr>
            <a:spLocks noGrp="1"/>
          </p:cNvSpPr>
          <p:nvPr>
            <p:ph type="sldNum" sz="quarter" idx="12"/>
          </p:nvPr>
        </p:nvSpPr>
        <p:spPr/>
        <p:txBody>
          <a:bodyPr/>
          <a:lstStyle/>
          <a:p>
            <a:pPr>
              <a:defRPr/>
            </a:pPr>
            <a:fld id="{4A4F8E74-5CCA-4522-9081-B1F514E48883}" type="slidenum">
              <a:rPr lang="en-US" smtClean="0"/>
              <a:pPr>
                <a:defRPr/>
              </a:pPr>
              <a:t>‹#›</a:t>
            </a:fld>
            <a:endParaRPr lang="en-US"/>
          </a:p>
        </p:txBody>
      </p:sp>
    </p:spTree>
  </p:cSld>
  <p:clrMapOvr>
    <a:masterClrMapping/>
  </p:clrMapOvr>
  <p:transition spd="med">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A3AC6E93-685C-40E7-86B0-A27E1EC4AADC}" type="datetime3">
              <a:rPr lang="en-US" smtClean="0"/>
              <a:pPr>
                <a:defRPr/>
              </a:pPr>
              <a:t>5 December 2022</a:t>
            </a:fld>
            <a:endParaRPr lang="en-US"/>
          </a:p>
        </p:txBody>
      </p:sp>
      <p:sp>
        <p:nvSpPr>
          <p:cNvPr id="6" name="Footer Placeholder 5"/>
          <p:cNvSpPr>
            <a:spLocks noGrp="1"/>
          </p:cNvSpPr>
          <p:nvPr>
            <p:ph type="ftr" sz="quarter" idx="11"/>
          </p:nvPr>
        </p:nvSpPr>
        <p:spPr/>
        <p:txBody>
          <a:bodyPr/>
          <a:lstStyle/>
          <a:p>
            <a:pPr>
              <a:defRPr/>
            </a:pPr>
            <a:r>
              <a:rPr lang="en-US"/>
              <a:t>Prepared by: Azrina bt Othman</a:t>
            </a:r>
          </a:p>
        </p:txBody>
      </p:sp>
      <p:sp>
        <p:nvSpPr>
          <p:cNvPr id="7" name="Slide Number Placeholder 6"/>
          <p:cNvSpPr>
            <a:spLocks noGrp="1"/>
          </p:cNvSpPr>
          <p:nvPr>
            <p:ph type="sldNum" sz="quarter" idx="12"/>
          </p:nvPr>
        </p:nvSpPr>
        <p:spPr/>
        <p:txBody>
          <a:bodyPr/>
          <a:lstStyle/>
          <a:p>
            <a:pPr>
              <a:defRPr/>
            </a:pPr>
            <a:fld id="{0BF29127-DD8F-4BB1-88A4-A2C0471AFBB0}"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1B9DC33E-9B72-4073-AFB0-0ED921C4E747}" type="datetime3">
              <a:rPr lang="en-US" smtClean="0"/>
              <a:pPr>
                <a:defRPr/>
              </a:pPr>
              <a:t>5 December 2022</a:t>
            </a:fld>
            <a:endParaRPr lang="en-US"/>
          </a:p>
        </p:txBody>
      </p:sp>
      <p:sp>
        <p:nvSpPr>
          <p:cNvPr id="6" name="Footer Placeholder 5"/>
          <p:cNvSpPr>
            <a:spLocks noGrp="1"/>
          </p:cNvSpPr>
          <p:nvPr>
            <p:ph type="ftr" sz="quarter" idx="11"/>
          </p:nvPr>
        </p:nvSpPr>
        <p:spPr/>
        <p:txBody>
          <a:bodyPr/>
          <a:lstStyle/>
          <a:p>
            <a:pPr>
              <a:defRPr/>
            </a:pPr>
            <a:r>
              <a:rPr lang="en-US"/>
              <a:t>Prepared by: Azrina bt Othman</a:t>
            </a:r>
          </a:p>
        </p:txBody>
      </p:sp>
      <p:sp>
        <p:nvSpPr>
          <p:cNvPr id="7" name="Slide Number Placeholder 6"/>
          <p:cNvSpPr>
            <a:spLocks noGrp="1"/>
          </p:cNvSpPr>
          <p:nvPr>
            <p:ph type="sldNum" sz="quarter" idx="12"/>
          </p:nvPr>
        </p:nvSpPr>
        <p:spPr/>
        <p:txBody>
          <a:bodyPr/>
          <a:lstStyle/>
          <a:p>
            <a:pPr>
              <a:defRPr/>
            </a:pPr>
            <a:fld id="{43073BE1-479E-4907-92F5-46103DC5C606}" type="slidenum">
              <a:rPr lang="en-US" smtClean="0"/>
              <a:pPr>
                <a:defRPr/>
              </a:pPr>
              <a:t>‹#›</a:t>
            </a:fld>
            <a:endParaRPr lang="en-US"/>
          </a:p>
        </p:txBody>
      </p:sp>
    </p:spTree>
  </p:cSld>
  <p:clrMapOvr>
    <a:masterClrMapping/>
  </p:clrMapOvr>
  <p:transition spd="med">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fld id="{ABCD4908-3930-47C1-A4F0-1444258A0E16}" type="datetime3">
              <a:rPr lang="en-US" smtClean="0"/>
              <a:pPr>
                <a:defRPr/>
              </a:pPr>
              <a:t>5 December 2022</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70742CF6-C5E0-4807-9E4F-6B6B955E3BE9}"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ransition spd="med">
    <p:zoom dir="in"/>
  </p:transition>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620000" cy="6858000"/>
            <a:chOff x="0" y="0"/>
            <a:chExt cx="4800" cy="4320"/>
          </a:xfrm>
        </p:grpSpPr>
        <p:grpSp>
          <p:nvGrpSpPr>
            <p:cNvPr id="1031" name="Group 3"/>
            <p:cNvGrpSpPr>
              <a:grpSpLocks/>
            </p:cNvGrpSpPr>
            <p:nvPr userDrawn="1"/>
          </p:nvGrpSpPr>
          <p:grpSpPr bwMode="auto">
            <a:xfrm>
              <a:off x="0" y="0"/>
              <a:ext cx="2016" cy="4320"/>
              <a:chOff x="0" y="0"/>
              <a:chExt cx="2016" cy="4320"/>
            </a:xfrm>
          </p:grpSpPr>
          <p:sp>
            <p:nvSpPr>
              <p:cNvPr id="23556"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a:defRPr/>
                </a:pPr>
                <a:endParaRPr lang="en-US" sz="800">
                  <a:solidFill>
                    <a:srgbClr val="FFFFFF"/>
                  </a:solidFill>
                </a:endParaRPr>
              </a:p>
            </p:txBody>
          </p:sp>
          <p:sp>
            <p:nvSpPr>
              <p:cNvPr id="23557"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a:defRPr/>
                </a:pPr>
                <a:endParaRPr lang="en-US" sz="800">
                  <a:solidFill>
                    <a:srgbClr val="FFFFFF"/>
                  </a:solidFill>
                </a:endParaRPr>
              </a:p>
            </p:txBody>
          </p:sp>
        </p:grpSp>
        <p:grpSp>
          <p:nvGrpSpPr>
            <p:cNvPr id="1032" name="Group 6"/>
            <p:cNvGrpSpPr>
              <a:grpSpLocks/>
            </p:cNvGrpSpPr>
            <p:nvPr/>
          </p:nvGrpSpPr>
          <p:grpSpPr bwMode="auto">
            <a:xfrm>
              <a:off x="144" y="1248"/>
              <a:ext cx="4656" cy="201"/>
              <a:chOff x="144" y="1248"/>
              <a:chExt cx="4656" cy="201"/>
            </a:xfrm>
          </p:grpSpPr>
          <p:sp>
            <p:nvSpPr>
              <p:cNvPr id="23559"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a:defRPr/>
                </a:pPr>
                <a:endParaRPr lang="en-US" sz="800">
                  <a:solidFill>
                    <a:srgbClr val="FFFFFF"/>
                  </a:solidFill>
                </a:endParaRPr>
              </a:p>
            </p:txBody>
          </p:sp>
          <p:sp>
            <p:nvSpPr>
              <p:cNvPr id="23560"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a:defRPr/>
                </a:pPr>
                <a:endParaRPr lang="en-US" sz="800">
                  <a:solidFill>
                    <a:srgbClr val="FFFFFF"/>
                  </a:solidFill>
                </a:endParaRPr>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3562"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565" name="Rectangle 13"/>
          <p:cNvSpPr>
            <a:spLocks noGrp="1" noChangeArrowheads="1"/>
          </p:cNvSpPr>
          <p:nvPr>
            <p:ph type="sldNum" sz="quarter" idx="4"/>
          </p:nvPr>
        </p:nvSpPr>
        <p:spPr bwMode="auto">
          <a:xfrm>
            <a:off x="0" y="6369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900" b="1">
                <a:solidFill>
                  <a:schemeClr val="bg1"/>
                </a:solidFill>
              </a:defRPr>
            </a:lvl1pPr>
          </a:lstStyle>
          <a:p>
            <a:pPr>
              <a:defRPr/>
            </a:pPr>
            <a:fld id="{61AB231B-EC49-49C3-BC54-990A23B7994A}" type="slidenum">
              <a:rPr lang="en-US">
                <a:solidFill>
                  <a:srgbClr val="660033"/>
                </a:solidFill>
              </a:rPr>
              <a:pPr>
                <a:defRPr/>
              </a:pPr>
              <a:t>‹#›</a:t>
            </a:fld>
            <a:endParaRPr lang="en-US">
              <a:solidFill>
                <a:srgbClr val="660033"/>
              </a:solidFill>
            </a:endParaRPr>
          </a:p>
        </p:txBody>
      </p:sp>
      <p:sp>
        <p:nvSpPr>
          <p:cNvPr id="23566" name="Rectangle 14"/>
          <p:cNvSpPr>
            <a:spLocks noChangeArrowheads="1"/>
          </p:cNvSpPr>
          <p:nvPr/>
        </p:nvSpPr>
        <p:spPr bwMode="auto">
          <a:xfrm>
            <a:off x="1008063" y="6632575"/>
            <a:ext cx="8135937" cy="225425"/>
          </a:xfrm>
          <a:prstGeom prst="rect">
            <a:avLst/>
          </a:prstGeom>
          <a:noFill/>
          <a:ln w="9525">
            <a:noFill/>
            <a:miter lim="800000"/>
            <a:headEnd/>
            <a:tailEnd/>
          </a:ln>
          <a:effectLst/>
        </p:spPr>
        <p:txBody>
          <a:bodyPr anchor="b"/>
          <a:lstStyle/>
          <a:p>
            <a:pPr>
              <a:spcBef>
                <a:spcPct val="50000"/>
              </a:spcBef>
              <a:defRPr/>
            </a:pPr>
            <a:endParaRPr lang="en-US" sz="1000">
              <a:solidFill>
                <a:srgbClr val="FFFFFF"/>
              </a:solidFill>
            </a:endParaRPr>
          </a:p>
        </p:txBody>
      </p:sp>
    </p:spTree>
    <p:extLst>
      <p:ext uri="{BB962C8B-B14F-4D97-AF65-F5344CB8AC3E}">
        <p14:creationId xmlns:p14="http://schemas.microsoft.com/office/powerpoint/2010/main" val="2177538998"/>
      </p:ext>
    </p:extLst>
  </p:cSld>
  <p:clrMap bg1="dk2" tx1="lt1" bg2="dk1"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6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6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56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6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6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2" grpId="0" build="p">
        <p:tmplLst>
          <p:tmpl lvl="1">
            <p:tnLst>
              <p:par>
                <p:cTn presetID="1" presetClass="entr" presetSubtype="0" fill="hold" nodeType="clickEffect">
                  <p:stCondLst>
                    <p:cond delay="0"/>
                  </p:stCondLst>
                  <p:childTnLst>
                    <p:set>
                      <p:cBhvr>
                        <p:cTn dur="1" fill="hold">
                          <p:stCondLst>
                            <p:cond delay="0"/>
                          </p:stCondLst>
                        </p:cTn>
                        <p:tgtEl>
                          <p:spTgt spid="23562"/>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23562"/>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23562"/>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23562"/>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23562"/>
                        </p:tgtEl>
                        <p:attrNameLst>
                          <p:attrName>style.visibility</p:attrName>
                        </p:attrNameLst>
                      </p:cBhvr>
                      <p:to>
                        <p:strVal val="visible"/>
                      </p:to>
                    </p:set>
                  </p:childTnLst>
                </p:cTn>
              </p:par>
            </p:tnLst>
          </p:tmpl>
        </p:tmplLst>
      </p:bldP>
    </p:bldLst>
  </p:timing>
  <p:hf hdr="0" ftr="0" dt="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defRPr>
      </a:lvl2pPr>
      <a:lvl3pPr algn="l" rtl="0" eaLnBrk="0" fontAlgn="base" hangingPunct="0">
        <a:lnSpc>
          <a:spcPct val="90000"/>
        </a:lnSpc>
        <a:spcBef>
          <a:spcPct val="0"/>
        </a:spcBef>
        <a:spcAft>
          <a:spcPct val="0"/>
        </a:spcAft>
        <a:defRPr sz="3600" b="1">
          <a:solidFill>
            <a:schemeClr val="tx2"/>
          </a:solidFill>
          <a:latin typeface="Arial" charset="0"/>
        </a:defRPr>
      </a:lvl3pPr>
      <a:lvl4pPr algn="l" rtl="0" eaLnBrk="0" fontAlgn="base" hangingPunct="0">
        <a:lnSpc>
          <a:spcPct val="90000"/>
        </a:lnSpc>
        <a:spcBef>
          <a:spcPct val="0"/>
        </a:spcBef>
        <a:spcAft>
          <a:spcPct val="0"/>
        </a:spcAft>
        <a:defRPr sz="3600" b="1">
          <a:solidFill>
            <a:schemeClr val="tx2"/>
          </a:solidFill>
          <a:latin typeface="Arial" charset="0"/>
        </a:defRPr>
      </a:lvl4pPr>
      <a:lvl5pPr algn="l" rtl="0" eaLnBrk="0" fontAlgn="base" hangingPunct="0">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hangingPunct="1"/>
              <a:endParaRPr lang="en-US">
                <a:solidFill>
                  <a:prstClr val="black"/>
                </a:solidFill>
              </a:endParaRPr>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hangingPunct="1"/>
              <a:endParaRPr lang="en-US">
                <a:solidFill>
                  <a:prstClr val="black"/>
                </a:solidFill>
              </a:endParaRPr>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hangingPunct="1"/>
              <a:endParaRPr lang="en-US">
                <a:solidFill>
                  <a:prstClr val="black"/>
                </a:solidFill>
              </a:endParaRPr>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hangingPunct="1"/>
              <a:endParaRPr lang="en-US">
                <a:solidFill>
                  <a:prstClr val="black"/>
                </a:solidFill>
              </a:endParaRPr>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hangingPunct="1"/>
              <a:endParaRPr lang="en-US">
                <a:solidFill>
                  <a:prstClr val="black"/>
                </a:solidFill>
              </a:endParaRPr>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endParaRPr>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pPr eaLnBrk="1" hangingPunct="1">
              <a:defRPr/>
            </a:pPr>
            <a:endParaRPr lang="en-US">
              <a:cs typeface="Arial" charset="0"/>
            </a:endParaRPr>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pPr eaLnBrk="1" hangingPunct="1">
              <a:defRPr/>
            </a:pPr>
            <a:endParaRPr lang="en-US">
              <a:solidFill>
                <a:srgbClr val="94C600"/>
              </a:solidFill>
              <a:cs typeface="Arial" charset="0"/>
            </a:endParaRPr>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pPr eaLnBrk="1" hangingPunct="1">
              <a:defRPr/>
            </a:pPr>
            <a:fld id="{537F3C5A-4087-4366-AC59-42FFB1BF898F}" type="slidenum">
              <a:rPr lang="en-US" smtClean="0">
                <a:cs typeface="Arial" charset="0"/>
              </a:rPr>
              <a:pPr eaLnBrk="1" hangingPunct="1">
                <a:defRPr/>
              </a:pPr>
              <a:t>‹#›</a:t>
            </a:fld>
            <a:endParaRPr lang="en-US" dirty="0">
              <a:cs typeface="Arial" charset="0"/>
            </a:endParaRPr>
          </a:p>
        </p:txBody>
      </p:sp>
    </p:spTree>
    <p:extLst>
      <p:ext uri="{BB962C8B-B14F-4D97-AF65-F5344CB8AC3E}">
        <p14:creationId xmlns:p14="http://schemas.microsoft.com/office/powerpoint/2010/main" val="714164605"/>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Lst>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www.ecommercemilo.com/2013/12/malaysia-sme-statistics-ecommerce-readiness.html#.UxXKi7dWGUl" TargetMode="Externa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35.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6" name="Rectangle 6"/>
          <p:cNvSpPr>
            <a:spLocks noGrp="1" noChangeArrowheads="1"/>
          </p:cNvSpPr>
          <p:nvPr>
            <p:ph type="subTitle" idx="1"/>
          </p:nvPr>
        </p:nvSpPr>
        <p:spPr>
          <a:xfrm>
            <a:off x="228600" y="1371600"/>
            <a:ext cx="8686800" cy="3505200"/>
          </a:xfrm>
        </p:spPr>
        <p:txBody>
          <a:bodyPr>
            <a:normAutofit/>
          </a:bodyPr>
          <a:lstStyle/>
          <a:p>
            <a:pPr marR="0" algn="ctr" eaLnBrk="1" hangingPunct="1">
              <a:lnSpc>
                <a:spcPct val="90000"/>
              </a:lnSpc>
              <a:defRPr/>
            </a:pPr>
            <a:r>
              <a:rPr lang="en-US" sz="2000" b="1" dirty="0">
                <a:solidFill>
                  <a:srgbClr val="0033CC"/>
                </a:solidFill>
                <a:effectLst>
                  <a:outerShdw blurRad="38100" dist="38100" dir="2700000" algn="tl">
                    <a:srgbClr val="FFFFFF"/>
                  </a:outerShdw>
                </a:effectLst>
                <a:latin typeface="Arial" charset="0"/>
                <a:cs typeface="Arial" charset="0"/>
              </a:rPr>
              <a:t>BTMW 4012:</a:t>
            </a:r>
          </a:p>
          <a:p>
            <a:pPr marR="0" algn="ctr" eaLnBrk="1" hangingPunct="1">
              <a:lnSpc>
                <a:spcPct val="90000"/>
              </a:lnSpc>
              <a:defRPr/>
            </a:pPr>
            <a:r>
              <a:rPr lang="en-US" sz="2000" i="1" dirty="0">
                <a:solidFill>
                  <a:srgbClr val="0033CC"/>
                </a:solidFill>
                <a:effectLst>
                  <a:outerShdw blurRad="38100" dist="38100" dir="2700000" algn="tl">
                    <a:srgbClr val="FFFFFF"/>
                  </a:outerShdw>
                </a:effectLst>
                <a:latin typeface="Arial" charset="0"/>
                <a:cs typeface="Arial" charset="0"/>
              </a:rPr>
              <a:t>ENTREPRENEURSHIP TECHNOLOGY</a:t>
            </a:r>
          </a:p>
          <a:p>
            <a:pPr marR="0" eaLnBrk="1" hangingPunct="1">
              <a:lnSpc>
                <a:spcPct val="90000"/>
              </a:lnSpc>
              <a:defRPr/>
            </a:pPr>
            <a:endParaRPr lang="en-US" sz="2000" b="1" i="1" dirty="0">
              <a:solidFill>
                <a:srgbClr val="0033CC"/>
              </a:solidFill>
              <a:effectLst>
                <a:outerShdw blurRad="38100" dist="38100" dir="2700000" algn="tl">
                  <a:srgbClr val="FFFFFF"/>
                </a:outerShdw>
              </a:effectLst>
              <a:latin typeface="Arial" charset="0"/>
              <a:cs typeface="Arial" charset="0"/>
            </a:endParaRPr>
          </a:p>
          <a:p>
            <a:pPr marR="0" algn="ctr" eaLnBrk="1" hangingPunct="1">
              <a:lnSpc>
                <a:spcPct val="90000"/>
              </a:lnSpc>
              <a:defRPr/>
            </a:pPr>
            <a:r>
              <a:rPr lang="en-US" sz="3600" b="1" dirty="0">
                <a:solidFill>
                  <a:srgbClr val="7030A0"/>
                </a:solidFill>
                <a:effectLst>
                  <a:outerShdw blurRad="38100" dist="38100" dir="2700000" algn="tl">
                    <a:srgbClr val="FFFFFF"/>
                  </a:outerShdw>
                </a:effectLst>
                <a:latin typeface="Arial" charset="0"/>
                <a:cs typeface="Arial" charset="0"/>
              </a:rPr>
              <a:t>Lecture 7:</a:t>
            </a:r>
          </a:p>
          <a:p>
            <a:pPr marR="0" algn="ctr" eaLnBrk="1" hangingPunct="1">
              <a:lnSpc>
                <a:spcPct val="90000"/>
              </a:lnSpc>
              <a:defRPr/>
            </a:pPr>
            <a:r>
              <a:rPr lang="en-US" sz="4000" b="1" dirty="0">
                <a:solidFill>
                  <a:srgbClr val="7030A0"/>
                </a:solidFill>
                <a:effectLst>
                  <a:outerShdw blurRad="38100" dist="38100" dir="2700000" algn="tl">
                    <a:srgbClr val="FFFFFF"/>
                  </a:outerShdw>
                </a:effectLst>
                <a:latin typeface="Arial" charset="0"/>
                <a:cs typeface="Arial" charset="0"/>
              </a:rPr>
              <a:t>ORGANIZATIONAL MANAGEMENT FOR START-UP</a:t>
            </a:r>
          </a:p>
        </p:txBody>
      </p:sp>
      <p:sp>
        <p:nvSpPr>
          <p:cNvPr id="5" name="TextBox 4"/>
          <p:cNvSpPr txBox="1"/>
          <p:nvPr/>
        </p:nvSpPr>
        <p:spPr>
          <a:xfrm>
            <a:off x="0" y="6519863"/>
            <a:ext cx="1361527" cy="338554"/>
          </a:xfrm>
          <a:prstGeom prst="rect">
            <a:avLst/>
          </a:prstGeom>
          <a:noFill/>
        </p:spPr>
        <p:txBody>
          <a:bodyPr wrap="none">
            <a:spAutoFit/>
          </a:bodyPr>
          <a:lstStyle/>
          <a:p>
            <a:pPr>
              <a:defRPr/>
            </a:pPr>
            <a:r>
              <a:rPr lang="en-US" sz="1600" b="1" dirty="0">
                <a:effectLst>
                  <a:outerShdw blurRad="38100" dist="38100" dir="2700000" algn="tl">
                    <a:srgbClr val="000000">
                      <a:alpha val="43137"/>
                    </a:srgbClr>
                  </a:outerShdw>
                </a:effectLst>
              </a:rPr>
              <a:t>FPTT- </a:t>
            </a:r>
            <a:r>
              <a:rPr lang="en-US" sz="1600" b="1" dirty="0" err="1">
                <a:effectLst>
                  <a:outerShdw blurRad="38100" dist="38100" dir="2700000" algn="tl">
                    <a:srgbClr val="000000">
                      <a:alpha val="43137"/>
                    </a:srgbClr>
                  </a:outerShdw>
                </a:effectLst>
              </a:rPr>
              <a:t>UTeM</a:t>
            </a:r>
            <a:endParaRPr lang="en-MY" sz="1600" b="1"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4752975"/>
            <a:ext cx="2171700" cy="21050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nodeType="withEffect">
                                  <p:stCondLst>
                                    <p:cond delay="0"/>
                                  </p:stCondLst>
                                  <p:iterate type="lt">
                                    <p:tmPct val="50000"/>
                                  </p:iterate>
                                  <p:childTnLst>
                                    <p:set>
                                      <p:cBhvr>
                                        <p:cTn id="6" dur="1" fill="hold">
                                          <p:stCondLst>
                                            <p:cond delay="0"/>
                                          </p:stCondLst>
                                        </p:cTn>
                                        <p:tgtEl>
                                          <p:spTgt spid="10246">
                                            <p:txEl>
                                              <p:pRg st="0" end="0"/>
                                            </p:txEl>
                                          </p:spTgt>
                                        </p:tgtEl>
                                        <p:attrNameLst>
                                          <p:attrName>style.visibility</p:attrName>
                                        </p:attrNameLst>
                                      </p:cBhvr>
                                      <p:to>
                                        <p:strVal val="visible"/>
                                      </p:to>
                                    </p:set>
                                    <p:set>
                                      <p:cBhvr>
                                        <p:cTn id="7" dur="455" fill="hold">
                                          <p:stCondLst>
                                            <p:cond delay="0"/>
                                          </p:stCondLst>
                                        </p:cTn>
                                        <p:tgtEl>
                                          <p:spTgt spid="10246">
                                            <p:txEl>
                                              <p:pRg st="0" end="0"/>
                                            </p:txEl>
                                          </p:spTgt>
                                        </p:tgtEl>
                                        <p:attrNameLst>
                                          <p:attrName>style.rotation</p:attrName>
                                        </p:attrNameLst>
                                      </p:cBhvr>
                                      <p:to>
                                        <p:strVal val="-45.0"/>
                                      </p:to>
                                    </p:set>
                                    <p:anim calcmode="lin" valueType="num">
                                      <p:cBhvr>
                                        <p:cTn id="8" dur="455" fill="hold">
                                          <p:stCondLst>
                                            <p:cond delay="455"/>
                                          </p:stCondLst>
                                        </p:cTn>
                                        <p:tgtEl>
                                          <p:spTgt spid="10246">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10246">
                                            <p:txEl>
                                              <p:pRg st="0" end="0"/>
                                            </p:txEl>
                                          </p:spTgt>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10246">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10246">
                                            <p:txEl>
                                              <p:pRg st="0" end="0"/>
                                            </p:txEl>
                                          </p:spTgt>
                                        </p:tgtEl>
                                        <p:attrNameLst>
                                          <p:attrName>ppt_y</p:attrName>
                                        </p:attrNameLst>
                                      </p:cBhvr>
                                      <p:tavLst>
                                        <p:tav tm="0">
                                          <p:val>
                                            <p:strVal val="#ppt_y-(0.354*#ppt_w-0.172*#ppt_h)"/>
                                          </p:val>
                                        </p:tav>
                                        <p:tav tm="100000">
                                          <p:val>
                                            <p:strVal val="#ppt_y"/>
                                          </p:val>
                                        </p:tav>
                                      </p:tavLst>
                                    </p:anim>
                                  </p:childTnLst>
                                </p:cTn>
                              </p:par>
                              <p:par>
                                <p:cTn id="12" presetID="38" presetClass="entr" presetSubtype="0" accel="50000" fill="hold" nodeType="withEffect">
                                  <p:stCondLst>
                                    <p:cond delay="0"/>
                                  </p:stCondLst>
                                  <p:iterate type="lt">
                                    <p:tmPct val="50000"/>
                                  </p:iterate>
                                  <p:childTnLst>
                                    <p:set>
                                      <p:cBhvr>
                                        <p:cTn id="13" dur="1" fill="hold">
                                          <p:stCondLst>
                                            <p:cond delay="0"/>
                                          </p:stCondLst>
                                        </p:cTn>
                                        <p:tgtEl>
                                          <p:spTgt spid="10246">
                                            <p:txEl>
                                              <p:pRg st="1" end="1"/>
                                            </p:txEl>
                                          </p:spTgt>
                                        </p:tgtEl>
                                        <p:attrNameLst>
                                          <p:attrName>style.visibility</p:attrName>
                                        </p:attrNameLst>
                                      </p:cBhvr>
                                      <p:to>
                                        <p:strVal val="visible"/>
                                      </p:to>
                                    </p:set>
                                    <p:set>
                                      <p:cBhvr>
                                        <p:cTn id="14" dur="455" fill="hold">
                                          <p:stCondLst>
                                            <p:cond delay="0"/>
                                          </p:stCondLst>
                                        </p:cTn>
                                        <p:tgtEl>
                                          <p:spTgt spid="10246">
                                            <p:txEl>
                                              <p:pRg st="1" end="1"/>
                                            </p:txEl>
                                          </p:spTgt>
                                        </p:tgtEl>
                                        <p:attrNameLst>
                                          <p:attrName>style.rotation</p:attrName>
                                        </p:attrNameLst>
                                      </p:cBhvr>
                                      <p:to>
                                        <p:strVal val="-45.0"/>
                                      </p:to>
                                    </p:set>
                                    <p:anim calcmode="lin" valueType="num">
                                      <p:cBhvr>
                                        <p:cTn id="15" dur="455" fill="hold">
                                          <p:stCondLst>
                                            <p:cond delay="455"/>
                                          </p:stCondLst>
                                        </p:cTn>
                                        <p:tgtEl>
                                          <p:spTgt spid="10246">
                                            <p:txEl>
                                              <p:pRg st="1" end="1"/>
                                            </p:txEl>
                                          </p:spTgt>
                                        </p:tgtEl>
                                        <p:attrNameLst>
                                          <p:attrName>style.rotation</p:attrName>
                                        </p:attrNameLst>
                                      </p:cBhvr>
                                      <p:tavLst>
                                        <p:tav tm="0">
                                          <p:val>
                                            <p:fltVal val="-45"/>
                                          </p:val>
                                        </p:tav>
                                        <p:tav tm="69900">
                                          <p:val>
                                            <p:fltVal val="45"/>
                                          </p:val>
                                        </p:tav>
                                        <p:tav tm="100000">
                                          <p:val>
                                            <p:fltVal val="0"/>
                                          </p:val>
                                        </p:tav>
                                      </p:tavLst>
                                    </p:anim>
                                    <p:anim calcmode="lin" valueType="num">
                                      <p:cBhvr>
                                        <p:cTn id="16" dur="455" fill="hold">
                                          <p:stCondLst>
                                            <p:cond delay="0"/>
                                          </p:stCondLst>
                                        </p:cTn>
                                        <p:tgtEl>
                                          <p:spTgt spid="10246">
                                            <p:txEl>
                                              <p:pRg st="1" end="1"/>
                                            </p:txEl>
                                          </p:spTgt>
                                        </p:tgtEl>
                                        <p:attrNameLst>
                                          <p:attrName>ppt_y</p:attrName>
                                        </p:attrNameLst>
                                      </p:cBhvr>
                                      <p:tavLst>
                                        <p:tav tm="0">
                                          <p:val>
                                            <p:strVal val="#ppt_y-1"/>
                                          </p:val>
                                        </p:tav>
                                        <p:tav tm="100000">
                                          <p:val>
                                            <p:strVal val="#ppt_y-(0.354*#ppt_w-0.172*#ppt_h)"/>
                                          </p:val>
                                        </p:tav>
                                      </p:tavLst>
                                    </p:anim>
                                    <p:anim calcmode="lin" valueType="num">
                                      <p:cBhvr>
                                        <p:cTn id="17" dur="156" decel="50000" autoRev="1" fill="hold">
                                          <p:stCondLst>
                                            <p:cond delay="455"/>
                                          </p:stCondLst>
                                        </p:cTn>
                                        <p:tgtEl>
                                          <p:spTgt spid="10246">
                                            <p:txEl>
                                              <p:pRg st="1" end="1"/>
                                            </p:txEl>
                                          </p:spTgt>
                                        </p:tgtEl>
                                        <p:attrNameLst>
                                          <p:attrName>ppt_y</p:attrName>
                                        </p:attrNameLst>
                                      </p:cBhvr>
                                      <p:tavLst>
                                        <p:tav tm="0">
                                          <p:val>
                                            <p:strVal val="#ppt_y-(0.354*#ppt_w-0.172*#ppt_h)"/>
                                          </p:val>
                                        </p:tav>
                                        <p:tav tm="100000">
                                          <p:val>
                                            <p:strVal val="#ppt_y-(0.354*#ppt_w-0.172*#ppt_h)-#ppt_h/2"/>
                                          </p:val>
                                        </p:tav>
                                      </p:tavLst>
                                    </p:anim>
                                    <p:anim calcmode="lin" valueType="num">
                                      <p:cBhvr>
                                        <p:cTn id="18" dur="136" fill="hold">
                                          <p:stCondLst>
                                            <p:cond delay="864"/>
                                          </p:stCondLst>
                                        </p:cTn>
                                        <p:tgtEl>
                                          <p:spTgt spid="10246">
                                            <p:txEl>
                                              <p:pRg st="1" end="1"/>
                                            </p:txEl>
                                          </p:spTgt>
                                        </p:tgtEl>
                                        <p:attrNameLst>
                                          <p:attrName>ppt_y</p:attrName>
                                        </p:attrNameLst>
                                      </p:cBhvr>
                                      <p:tavLst>
                                        <p:tav tm="0">
                                          <p:val>
                                            <p:strVal val="#ppt_y-(0.354*#ppt_w-0.172*#ppt_h)"/>
                                          </p:val>
                                        </p:tav>
                                        <p:tav tm="100000">
                                          <p:val>
                                            <p:strVal val="#ppt_y"/>
                                          </p:val>
                                        </p:tav>
                                      </p:tavLst>
                                    </p:anim>
                                  </p:childTnLst>
                                </p:cTn>
                              </p:par>
                              <p:par>
                                <p:cTn id="19" presetID="38" presetClass="entr" presetSubtype="0" accel="50000" fill="hold" nodeType="withEffect">
                                  <p:stCondLst>
                                    <p:cond delay="0"/>
                                  </p:stCondLst>
                                  <p:iterate type="lt">
                                    <p:tmPct val="50000"/>
                                  </p:iterate>
                                  <p:childTnLst>
                                    <p:set>
                                      <p:cBhvr>
                                        <p:cTn id="20" dur="1" fill="hold">
                                          <p:stCondLst>
                                            <p:cond delay="0"/>
                                          </p:stCondLst>
                                        </p:cTn>
                                        <p:tgtEl>
                                          <p:spTgt spid="10246">
                                            <p:txEl>
                                              <p:pRg st="3" end="3"/>
                                            </p:txEl>
                                          </p:spTgt>
                                        </p:tgtEl>
                                        <p:attrNameLst>
                                          <p:attrName>style.visibility</p:attrName>
                                        </p:attrNameLst>
                                      </p:cBhvr>
                                      <p:to>
                                        <p:strVal val="visible"/>
                                      </p:to>
                                    </p:set>
                                    <p:set>
                                      <p:cBhvr>
                                        <p:cTn id="21" dur="455" fill="hold">
                                          <p:stCondLst>
                                            <p:cond delay="0"/>
                                          </p:stCondLst>
                                        </p:cTn>
                                        <p:tgtEl>
                                          <p:spTgt spid="10246">
                                            <p:txEl>
                                              <p:pRg st="3" end="3"/>
                                            </p:txEl>
                                          </p:spTgt>
                                        </p:tgtEl>
                                        <p:attrNameLst>
                                          <p:attrName>style.rotation</p:attrName>
                                        </p:attrNameLst>
                                      </p:cBhvr>
                                      <p:to>
                                        <p:strVal val="-45.0"/>
                                      </p:to>
                                    </p:set>
                                    <p:anim calcmode="lin" valueType="num">
                                      <p:cBhvr>
                                        <p:cTn id="22" dur="455" fill="hold">
                                          <p:stCondLst>
                                            <p:cond delay="455"/>
                                          </p:stCondLst>
                                        </p:cTn>
                                        <p:tgtEl>
                                          <p:spTgt spid="10246">
                                            <p:txEl>
                                              <p:pRg st="3" end="3"/>
                                            </p:txEl>
                                          </p:spTgt>
                                        </p:tgtEl>
                                        <p:attrNameLst>
                                          <p:attrName>style.rotation</p:attrName>
                                        </p:attrNameLst>
                                      </p:cBhvr>
                                      <p:tavLst>
                                        <p:tav tm="0">
                                          <p:val>
                                            <p:fltVal val="-45"/>
                                          </p:val>
                                        </p:tav>
                                        <p:tav tm="69900">
                                          <p:val>
                                            <p:fltVal val="45"/>
                                          </p:val>
                                        </p:tav>
                                        <p:tav tm="100000">
                                          <p:val>
                                            <p:fltVal val="0"/>
                                          </p:val>
                                        </p:tav>
                                      </p:tavLst>
                                    </p:anim>
                                    <p:anim calcmode="lin" valueType="num">
                                      <p:cBhvr>
                                        <p:cTn id="23" dur="455" fill="hold">
                                          <p:stCondLst>
                                            <p:cond delay="0"/>
                                          </p:stCondLst>
                                        </p:cTn>
                                        <p:tgtEl>
                                          <p:spTgt spid="10246">
                                            <p:txEl>
                                              <p:pRg st="3" end="3"/>
                                            </p:txEl>
                                          </p:spTgt>
                                        </p:tgtEl>
                                        <p:attrNameLst>
                                          <p:attrName>ppt_y</p:attrName>
                                        </p:attrNameLst>
                                      </p:cBhvr>
                                      <p:tavLst>
                                        <p:tav tm="0">
                                          <p:val>
                                            <p:strVal val="#ppt_y-1"/>
                                          </p:val>
                                        </p:tav>
                                        <p:tav tm="100000">
                                          <p:val>
                                            <p:strVal val="#ppt_y-(0.354*#ppt_w-0.172*#ppt_h)"/>
                                          </p:val>
                                        </p:tav>
                                      </p:tavLst>
                                    </p:anim>
                                    <p:anim calcmode="lin" valueType="num">
                                      <p:cBhvr>
                                        <p:cTn id="24" dur="156" decel="50000" autoRev="1" fill="hold">
                                          <p:stCondLst>
                                            <p:cond delay="455"/>
                                          </p:stCondLst>
                                        </p:cTn>
                                        <p:tgtEl>
                                          <p:spTgt spid="10246">
                                            <p:txEl>
                                              <p:pRg st="3" end="3"/>
                                            </p:txEl>
                                          </p:spTgt>
                                        </p:tgtEl>
                                        <p:attrNameLst>
                                          <p:attrName>ppt_y</p:attrName>
                                        </p:attrNameLst>
                                      </p:cBhvr>
                                      <p:tavLst>
                                        <p:tav tm="0">
                                          <p:val>
                                            <p:strVal val="#ppt_y-(0.354*#ppt_w-0.172*#ppt_h)"/>
                                          </p:val>
                                        </p:tav>
                                        <p:tav tm="100000">
                                          <p:val>
                                            <p:strVal val="#ppt_y-(0.354*#ppt_w-0.172*#ppt_h)-#ppt_h/2"/>
                                          </p:val>
                                        </p:tav>
                                      </p:tavLst>
                                    </p:anim>
                                    <p:anim calcmode="lin" valueType="num">
                                      <p:cBhvr>
                                        <p:cTn id="25" dur="136" fill="hold">
                                          <p:stCondLst>
                                            <p:cond delay="864"/>
                                          </p:stCondLst>
                                        </p:cTn>
                                        <p:tgtEl>
                                          <p:spTgt spid="10246">
                                            <p:txEl>
                                              <p:pRg st="3" end="3"/>
                                            </p:txEl>
                                          </p:spTgt>
                                        </p:tgtEl>
                                        <p:attrNameLst>
                                          <p:attrName>ppt_y</p:attrName>
                                        </p:attrNameLst>
                                      </p:cBhvr>
                                      <p:tavLst>
                                        <p:tav tm="0">
                                          <p:val>
                                            <p:strVal val="#ppt_y-(0.354*#ppt_w-0.172*#ppt_h)"/>
                                          </p:val>
                                        </p:tav>
                                        <p:tav tm="100000">
                                          <p:val>
                                            <p:strVal val="#ppt_y"/>
                                          </p:val>
                                        </p:tav>
                                      </p:tavLst>
                                    </p:anim>
                                  </p:childTnLst>
                                </p:cTn>
                              </p:par>
                              <p:par>
                                <p:cTn id="26" presetID="38" presetClass="entr" presetSubtype="0" accel="50000" fill="hold" nodeType="withEffect">
                                  <p:stCondLst>
                                    <p:cond delay="0"/>
                                  </p:stCondLst>
                                  <p:iterate type="lt">
                                    <p:tmPct val="50000"/>
                                  </p:iterate>
                                  <p:childTnLst>
                                    <p:set>
                                      <p:cBhvr>
                                        <p:cTn id="27" dur="1" fill="hold">
                                          <p:stCondLst>
                                            <p:cond delay="0"/>
                                          </p:stCondLst>
                                        </p:cTn>
                                        <p:tgtEl>
                                          <p:spTgt spid="10246">
                                            <p:txEl>
                                              <p:pRg st="4" end="4"/>
                                            </p:txEl>
                                          </p:spTgt>
                                        </p:tgtEl>
                                        <p:attrNameLst>
                                          <p:attrName>style.visibility</p:attrName>
                                        </p:attrNameLst>
                                      </p:cBhvr>
                                      <p:to>
                                        <p:strVal val="visible"/>
                                      </p:to>
                                    </p:set>
                                    <p:set>
                                      <p:cBhvr>
                                        <p:cTn id="28" dur="455" fill="hold">
                                          <p:stCondLst>
                                            <p:cond delay="0"/>
                                          </p:stCondLst>
                                        </p:cTn>
                                        <p:tgtEl>
                                          <p:spTgt spid="10246">
                                            <p:txEl>
                                              <p:pRg st="4" end="4"/>
                                            </p:txEl>
                                          </p:spTgt>
                                        </p:tgtEl>
                                        <p:attrNameLst>
                                          <p:attrName>style.rotation</p:attrName>
                                        </p:attrNameLst>
                                      </p:cBhvr>
                                      <p:to>
                                        <p:strVal val="-45.0"/>
                                      </p:to>
                                    </p:set>
                                    <p:anim calcmode="lin" valueType="num">
                                      <p:cBhvr>
                                        <p:cTn id="29" dur="455" fill="hold">
                                          <p:stCondLst>
                                            <p:cond delay="455"/>
                                          </p:stCondLst>
                                        </p:cTn>
                                        <p:tgtEl>
                                          <p:spTgt spid="10246">
                                            <p:txEl>
                                              <p:pRg st="4" end="4"/>
                                            </p:txEl>
                                          </p:spTgt>
                                        </p:tgtEl>
                                        <p:attrNameLst>
                                          <p:attrName>style.rotation</p:attrName>
                                        </p:attrNameLst>
                                      </p:cBhvr>
                                      <p:tavLst>
                                        <p:tav tm="0">
                                          <p:val>
                                            <p:fltVal val="-45"/>
                                          </p:val>
                                        </p:tav>
                                        <p:tav tm="69900">
                                          <p:val>
                                            <p:fltVal val="45"/>
                                          </p:val>
                                        </p:tav>
                                        <p:tav tm="100000">
                                          <p:val>
                                            <p:fltVal val="0"/>
                                          </p:val>
                                        </p:tav>
                                      </p:tavLst>
                                    </p:anim>
                                    <p:anim calcmode="lin" valueType="num">
                                      <p:cBhvr>
                                        <p:cTn id="30" dur="455" fill="hold">
                                          <p:stCondLst>
                                            <p:cond delay="0"/>
                                          </p:stCondLst>
                                        </p:cTn>
                                        <p:tgtEl>
                                          <p:spTgt spid="10246">
                                            <p:txEl>
                                              <p:pRg st="4" end="4"/>
                                            </p:txEl>
                                          </p:spTgt>
                                        </p:tgtEl>
                                        <p:attrNameLst>
                                          <p:attrName>ppt_y</p:attrName>
                                        </p:attrNameLst>
                                      </p:cBhvr>
                                      <p:tavLst>
                                        <p:tav tm="0">
                                          <p:val>
                                            <p:strVal val="#ppt_y-1"/>
                                          </p:val>
                                        </p:tav>
                                        <p:tav tm="100000">
                                          <p:val>
                                            <p:strVal val="#ppt_y-(0.354*#ppt_w-0.172*#ppt_h)"/>
                                          </p:val>
                                        </p:tav>
                                      </p:tavLst>
                                    </p:anim>
                                    <p:anim calcmode="lin" valueType="num">
                                      <p:cBhvr>
                                        <p:cTn id="31" dur="156" decel="50000" autoRev="1" fill="hold">
                                          <p:stCondLst>
                                            <p:cond delay="455"/>
                                          </p:stCondLst>
                                        </p:cTn>
                                        <p:tgtEl>
                                          <p:spTgt spid="10246">
                                            <p:txEl>
                                              <p:pRg st="4" end="4"/>
                                            </p:txEl>
                                          </p:spTgt>
                                        </p:tgtEl>
                                        <p:attrNameLst>
                                          <p:attrName>ppt_y</p:attrName>
                                        </p:attrNameLst>
                                      </p:cBhvr>
                                      <p:tavLst>
                                        <p:tav tm="0">
                                          <p:val>
                                            <p:strVal val="#ppt_y-(0.354*#ppt_w-0.172*#ppt_h)"/>
                                          </p:val>
                                        </p:tav>
                                        <p:tav tm="100000">
                                          <p:val>
                                            <p:strVal val="#ppt_y-(0.354*#ppt_w-0.172*#ppt_h)-#ppt_h/2"/>
                                          </p:val>
                                        </p:tav>
                                      </p:tavLst>
                                    </p:anim>
                                    <p:anim calcmode="lin" valueType="num">
                                      <p:cBhvr>
                                        <p:cTn id="32" dur="136" fill="hold">
                                          <p:stCondLst>
                                            <p:cond delay="864"/>
                                          </p:stCondLst>
                                        </p:cTn>
                                        <p:tgtEl>
                                          <p:spTgt spid="10246">
                                            <p:txEl>
                                              <p:pRg st="4" end="4"/>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MY" altLang="en-US">
                <a:ea typeface="ＭＳ Ｐゴシック" panose="020B0600070205080204" pitchFamily="34" charset="-128"/>
              </a:rPr>
              <a:t>“What” of Strategy (cont.)</a:t>
            </a:r>
          </a:p>
        </p:txBody>
      </p:sp>
      <p:sp>
        <p:nvSpPr>
          <p:cNvPr id="14339" name="Content Placeholder 2"/>
          <p:cNvSpPr>
            <a:spLocks noGrp="1"/>
          </p:cNvSpPr>
          <p:nvPr>
            <p:ph idx="1"/>
          </p:nvPr>
        </p:nvSpPr>
        <p:spPr>
          <a:xfrm>
            <a:off x="0" y="1447800"/>
            <a:ext cx="9144000" cy="4678363"/>
          </a:xfrm>
        </p:spPr>
        <p:txBody>
          <a:bodyPr/>
          <a:lstStyle/>
          <a:p>
            <a:r>
              <a:rPr lang="en-MY" altLang="en-US">
                <a:ea typeface="ＭＳ Ｐゴシック" panose="020B0600070205080204" pitchFamily="34" charset="-128"/>
              </a:rPr>
              <a:t>The company’s business strategies refer to the methods by which the organization choose to achieve its stated objectives. This may include the choice of business sector, products, customers, capabilities, operational areas, technologies, methods of execution or working, investments, borrowings, etc. </a:t>
            </a:r>
          </a:p>
          <a:p>
            <a:r>
              <a:rPr lang="en-MY" altLang="en-US">
                <a:ea typeface="ＭＳ Ｐゴシック" panose="020B0600070205080204" pitchFamily="34" charset="-128"/>
              </a:rPr>
              <a:t>For small businesses, this will include the choice of business an entrepreneur would like for a new venture. </a:t>
            </a:r>
          </a:p>
        </p:txBody>
      </p:sp>
    </p:spTree>
    <p:extLst>
      <p:ext uri="{BB962C8B-B14F-4D97-AF65-F5344CB8AC3E}">
        <p14:creationId xmlns:p14="http://schemas.microsoft.com/office/powerpoint/2010/main" val="2433450652"/>
      </p:ext>
    </p:extLst>
  </p:cSld>
  <p:clrMapOvr>
    <a:masterClrMapping/>
  </p:clrMapOvr>
  <p:transition spd="med">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5250" y="1600200"/>
            <a:ext cx="9031288" cy="45783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3" name="Title 1"/>
          <p:cNvSpPr>
            <a:spLocks noGrp="1"/>
          </p:cNvSpPr>
          <p:nvPr>
            <p:ph type="title"/>
          </p:nvPr>
        </p:nvSpPr>
        <p:spPr/>
        <p:txBody>
          <a:bodyPr/>
          <a:lstStyle/>
          <a:p>
            <a:r>
              <a:rPr lang="en-MY" altLang="en-US">
                <a:ea typeface="ＭＳ Ｐゴシック" panose="020B0600070205080204" pitchFamily="34" charset="-128"/>
              </a:rPr>
              <a:t>“What” of Strategy (cont.)</a:t>
            </a:r>
          </a:p>
        </p:txBody>
      </p:sp>
    </p:spTree>
    <p:extLst>
      <p:ext uri="{BB962C8B-B14F-4D97-AF65-F5344CB8AC3E}">
        <p14:creationId xmlns:p14="http://schemas.microsoft.com/office/powerpoint/2010/main" val="3251542113"/>
      </p:ext>
    </p:extLst>
  </p:cSld>
  <p:clrMapOvr>
    <a:masterClrMapping/>
  </p:clrMapOvr>
  <p:transition spd="med">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371600"/>
            <a:ext cx="7134225"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itle 1"/>
          <p:cNvSpPr>
            <a:spLocks noGrp="1"/>
          </p:cNvSpPr>
          <p:nvPr>
            <p:ph type="title"/>
          </p:nvPr>
        </p:nvSpPr>
        <p:spPr/>
        <p:txBody>
          <a:bodyPr/>
          <a:lstStyle/>
          <a:p>
            <a:r>
              <a:rPr lang="en-MY" altLang="en-US">
                <a:ea typeface="ＭＳ Ｐゴシック" panose="020B0600070205080204" pitchFamily="34" charset="-128"/>
              </a:rPr>
              <a:t>“What” of Strategy (cont.)</a:t>
            </a:r>
          </a:p>
        </p:txBody>
      </p:sp>
    </p:spTree>
    <p:extLst>
      <p:ext uri="{BB962C8B-B14F-4D97-AF65-F5344CB8AC3E}">
        <p14:creationId xmlns:p14="http://schemas.microsoft.com/office/powerpoint/2010/main" val="1139215700"/>
      </p:ext>
    </p:extLst>
  </p:cSld>
  <p:clrMapOvr>
    <a:masterClrMapping/>
  </p:clrMapOvr>
  <p:transition spd="med">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MY" altLang="en-US">
                <a:ea typeface="ＭＳ Ｐゴシック" panose="020B0600070205080204" pitchFamily="34" charset="-128"/>
              </a:rPr>
              <a:t>“What” of Strategy (cont.)</a:t>
            </a:r>
          </a:p>
        </p:txBody>
      </p:sp>
      <p:sp>
        <p:nvSpPr>
          <p:cNvPr id="17411" name="Rectangle 1"/>
          <p:cNvSpPr>
            <a:spLocks noChangeArrowheads="1"/>
          </p:cNvSpPr>
          <p:nvPr/>
        </p:nvSpPr>
        <p:spPr bwMode="auto">
          <a:xfrm>
            <a:off x="381000" y="1676400"/>
            <a:ext cx="83058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00FF"/>
              </a:buClr>
              <a:buSzPct val="80000"/>
              <a:buFont typeface="Wingdings" panose="05000000000000000000" pitchFamily="2" charset="2"/>
              <a:buChar char="q"/>
              <a:defRPr sz="2800">
                <a:solidFill>
                  <a:srgbClr val="000000"/>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lr>
                <a:srgbClr val="0000FF"/>
              </a:buClr>
              <a:buChar char="–"/>
              <a:defRPr sz="2600">
                <a:solidFill>
                  <a:srgbClr val="000000"/>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rgbClr val="0000FF"/>
              </a:buClr>
              <a:buChar char="•"/>
              <a:defRPr sz="2400">
                <a:solidFill>
                  <a:srgbClr val="000000"/>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rgbClr val="0000FF"/>
              </a:buClr>
              <a:buChar char="–"/>
              <a:defRPr sz="2000">
                <a:solidFill>
                  <a:srgbClr val="000000"/>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rgbClr val="0000FF"/>
              </a:buClr>
              <a:buChar char="»"/>
              <a:defRPr sz="20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000FF"/>
              </a:buClr>
              <a:buChar char="»"/>
              <a:defRPr sz="20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000FF"/>
              </a:buClr>
              <a:buChar char="»"/>
              <a:defRPr sz="20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000FF"/>
              </a:buClr>
              <a:buChar char="»"/>
              <a:defRPr sz="20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000FF"/>
              </a:buClr>
              <a:buChar char="»"/>
              <a:defRPr sz="2000">
                <a:solidFill>
                  <a:srgbClr val="000000"/>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MY" altLang="en-US" sz="2600">
                <a:solidFill>
                  <a:schemeClr val="tx1"/>
                </a:solidFill>
              </a:rPr>
              <a:t>An entrepreneur may have to do a basic strengths, weaknesses, opportunities, threats (SWOT) analysis to analyze his strengths and weaknesses (internal), and opportunities and threats, (external) to identify suitable business opportunities and strategies. Figure 4.3 illustrates SWOT analysis.</a:t>
            </a:r>
            <a:endParaRPr lang="en-GB" altLang="en-US" sz="2600">
              <a:solidFill>
                <a:schemeClr val="tx1"/>
              </a:solidFill>
            </a:endParaRPr>
          </a:p>
        </p:txBody>
      </p:sp>
    </p:spTree>
    <p:extLst>
      <p:ext uri="{BB962C8B-B14F-4D97-AF65-F5344CB8AC3E}">
        <p14:creationId xmlns:p14="http://schemas.microsoft.com/office/powerpoint/2010/main" val="2427453620"/>
      </p:ext>
    </p:extLst>
  </p:cSld>
  <p:clrMapOvr>
    <a:masterClrMapping/>
  </p:clrMapOvr>
  <p:transition spd="med">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MY" altLang="en-US">
                <a:ea typeface="ＭＳ Ｐゴシック" panose="020B0600070205080204" pitchFamily="34" charset="-128"/>
              </a:rPr>
              <a:t>“What” of Strategy (cont.)</a:t>
            </a:r>
          </a:p>
        </p:txBody>
      </p:sp>
      <p:pic>
        <p:nvPicPr>
          <p:cNvPr id="184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2185988"/>
            <a:ext cx="8286750"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6755864"/>
      </p:ext>
    </p:extLst>
  </p:cSld>
  <p:clrMapOvr>
    <a:masterClrMapping/>
  </p:clrMapOvr>
  <p:transition spd="med">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MY" altLang="en-US">
                <a:ea typeface="ＭＳ Ｐゴシック" panose="020B0600070205080204" pitchFamily="34" charset="-128"/>
              </a:rPr>
              <a:t>“What” of Strategy (cont.)</a:t>
            </a:r>
          </a:p>
        </p:txBody>
      </p:sp>
      <p:sp>
        <p:nvSpPr>
          <p:cNvPr id="19459" name="TextBox 2"/>
          <p:cNvSpPr txBox="1">
            <a:spLocks noChangeArrowheads="1"/>
          </p:cNvSpPr>
          <p:nvPr/>
        </p:nvSpPr>
        <p:spPr bwMode="auto">
          <a:xfrm>
            <a:off x="1371600" y="5867400"/>
            <a:ext cx="579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00FF"/>
              </a:buClr>
              <a:buSzPct val="80000"/>
              <a:buFont typeface="Wingdings" panose="05000000000000000000" pitchFamily="2" charset="2"/>
              <a:buChar char="q"/>
              <a:defRPr sz="2800">
                <a:solidFill>
                  <a:srgbClr val="000000"/>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lr>
                <a:srgbClr val="0000FF"/>
              </a:buClr>
              <a:buChar char="–"/>
              <a:defRPr sz="2600">
                <a:solidFill>
                  <a:srgbClr val="000000"/>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rgbClr val="0000FF"/>
              </a:buClr>
              <a:buChar char="•"/>
              <a:defRPr sz="2400">
                <a:solidFill>
                  <a:srgbClr val="000000"/>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rgbClr val="0000FF"/>
              </a:buClr>
              <a:buChar char="–"/>
              <a:defRPr sz="2000">
                <a:solidFill>
                  <a:srgbClr val="000000"/>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rgbClr val="0000FF"/>
              </a:buClr>
              <a:buChar char="»"/>
              <a:defRPr sz="20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000FF"/>
              </a:buClr>
              <a:buChar char="»"/>
              <a:defRPr sz="20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000FF"/>
              </a:buClr>
              <a:buChar char="»"/>
              <a:defRPr sz="20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000FF"/>
              </a:buClr>
              <a:buChar char="»"/>
              <a:defRPr sz="20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000FF"/>
              </a:buClr>
              <a:buChar char="»"/>
              <a:defRPr sz="2000">
                <a:solidFill>
                  <a:srgbClr val="000000"/>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chemeClr val="tx1"/>
                </a:solidFill>
              </a:rPr>
              <a:t>Matching internal strengths with external opportunities</a:t>
            </a:r>
            <a:endParaRPr lang="en-GB" altLang="en-US" sz="1800">
              <a:solidFill>
                <a:schemeClr val="tx1"/>
              </a:solidFill>
            </a:endParaRPr>
          </a:p>
        </p:txBody>
      </p:sp>
      <p:pic>
        <p:nvPicPr>
          <p:cNvPr id="1946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 y="1552575"/>
            <a:ext cx="8826500" cy="431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508656"/>
      </p:ext>
    </p:extLst>
  </p:cSld>
  <p:clrMapOvr>
    <a:masterClrMapping/>
  </p:clrMapOvr>
  <p:transition spd="med">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MY" altLang="en-US">
                <a:ea typeface="ＭＳ Ｐゴシック" panose="020B0600070205080204" pitchFamily="34" charset="-128"/>
              </a:rPr>
              <a:t>Organization Objectives</a:t>
            </a:r>
          </a:p>
        </p:txBody>
      </p:sp>
      <p:sp>
        <p:nvSpPr>
          <p:cNvPr id="20483" name="Content Placeholder 2"/>
          <p:cNvSpPr>
            <a:spLocks noGrp="1"/>
          </p:cNvSpPr>
          <p:nvPr>
            <p:ph idx="1"/>
          </p:nvPr>
        </p:nvSpPr>
        <p:spPr/>
        <p:txBody>
          <a:bodyPr/>
          <a:lstStyle/>
          <a:p>
            <a:r>
              <a:rPr lang="en-MY" altLang="en-US" dirty="0">
                <a:ea typeface="ＭＳ Ｐゴシック" panose="020B0600070205080204" pitchFamily="34" charset="-128"/>
              </a:rPr>
              <a:t>The organization objectives refer to the short-term goals of the organization (for example, one to three years), which will normally include sales targets, profit targets, geographical area of operation, etc. </a:t>
            </a:r>
          </a:p>
          <a:p>
            <a:r>
              <a:rPr lang="en-MY" altLang="en-US" dirty="0">
                <a:ea typeface="ＭＳ Ｐゴシック" panose="020B0600070205080204" pitchFamily="34" charset="-128"/>
              </a:rPr>
              <a:t>Ideally, objectives should have the following characteristics (SMART): </a:t>
            </a:r>
          </a:p>
          <a:p>
            <a:pPr marL="457200" lvl="1" indent="0">
              <a:buFontTx/>
              <a:buNone/>
            </a:pPr>
            <a:r>
              <a:rPr lang="en-MY" altLang="en-US" dirty="0">
                <a:ea typeface="ＭＳ Ｐゴシック" panose="020B0600070205080204" pitchFamily="34" charset="-128"/>
              </a:rPr>
              <a:t>(a) Specific 		(b) Measurable </a:t>
            </a:r>
          </a:p>
          <a:p>
            <a:pPr marL="457200" lvl="1" indent="0">
              <a:buFontTx/>
              <a:buNone/>
            </a:pPr>
            <a:r>
              <a:rPr lang="en-MY" altLang="en-US" dirty="0">
                <a:ea typeface="ＭＳ Ｐゴシック" panose="020B0600070205080204" pitchFamily="34" charset="-128"/>
              </a:rPr>
              <a:t>(c) Achievable 	(d) Realistic </a:t>
            </a:r>
          </a:p>
          <a:p>
            <a:pPr marL="457200" lvl="1" indent="0">
              <a:buFontTx/>
              <a:buNone/>
            </a:pPr>
            <a:r>
              <a:rPr lang="en-MY" altLang="en-US" dirty="0">
                <a:ea typeface="ＭＳ Ｐゴシック" panose="020B0600070205080204" pitchFamily="34" charset="-128"/>
              </a:rPr>
              <a:t>(e) Time frame (schedule implementation)</a:t>
            </a:r>
          </a:p>
          <a:p>
            <a:pPr marL="457200" lvl="1" indent="0"/>
            <a:endParaRPr lang="en-MY" altLang="en-US" dirty="0">
              <a:ea typeface="ＭＳ Ｐゴシック" panose="020B0600070205080204" pitchFamily="34" charset="-128"/>
            </a:endParaRPr>
          </a:p>
        </p:txBody>
      </p:sp>
    </p:spTree>
    <p:extLst>
      <p:ext uri="{BB962C8B-B14F-4D97-AF65-F5344CB8AC3E}">
        <p14:creationId xmlns:p14="http://schemas.microsoft.com/office/powerpoint/2010/main" val="3565970399"/>
      </p:ext>
    </p:extLst>
  </p:cSld>
  <p:clrMapOvr>
    <a:masterClrMapping/>
  </p:clrMapOvr>
  <p:transition spd="med">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286000" y="334963"/>
            <a:ext cx="6400800" cy="1265237"/>
          </a:xfrm>
        </p:spPr>
        <p:txBody>
          <a:bodyPr>
            <a:normAutofit fontScale="90000"/>
          </a:bodyPr>
          <a:lstStyle/>
          <a:p>
            <a:r>
              <a:rPr lang="en-MY" altLang="en-US">
                <a:ea typeface="ＭＳ Ｐゴシック" panose="020B0600070205080204" pitchFamily="34" charset="-128"/>
              </a:rPr>
              <a:t>Organization Structure</a:t>
            </a:r>
            <a:br>
              <a:rPr lang="en-MY" altLang="en-US">
                <a:ea typeface="ＭＳ Ｐゴシック" panose="020B0600070205080204" pitchFamily="34" charset="-128"/>
              </a:rPr>
            </a:br>
            <a:endParaRPr lang="en-MY" altLang="en-US">
              <a:ea typeface="ＭＳ Ｐゴシック" panose="020B0600070205080204" pitchFamily="34" charset="-128"/>
            </a:endParaRPr>
          </a:p>
        </p:txBody>
      </p:sp>
      <p:sp>
        <p:nvSpPr>
          <p:cNvPr id="21507" name="Content Placeholder 2"/>
          <p:cNvSpPr>
            <a:spLocks noGrp="1"/>
          </p:cNvSpPr>
          <p:nvPr>
            <p:ph idx="1"/>
          </p:nvPr>
        </p:nvSpPr>
        <p:spPr>
          <a:xfrm>
            <a:off x="609600" y="1219200"/>
            <a:ext cx="7848600" cy="4678363"/>
          </a:xfrm>
        </p:spPr>
        <p:txBody>
          <a:bodyPr/>
          <a:lstStyle/>
          <a:p>
            <a:r>
              <a:rPr lang="en-MY" altLang="en-US" dirty="0">
                <a:ea typeface="ＭＳ Ｐゴシック" panose="020B0600070205080204" pitchFamily="34" charset="-128"/>
              </a:rPr>
              <a:t>The organization will have to undertake certain specific tasks and these tasks can be divided into smaller tasks which can be assigned to specific personnel. This division of labour can be represented in the form of an organization structure. </a:t>
            </a:r>
          </a:p>
          <a:p>
            <a:endParaRPr lang="en-MY" altLang="en-US" dirty="0">
              <a:ea typeface="ＭＳ Ｐゴシック" panose="020B0600070205080204" pitchFamily="34" charset="-128"/>
            </a:endParaRPr>
          </a:p>
          <a:p>
            <a:r>
              <a:rPr lang="en-MY" altLang="en-US" dirty="0">
                <a:ea typeface="ＭＳ Ｐゴシック" panose="020B0600070205080204" pitchFamily="34" charset="-128"/>
              </a:rPr>
              <a:t>Tasks on the organization chart can be divided based on functionality, such as marketing, administration, operations and finance; or geographically, such as zone A, zone B and zone C; or on products sales responsibility, such as product A, product B and product C. </a:t>
            </a:r>
          </a:p>
        </p:txBody>
      </p:sp>
    </p:spTree>
    <p:extLst>
      <p:ext uri="{BB962C8B-B14F-4D97-AF65-F5344CB8AC3E}">
        <p14:creationId xmlns:p14="http://schemas.microsoft.com/office/powerpoint/2010/main" val="1761699338"/>
      </p:ext>
    </p:extLst>
  </p:cSld>
  <p:clrMapOvr>
    <a:masterClrMapping/>
  </p:clrMapOvr>
  <p:transition spd="med">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400" b="1" dirty="0"/>
              <a:t>ORGANISATIONAL PRINCIPLES AND STRUCTURE</a:t>
            </a:r>
            <a:endParaRPr lang="ms-MY" sz="2400" b="1" dirty="0"/>
          </a:p>
        </p:txBody>
      </p:sp>
      <p:sp>
        <p:nvSpPr>
          <p:cNvPr id="3" name="Content Placeholder 2"/>
          <p:cNvSpPr>
            <a:spLocks noGrp="1"/>
          </p:cNvSpPr>
          <p:nvPr>
            <p:ph idx="1"/>
          </p:nvPr>
        </p:nvSpPr>
        <p:spPr/>
        <p:txBody>
          <a:bodyPr>
            <a:normAutofit fontScale="92500" lnSpcReduction="10000"/>
          </a:bodyPr>
          <a:lstStyle/>
          <a:p>
            <a:r>
              <a:rPr lang="en-GB" b="1" dirty="0"/>
              <a:t>What is Organisation?</a:t>
            </a:r>
          </a:p>
          <a:p>
            <a:pPr lvl="1"/>
            <a:r>
              <a:rPr lang="en-GB" dirty="0"/>
              <a:t>A social unit which comprises people performing different tasks in a coordinated manner to achieve organisational goals</a:t>
            </a:r>
          </a:p>
          <a:p>
            <a:r>
              <a:rPr lang="en-GB" b="1" dirty="0"/>
              <a:t>Organisational Principles (OP)</a:t>
            </a:r>
          </a:p>
          <a:p>
            <a:pPr lvl="1">
              <a:buFont typeface="Wingdings" panose="05000000000000000000" pitchFamily="2" charset="2"/>
              <a:buChar char="§"/>
            </a:pPr>
            <a:r>
              <a:rPr lang="en-GB" dirty="0"/>
              <a:t>Division of work</a:t>
            </a:r>
          </a:p>
          <a:p>
            <a:pPr lvl="1">
              <a:buFont typeface="Wingdings" panose="05000000000000000000" pitchFamily="2" charset="2"/>
              <a:buChar char="§"/>
            </a:pPr>
            <a:r>
              <a:rPr lang="en-GB" dirty="0"/>
              <a:t>Authority and responsibility</a:t>
            </a:r>
          </a:p>
          <a:p>
            <a:pPr lvl="1">
              <a:buFont typeface="Wingdings" panose="05000000000000000000" pitchFamily="2" charset="2"/>
              <a:buChar char="§"/>
            </a:pPr>
            <a:r>
              <a:rPr lang="en-GB" dirty="0"/>
              <a:t>Unity of Command</a:t>
            </a:r>
          </a:p>
          <a:p>
            <a:pPr lvl="1">
              <a:buFont typeface="Wingdings" panose="05000000000000000000" pitchFamily="2" charset="2"/>
              <a:buChar char="§"/>
            </a:pPr>
            <a:r>
              <a:rPr lang="en-GB" dirty="0"/>
              <a:t>Span of control</a:t>
            </a:r>
          </a:p>
          <a:p>
            <a:pPr lvl="1">
              <a:buFont typeface="Wingdings" panose="05000000000000000000" pitchFamily="2" charset="2"/>
              <a:buChar char="§"/>
            </a:pPr>
            <a:r>
              <a:rPr lang="en-GB" dirty="0"/>
              <a:t>Delegation of authority and responsibility.</a:t>
            </a:r>
          </a:p>
          <a:p>
            <a:r>
              <a:rPr lang="en-GB" b="1" dirty="0"/>
              <a:t>Organisational Structure (OS)</a:t>
            </a:r>
          </a:p>
          <a:p>
            <a:pPr marL="633300" lvl="2" indent="-342900">
              <a:lnSpc>
                <a:spcPct val="90000"/>
              </a:lnSpc>
              <a:buClr>
                <a:schemeClr val="tx1"/>
              </a:buClr>
              <a:buSzPct val="75000"/>
              <a:buFont typeface="Wingdings" panose="05000000000000000000" pitchFamily="2" charset="2"/>
              <a:buChar char="§"/>
            </a:pPr>
            <a:r>
              <a:rPr lang="en-US" sz="2000" dirty="0"/>
              <a:t>Based on shift </a:t>
            </a:r>
          </a:p>
          <a:p>
            <a:pPr marL="633300" lvl="2" indent="-342900">
              <a:lnSpc>
                <a:spcPct val="90000"/>
              </a:lnSpc>
              <a:buClr>
                <a:schemeClr val="tx1"/>
              </a:buClr>
              <a:buSzPct val="75000"/>
              <a:buFont typeface="Wingdings" panose="05000000000000000000" pitchFamily="2" charset="2"/>
              <a:buChar char="§"/>
            </a:pPr>
            <a:r>
              <a:rPr lang="en-US" sz="2000" dirty="0"/>
              <a:t>Based on number of workers</a:t>
            </a:r>
          </a:p>
          <a:p>
            <a:pPr marL="633300" lvl="2" indent="-342900">
              <a:lnSpc>
                <a:spcPct val="90000"/>
              </a:lnSpc>
              <a:buClr>
                <a:schemeClr val="tx1"/>
              </a:buClr>
              <a:buSzPct val="75000"/>
              <a:buFont typeface="Wingdings" panose="05000000000000000000" pitchFamily="2" charset="2"/>
              <a:buChar char="§"/>
            </a:pPr>
            <a:r>
              <a:rPr lang="en-US" sz="2000" dirty="0"/>
              <a:t>Based on functions products</a:t>
            </a:r>
          </a:p>
          <a:p>
            <a:pPr marL="633300" lvl="2" indent="-342900">
              <a:lnSpc>
                <a:spcPct val="90000"/>
              </a:lnSpc>
              <a:buClr>
                <a:schemeClr val="tx1"/>
              </a:buClr>
              <a:buSzPct val="75000"/>
              <a:buFont typeface="Wingdings" panose="05000000000000000000" pitchFamily="2" charset="2"/>
              <a:buChar char="§"/>
            </a:pPr>
            <a:r>
              <a:rPr lang="en-US" sz="2000" dirty="0"/>
              <a:t>Based on regions</a:t>
            </a:r>
          </a:p>
          <a:p>
            <a:pPr marL="633300" lvl="2" indent="-342900">
              <a:lnSpc>
                <a:spcPct val="90000"/>
              </a:lnSpc>
              <a:buClr>
                <a:schemeClr val="tx1"/>
              </a:buClr>
              <a:buSzPct val="75000"/>
              <a:buFont typeface="Wingdings" panose="05000000000000000000" pitchFamily="2" charset="2"/>
              <a:buChar char="§"/>
            </a:pPr>
            <a:r>
              <a:rPr lang="en-US" sz="2000" dirty="0"/>
              <a:t>Based on shift clients</a:t>
            </a:r>
          </a:p>
          <a:p>
            <a:pPr lvl="1"/>
            <a:endParaRPr lang="en-GB" dirty="0"/>
          </a:p>
        </p:txBody>
      </p:sp>
      <p:sp>
        <p:nvSpPr>
          <p:cNvPr id="4" name="Slide Number Placeholder 3"/>
          <p:cNvSpPr>
            <a:spLocks noGrp="1"/>
          </p:cNvSpPr>
          <p:nvPr>
            <p:ph type="sldNum" sz="quarter" idx="12"/>
          </p:nvPr>
        </p:nvSpPr>
        <p:spPr/>
        <p:txBody>
          <a:bodyPr/>
          <a:lstStyle/>
          <a:p>
            <a:pPr>
              <a:defRPr/>
            </a:pPr>
            <a:fld id="{414B81F3-3F4B-458B-B924-2CACD4A40D2B}" type="slidenum">
              <a:rPr lang="en-US" smtClean="0"/>
              <a:pPr>
                <a:defRPr/>
              </a:pPr>
              <a:t>18</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667000"/>
            <a:ext cx="3533775" cy="1295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7980" y="4419600"/>
            <a:ext cx="4133964" cy="2286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3731826"/>
      </p:ext>
    </p:extLst>
  </p:cSld>
  <p:clrMapOvr>
    <a:masterClrMapping/>
  </p:clrMapOvr>
  <p:transition spd="med">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286000" y="334963"/>
            <a:ext cx="6400800" cy="1265237"/>
          </a:xfrm>
        </p:spPr>
        <p:txBody>
          <a:bodyPr>
            <a:normAutofit fontScale="90000"/>
          </a:bodyPr>
          <a:lstStyle/>
          <a:p>
            <a:r>
              <a:rPr lang="en-MY" altLang="en-US">
                <a:ea typeface="ＭＳ Ｐゴシック" panose="020B0600070205080204" pitchFamily="34" charset="-128"/>
              </a:rPr>
              <a:t>Organization Structure (cont.)</a:t>
            </a:r>
            <a:br>
              <a:rPr lang="en-MY" altLang="en-US">
                <a:ea typeface="ＭＳ Ｐゴシック" panose="020B0600070205080204" pitchFamily="34" charset="-128"/>
              </a:rPr>
            </a:br>
            <a:endParaRPr lang="en-MY" altLang="en-US">
              <a:ea typeface="ＭＳ Ｐゴシック" panose="020B0600070205080204" pitchFamily="34" charset="-128"/>
            </a:endParaRPr>
          </a:p>
        </p:txBody>
      </p:sp>
      <p:pic>
        <p:nvPicPr>
          <p:cNvPr id="225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3543300"/>
            <a:ext cx="7761287"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532" name="Rectangle 1"/>
          <p:cNvSpPr>
            <a:spLocks noChangeArrowheads="1"/>
          </p:cNvSpPr>
          <p:nvPr/>
        </p:nvSpPr>
        <p:spPr bwMode="auto">
          <a:xfrm>
            <a:off x="304800" y="1524000"/>
            <a:ext cx="85344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00FF"/>
              </a:buClr>
              <a:buSzPct val="80000"/>
              <a:buFont typeface="Wingdings" panose="05000000000000000000" pitchFamily="2" charset="2"/>
              <a:buChar char="q"/>
              <a:defRPr sz="2800">
                <a:solidFill>
                  <a:srgbClr val="000000"/>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lr>
                <a:srgbClr val="0000FF"/>
              </a:buClr>
              <a:buChar char="–"/>
              <a:defRPr sz="2600">
                <a:solidFill>
                  <a:srgbClr val="000000"/>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rgbClr val="0000FF"/>
              </a:buClr>
              <a:buChar char="•"/>
              <a:defRPr sz="2400">
                <a:solidFill>
                  <a:srgbClr val="000000"/>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rgbClr val="0000FF"/>
              </a:buClr>
              <a:buChar char="–"/>
              <a:defRPr sz="2000">
                <a:solidFill>
                  <a:srgbClr val="000000"/>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rgbClr val="0000FF"/>
              </a:buClr>
              <a:buChar char="»"/>
              <a:defRPr sz="20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000FF"/>
              </a:buClr>
              <a:buChar char="»"/>
              <a:defRPr sz="20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000FF"/>
              </a:buClr>
              <a:buChar char="»"/>
              <a:defRPr sz="20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000FF"/>
              </a:buClr>
              <a:buChar char="»"/>
              <a:defRPr sz="20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000FF"/>
              </a:buClr>
              <a:buChar char="»"/>
              <a:defRPr sz="2000">
                <a:solidFill>
                  <a:srgbClr val="000000"/>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MY" altLang="en-US" sz="2600">
                <a:solidFill>
                  <a:schemeClr val="tx1"/>
                </a:solidFill>
              </a:rPr>
              <a:t>When students organize groups to undertake group entrepreneurial projects, they will have to identify key tasks that must be done and divide the tasks among group members. Figure 4.5 is an example of an organization chart.</a:t>
            </a:r>
            <a:endParaRPr lang="en-GB" altLang="en-US" sz="2600">
              <a:solidFill>
                <a:schemeClr val="tx1"/>
              </a:solidFill>
            </a:endParaRPr>
          </a:p>
        </p:txBody>
      </p:sp>
    </p:spTree>
    <p:extLst>
      <p:ext uri="{BB962C8B-B14F-4D97-AF65-F5344CB8AC3E}">
        <p14:creationId xmlns:p14="http://schemas.microsoft.com/office/powerpoint/2010/main" val="3977877382"/>
      </p:ext>
    </p:extLst>
  </p:cSld>
  <p:clrMapOvr>
    <a:masterClrMapping/>
  </p:clrMapOvr>
  <p:transition spd="med">
    <p:zoom dir="in"/>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76200"/>
            <a:ext cx="8305800" cy="914400"/>
          </a:xfrm>
        </p:spPr>
        <p:txBody>
          <a:bodyPr>
            <a:normAutofit/>
          </a:bodyPr>
          <a:lstStyle/>
          <a:p>
            <a:pPr eaLnBrk="1" fontAlgn="auto" hangingPunct="1">
              <a:spcAft>
                <a:spcPts val="0"/>
              </a:spcAft>
              <a:defRPr/>
            </a:pPr>
            <a:r>
              <a:rPr lang="en-US" sz="1600" b="1" dirty="0">
                <a:solidFill>
                  <a:srgbClr val="FF0000"/>
                </a:solidFill>
                <a:effectLst>
                  <a:outerShdw blurRad="38100" dist="38100" dir="2700000" algn="tl">
                    <a:srgbClr val="000000">
                      <a:alpha val="43137"/>
                    </a:srgbClr>
                  </a:outerShdw>
                </a:effectLst>
                <a:latin typeface="Arial" pitchFamily="34" charset="0"/>
                <a:cs typeface="Arial" pitchFamily="34" charset="0"/>
              </a:rPr>
              <a:t>INTRODUCTION</a:t>
            </a:r>
          </a:p>
        </p:txBody>
      </p:sp>
      <p:sp>
        <p:nvSpPr>
          <p:cNvPr id="5" name="Slide Number Placeholder 4"/>
          <p:cNvSpPr>
            <a:spLocks noGrp="1"/>
          </p:cNvSpPr>
          <p:nvPr>
            <p:ph type="sldNum" sz="quarter" idx="12"/>
          </p:nvPr>
        </p:nvSpPr>
        <p:spPr/>
        <p:txBody>
          <a:bodyPr/>
          <a:lstStyle/>
          <a:p>
            <a:pPr>
              <a:defRPr/>
            </a:pPr>
            <a:fld id="{67CFD7B8-D84D-4993-8990-3F25E81452D3}" type="slidenum">
              <a:rPr lang="en-US"/>
              <a:pPr>
                <a:defRPr/>
              </a:pPr>
              <a:t>2</a:t>
            </a:fld>
            <a:endParaRPr lang="en-US" dirty="0"/>
          </a:p>
        </p:txBody>
      </p:sp>
      <p:sp>
        <p:nvSpPr>
          <p:cNvPr id="4" name="TextBox 3"/>
          <p:cNvSpPr txBox="1"/>
          <p:nvPr/>
        </p:nvSpPr>
        <p:spPr>
          <a:xfrm>
            <a:off x="0" y="6519863"/>
            <a:ext cx="1430584" cy="338554"/>
          </a:xfrm>
          <a:prstGeom prst="rect">
            <a:avLst/>
          </a:prstGeom>
          <a:noFill/>
        </p:spPr>
        <p:txBody>
          <a:bodyPr wrap="none">
            <a:spAutoFit/>
          </a:bodyPr>
          <a:lstStyle/>
          <a:p>
            <a:pPr>
              <a:defRPr/>
            </a:pPr>
            <a:r>
              <a:rPr lang="en-US" sz="1600" b="1" dirty="0">
                <a:effectLst>
                  <a:outerShdw blurRad="38100" dist="38100" dir="2700000" algn="tl">
                    <a:srgbClr val="000000">
                      <a:alpha val="43137"/>
                    </a:srgbClr>
                  </a:outerShdw>
                </a:effectLst>
              </a:rPr>
              <a:t>FPTT - </a:t>
            </a:r>
            <a:r>
              <a:rPr lang="en-US" sz="1600" b="1" dirty="0" err="1">
                <a:effectLst>
                  <a:outerShdw blurRad="38100" dist="38100" dir="2700000" algn="tl">
                    <a:srgbClr val="000000">
                      <a:alpha val="43137"/>
                    </a:srgbClr>
                  </a:outerShdw>
                </a:effectLst>
              </a:rPr>
              <a:t>UTeM</a:t>
            </a:r>
            <a:endParaRPr lang="en-MY" sz="1600" b="1" dirty="0">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838200"/>
            <a:ext cx="5715000" cy="7143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1" name="Rectangle 2"/>
          <p:cNvSpPr txBox="1">
            <a:spLocks noChangeArrowheads="1"/>
          </p:cNvSpPr>
          <p:nvPr/>
        </p:nvSpPr>
        <p:spPr>
          <a:xfrm>
            <a:off x="457200" y="685800"/>
            <a:ext cx="8305800" cy="9144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defRPr/>
            </a:pPr>
            <a:r>
              <a:rPr lang="en-US" sz="3200" b="1" dirty="0">
                <a:solidFill>
                  <a:srgbClr val="FF0000"/>
                </a:solidFill>
                <a:effectLst>
                  <a:outerShdw blurRad="38100" dist="38100" dir="2700000" algn="tl">
                    <a:srgbClr val="000000">
                      <a:alpha val="43137"/>
                    </a:srgbClr>
                  </a:outerShdw>
                </a:effectLst>
                <a:latin typeface="Arial" pitchFamily="34" charset="0"/>
                <a:cs typeface="Arial" pitchFamily="34" charset="0"/>
              </a:rPr>
              <a:t>NEW CRITERIA OF </a:t>
            </a:r>
          </a:p>
        </p:txBody>
      </p:sp>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7200" y="2488414"/>
            <a:ext cx="8229600" cy="3100372"/>
          </a:xfrm>
        </p:spPr>
      </p:pic>
      <p:sp>
        <p:nvSpPr>
          <p:cNvPr id="7" name="Rectangle 6"/>
          <p:cNvSpPr/>
          <p:nvPr/>
        </p:nvSpPr>
        <p:spPr>
          <a:xfrm>
            <a:off x="457200" y="5596533"/>
            <a:ext cx="8229600" cy="276999"/>
          </a:xfrm>
          <a:prstGeom prst="rect">
            <a:avLst/>
          </a:prstGeom>
        </p:spPr>
        <p:txBody>
          <a:bodyPr wrap="square">
            <a:spAutoFit/>
          </a:bodyPr>
          <a:lstStyle/>
          <a:p>
            <a:r>
              <a:rPr lang="ms-MY" sz="1200" dirty="0"/>
              <a:t>Source: </a:t>
            </a:r>
            <a:r>
              <a:rPr lang="ms-MY" sz="1200" dirty="0">
                <a:hlinkClick r:id="rId5"/>
              </a:rPr>
              <a:t>http://www.ecommercemilo.com/2013/12/malaysia-sme-statistics-ecommerce-readiness.html#.UxXKi7dWGUl</a:t>
            </a:r>
            <a:r>
              <a:rPr lang="ms-MY" sz="1200" dirty="0"/>
              <a:t> </a:t>
            </a:r>
          </a:p>
        </p:txBody>
      </p:sp>
    </p:spTree>
    <p:extLst>
      <p:ext uri="{BB962C8B-B14F-4D97-AF65-F5344CB8AC3E}">
        <p14:creationId xmlns:p14="http://schemas.microsoft.com/office/powerpoint/2010/main" val="4012892833"/>
      </p:ext>
    </p:extLst>
  </p:cSld>
  <p:clrMapOvr>
    <a:masterClrMapping/>
  </p:clrMapOvr>
  <p:transition spd="med">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MY" altLang="en-US">
                <a:ea typeface="ＭＳ Ｐゴシック" panose="020B0600070205080204" pitchFamily="34" charset="-128"/>
              </a:rPr>
              <a:t>Planning</a:t>
            </a:r>
          </a:p>
        </p:txBody>
      </p:sp>
      <p:sp>
        <p:nvSpPr>
          <p:cNvPr id="23555" name="Content Placeholder 2"/>
          <p:cNvSpPr>
            <a:spLocks noGrp="1"/>
          </p:cNvSpPr>
          <p:nvPr>
            <p:ph idx="1"/>
          </p:nvPr>
        </p:nvSpPr>
        <p:spPr>
          <a:xfrm>
            <a:off x="304800" y="1524000"/>
            <a:ext cx="7848600" cy="4800600"/>
          </a:xfrm>
        </p:spPr>
        <p:txBody>
          <a:bodyPr>
            <a:normAutofit lnSpcReduction="10000"/>
          </a:bodyPr>
          <a:lstStyle/>
          <a:p>
            <a:r>
              <a:rPr lang="en-MY" altLang="en-US" sz="2700" dirty="0">
                <a:ea typeface="ＭＳ Ｐゴシック" panose="020B0600070205080204" pitchFamily="34" charset="-128"/>
              </a:rPr>
              <a:t>An entrepreneur will have to make a long-term strategic plan, especially in choosing which business sector is suitable and offers the best opportunity for him. It is recommended for him to use the Business Model Canvas to work out his business strategies.</a:t>
            </a:r>
          </a:p>
          <a:p>
            <a:endParaRPr lang="en-MY" altLang="en-US" sz="2700" dirty="0">
              <a:ea typeface="ＭＳ Ｐゴシック" panose="020B0600070205080204" pitchFamily="34" charset="-128"/>
            </a:endParaRPr>
          </a:p>
          <a:p>
            <a:r>
              <a:rPr lang="en-MY" altLang="en-US" sz="2700" dirty="0">
                <a:ea typeface="ＭＳ Ｐゴシック" panose="020B0600070205080204" pitchFamily="34" charset="-128"/>
              </a:rPr>
              <a:t>For a business start-up, an entrepreneur may need to do a simple project planning for main activities in the form of a Gantt chart. The Gantt chart will outline for each activity the start-up date, duration and its completion date.</a:t>
            </a:r>
          </a:p>
        </p:txBody>
      </p:sp>
    </p:spTree>
    <p:extLst>
      <p:ext uri="{BB962C8B-B14F-4D97-AF65-F5344CB8AC3E}">
        <p14:creationId xmlns:p14="http://schemas.microsoft.com/office/powerpoint/2010/main" val="1578599633"/>
      </p:ext>
    </p:extLst>
  </p:cSld>
  <p:clrMapOvr>
    <a:masterClrMapping/>
  </p:clrMapOvr>
  <p:transition spd="med">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MY" altLang="en-US">
                <a:ea typeface="ＭＳ Ｐゴシック" panose="020B0600070205080204" pitchFamily="34" charset="-128"/>
              </a:rPr>
              <a:t>Controlling</a:t>
            </a:r>
          </a:p>
        </p:txBody>
      </p:sp>
      <p:sp>
        <p:nvSpPr>
          <p:cNvPr id="25603" name="Content Placeholder 2"/>
          <p:cNvSpPr>
            <a:spLocks noGrp="1"/>
          </p:cNvSpPr>
          <p:nvPr>
            <p:ph idx="1"/>
          </p:nvPr>
        </p:nvSpPr>
        <p:spPr>
          <a:xfrm>
            <a:off x="228600" y="1524000"/>
            <a:ext cx="8077200" cy="4953000"/>
          </a:xfrm>
        </p:spPr>
        <p:txBody>
          <a:bodyPr>
            <a:normAutofit fontScale="92500"/>
          </a:bodyPr>
          <a:lstStyle/>
          <a:p>
            <a:pPr>
              <a:defRPr/>
            </a:pPr>
            <a:r>
              <a:rPr lang="en-MY" altLang="en-US" sz="2700" dirty="0">
                <a:ea typeface="ＭＳ Ｐゴシック" pitchFamily="34" charset="-128"/>
              </a:rPr>
              <a:t>Controlling refers to the act of controlling and guiding the enterprise’s work, executing and monitoring work progress involving work schedules, resources, manpower, machines and space, etc. and where required activities may have to be speeded up, corrected or even stopped.</a:t>
            </a:r>
          </a:p>
          <a:p>
            <a:pPr>
              <a:defRPr/>
            </a:pPr>
            <a:endParaRPr lang="en-MY" altLang="en-US" sz="2700" dirty="0">
              <a:ea typeface="ＭＳ Ｐゴシック" pitchFamily="34" charset="-128"/>
            </a:endParaRPr>
          </a:p>
          <a:p>
            <a:pPr>
              <a:defRPr/>
            </a:pPr>
            <a:r>
              <a:rPr lang="en-MY" altLang="en-US" sz="2700" dirty="0">
                <a:ea typeface="ＭＳ Ｐゴシック" pitchFamily="34" charset="-128"/>
              </a:rPr>
              <a:t>Controlling can be improved if an enterprise develops controlling documentations including outlining its mission, vision, objectives, strategies, work schedules, methodologies, manual and operating procedures, quality procedures, auditing procedures, etc. </a:t>
            </a:r>
          </a:p>
          <a:p>
            <a:pPr marL="0" indent="0">
              <a:buFont typeface="Wingdings" panose="05000000000000000000" pitchFamily="2" charset="2"/>
              <a:buNone/>
              <a:defRPr/>
            </a:pPr>
            <a:endParaRPr lang="en-MY" altLang="en-US" dirty="0">
              <a:ea typeface="ＭＳ Ｐゴシック" pitchFamily="34" charset="-128"/>
            </a:endParaRPr>
          </a:p>
        </p:txBody>
      </p:sp>
    </p:spTree>
    <p:extLst>
      <p:ext uri="{BB962C8B-B14F-4D97-AF65-F5344CB8AC3E}">
        <p14:creationId xmlns:p14="http://schemas.microsoft.com/office/powerpoint/2010/main" val="2013589713"/>
      </p:ext>
    </p:extLst>
  </p:cSld>
  <p:clrMapOvr>
    <a:masterClrMapping/>
  </p:clrMapOvr>
  <p:transition spd="med">
    <p:zoom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14400" y="1371600"/>
            <a:ext cx="7162800" cy="1609725"/>
          </a:xfrm>
        </p:spPr>
        <p:txBody>
          <a:bodyPr/>
          <a:lstStyle/>
          <a:p>
            <a:r>
              <a:rPr lang="en-US" b="1" dirty="0">
                <a:solidFill>
                  <a:schemeClr val="tx1"/>
                </a:solidFill>
              </a:rPr>
              <a:t>Managing  Entrepreneurial Growth</a:t>
            </a:r>
          </a:p>
        </p:txBody>
      </p:sp>
      <p:sp>
        <p:nvSpPr>
          <p:cNvPr id="2054" name="Oval 6"/>
          <p:cNvSpPr>
            <a:spLocks noChangeArrowheads="1"/>
          </p:cNvSpPr>
          <p:nvPr/>
        </p:nvSpPr>
        <p:spPr bwMode="auto">
          <a:xfrm>
            <a:off x="5137150" y="0"/>
            <a:ext cx="3740150" cy="882650"/>
          </a:xfrm>
          <a:prstGeom prst="ellipse">
            <a:avLst/>
          </a:prstGeom>
          <a:gradFill rotWithShape="1">
            <a:gsLst>
              <a:gs pos="0">
                <a:schemeClr val="accent2"/>
              </a:gs>
              <a:gs pos="100000">
                <a:schemeClr val="hlink"/>
              </a:gs>
            </a:gsLst>
            <a:lin ang="5400000" scaled="1"/>
          </a:gradFill>
          <a:ln w="9525">
            <a:noFill/>
            <a:round/>
            <a:headEnd/>
            <a:tailEnd/>
          </a:ln>
          <a:effectLst/>
        </p:spPr>
        <p:txBody>
          <a:bodyPr wrap="none" anchor="ctr"/>
          <a:lstStyle/>
          <a:p>
            <a:endParaRPr lang="en-US"/>
          </a:p>
        </p:txBody>
      </p:sp>
      <p:sp>
        <p:nvSpPr>
          <p:cNvPr id="7" name="Rectangle 2"/>
          <p:cNvSpPr txBox="1">
            <a:spLocks noChangeArrowheads="1"/>
          </p:cNvSpPr>
          <p:nvPr/>
        </p:nvSpPr>
        <p:spPr bwMode="auto">
          <a:xfrm>
            <a:off x="428596" y="3857628"/>
            <a:ext cx="8077200" cy="16097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600" b="1" i="0" u="none" strike="noStrike" kern="0" cap="none" spc="0" normalizeH="0" baseline="0" noProof="0" dirty="0">
                <a:ln>
                  <a:noFill/>
                </a:ln>
                <a:solidFill>
                  <a:schemeClr val="accent2">
                    <a:lumMod val="75000"/>
                  </a:schemeClr>
                </a:solidFill>
                <a:effectLst>
                  <a:outerShdw blurRad="38100" dist="38100" dir="2700000" algn="tl">
                    <a:srgbClr val="000000">
                      <a:alpha val="43137"/>
                    </a:srgbClr>
                  </a:outerShdw>
                </a:effectLst>
                <a:uLnTx/>
                <a:uFillTx/>
                <a:latin typeface="+mj-lt"/>
                <a:ea typeface="+mj-ea"/>
                <a:cs typeface="+mj-cs"/>
              </a:rPr>
              <a:t>Entrepreneurship</a:t>
            </a:r>
            <a:r>
              <a:rPr lang="en-US" sz="4600" b="1" kern="0" dirty="0">
                <a:solidFill>
                  <a:schemeClr val="accent2">
                    <a:lumMod val="75000"/>
                  </a:schemeClr>
                </a:solidFill>
                <a:effectLst>
                  <a:outerShdw blurRad="38100" dist="38100" dir="2700000" algn="tl">
                    <a:srgbClr val="000000">
                      <a:alpha val="43137"/>
                    </a:srgbClr>
                  </a:outerShdw>
                </a:effectLst>
                <a:latin typeface="+mj-lt"/>
                <a:ea typeface="+mj-ea"/>
                <a:cs typeface="+mj-cs"/>
              </a:rPr>
              <a:t>                        Technology</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46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                       </a:t>
            </a:r>
            <a:r>
              <a:rPr kumimoji="0" lang="en-US" sz="46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j-ea"/>
                <a:cs typeface="+mj-cs"/>
              </a:rPr>
              <a:t> </a:t>
            </a:r>
            <a:endParaRPr kumimoji="0" lang="en-US" sz="4600" b="0" i="0" u="none" strike="noStrike" kern="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3327111133"/>
      </p:ext>
    </p:extLst>
  </p:cSld>
  <p:clrMapOvr>
    <a:masterClrMapping/>
  </p:clrMapOvr>
  <p:transition>
    <p:strips dir="rd"/>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sz="3800"/>
              <a:t>Organizational changes </a:t>
            </a:r>
            <a:br>
              <a:rPr lang="en-US" sz="3800"/>
            </a:br>
            <a:r>
              <a:rPr lang="en-US" sz="3800"/>
              <a:t>during growth</a:t>
            </a:r>
          </a:p>
        </p:txBody>
      </p:sp>
      <p:sp>
        <p:nvSpPr>
          <p:cNvPr id="8195" name="Rectangle 3"/>
          <p:cNvSpPr>
            <a:spLocks noGrp="1" noChangeArrowheads="1"/>
          </p:cNvSpPr>
          <p:nvPr>
            <p:ph type="body" idx="1"/>
          </p:nvPr>
        </p:nvSpPr>
        <p:spPr/>
        <p:txBody>
          <a:bodyPr/>
          <a:lstStyle/>
          <a:p>
            <a:r>
              <a:rPr lang="en-US"/>
              <a:t>Entrepreneur must give up some decision making authority</a:t>
            </a:r>
          </a:p>
          <a:p>
            <a:r>
              <a:rPr lang="en-US"/>
              <a:t>Corporate culture changes from small to larger business</a:t>
            </a:r>
          </a:p>
          <a:p>
            <a:r>
              <a:rPr lang="en-US"/>
              <a:t>Such changes are often difficult for the entrepreneur and other founding members to adapt to</a:t>
            </a:r>
          </a:p>
        </p:txBody>
      </p:sp>
    </p:spTree>
    <p:extLst>
      <p:ext uri="{BB962C8B-B14F-4D97-AF65-F5344CB8AC3E}">
        <p14:creationId xmlns:p14="http://schemas.microsoft.com/office/powerpoint/2010/main" val="228314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20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5">
                                            <p:txEl>
                                              <p:pRg st="0" end="0"/>
                                            </p:txEl>
                                          </p:spTgt>
                                        </p:tgtEl>
                                        <p:attrNameLst>
                                          <p:attrName>style.visibility</p:attrName>
                                        </p:attrNameLst>
                                      </p:cBhvr>
                                      <p:to>
                                        <p:strVal val="visible"/>
                                      </p:to>
                                    </p:set>
                                    <p:animEffect transition="in" filter="fade">
                                      <p:cBhvr>
                                        <p:cTn id="12" dur="2000"/>
                                        <p:tgtEl>
                                          <p:spTgt spid="819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95">
                                            <p:txEl>
                                              <p:pRg st="1" end="1"/>
                                            </p:txEl>
                                          </p:spTgt>
                                        </p:tgtEl>
                                        <p:attrNameLst>
                                          <p:attrName>style.visibility</p:attrName>
                                        </p:attrNameLst>
                                      </p:cBhvr>
                                      <p:to>
                                        <p:strVal val="visible"/>
                                      </p:to>
                                    </p:set>
                                    <p:animEffect transition="in" filter="fade">
                                      <p:cBhvr>
                                        <p:cTn id="17" dur="2000"/>
                                        <p:tgtEl>
                                          <p:spTgt spid="819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195">
                                            <p:txEl>
                                              <p:pRg st="2" end="2"/>
                                            </p:txEl>
                                          </p:spTgt>
                                        </p:tgtEl>
                                        <p:attrNameLst>
                                          <p:attrName>style.visibility</p:attrName>
                                        </p:attrNameLst>
                                      </p:cBhvr>
                                      <p:to>
                                        <p:strVal val="visible"/>
                                      </p:to>
                                    </p:set>
                                    <p:animEffect transition="in" filter="fade">
                                      <p:cBhvr>
                                        <p:cTn id="22" dur="2000"/>
                                        <p:tgtEl>
                                          <p:spTgt spid="81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r>
              <a:rPr lang="en-US"/>
              <a:t>New skills for the entrepreneur</a:t>
            </a:r>
          </a:p>
        </p:txBody>
      </p:sp>
      <p:sp>
        <p:nvSpPr>
          <p:cNvPr id="10243" name="Rectangle 3"/>
          <p:cNvSpPr>
            <a:spLocks noGrp="1" noChangeArrowheads="1"/>
          </p:cNvSpPr>
          <p:nvPr>
            <p:ph type="body" idx="1"/>
          </p:nvPr>
        </p:nvSpPr>
        <p:spPr/>
        <p:txBody>
          <a:bodyPr/>
          <a:lstStyle/>
          <a:p>
            <a:r>
              <a:rPr lang="en-US"/>
              <a:t>Record keeping and financial control</a:t>
            </a:r>
          </a:p>
          <a:p>
            <a:r>
              <a:rPr lang="en-US"/>
              <a:t>Inventory control</a:t>
            </a:r>
          </a:p>
          <a:p>
            <a:r>
              <a:rPr lang="en-US"/>
              <a:t>Human resources</a:t>
            </a:r>
          </a:p>
          <a:p>
            <a:r>
              <a:rPr lang="en-US"/>
              <a:t>Marketing skills</a:t>
            </a:r>
          </a:p>
          <a:p>
            <a:r>
              <a:rPr lang="en-US"/>
              <a:t>Strategic planning skills</a:t>
            </a:r>
          </a:p>
          <a:p>
            <a:r>
              <a:rPr lang="en-US"/>
              <a:t>Time management skills</a:t>
            </a:r>
          </a:p>
          <a:p>
            <a:r>
              <a:rPr lang="en-US"/>
              <a:t>Negotiation skills</a:t>
            </a:r>
          </a:p>
        </p:txBody>
      </p:sp>
    </p:spTree>
    <p:extLst>
      <p:ext uri="{BB962C8B-B14F-4D97-AF65-F5344CB8AC3E}">
        <p14:creationId xmlns:p14="http://schemas.microsoft.com/office/powerpoint/2010/main" val="2127632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a:xfrm>
            <a:off x="685800" y="458786"/>
            <a:ext cx="7524750" cy="684213"/>
          </a:xfrm>
        </p:spPr>
        <p:txBody>
          <a:bodyPr>
            <a:normAutofit fontScale="90000"/>
          </a:bodyPr>
          <a:lstStyle/>
          <a:p>
            <a:r>
              <a:rPr lang="en-US" dirty="0"/>
              <a:t>Growth Strategies</a:t>
            </a:r>
          </a:p>
        </p:txBody>
      </p:sp>
      <p:graphicFrame>
        <p:nvGraphicFramePr>
          <p:cNvPr id="38915" name="Group 1027"/>
          <p:cNvGraphicFramePr>
            <a:graphicFrameLocks noGrp="1"/>
          </p:cNvGraphicFramePr>
          <p:nvPr>
            <p:ph idx="1"/>
          </p:nvPr>
        </p:nvGraphicFramePr>
        <p:xfrm>
          <a:off x="2852738" y="1870075"/>
          <a:ext cx="5435600" cy="3644900"/>
        </p:xfrm>
        <a:graphic>
          <a:graphicData uri="http://schemas.openxmlformats.org/drawingml/2006/table">
            <a:tbl>
              <a:tblPr/>
              <a:tblGrid>
                <a:gridCol w="2552700">
                  <a:extLst>
                    <a:ext uri="{9D8B030D-6E8A-4147-A177-3AD203B41FA5}">
                      <a16:colId xmlns:a16="http://schemas.microsoft.com/office/drawing/2014/main" val="20000"/>
                    </a:ext>
                  </a:extLst>
                </a:gridCol>
                <a:gridCol w="2882900">
                  <a:extLst>
                    <a:ext uri="{9D8B030D-6E8A-4147-A177-3AD203B41FA5}">
                      <a16:colId xmlns:a16="http://schemas.microsoft.com/office/drawing/2014/main" val="20001"/>
                    </a:ext>
                  </a:extLst>
                </a:gridCol>
              </a:tblGrid>
              <a:tr h="1822450">
                <a:tc>
                  <a:txBody>
                    <a:bodyPr/>
                    <a:lstStyle/>
                    <a:p>
                      <a:pPr marL="0" marR="0" lvl="0" indent="0" algn="ctr" defTabSz="914400" rtl="0" eaLnBrk="1" fontAlgn="base" latinLnBrk="0" hangingPunct="1">
                        <a:lnSpc>
                          <a:spcPct val="25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Arial" charset="0"/>
                        </a:rPr>
                        <a:t>Penetration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80000"/>
                        <a:buFont typeface="Wingdings" pitchFamily="2" charset="2"/>
                        <a:buNone/>
                        <a:tabLst/>
                      </a:pPr>
                      <a:endParaRPr kumimoji="0" lang="en-US" sz="2800" b="0" i="0" u="none" strike="noStrike" cap="none" normalizeH="0" baseline="0">
                        <a:ln>
                          <a:noFill/>
                        </a:ln>
                        <a:solidFill>
                          <a:schemeClr val="tx1"/>
                        </a:solidFill>
                        <a:effectLst/>
                        <a:latin typeface="Arial" charset="0"/>
                      </a:endParaRPr>
                    </a:p>
                    <a:p>
                      <a:pPr marL="0" marR="0" lvl="0" indent="0" algn="ctr" defTabSz="914400" rtl="0" eaLnBrk="1" fontAlgn="base" latinLnBrk="0" hangingPunct="1">
                        <a:lnSpc>
                          <a:spcPct val="8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Arial" charset="0"/>
                        </a:rPr>
                        <a:t>Product Development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extLst>
                  <a:ext uri="{0D108BD9-81ED-4DB2-BD59-A6C34878D82A}">
                    <a16:rowId xmlns:a16="http://schemas.microsoft.com/office/drawing/2014/main" val="10000"/>
                  </a:ext>
                </a:extLst>
              </a:tr>
              <a:tr h="1822450">
                <a:tc>
                  <a:txBody>
                    <a:bodyPr/>
                    <a:lstStyle/>
                    <a:p>
                      <a:pPr marL="0" marR="0" lvl="0" indent="0" algn="ctr" defTabSz="914400" rtl="0" eaLnBrk="1" fontAlgn="base" latinLnBrk="0" hangingPunct="1">
                        <a:lnSpc>
                          <a:spcPct val="80000"/>
                        </a:lnSpc>
                        <a:spcBef>
                          <a:spcPct val="20000"/>
                        </a:spcBef>
                        <a:spcAft>
                          <a:spcPct val="0"/>
                        </a:spcAft>
                        <a:buClr>
                          <a:schemeClr val="hlink"/>
                        </a:buClr>
                        <a:buSzPct val="80000"/>
                        <a:buFont typeface="Wingdings" pitchFamily="2" charset="2"/>
                        <a:buNone/>
                        <a:tabLst/>
                      </a:pPr>
                      <a:endParaRPr kumimoji="0" lang="en-US" sz="2800" b="0" i="0" u="none" strike="noStrike" cap="none" normalizeH="0" baseline="0">
                        <a:ln>
                          <a:noFill/>
                        </a:ln>
                        <a:solidFill>
                          <a:schemeClr val="tx1"/>
                        </a:solidFill>
                        <a:effectLst/>
                        <a:latin typeface="Arial" charset="0"/>
                      </a:endParaRPr>
                    </a:p>
                    <a:p>
                      <a:pPr marL="0" marR="0" lvl="0" indent="0" algn="ctr" defTabSz="914400" rtl="0" eaLnBrk="1" fontAlgn="base" latinLnBrk="0" hangingPunct="1">
                        <a:lnSpc>
                          <a:spcPct val="8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Arial" charset="0"/>
                        </a:rPr>
                        <a:t>Market Development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ctr" defTabSz="914400" rtl="0" eaLnBrk="1" fontAlgn="base" latinLnBrk="0" hangingPunct="1">
                        <a:lnSpc>
                          <a:spcPct val="25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Arial" charset="0"/>
                        </a:rPr>
                        <a:t>Diversification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8000"/>
                    </a:solidFill>
                  </a:tcPr>
                </a:tc>
                <a:extLst>
                  <a:ext uri="{0D108BD9-81ED-4DB2-BD59-A6C34878D82A}">
                    <a16:rowId xmlns:a16="http://schemas.microsoft.com/office/drawing/2014/main" val="10001"/>
                  </a:ext>
                </a:extLst>
              </a:tr>
            </a:tbl>
          </a:graphicData>
        </a:graphic>
      </p:graphicFrame>
      <p:sp>
        <p:nvSpPr>
          <p:cNvPr id="38926" name="Text Box 1038"/>
          <p:cNvSpPr txBox="1">
            <a:spLocks noChangeArrowheads="1"/>
          </p:cNvSpPr>
          <p:nvPr/>
        </p:nvSpPr>
        <p:spPr bwMode="auto">
          <a:xfrm>
            <a:off x="476250" y="3371850"/>
            <a:ext cx="1390650" cy="519113"/>
          </a:xfrm>
          <a:prstGeom prst="rect">
            <a:avLst/>
          </a:prstGeom>
          <a:noFill/>
          <a:ln w="9525">
            <a:noFill/>
            <a:miter lim="800000"/>
            <a:headEnd/>
            <a:tailEnd/>
          </a:ln>
          <a:effectLst/>
        </p:spPr>
        <p:txBody>
          <a:bodyPr>
            <a:spAutoFit/>
          </a:bodyPr>
          <a:lstStyle/>
          <a:p>
            <a:pPr algn="ctr" eaLnBrk="1" hangingPunct="1">
              <a:spcBef>
                <a:spcPct val="50000"/>
              </a:spcBef>
            </a:pPr>
            <a:r>
              <a:rPr lang="en-US" sz="2800" b="1">
                <a:effectLst>
                  <a:outerShdw blurRad="38100" dist="38100" dir="2700000" algn="tl">
                    <a:srgbClr val="C0C0C0"/>
                  </a:outerShdw>
                </a:effectLst>
              </a:rPr>
              <a:t>Market</a:t>
            </a:r>
          </a:p>
        </p:txBody>
      </p:sp>
      <p:sp>
        <p:nvSpPr>
          <p:cNvPr id="38927" name="Text Box 1039"/>
          <p:cNvSpPr txBox="1">
            <a:spLocks noChangeArrowheads="1"/>
          </p:cNvSpPr>
          <p:nvPr/>
        </p:nvSpPr>
        <p:spPr bwMode="auto">
          <a:xfrm>
            <a:off x="4821238" y="6059488"/>
            <a:ext cx="1581150" cy="519112"/>
          </a:xfrm>
          <a:prstGeom prst="rect">
            <a:avLst/>
          </a:prstGeom>
          <a:noFill/>
          <a:ln w="9525">
            <a:noFill/>
            <a:miter lim="800000"/>
            <a:headEnd/>
            <a:tailEnd/>
          </a:ln>
          <a:effectLst/>
        </p:spPr>
        <p:txBody>
          <a:bodyPr>
            <a:spAutoFit/>
          </a:bodyPr>
          <a:lstStyle/>
          <a:p>
            <a:pPr algn="ctr" eaLnBrk="1" hangingPunct="1">
              <a:spcBef>
                <a:spcPct val="50000"/>
              </a:spcBef>
            </a:pPr>
            <a:r>
              <a:rPr lang="en-US" sz="2800" b="1">
                <a:effectLst>
                  <a:outerShdw blurRad="38100" dist="38100" dir="2700000" algn="tl">
                    <a:srgbClr val="C0C0C0"/>
                  </a:outerShdw>
                </a:effectLst>
              </a:rPr>
              <a:t>Product</a:t>
            </a:r>
          </a:p>
        </p:txBody>
      </p:sp>
      <p:sp>
        <p:nvSpPr>
          <p:cNvPr id="38928" name="Text Box 1040"/>
          <p:cNvSpPr txBox="1">
            <a:spLocks noChangeArrowheads="1"/>
          </p:cNvSpPr>
          <p:nvPr/>
        </p:nvSpPr>
        <p:spPr bwMode="auto">
          <a:xfrm>
            <a:off x="1104900" y="2476500"/>
            <a:ext cx="1581150" cy="457200"/>
          </a:xfrm>
          <a:prstGeom prst="rect">
            <a:avLst/>
          </a:prstGeom>
          <a:noFill/>
          <a:ln w="9525">
            <a:noFill/>
            <a:miter lim="800000"/>
            <a:headEnd/>
            <a:tailEnd/>
          </a:ln>
          <a:effectLst/>
        </p:spPr>
        <p:txBody>
          <a:bodyPr>
            <a:spAutoFit/>
          </a:bodyPr>
          <a:lstStyle/>
          <a:p>
            <a:pPr algn="ctr" eaLnBrk="1" hangingPunct="1">
              <a:spcBef>
                <a:spcPct val="50000"/>
              </a:spcBef>
            </a:pPr>
            <a:r>
              <a:rPr lang="en-US" sz="2400" b="1">
                <a:solidFill>
                  <a:srgbClr val="CC9900"/>
                </a:solidFill>
                <a:effectLst>
                  <a:outerShdw blurRad="38100" dist="38100" dir="2700000" algn="tl">
                    <a:srgbClr val="C0C0C0"/>
                  </a:outerShdw>
                </a:effectLst>
              </a:rPr>
              <a:t>Existing</a:t>
            </a:r>
          </a:p>
        </p:txBody>
      </p:sp>
      <p:sp>
        <p:nvSpPr>
          <p:cNvPr id="38929" name="Text Box 1041"/>
          <p:cNvSpPr txBox="1">
            <a:spLocks noChangeArrowheads="1"/>
          </p:cNvSpPr>
          <p:nvPr/>
        </p:nvSpPr>
        <p:spPr bwMode="auto">
          <a:xfrm>
            <a:off x="1220788" y="4344988"/>
            <a:ext cx="1352550" cy="457200"/>
          </a:xfrm>
          <a:prstGeom prst="rect">
            <a:avLst/>
          </a:prstGeom>
          <a:noFill/>
          <a:ln w="9525">
            <a:noFill/>
            <a:miter lim="800000"/>
            <a:headEnd/>
            <a:tailEnd/>
          </a:ln>
          <a:effectLst/>
        </p:spPr>
        <p:txBody>
          <a:bodyPr>
            <a:spAutoFit/>
          </a:bodyPr>
          <a:lstStyle/>
          <a:p>
            <a:pPr algn="ctr" eaLnBrk="1" hangingPunct="1">
              <a:spcBef>
                <a:spcPct val="50000"/>
              </a:spcBef>
            </a:pPr>
            <a:r>
              <a:rPr lang="en-US" sz="2400" b="1">
                <a:solidFill>
                  <a:srgbClr val="CC9900"/>
                </a:solidFill>
                <a:effectLst>
                  <a:outerShdw blurRad="38100" dist="38100" dir="2700000" algn="tl">
                    <a:srgbClr val="C0C0C0"/>
                  </a:outerShdw>
                </a:effectLst>
              </a:rPr>
              <a:t>New</a:t>
            </a:r>
          </a:p>
        </p:txBody>
      </p:sp>
      <p:sp>
        <p:nvSpPr>
          <p:cNvPr id="38930" name="Text Box 1042"/>
          <p:cNvSpPr txBox="1">
            <a:spLocks noChangeArrowheads="1"/>
          </p:cNvSpPr>
          <p:nvPr/>
        </p:nvSpPr>
        <p:spPr bwMode="auto">
          <a:xfrm>
            <a:off x="6308725" y="5622925"/>
            <a:ext cx="1352550" cy="457200"/>
          </a:xfrm>
          <a:prstGeom prst="rect">
            <a:avLst/>
          </a:prstGeom>
          <a:noFill/>
          <a:ln w="9525">
            <a:noFill/>
            <a:miter lim="800000"/>
            <a:headEnd/>
            <a:tailEnd/>
          </a:ln>
          <a:effectLst/>
        </p:spPr>
        <p:txBody>
          <a:bodyPr>
            <a:spAutoFit/>
          </a:bodyPr>
          <a:lstStyle/>
          <a:p>
            <a:pPr algn="ctr" eaLnBrk="1" hangingPunct="1">
              <a:spcBef>
                <a:spcPct val="50000"/>
              </a:spcBef>
            </a:pPr>
            <a:r>
              <a:rPr lang="en-US" sz="2400" b="1">
                <a:solidFill>
                  <a:srgbClr val="CC9900"/>
                </a:solidFill>
                <a:effectLst>
                  <a:outerShdw blurRad="38100" dist="38100" dir="2700000" algn="tl">
                    <a:srgbClr val="C0C0C0"/>
                  </a:outerShdw>
                </a:effectLst>
              </a:rPr>
              <a:t>New</a:t>
            </a:r>
          </a:p>
        </p:txBody>
      </p:sp>
      <p:sp>
        <p:nvSpPr>
          <p:cNvPr id="38931" name="Text Box 1043"/>
          <p:cNvSpPr txBox="1">
            <a:spLocks noChangeArrowheads="1"/>
          </p:cNvSpPr>
          <p:nvPr/>
        </p:nvSpPr>
        <p:spPr bwMode="auto">
          <a:xfrm>
            <a:off x="3395663" y="5662613"/>
            <a:ext cx="1524000" cy="457200"/>
          </a:xfrm>
          <a:prstGeom prst="rect">
            <a:avLst/>
          </a:prstGeom>
          <a:noFill/>
          <a:ln w="9525">
            <a:noFill/>
            <a:miter lim="800000"/>
            <a:headEnd/>
            <a:tailEnd/>
          </a:ln>
          <a:effectLst/>
        </p:spPr>
        <p:txBody>
          <a:bodyPr>
            <a:spAutoFit/>
          </a:bodyPr>
          <a:lstStyle/>
          <a:p>
            <a:pPr algn="ctr" eaLnBrk="1" hangingPunct="1">
              <a:spcBef>
                <a:spcPct val="50000"/>
              </a:spcBef>
            </a:pPr>
            <a:r>
              <a:rPr lang="en-US" sz="2400" b="1">
                <a:solidFill>
                  <a:srgbClr val="CC9900"/>
                </a:solidFill>
                <a:effectLst>
                  <a:outerShdw blurRad="38100" dist="38100" dir="2700000" algn="tl">
                    <a:srgbClr val="C0C0C0"/>
                  </a:outerShdw>
                </a:effectLst>
              </a:rPr>
              <a:t>Existing</a:t>
            </a:r>
          </a:p>
        </p:txBody>
      </p:sp>
    </p:spTree>
    <p:extLst>
      <p:ext uri="{BB962C8B-B14F-4D97-AF65-F5344CB8AC3E}">
        <p14:creationId xmlns:p14="http://schemas.microsoft.com/office/powerpoint/2010/main" val="342560761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8926"/>
                                        </p:tgtEl>
                                        <p:attrNameLst>
                                          <p:attrName>style.visibility</p:attrName>
                                        </p:attrNameLst>
                                      </p:cBhvr>
                                      <p:to>
                                        <p:strVal val="visible"/>
                                      </p:to>
                                    </p:set>
                                    <p:animEffect transition="in" filter="box(out)">
                                      <p:cBhvr>
                                        <p:cTn id="7" dur="500"/>
                                        <p:tgtEl>
                                          <p:spTgt spid="38926"/>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38927"/>
                                        </p:tgtEl>
                                        <p:attrNameLst>
                                          <p:attrName>style.visibility</p:attrName>
                                        </p:attrNameLst>
                                      </p:cBhvr>
                                      <p:to>
                                        <p:strVal val="visible"/>
                                      </p:to>
                                    </p:set>
                                    <p:animEffect transition="in" filter="box(out)">
                                      <p:cBhvr>
                                        <p:cTn id="11" dur="500"/>
                                        <p:tgtEl>
                                          <p:spTgt spid="38927"/>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38928"/>
                                        </p:tgtEl>
                                        <p:attrNameLst>
                                          <p:attrName>style.visibility</p:attrName>
                                        </p:attrNameLst>
                                      </p:cBhvr>
                                      <p:to>
                                        <p:strVal val="visible"/>
                                      </p:to>
                                    </p:set>
                                    <p:animEffect transition="in" filter="box(out)">
                                      <p:cBhvr>
                                        <p:cTn id="16" dur="500"/>
                                        <p:tgtEl>
                                          <p:spTgt spid="38928"/>
                                        </p:tgtEl>
                                      </p:cBhvr>
                                    </p:animEffect>
                                  </p:childTnLst>
                                </p:cTn>
                              </p:par>
                            </p:childTnLst>
                          </p:cTn>
                        </p:par>
                        <p:par>
                          <p:cTn id="17" fill="hold">
                            <p:stCondLst>
                              <p:cond delay="500"/>
                            </p:stCondLst>
                            <p:childTnLst>
                              <p:par>
                                <p:cTn id="18" presetID="4" presetClass="entr" presetSubtype="32" fill="hold" grpId="0" nodeType="afterEffect">
                                  <p:stCondLst>
                                    <p:cond delay="0"/>
                                  </p:stCondLst>
                                  <p:childTnLst>
                                    <p:set>
                                      <p:cBhvr>
                                        <p:cTn id="19" dur="1" fill="hold">
                                          <p:stCondLst>
                                            <p:cond delay="0"/>
                                          </p:stCondLst>
                                        </p:cTn>
                                        <p:tgtEl>
                                          <p:spTgt spid="38929"/>
                                        </p:tgtEl>
                                        <p:attrNameLst>
                                          <p:attrName>style.visibility</p:attrName>
                                        </p:attrNameLst>
                                      </p:cBhvr>
                                      <p:to>
                                        <p:strVal val="visible"/>
                                      </p:to>
                                    </p:set>
                                    <p:animEffect transition="in" filter="box(out)">
                                      <p:cBhvr>
                                        <p:cTn id="20" dur="500"/>
                                        <p:tgtEl>
                                          <p:spTgt spid="38929"/>
                                        </p:tgtEl>
                                      </p:cBhvr>
                                    </p:animEffect>
                                  </p:childTnLst>
                                </p:cTn>
                              </p:par>
                            </p:childTnLst>
                          </p:cTn>
                        </p:par>
                        <p:par>
                          <p:cTn id="21" fill="hold">
                            <p:stCondLst>
                              <p:cond delay="1000"/>
                            </p:stCondLst>
                            <p:childTnLst>
                              <p:par>
                                <p:cTn id="22" presetID="4" presetClass="entr" presetSubtype="32" fill="hold" grpId="0" nodeType="afterEffect">
                                  <p:stCondLst>
                                    <p:cond delay="0"/>
                                  </p:stCondLst>
                                  <p:childTnLst>
                                    <p:set>
                                      <p:cBhvr>
                                        <p:cTn id="23" dur="1" fill="hold">
                                          <p:stCondLst>
                                            <p:cond delay="0"/>
                                          </p:stCondLst>
                                        </p:cTn>
                                        <p:tgtEl>
                                          <p:spTgt spid="38931"/>
                                        </p:tgtEl>
                                        <p:attrNameLst>
                                          <p:attrName>style.visibility</p:attrName>
                                        </p:attrNameLst>
                                      </p:cBhvr>
                                      <p:to>
                                        <p:strVal val="visible"/>
                                      </p:to>
                                    </p:set>
                                    <p:animEffect transition="in" filter="box(out)">
                                      <p:cBhvr>
                                        <p:cTn id="24" dur="500"/>
                                        <p:tgtEl>
                                          <p:spTgt spid="38931"/>
                                        </p:tgtEl>
                                      </p:cBhvr>
                                    </p:animEffect>
                                  </p:childTnLst>
                                </p:cTn>
                              </p:par>
                            </p:childTnLst>
                          </p:cTn>
                        </p:par>
                        <p:par>
                          <p:cTn id="25" fill="hold">
                            <p:stCondLst>
                              <p:cond delay="1500"/>
                            </p:stCondLst>
                            <p:childTnLst>
                              <p:par>
                                <p:cTn id="26" presetID="4" presetClass="entr" presetSubtype="32" fill="hold" grpId="0" nodeType="afterEffect">
                                  <p:stCondLst>
                                    <p:cond delay="0"/>
                                  </p:stCondLst>
                                  <p:childTnLst>
                                    <p:set>
                                      <p:cBhvr>
                                        <p:cTn id="27" dur="1" fill="hold">
                                          <p:stCondLst>
                                            <p:cond delay="0"/>
                                          </p:stCondLst>
                                        </p:cTn>
                                        <p:tgtEl>
                                          <p:spTgt spid="38930"/>
                                        </p:tgtEl>
                                        <p:attrNameLst>
                                          <p:attrName>style.visibility</p:attrName>
                                        </p:attrNameLst>
                                      </p:cBhvr>
                                      <p:to>
                                        <p:strVal val="visible"/>
                                      </p:to>
                                    </p:set>
                                    <p:animEffect transition="in" filter="box(out)">
                                      <p:cBhvr>
                                        <p:cTn id="28" dur="500"/>
                                        <p:tgtEl>
                                          <p:spTgt spid="38930"/>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38915"/>
                                        </p:tgtEl>
                                        <p:attrNameLst>
                                          <p:attrName>style.visibility</p:attrName>
                                        </p:attrNameLst>
                                      </p:cBhvr>
                                      <p:to>
                                        <p:strVal val="visible"/>
                                      </p:to>
                                    </p:set>
                                    <p:animEffect transition="in" filter="box(out)">
                                      <p:cBhvr>
                                        <p:cTn id="33" dur="500"/>
                                        <p:tgtEl>
                                          <p:spTgt spid="38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6" grpId="0" autoUpdateAnimBg="0"/>
      <p:bldP spid="38927" grpId="0" autoUpdateAnimBg="0"/>
      <p:bldP spid="38928" grpId="0" autoUpdateAnimBg="0"/>
      <p:bldP spid="38929" grpId="0" autoUpdateAnimBg="0"/>
      <p:bldP spid="38930" grpId="0" autoUpdateAnimBg="0"/>
      <p:bldP spid="38931"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738" y="304800"/>
            <a:ext cx="8015287" cy="914400"/>
          </a:xfrm>
        </p:spPr>
        <p:txBody>
          <a:bodyPr/>
          <a:lstStyle/>
          <a:p>
            <a:r>
              <a:rPr lang="en-US" dirty="0"/>
              <a:t>EXAMPLE</a:t>
            </a:r>
            <a:endParaRPr lang="en-MY" dirty="0"/>
          </a:p>
        </p:txBody>
      </p:sp>
      <p:sp>
        <p:nvSpPr>
          <p:cNvPr id="4" name="Slide Number Placeholder 3"/>
          <p:cNvSpPr>
            <a:spLocks noGrp="1"/>
          </p:cNvSpPr>
          <p:nvPr>
            <p:ph type="sldNum" sz="quarter" idx="12"/>
          </p:nvPr>
        </p:nvSpPr>
        <p:spPr/>
        <p:txBody>
          <a:bodyPr/>
          <a:lstStyle/>
          <a:p>
            <a:fld id="{0B3D33C0-C095-4870-9C16-77A05ABF5BE1}" type="slidenum">
              <a:rPr lang="en-US" smtClean="0"/>
              <a:pPr/>
              <a:t>26</a:t>
            </a:fld>
            <a:endParaRPr lang="en-US"/>
          </a:p>
        </p:txBody>
      </p:sp>
      <p:pic>
        <p:nvPicPr>
          <p:cNvPr id="5" name="Picture 4"/>
          <p:cNvPicPr>
            <a:picLocks noChangeAspect="1"/>
          </p:cNvPicPr>
          <p:nvPr/>
        </p:nvPicPr>
        <p:blipFill>
          <a:blip r:embed="rId2"/>
          <a:stretch>
            <a:fillRect/>
          </a:stretch>
        </p:blipFill>
        <p:spPr>
          <a:xfrm>
            <a:off x="654800" y="1187335"/>
            <a:ext cx="7777162" cy="4888980"/>
          </a:xfrm>
          <a:prstGeom prst="rect">
            <a:avLst/>
          </a:prstGeom>
        </p:spPr>
      </p:pic>
    </p:spTree>
    <p:extLst>
      <p:ext uri="{BB962C8B-B14F-4D97-AF65-F5344CB8AC3E}">
        <p14:creationId xmlns:p14="http://schemas.microsoft.com/office/powerpoint/2010/main" val="1744671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059628" y="365125"/>
            <a:ext cx="7024744" cy="1143000"/>
          </a:xfrm>
        </p:spPr>
        <p:txBody>
          <a:bodyPr/>
          <a:lstStyle/>
          <a:p>
            <a:r>
              <a:rPr lang="en-US" sz="5600" dirty="0"/>
              <a:t>Strategies</a:t>
            </a:r>
          </a:p>
        </p:txBody>
      </p:sp>
      <p:sp>
        <p:nvSpPr>
          <p:cNvPr id="39939" name="Rectangle 3"/>
          <p:cNvSpPr>
            <a:spLocks noGrp="1" noChangeArrowheads="1"/>
          </p:cNvSpPr>
          <p:nvPr>
            <p:ph type="body" idx="1"/>
          </p:nvPr>
        </p:nvSpPr>
        <p:spPr>
          <a:xfrm>
            <a:off x="342900" y="1543050"/>
            <a:ext cx="8613775" cy="5110163"/>
          </a:xfrm>
        </p:spPr>
        <p:txBody>
          <a:bodyPr/>
          <a:lstStyle/>
          <a:p>
            <a:pPr marL="228600" indent="-228600">
              <a:lnSpc>
                <a:spcPct val="90000"/>
              </a:lnSpc>
              <a:buFont typeface="Wingdings" pitchFamily="2" charset="2"/>
              <a:buChar char="q"/>
            </a:pPr>
            <a:r>
              <a:rPr lang="en-US" dirty="0"/>
              <a:t>Penetration- Growth By Selling More of Existing Product to Existing Customers</a:t>
            </a:r>
          </a:p>
          <a:p>
            <a:pPr marL="228600" indent="-228600">
              <a:lnSpc>
                <a:spcPct val="90000"/>
              </a:lnSpc>
              <a:buFont typeface="Wingdings" pitchFamily="2" charset="2"/>
              <a:buChar char="q"/>
            </a:pPr>
            <a:endParaRPr lang="en-US" dirty="0"/>
          </a:p>
          <a:p>
            <a:pPr marL="228600" indent="-228600">
              <a:lnSpc>
                <a:spcPct val="90000"/>
              </a:lnSpc>
              <a:buFont typeface="Wingdings" pitchFamily="2" charset="2"/>
              <a:buChar char="q"/>
            </a:pPr>
            <a:r>
              <a:rPr lang="en-US" dirty="0"/>
              <a:t>Market Development</a:t>
            </a:r>
          </a:p>
          <a:p>
            <a:pPr marL="571500" lvl="1" indent="-228600">
              <a:lnSpc>
                <a:spcPct val="90000"/>
              </a:lnSpc>
              <a:buFont typeface="Wingdings" pitchFamily="2" charset="2"/>
              <a:buChar char="Ø"/>
            </a:pPr>
            <a:r>
              <a:rPr lang="en-US" dirty="0"/>
              <a:t>New Geographic Market</a:t>
            </a:r>
          </a:p>
          <a:p>
            <a:pPr marL="571500" lvl="1" indent="-228600">
              <a:lnSpc>
                <a:spcPct val="90000"/>
              </a:lnSpc>
              <a:buFont typeface="Wingdings" pitchFamily="2" charset="2"/>
              <a:buChar char="Ø"/>
            </a:pPr>
            <a:r>
              <a:rPr lang="en-US" dirty="0"/>
              <a:t>New Demographic Market</a:t>
            </a:r>
          </a:p>
          <a:p>
            <a:pPr marL="571500" lvl="1" indent="-228600">
              <a:lnSpc>
                <a:spcPct val="90000"/>
              </a:lnSpc>
              <a:buFont typeface="Wingdings" pitchFamily="2" charset="2"/>
              <a:buChar char="Ø"/>
            </a:pPr>
            <a:r>
              <a:rPr lang="en-US" dirty="0"/>
              <a:t>New Product Use</a:t>
            </a:r>
          </a:p>
          <a:p>
            <a:pPr marL="571500" lvl="1" indent="-228600">
              <a:lnSpc>
                <a:spcPct val="90000"/>
              </a:lnSpc>
              <a:buFont typeface="Wingdings" pitchFamily="2" charset="2"/>
              <a:buChar char="Ø"/>
            </a:pPr>
            <a:endParaRPr lang="en-US" dirty="0"/>
          </a:p>
          <a:p>
            <a:pPr marL="228600" indent="-228600">
              <a:lnSpc>
                <a:spcPct val="90000"/>
              </a:lnSpc>
              <a:buFont typeface="Wingdings" pitchFamily="2" charset="2"/>
              <a:buChar char="q"/>
            </a:pPr>
            <a:r>
              <a:rPr lang="en-US" dirty="0"/>
              <a:t>Product Development- Sell New Products To Existing Customers</a:t>
            </a:r>
          </a:p>
          <a:p>
            <a:pPr marL="228600" indent="-228600">
              <a:lnSpc>
                <a:spcPct val="90000"/>
              </a:lnSpc>
              <a:buFont typeface="Wingdings" pitchFamily="2" charset="2"/>
              <a:buChar char="q"/>
            </a:pPr>
            <a:endParaRPr lang="en-US" dirty="0"/>
          </a:p>
          <a:p>
            <a:pPr marL="228600" indent="-228600">
              <a:lnSpc>
                <a:spcPct val="90000"/>
              </a:lnSpc>
              <a:buFont typeface="Wingdings" pitchFamily="2" charset="2"/>
              <a:buChar char="q"/>
            </a:pPr>
            <a:r>
              <a:rPr lang="en-US" dirty="0"/>
              <a:t>Diversification- Sell New Product To New Market</a:t>
            </a:r>
          </a:p>
        </p:txBody>
      </p:sp>
      <p:pic>
        <p:nvPicPr>
          <p:cNvPr id="39940" name="Picture 4" descr="strategy"/>
          <p:cNvPicPr>
            <a:picLocks noChangeAspect="1" noChangeArrowheads="1"/>
          </p:cNvPicPr>
          <p:nvPr/>
        </p:nvPicPr>
        <p:blipFill>
          <a:blip r:embed="rId2"/>
          <a:srcRect/>
          <a:stretch>
            <a:fillRect/>
          </a:stretch>
        </p:blipFill>
        <p:spPr bwMode="auto">
          <a:xfrm>
            <a:off x="5849938" y="2616200"/>
            <a:ext cx="1641475" cy="1943100"/>
          </a:xfrm>
          <a:prstGeom prst="rect">
            <a:avLst/>
          </a:prstGeom>
          <a:noFill/>
        </p:spPr>
      </p:pic>
    </p:spTree>
    <p:extLst>
      <p:ext uri="{BB962C8B-B14F-4D97-AF65-F5344CB8AC3E}">
        <p14:creationId xmlns:p14="http://schemas.microsoft.com/office/powerpoint/2010/main" val="253054166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linds(horizontal)">
                                      <p:cBhvr>
                                        <p:cTn id="7" dur="500"/>
                                        <p:tgtEl>
                                          <p:spTgt spid="3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939">
                                            <p:txEl>
                                              <p:pRg st="2" end="2"/>
                                            </p:txEl>
                                          </p:spTgt>
                                        </p:tgtEl>
                                        <p:attrNameLst>
                                          <p:attrName>style.visibility</p:attrName>
                                        </p:attrNameLst>
                                      </p:cBhvr>
                                      <p:to>
                                        <p:strVal val="visible"/>
                                      </p:to>
                                    </p:set>
                                    <p:animEffect transition="in" filter="blinds(horizontal)">
                                      <p:cBhvr>
                                        <p:cTn id="12" dur="500"/>
                                        <p:tgtEl>
                                          <p:spTgt spid="39939">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9939">
                                            <p:txEl>
                                              <p:pRg st="3" end="3"/>
                                            </p:txEl>
                                          </p:spTgt>
                                        </p:tgtEl>
                                        <p:attrNameLst>
                                          <p:attrName>style.visibility</p:attrName>
                                        </p:attrNameLst>
                                      </p:cBhvr>
                                      <p:to>
                                        <p:strVal val="visible"/>
                                      </p:to>
                                    </p:set>
                                    <p:animEffect transition="in" filter="blinds(horizontal)">
                                      <p:cBhvr>
                                        <p:cTn id="15" dur="500"/>
                                        <p:tgtEl>
                                          <p:spTgt spid="39939">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9939">
                                            <p:txEl>
                                              <p:pRg st="4" end="4"/>
                                            </p:txEl>
                                          </p:spTgt>
                                        </p:tgtEl>
                                        <p:attrNameLst>
                                          <p:attrName>style.visibility</p:attrName>
                                        </p:attrNameLst>
                                      </p:cBhvr>
                                      <p:to>
                                        <p:strVal val="visible"/>
                                      </p:to>
                                    </p:set>
                                    <p:animEffect transition="in" filter="blinds(horizontal)">
                                      <p:cBhvr>
                                        <p:cTn id="18" dur="500"/>
                                        <p:tgtEl>
                                          <p:spTgt spid="39939">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9939">
                                            <p:txEl>
                                              <p:pRg st="5" end="5"/>
                                            </p:txEl>
                                          </p:spTgt>
                                        </p:tgtEl>
                                        <p:attrNameLst>
                                          <p:attrName>style.visibility</p:attrName>
                                        </p:attrNameLst>
                                      </p:cBhvr>
                                      <p:to>
                                        <p:strVal val="visible"/>
                                      </p:to>
                                    </p:set>
                                    <p:animEffect transition="in" filter="blinds(horizontal)">
                                      <p:cBhvr>
                                        <p:cTn id="21" dur="500"/>
                                        <p:tgtEl>
                                          <p:spTgt spid="39939">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9939">
                                            <p:txEl>
                                              <p:pRg st="7" end="7"/>
                                            </p:txEl>
                                          </p:spTgt>
                                        </p:tgtEl>
                                        <p:attrNameLst>
                                          <p:attrName>style.visibility</p:attrName>
                                        </p:attrNameLst>
                                      </p:cBhvr>
                                      <p:to>
                                        <p:strVal val="visible"/>
                                      </p:to>
                                    </p:set>
                                    <p:animEffect transition="in" filter="blinds(horizontal)">
                                      <p:cBhvr>
                                        <p:cTn id="26" dur="500"/>
                                        <p:tgtEl>
                                          <p:spTgt spid="39939">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9939">
                                            <p:txEl>
                                              <p:pRg st="9" end="9"/>
                                            </p:txEl>
                                          </p:spTgt>
                                        </p:tgtEl>
                                        <p:attrNameLst>
                                          <p:attrName>style.visibility</p:attrName>
                                        </p:attrNameLst>
                                      </p:cBhvr>
                                      <p:to>
                                        <p:strVal val="visible"/>
                                      </p:to>
                                    </p:set>
                                    <p:animEffect transition="in" filter="blinds(horizontal)">
                                      <p:cBhvr>
                                        <p:cTn id="31" dur="500"/>
                                        <p:tgtEl>
                                          <p:spTgt spid="39939">
                                            <p:txEl>
                                              <p:pRg st="9" end="9"/>
                                            </p:txEl>
                                          </p:spTgt>
                                        </p:tgtEl>
                                      </p:cBhvr>
                                    </p:animEffect>
                                  </p:childTnLst>
                                </p:cTn>
                              </p:par>
                            </p:childTnLst>
                          </p:cTn>
                        </p:par>
                        <p:par>
                          <p:cTn id="32" fill="hold">
                            <p:stCondLst>
                              <p:cond delay="500"/>
                            </p:stCondLst>
                            <p:childTnLst>
                              <p:par>
                                <p:cTn id="33" presetID="9" presetClass="entr" presetSubtype="0" fill="hold" nodeType="afterEffect">
                                  <p:stCondLst>
                                    <p:cond delay="0"/>
                                  </p:stCondLst>
                                  <p:childTnLst>
                                    <p:set>
                                      <p:cBhvr>
                                        <p:cTn id="34" dur="1" fill="hold">
                                          <p:stCondLst>
                                            <p:cond delay="0"/>
                                          </p:stCondLst>
                                        </p:cTn>
                                        <p:tgtEl>
                                          <p:spTgt spid="39940"/>
                                        </p:tgtEl>
                                        <p:attrNameLst>
                                          <p:attrName>style.visibility</p:attrName>
                                        </p:attrNameLst>
                                      </p:cBhvr>
                                      <p:to>
                                        <p:strVal val="visible"/>
                                      </p:to>
                                    </p:set>
                                    <p:animEffect transition="in" filter="dissolve">
                                      <p:cBhvr>
                                        <p:cTn id="35" dur="500"/>
                                        <p:tgtEl>
                                          <p:spTgt spid="39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21465" y="719655"/>
            <a:ext cx="7024744" cy="722864"/>
          </a:xfrm>
        </p:spPr>
        <p:txBody>
          <a:bodyPr/>
          <a:lstStyle/>
          <a:p>
            <a:r>
              <a:rPr lang="en-US" dirty="0"/>
              <a:t>Pressures On Firm Growth</a:t>
            </a:r>
          </a:p>
        </p:txBody>
      </p:sp>
      <p:sp>
        <p:nvSpPr>
          <p:cNvPr id="40963" name="Rectangle 3"/>
          <p:cNvSpPr>
            <a:spLocks noGrp="1" noChangeArrowheads="1"/>
          </p:cNvSpPr>
          <p:nvPr>
            <p:ph type="body" idx="1"/>
          </p:nvPr>
        </p:nvSpPr>
        <p:spPr>
          <a:xfrm>
            <a:off x="655358" y="1674511"/>
            <a:ext cx="6777317" cy="3508977"/>
          </a:xfrm>
        </p:spPr>
        <p:txBody>
          <a:bodyPr>
            <a:normAutofit fontScale="92500" lnSpcReduction="20000"/>
          </a:bodyPr>
          <a:lstStyle/>
          <a:p>
            <a:pPr marL="685800" indent="-685800">
              <a:lnSpc>
                <a:spcPct val="90000"/>
              </a:lnSpc>
              <a:buFont typeface="Wingdings" pitchFamily="2" charset="2"/>
              <a:buAutoNum type="arabicPeriod"/>
            </a:pPr>
            <a:r>
              <a:rPr lang="en-US" sz="3600"/>
              <a:t>Existing Financial Resources</a:t>
            </a:r>
          </a:p>
          <a:p>
            <a:pPr marL="685800" indent="-685800">
              <a:lnSpc>
                <a:spcPct val="90000"/>
              </a:lnSpc>
              <a:buFont typeface="Wingdings" pitchFamily="2" charset="2"/>
              <a:buAutoNum type="arabicPeriod"/>
            </a:pPr>
            <a:endParaRPr lang="en-US" sz="3600"/>
          </a:p>
          <a:p>
            <a:pPr marL="685800" indent="-685800">
              <a:lnSpc>
                <a:spcPct val="90000"/>
              </a:lnSpc>
              <a:buFont typeface="Wingdings" pitchFamily="2" charset="2"/>
              <a:buAutoNum type="arabicPeriod"/>
            </a:pPr>
            <a:r>
              <a:rPr lang="en-US" sz="3600"/>
              <a:t>Human Resources</a:t>
            </a:r>
          </a:p>
          <a:p>
            <a:pPr marL="685800" indent="-685800">
              <a:lnSpc>
                <a:spcPct val="90000"/>
              </a:lnSpc>
              <a:buFont typeface="Wingdings" pitchFamily="2" charset="2"/>
              <a:buAutoNum type="arabicPeriod"/>
            </a:pPr>
            <a:endParaRPr lang="en-US" sz="3600"/>
          </a:p>
          <a:p>
            <a:pPr marL="685800" indent="-685800">
              <a:lnSpc>
                <a:spcPct val="90000"/>
              </a:lnSpc>
              <a:buFont typeface="Wingdings" pitchFamily="2" charset="2"/>
              <a:buAutoNum type="arabicPeriod"/>
            </a:pPr>
            <a:r>
              <a:rPr lang="en-US" sz="3600"/>
              <a:t>Management Of Employees</a:t>
            </a:r>
          </a:p>
          <a:p>
            <a:pPr marL="685800" indent="-685800">
              <a:lnSpc>
                <a:spcPct val="90000"/>
              </a:lnSpc>
              <a:buFont typeface="Wingdings" pitchFamily="2" charset="2"/>
              <a:buAutoNum type="arabicPeriod"/>
            </a:pPr>
            <a:endParaRPr lang="en-US" sz="3600"/>
          </a:p>
          <a:p>
            <a:pPr marL="685800" indent="-685800">
              <a:lnSpc>
                <a:spcPct val="90000"/>
              </a:lnSpc>
              <a:buFont typeface="Wingdings" pitchFamily="2" charset="2"/>
              <a:buAutoNum type="arabicPeriod"/>
            </a:pPr>
            <a:r>
              <a:rPr lang="en-US" sz="3600"/>
              <a:t>Entrepreneur’s Time</a:t>
            </a:r>
          </a:p>
        </p:txBody>
      </p:sp>
      <p:pic>
        <p:nvPicPr>
          <p:cNvPr id="40964" name="Picture 4" descr="stress"/>
          <p:cNvPicPr>
            <a:picLocks noChangeAspect="1" noChangeArrowheads="1"/>
          </p:cNvPicPr>
          <p:nvPr/>
        </p:nvPicPr>
        <p:blipFill>
          <a:blip r:embed="rId2"/>
          <a:srcRect/>
          <a:stretch>
            <a:fillRect/>
          </a:stretch>
        </p:blipFill>
        <p:spPr bwMode="auto">
          <a:xfrm>
            <a:off x="6781800" y="2216150"/>
            <a:ext cx="1865313" cy="1236227"/>
          </a:xfrm>
          <a:prstGeom prst="rect">
            <a:avLst/>
          </a:prstGeom>
          <a:noFill/>
        </p:spPr>
      </p:pic>
      <p:pic>
        <p:nvPicPr>
          <p:cNvPr id="40965" name="Picture 5" descr="time"/>
          <p:cNvPicPr>
            <a:picLocks noChangeAspect="1" noChangeArrowheads="1"/>
          </p:cNvPicPr>
          <p:nvPr/>
        </p:nvPicPr>
        <p:blipFill>
          <a:blip r:embed="rId3"/>
          <a:srcRect/>
          <a:stretch>
            <a:fillRect/>
          </a:stretch>
        </p:blipFill>
        <p:spPr bwMode="auto">
          <a:xfrm>
            <a:off x="6572250" y="4343400"/>
            <a:ext cx="1905000" cy="2074863"/>
          </a:xfrm>
          <a:prstGeom prst="rect">
            <a:avLst/>
          </a:prstGeom>
          <a:noFill/>
        </p:spPr>
      </p:pic>
    </p:spTree>
    <p:extLst>
      <p:ext uri="{BB962C8B-B14F-4D97-AF65-F5344CB8AC3E}">
        <p14:creationId xmlns:p14="http://schemas.microsoft.com/office/powerpoint/2010/main" val="41419649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blinds(horizontal)">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63">
                                            <p:txEl>
                                              <p:pRg st="2" end="2"/>
                                            </p:txEl>
                                          </p:spTgt>
                                        </p:tgtEl>
                                        <p:attrNameLst>
                                          <p:attrName>style.visibility</p:attrName>
                                        </p:attrNameLst>
                                      </p:cBhvr>
                                      <p:to>
                                        <p:strVal val="visible"/>
                                      </p:to>
                                    </p:set>
                                    <p:animEffect transition="in" filter="blinds(horizontal)">
                                      <p:cBhvr>
                                        <p:cTn id="12" dur="500"/>
                                        <p:tgtEl>
                                          <p:spTgt spid="409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63">
                                            <p:txEl>
                                              <p:pRg st="4" end="4"/>
                                            </p:txEl>
                                          </p:spTgt>
                                        </p:tgtEl>
                                        <p:attrNameLst>
                                          <p:attrName>style.visibility</p:attrName>
                                        </p:attrNameLst>
                                      </p:cBhvr>
                                      <p:to>
                                        <p:strVal val="visible"/>
                                      </p:to>
                                    </p:set>
                                    <p:animEffect transition="in" filter="blinds(horizontal)">
                                      <p:cBhvr>
                                        <p:cTn id="17" dur="500"/>
                                        <p:tgtEl>
                                          <p:spTgt spid="4096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963">
                                            <p:txEl>
                                              <p:pRg st="6" end="6"/>
                                            </p:txEl>
                                          </p:spTgt>
                                        </p:tgtEl>
                                        <p:attrNameLst>
                                          <p:attrName>style.visibility</p:attrName>
                                        </p:attrNameLst>
                                      </p:cBhvr>
                                      <p:to>
                                        <p:strVal val="visible"/>
                                      </p:to>
                                    </p:set>
                                    <p:animEffect transition="in" filter="blinds(horizontal)">
                                      <p:cBhvr>
                                        <p:cTn id="22" dur="500"/>
                                        <p:tgtEl>
                                          <p:spTgt spid="40963">
                                            <p:txEl>
                                              <p:pRg st="6" end="6"/>
                                            </p:txEl>
                                          </p:spTgt>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40964"/>
                                        </p:tgtEl>
                                        <p:attrNameLst>
                                          <p:attrName>style.visibility</p:attrName>
                                        </p:attrNameLst>
                                      </p:cBhvr>
                                      <p:to>
                                        <p:strVal val="visible"/>
                                      </p:to>
                                    </p:set>
                                    <p:animEffect transition="in" filter="dissolve">
                                      <p:cBhvr>
                                        <p:cTn id="26" dur="500"/>
                                        <p:tgtEl>
                                          <p:spTgt spid="40964"/>
                                        </p:tgtEl>
                                      </p:cBhvr>
                                    </p:animEffect>
                                  </p:childTnLst>
                                </p:cTn>
                              </p:par>
                            </p:childTnLst>
                          </p:cTn>
                        </p:par>
                        <p:par>
                          <p:cTn id="27" fill="hold">
                            <p:stCondLst>
                              <p:cond delay="1000"/>
                            </p:stCondLst>
                            <p:childTnLst>
                              <p:par>
                                <p:cTn id="28" presetID="9" presetClass="entr" presetSubtype="0" fill="hold" nodeType="afterEffect">
                                  <p:stCondLst>
                                    <p:cond delay="0"/>
                                  </p:stCondLst>
                                  <p:childTnLst>
                                    <p:set>
                                      <p:cBhvr>
                                        <p:cTn id="29" dur="1" fill="hold">
                                          <p:stCondLst>
                                            <p:cond delay="0"/>
                                          </p:stCondLst>
                                        </p:cTn>
                                        <p:tgtEl>
                                          <p:spTgt spid="40965"/>
                                        </p:tgtEl>
                                        <p:attrNameLst>
                                          <p:attrName>style.visibility</p:attrName>
                                        </p:attrNameLst>
                                      </p:cBhvr>
                                      <p:to>
                                        <p:strVal val="visible"/>
                                      </p:to>
                                    </p:set>
                                    <p:animEffect transition="in" filter="dissolve">
                                      <p:cBhvr>
                                        <p:cTn id="30" dur="500"/>
                                        <p:tgtEl>
                                          <p:spTgt spid="40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33400" y="390220"/>
            <a:ext cx="7024744" cy="1143000"/>
          </a:xfrm>
        </p:spPr>
        <p:txBody>
          <a:bodyPr>
            <a:normAutofit fontScale="90000"/>
          </a:bodyPr>
          <a:lstStyle/>
          <a:p>
            <a:pPr>
              <a:lnSpc>
                <a:spcPct val="80000"/>
              </a:lnSpc>
            </a:pPr>
            <a:r>
              <a:rPr lang="en-US" dirty="0"/>
              <a:t>Overcoming </a:t>
            </a:r>
            <a:br>
              <a:rPr lang="en-US" dirty="0"/>
            </a:br>
            <a:r>
              <a:rPr lang="en-US" dirty="0"/>
              <a:t>Financial Resources Pressure</a:t>
            </a:r>
          </a:p>
        </p:txBody>
      </p:sp>
      <p:sp>
        <p:nvSpPr>
          <p:cNvPr id="41987" name="Rectangle 3"/>
          <p:cNvSpPr>
            <a:spLocks noGrp="1" noChangeArrowheads="1"/>
          </p:cNvSpPr>
          <p:nvPr>
            <p:ph type="body" idx="1"/>
          </p:nvPr>
        </p:nvSpPr>
        <p:spPr/>
        <p:txBody>
          <a:bodyPr/>
          <a:lstStyle/>
          <a:p>
            <a:pPr marL="228600" indent="-228600">
              <a:buFontTx/>
              <a:buChar char="•"/>
            </a:pPr>
            <a:r>
              <a:rPr lang="en-US"/>
              <a:t>Manage Cash Flow- Budget vs. Actual</a:t>
            </a:r>
          </a:p>
          <a:p>
            <a:pPr marL="228600" indent="-228600">
              <a:buFontTx/>
              <a:buChar char="•"/>
            </a:pPr>
            <a:r>
              <a:rPr lang="en-US"/>
              <a:t>Manage Inventory</a:t>
            </a:r>
          </a:p>
          <a:p>
            <a:pPr marL="228600" indent="-228600">
              <a:buFontTx/>
              <a:buChar char="•"/>
            </a:pPr>
            <a:r>
              <a:rPr lang="en-US"/>
              <a:t>Manage Fixed Assets</a:t>
            </a:r>
          </a:p>
          <a:p>
            <a:pPr marL="228600" indent="-228600">
              <a:buFontTx/>
              <a:buChar char="•"/>
            </a:pPr>
            <a:r>
              <a:rPr lang="en-US"/>
              <a:t>Manage Costs/Profits- Compare Actual vs. Standard Percentages</a:t>
            </a:r>
          </a:p>
          <a:p>
            <a:pPr marL="228600" indent="-228600">
              <a:buFontTx/>
              <a:buChar char="•"/>
            </a:pPr>
            <a:r>
              <a:rPr lang="en-US"/>
              <a:t>Taxes</a:t>
            </a:r>
          </a:p>
          <a:p>
            <a:pPr marL="228600" indent="-228600">
              <a:buFontTx/>
              <a:buChar char="•"/>
            </a:pPr>
            <a:r>
              <a:rPr lang="en-US"/>
              <a:t>Record Keeping</a:t>
            </a:r>
          </a:p>
        </p:txBody>
      </p:sp>
      <p:pic>
        <p:nvPicPr>
          <p:cNvPr id="41988" name="Picture 4" descr="cash"/>
          <p:cNvPicPr>
            <a:picLocks noChangeAspect="1" noChangeArrowheads="1"/>
          </p:cNvPicPr>
          <p:nvPr/>
        </p:nvPicPr>
        <p:blipFill>
          <a:blip r:embed="rId2" cstate="print"/>
          <a:srcRect/>
          <a:stretch>
            <a:fillRect/>
          </a:stretch>
        </p:blipFill>
        <p:spPr bwMode="auto">
          <a:xfrm>
            <a:off x="7198664" y="1313472"/>
            <a:ext cx="1244289" cy="1001713"/>
          </a:xfrm>
          <a:prstGeom prst="rect">
            <a:avLst/>
          </a:prstGeom>
          <a:noFill/>
        </p:spPr>
      </p:pic>
      <p:pic>
        <p:nvPicPr>
          <p:cNvPr id="41989" name="Picture 5" descr="hand2"/>
          <p:cNvPicPr>
            <a:picLocks noChangeAspect="1" noChangeArrowheads="1"/>
          </p:cNvPicPr>
          <p:nvPr/>
        </p:nvPicPr>
        <p:blipFill>
          <a:blip r:embed="rId3"/>
          <a:srcRect/>
          <a:stretch>
            <a:fillRect/>
          </a:stretch>
        </p:blipFill>
        <p:spPr bwMode="auto">
          <a:xfrm>
            <a:off x="5562600" y="4419600"/>
            <a:ext cx="2344738" cy="1524000"/>
          </a:xfrm>
          <a:prstGeom prst="rect">
            <a:avLst/>
          </a:prstGeom>
          <a:noFill/>
        </p:spPr>
      </p:pic>
    </p:spTree>
    <p:extLst>
      <p:ext uri="{BB962C8B-B14F-4D97-AF65-F5344CB8AC3E}">
        <p14:creationId xmlns:p14="http://schemas.microsoft.com/office/powerpoint/2010/main" val="204247630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blinds(horizontal)">
                                      <p:cBhvr>
                                        <p:cTn id="7" dur="500"/>
                                        <p:tgtEl>
                                          <p:spTgt spid="41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blinds(horizontal)">
                                      <p:cBhvr>
                                        <p:cTn id="12" dur="500"/>
                                        <p:tgtEl>
                                          <p:spTgt spid="41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blinds(horizontal)">
                                      <p:cBhvr>
                                        <p:cTn id="17" dur="500"/>
                                        <p:tgtEl>
                                          <p:spTgt spid="41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987">
                                            <p:txEl>
                                              <p:pRg st="3" end="3"/>
                                            </p:txEl>
                                          </p:spTgt>
                                        </p:tgtEl>
                                        <p:attrNameLst>
                                          <p:attrName>style.visibility</p:attrName>
                                        </p:attrNameLst>
                                      </p:cBhvr>
                                      <p:to>
                                        <p:strVal val="visible"/>
                                      </p:to>
                                    </p:set>
                                    <p:animEffect transition="in" filter="blinds(horizontal)">
                                      <p:cBhvr>
                                        <p:cTn id="22" dur="500"/>
                                        <p:tgtEl>
                                          <p:spTgt spid="419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1987">
                                            <p:txEl>
                                              <p:pRg st="4" end="4"/>
                                            </p:txEl>
                                          </p:spTgt>
                                        </p:tgtEl>
                                        <p:attrNameLst>
                                          <p:attrName>style.visibility</p:attrName>
                                        </p:attrNameLst>
                                      </p:cBhvr>
                                      <p:to>
                                        <p:strVal val="visible"/>
                                      </p:to>
                                    </p:set>
                                    <p:animEffect transition="in" filter="blinds(horizontal)">
                                      <p:cBhvr>
                                        <p:cTn id="27" dur="500"/>
                                        <p:tgtEl>
                                          <p:spTgt spid="419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1987">
                                            <p:txEl>
                                              <p:pRg st="5" end="5"/>
                                            </p:txEl>
                                          </p:spTgt>
                                        </p:tgtEl>
                                        <p:attrNameLst>
                                          <p:attrName>style.visibility</p:attrName>
                                        </p:attrNameLst>
                                      </p:cBhvr>
                                      <p:to>
                                        <p:strVal val="visible"/>
                                      </p:to>
                                    </p:set>
                                    <p:animEffect transition="in" filter="blinds(horizontal)">
                                      <p:cBhvr>
                                        <p:cTn id="32" dur="500"/>
                                        <p:tgtEl>
                                          <p:spTgt spid="41987">
                                            <p:txEl>
                                              <p:pRg st="5" end="5"/>
                                            </p:txEl>
                                          </p:spTgt>
                                        </p:tgtEl>
                                      </p:cBhvr>
                                    </p:animEffect>
                                  </p:childTnLst>
                                </p:cTn>
                              </p:par>
                            </p:childTnLst>
                          </p:cTn>
                        </p:par>
                        <p:par>
                          <p:cTn id="33" fill="hold">
                            <p:stCondLst>
                              <p:cond delay="500"/>
                            </p:stCondLst>
                            <p:childTnLst>
                              <p:par>
                                <p:cTn id="34" presetID="9" presetClass="entr" presetSubtype="0" fill="hold" nodeType="afterEffect">
                                  <p:stCondLst>
                                    <p:cond delay="0"/>
                                  </p:stCondLst>
                                  <p:childTnLst>
                                    <p:set>
                                      <p:cBhvr>
                                        <p:cTn id="35" dur="1" fill="hold">
                                          <p:stCondLst>
                                            <p:cond delay="0"/>
                                          </p:stCondLst>
                                        </p:cTn>
                                        <p:tgtEl>
                                          <p:spTgt spid="41988"/>
                                        </p:tgtEl>
                                        <p:attrNameLst>
                                          <p:attrName>style.visibility</p:attrName>
                                        </p:attrNameLst>
                                      </p:cBhvr>
                                      <p:to>
                                        <p:strVal val="visible"/>
                                      </p:to>
                                    </p:set>
                                    <p:animEffect transition="in" filter="dissolve">
                                      <p:cBhvr>
                                        <p:cTn id="36" dur="500"/>
                                        <p:tgtEl>
                                          <p:spTgt spid="41988"/>
                                        </p:tgtEl>
                                      </p:cBhvr>
                                    </p:animEffect>
                                  </p:childTnLst>
                                </p:cTn>
                              </p:par>
                            </p:childTnLst>
                          </p:cTn>
                        </p:par>
                        <p:par>
                          <p:cTn id="37" fill="hold">
                            <p:stCondLst>
                              <p:cond delay="1000"/>
                            </p:stCondLst>
                            <p:childTnLst>
                              <p:par>
                                <p:cTn id="38" presetID="9" presetClass="entr" presetSubtype="0" fill="hold" nodeType="afterEffect">
                                  <p:stCondLst>
                                    <p:cond delay="0"/>
                                  </p:stCondLst>
                                  <p:childTnLst>
                                    <p:set>
                                      <p:cBhvr>
                                        <p:cTn id="39" dur="1" fill="hold">
                                          <p:stCondLst>
                                            <p:cond delay="0"/>
                                          </p:stCondLst>
                                        </p:cTn>
                                        <p:tgtEl>
                                          <p:spTgt spid="41989"/>
                                        </p:tgtEl>
                                        <p:attrNameLst>
                                          <p:attrName>style.visibility</p:attrName>
                                        </p:attrNameLst>
                                      </p:cBhvr>
                                      <p:to>
                                        <p:strVal val="visible"/>
                                      </p:to>
                                    </p:set>
                                    <p:animEffect transition="in" filter="dissolve">
                                      <p:cBhvr>
                                        <p:cTn id="40" dur="5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381000"/>
            <a:ext cx="8686800" cy="762000"/>
          </a:xfrm>
        </p:spPr>
        <p:txBody>
          <a:bodyPr>
            <a:normAutofit/>
          </a:bodyPr>
          <a:lstStyle/>
          <a:p>
            <a:pPr algn="ctr" eaLnBrk="1" fontAlgn="auto" hangingPunct="1">
              <a:spcAft>
                <a:spcPts val="0"/>
              </a:spcAft>
              <a:defRPr/>
            </a:pPr>
            <a:r>
              <a:rPr lang="en-US" sz="3200" b="1" dirty="0">
                <a:solidFill>
                  <a:srgbClr val="FF0000"/>
                </a:solidFill>
                <a:effectLst>
                  <a:outerShdw blurRad="38100" dist="38100" dir="2700000" algn="tl">
                    <a:srgbClr val="000000">
                      <a:alpha val="43137"/>
                    </a:srgbClr>
                  </a:outerShdw>
                </a:effectLst>
                <a:latin typeface="Arial" pitchFamily="34" charset="0"/>
                <a:cs typeface="Arial" pitchFamily="34" charset="0"/>
              </a:rPr>
              <a:t>CHARACTERISTICS OF SMEs</a:t>
            </a:r>
          </a:p>
        </p:txBody>
      </p:sp>
      <p:sp>
        <p:nvSpPr>
          <p:cNvPr id="13315" name="Rectangle 3"/>
          <p:cNvSpPr>
            <a:spLocks noGrp="1" noChangeArrowheads="1"/>
          </p:cNvSpPr>
          <p:nvPr>
            <p:ph idx="1"/>
          </p:nvPr>
        </p:nvSpPr>
        <p:spPr>
          <a:xfrm>
            <a:off x="457200" y="1828800"/>
            <a:ext cx="4191000" cy="4191000"/>
          </a:xfrm>
          <a:solidFill>
            <a:schemeClr val="bg1"/>
          </a:solidFill>
        </p:spPr>
        <p:txBody>
          <a:bodyPr>
            <a:normAutofit/>
          </a:bodyPr>
          <a:lstStyle/>
          <a:p>
            <a:pPr marL="514350" indent="-514350" eaLnBrk="1" fontAlgn="auto" hangingPunct="1">
              <a:spcAft>
                <a:spcPts val="0"/>
              </a:spcAft>
              <a:buClr>
                <a:schemeClr val="accent3"/>
              </a:buClr>
              <a:buFont typeface="+mj-lt"/>
              <a:buAutoNum type="arabicPeriod"/>
              <a:defRPr/>
            </a:pPr>
            <a:r>
              <a:rPr lang="en-US" sz="2800" dirty="0">
                <a:solidFill>
                  <a:srgbClr val="0000FF"/>
                </a:solidFill>
                <a:latin typeface="Arial" pitchFamily="34" charset="0"/>
                <a:cs typeface="Arial" pitchFamily="34" charset="0"/>
              </a:rPr>
              <a:t>OWNERSHIP</a:t>
            </a:r>
          </a:p>
          <a:p>
            <a:pPr marL="514350" indent="-514350" eaLnBrk="1" fontAlgn="auto" hangingPunct="1">
              <a:spcAft>
                <a:spcPts val="0"/>
              </a:spcAft>
              <a:buClr>
                <a:schemeClr val="accent3"/>
              </a:buClr>
              <a:buFont typeface="+mj-lt"/>
              <a:buAutoNum type="arabicPeriod"/>
              <a:defRPr/>
            </a:pPr>
            <a:r>
              <a:rPr lang="en-US" sz="2800" dirty="0">
                <a:solidFill>
                  <a:srgbClr val="0000FF"/>
                </a:solidFill>
                <a:latin typeface="Arial" pitchFamily="34" charset="0"/>
                <a:cs typeface="Arial" pitchFamily="34" charset="0"/>
              </a:rPr>
              <a:t>MANAGEMENT</a:t>
            </a:r>
          </a:p>
          <a:p>
            <a:pPr marL="514350" indent="-514350" eaLnBrk="1" fontAlgn="auto" hangingPunct="1">
              <a:spcAft>
                <a:spcPts val="0"/>
              </a:spcAft>
              <a:buClr>
                <a:schemeClr val="accent3"/>
              </a:buClr>
              <a:buFont typeface="+mj-lt"/>
              <a:buAutoNum type="arabicPeriod"/>
              <a:defRPr/>
            </a:pPr>
            <a:r>
              <a:rPr lang="en-US" sz="2800" dirty="0">
                <a:solidFill>
                  <a:srgbClr val="0000FF"/>
                </a:solidFill>
                <a:latin typeface="Arial" pitchFamily="34" charset="0"/>
                <a:cs typeface="Arial" pitchFamily="34" charset="0"/>
              </a:rPr>
              <a:t>RESOURCES</a:t>
            </a:r>
          </a:p>
          <a:p>
            <a:pPr marL="514350" indent="-514350" eaLnBrk="1" fontAlgn="auto" hangingPunct="1">
              <a:spcAft>
                <a:spcPts val="0"/>
              </a:spcAft>
              <a:buClr>
                <a:schemeClr val="accent3"/>
              </a:buClr>
              <a:buFont typeface="+mj-lt"/>
              <a:buAutoNum type="arabicPeriod"/>
              <a:defRPr/>
            </a:pPr>
            <a:r>
              <a:rPr lang="en-US" sz="2800" dirty="0">
                <a:solidFill>
                  <a:srgbClr val="0000FF"/>
                </a:solidFill>
                <a:latin typeface="Arial" pitchFamily="34" charset="0"/>
                <a:cs typeface="Arial" pitchFamily="34" charset="0"/>
              </a:rPr>
              <a:t>ORGANIZATIONAL STRUCTURE</a:t>
            </a:r>
          </a:p>
          <a:p>
            <a:pPr marL="514350" indent="-514350" eaLnBrk="1" fontAlgn="auto" hangingPunct="1">
              <a:spcAft>
                <a:spcPts val="0"/>
              </a:spcAft>
              <a:buClr>
                <a:schemeClr val="accent3"/>
              </a:buClr>
              <a:buFont typeface="+mj-lt"/>
              <a:buAutoNum type="arabicPeriod"/>
              <a:defRPr/>
            </a:pPr>
            <a:r>
              <a:rPr lang="en-US" sz="2800" dirty="0">
                <a:solidFill>
                  <a:srgbClr val="0000FF"/>
                </a:solidFill>
                <a:latin typeface="Arial" pitchFamily="34" charset="0"/>
                <a:cs typeface="Arial" pitchFamily="34" charset="0"/>
              </a:rPr>
              <a:t>FLEXIBILITY OF CHANGE</a:t>
            </a:r>
            <a:endParaRPr lang="en-US" sz="1900" dirty="0">
              <a:solidFill>
                <a:srgbClr val="0000FF"/>
              </a:solidFill>
              <a:latin typeface="Arial" pitchFamily="34" charset="0"/>
              <a:cs typeface="Arial" pitchFamily="34" charset="0"/>
            </a:endParaRPr>
          </a:p>
          <a:p>
            <a:pPr marL="660400" indent="-660400" eaLnBrk="1" fontAlgn="auto" hangingPunct="1">
              <a:spcAft>
                <a:spcPts val="0"/>
              </a:spcAft>
              <a:buClr>
                <a:schemeClr val="accent3"/>
              </a:buClr>
              <a:buFont typeface="Wingdings 2"/>
              <a:buChar char=""/>
              <a:defRPr/>
            </a:pPr>
            <a:endParaRPr lang="en-US" dirty="0">
              <a:solidFill>
                <a:srgbClr val="FFFF00"/>
              </a:solidFill>
              <a:effectLst>
                <a:outerShdw blurRad="38100" dist="38100" dir="2700000" algn="tl">
                  <a:srgbClr val="000000">
                    <a:alpha val="43137"/>
                  </a:srgbClr>
                </a:outerShdw>
              </a:effectLst>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pPr>
              <a:defRPr/>
            </a:pPr>
            <a:fld id="{4C00811E-05CD-4025-8472-EAC502BE14BE}" type="slidenum">
              <a:rPr lang="en-US"/>
              <a:pPr>
                <a:defRPr/>
              </a:pPr>
              <a:t>3</a:t>
            </a:fld>
            <a:endParaRPr lang="en-US" dirty="0"/>
          </a:p>
        </p:txBody>
      </p:sp>
      <p:sp>
        <p:nvSpPr>
          <p:cNvPr id="4" name="TextBox 3"/>
          <p:cNvSpPr txBox="1"/>
          <p:nvPr/>
        </p:nvSpPr>
        <p:spPr>
          <a:xfrm>
            <a:off x="0" y="6519863"/>
            <a:ext cx="1430584" cy="338554"/>
          </a:xfrm>
          <a:prstGeom prst="rect">
            <a:avLst/>
          </a:prstGeom>
          <a:noFill/>
        </p:spPr>
        <p:txBody>
          <a:bodyPr wrap="none">
            <a:spAutoFit/>
          </a:bodyPr>
          <a:lstStyle/>
          <a:p>
            <a:pPr>
              <a:defRPr/>
            </a:pPr>
            <a:r>
              <a:rPr lang="en-US" sz="1600" b="1" i="1" dirty="0">
                <a:effectLst>
                  <a:outerShdw blurRad="38100" dist="38100" dir="2700000" algn="tl">
                    <a:srgbClr val="000000">
                      <a:alpha val="43137"/>
                    </a:srgbClr>
                  </a:outerShdw>
                </a:effectLst>
              </a:rPr>
              <a:t>FPTT - </a:t>
            </a:r>
            <a:r>
              <a:rPr lang="en-US" sz="1600" b="1" i="1" dirty="0" err="1">
                <a:effectLst>
                  <a:outerShdw blurRad="38100" dist="38100" dir="2700000" algn="tl">
                    <a:srgbClr val="000000">
                      <a:alpha val="43137"/>
                    </a:srgbClr>
                  </a:outerShdw>
                </a:effectLst>
              </a:rPr>
              <a:t>UTeM</a:t>
            </a:r>
            <a:endParaRPr lang="en-MY" sz="1600" b="1" i="1" dirty="0">
              <a:effectLst>
                <a:outerShdw blurRad="38100" dist="38100" dir="2700000" algn="tl">
                  <a:srgbClr val="000000">
                    <a:alpha val="43137"/>
                  </a:srgbClr>
                </a:outerShdw>
              </a:effectLs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557462"/>
            <a:ext cx="2619375" cy="17430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checkerboard(across)">
                                      <p:cBhvr>
                                        <p:cTn id="7" dur="500"/>
                                        <p:tgtEl>
                                          <p:spTgt spid="13315">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3315">
                                            <p:txEl>
                                              <p:pRg st="1" end="1"/>
                                            </p:txEl>
                                          </p:spTgt>
                                        </p:tgtEl>
                                        <p:attrNameLst>
                                          <p:attrName>style.visibility</p:attrName>
                                        </p:attrNameLst>
                                      </p:cBhvr>
                                      <p:to>
                                        <p:strVal val="visible"/>
                                      </p:to>
                                    </p:set>
                                    <p:animEffect transition="in" filter="checkerboard(across)">
                                      <p:cBhvr>
                                        <p:cTn id="10" dur="500"/>
                                        <p:tgtEl>
                                          <p:spTgt spid="13315">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animEffect transition="in" filter="checkerboard(across)">
                                      <p:cBhvr>
                                        <p:cTn id="13" dur="500"/>
                                        <p:tgtEl>
                                          <p:spTgt spid="13315">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3315">
                                            <p:txEl>
                                              <p:pRg st="3" end="3"/>
                                            </p:txEl>
                                          </p:spTgt>
                                        </p:tgtEl>
                                        <p:attrNameLst>
                                          <p:attrName>style.visibility</p:attrName>
                                        </p:attrNameLst>
                                      </p:cBhvr>
                                      <p:to>
                                        <p:strVal val="visible"/>
                                      </p:to>
                                    </p:set>
                                    <p:animEffect transition="in" filter="checkerboard(across)">
                                      <p:cBhvr>
                                        <p:cTn id="16" dur="500"/>
                                        <p:tgtEl>
                                          <p:spTgt spid="13315">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animEffect transition="in" filter="checkerboard(across)">
                                      <p:cBhvr>
                                        <p:cTn id="19" dur="500"/>
                                        <p:tgtEl>
                                          <p:spTgt spid="13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026"/>
          <p:cNvSpPr txBox="1">
            <a:spLocks noChangeArrowheads="1"/>
          </p:cNvSpPr>
          <p:nvPr/>
        </p:nvSpPr>
        <p:spPr bwMode="auto">
          <a:xfrm>
            <a:off x="533400" y="457200"/>
            <a:ext cx="6096000" cy="579438"/>
          </a:xfrm>
          <a:prstGeom prst="rect">
            <a:avLst/>
          </a:prstGeom>
          <a:noFill/>
          <a:ln w="9525">
            <a:noFill/>
            <a:miter lim="800000"/>
            <a:headEnd/>
            <a:tailEnd/>
          </a:ln>
          <a:effectLst/>
        </p:spPr>
        <p:txBody>
          <a:bodyPr>
            <a:spAutoFit/>
          </a:bodyPr>
          <a:lstStyle/>
          <a:p>
            <a:pPr eaLnBrk="1" hangingPunct="1">
              <a:spcBef>
                <a:spcPct val="50000"/>
              </a:spcBef>
            </a:pPr>
            <a:r>
              <a:rPr lang="en-US" sz="3200" b="1">
                <a:solidFill>
                  <a:schemeClr val="tx2"/>
                </a:solidFill>
              </a:rPr>
              <a:t>Generic Strategies</a:t>
            </a:r>
          </a:p>
        </p:txBody>
      </p:sp>
      <p:sp>
        <p:nvSpPr>
          <p:cNvPr id="28675" name="Text Box 1027"/>
          <p:cNvSpPr txBox="1">
            <a:spLocks noChangeArrowheads="1"/>
          </p:cNvSpPr>
          <p:nvPr/>
        </p:nvSpPr>
        <p:spPr bwMode="auto">
          <a:xfrm>
            <a:off x="616527" y="1496941"/>
            <a:ext cx="6012873" cy="4955203"/>
          </a:xfrm>
          <a:prstGeom prst="rect">
            <a:avLst/>
          </a:prstGeom>
          <a:solidFill>
            <a:srgbClr val="FFFFCC"/>
          </a:solidFill>
          <a:ln w="9525">
            <a:noFill/>
            <a:miter lim="800000"/>
            <a:headEnd/>
            <a:tailEnd/>
          </a:ln>
          <a:effectLst/>
        </p:spPr>
        <p:txBody>
          <a:bodyPr wrap="square">
            <a:spAutoFit/>
          </a:bodyPr>
          <a:lstStyle/>
          <a:p>
            <a:pPr marL="457200" indent="-457200" eaLnBrk="1" hangingPunct="1">
              <a:spcBef>
                <a:spcPct val="50000"/>
              </a:spcBef>
              <a:buClr>
                <a:schemeClr val="tx1"/>
              </a:buClr>
              <a:buSzPct val="105000"/>
              <a:buFont typeface="Wingdings" panose="05000000000000000000" pitchFamily="2" charset="2"/>
              <a:buChar char="ü"/>
            </a:pPr>
            <a:r>
              <a:rPr lang="en-US" sz="2400" dirty="0">
                <a:solidFill>
                  <a:srgbClr val="800000"/>
                </a:solidFill>
                <a:cs typeface="Arial" charset="0"/>
              </a:rPr>
              <a:t>In conjunction with differentiation</a:t>
            </a:r>
          </a:p>
          <a:p>
            <a:pPr marL="457200" indent="-457200" eaLnBrk="1" hangingPunct="1">
              <a:spcBef>
                <a:spcPct val="50000"/>
              </a:spcBef>
              <a:buClr>
                <a:schemeClr val="tx1"/>
              </a:buClr>
              <a:buSzPct val="105000"/>
              <a:buFont typeface="Wingdings" panose="05000000000000000000" pitchFamily="2" charset="2"/>
              <a:buChar char="ü"/>
            </a:pPr>
            <a:r>
              <a:rPr lang="en-US" sz="2400" dirty="0">
                <a:solidFill>
                  <a:srgbClr val="800000"/>
                </a:solidFill>
                <a:cs typeface="Arial" charset="0"/>
              </a:rPr>
              <a:t>Economies or diseconomies of scale</a:t>
            </a:r>
          </a:p>
          <a:p>
            <a:pPr marL="914400" lvl="1" indent="-457200" eaLnBrk="1" hangingPunct="1">
              <a:spcBef>
                <a:spcPct val="50000"/>
              </a:spcBef>
              <a:buClr>
                <a:schemeClr val="tx1"/>
              </a:buClr>
              <a:buSzPct val="105000"/>
              <a:buFont typeface="Wingdings" panose="05000000000000000000" pitchFamily="2" charset="2"/>
              <a:buChar char="ü"/>
            </a:pPr>
            <a:r>
              <a:rPr lang="en-US" sz="1600" dirty="0"/>
              <a:t>diseconomies of scale occur when the average costs of a firm increase due to increased output</a:t>
            </a:r>
          </a:p>
          <a:p>
            <a:pPr marL="914400" lvl="1" indent="-457200" eaLnBrk="1" hangingPunct="1">
              <a:spcBef>
                <a:spcPct val="50000"/>
              </a:spcBef>
              <a:buClr>
                <a:schemeClr val="tx1"/>
              </a:buClr>
              <a:buSzPct val="105000"/>
              <a:buFont typeface="Wingdings" panose="05000000000000000000" pitchFamily="2" charset="2"/>
              <a:buChar char="ü"/>
            </a:pPr>
            <a:r>
              <a:rPr lang="en-US" sz="1600" dirty="0"/>
              <a:t> Diseconomies of Scale Arises due to managerial problems</a:t>
            </a:r>
          </a:p>
          <a:p>
            <a:pPr marL="914400" lvl="1" indent="-457200" eaLnBrk="1" hangingPunct="1">
              <a:spcBef>
                <a:spcPct val="50000"/>
              </a:spcBef>
              <a:buClr>
                <a:schemeClr val="tx1"/>
              </a:buClr>
              <a:buSzPct val="105000"/>
              <a:buFont typeface="Wingdings" panose="05000000000000000000" pitchFamily="2" charset="2"/>
              <a:buChar char="ü"/>
            </a:pPr>
            <a:r>
              <a:rPr lang="en-US" sz="1600" dirty="0"/>
              <a:t>An example of a diseconomies of scale is where the firm has to hire more staff to increase sales, increase the office overheads such as communication costs in order to enhance efficient communication among the staff and hire new product managers to manage increased sales regions</a:t>
            </a:r>
            <a:endParaRPr lang="en-US" sz="1600" dirty="0">
              <a:solidFill>
                <a:srgbClr val="800000"/>
              </a:solidFill>
              <a:cs typeface="Arial" charset="0"/>
            </a:endParaRPr>
          </a:p>
          <a:p>
            <a:pPr marL="457200" indent="-457200" eaLnBrk="1" hangingPunct="1">
              <a:spcBef>
                <a:spcPct val="50000"/>
              </a:spcBef>
              <a:buClr>
                <a:schemeClr val="tx1"/>
              </a:buClr>
              <a:buSzPct val="105000"/>
              <a:buFont typeface="Wingdings" panose="05000000000000000000" pitchFamily="2" charset="2"/>
              <a:buChar char="ü"/>
            </a:pPr>
            <a:r>
              <a:rPr lang="en-US" sz="2400" dirty="0">
                <a:solidFill>
                  <a:srgbClr val="800000"/>
                </a:solidFill>
                <a:cs typeface="Arial" charset="0"/>
              </a:rPr>
              <a:t>Capacity utilization achieved</a:t>
            </a:r>
          </a:p>
          <a:p>
            <a:pPr marL="457200" indent="-457200" eaLnBrk="1" hangingPunct="1">
              <a:spcBef>
                <a:spcPct val="50000"/>
              </a:spcBef>
              <a:buClr>
                <a:schemeClr val="tx1"/>
              </a:buClr>
              <a:buSzPct val="105000"/>
              <a:buFont typeface="Wingdings" panose="05000000000000000000" pitchFamily="2" charset="2"/>
              <a:buChar char="ü"/>
            </a:pPr>
            <a:r>
              <a:rPr lang="en-US" sz="2400" dirty="0">
                <a:solidFill>
                  <a:srgbClr val="800000"/>
                </a:solidFill>
                <a:cs typeface="Arial" charset="0"/>
              </a:rPr>
              <a:t>Linkages w/ suppliers &amp; distributors</a:t>
            </a:r>
          </a:p>
        </p:txBody>
      </p:sp>
      <p:sp>
        <p:nvSpPr>
          <p:cNvPr id="28676" name="Text Box 1028"/>
          <p:cNvSpPr txBox="1">
            <a:spLocks noChangeArrowheads="1"/>
          </p:cNvSpPr>
          <p:nvPr/>
        </p:nvSpPr>
        <p:spPr bwMode="auto">
          <a:xfrm>
            <a:off x="609600" y="917503"/>
            <a:ext cx="5486400" cy="579438"/>
          </a:xfrm>
          <a:prstGeom prst="rect">
            <a:avLst/>
          </a:prstGeom>
          <a:noFill/>
          <a:ln w="9525">
            <a:noFill/>
            <a:miter lim="800000"/>
            <a:headEnd/>
            <a:tailEnd/>
          </a:ln>
          <a:effectLst/>
        </p:spPr>
        <p:txBody>
          <a:bodyPr>
            <a:spAutoFit/>
          </a:bodyPr>
          <a:lstStyle/>
          <a:p>
            <a:pPr eaLnBrk="1" hangingPunct="1">
              <a:spcBef>
                <a:spcPct val="50000"/>
              </a:spcBef>
            </a:pPr>
            <a:r>
              <a:rPr lang="en-US" sz="3200" dirty="0">
                <a:cs typeface="Arial" charset="0"/>
              </a:rPr>
              <a:t>Cost Leadership</a:t>
            </a:r>
          </a:p>
        </p:txBody>
      </p:sp>
      <p:pic>
        <p:nvPicPr>
          <p:cNvPr id="2" name="Picture 1"/>
          <p:cNvPicPr>
            <a:picLocks noChangeAspect="1"/>
          </p:cNvPicPr>
          <p:nvPr/>
        </p:nvPicPr>
        <p:blipFill>
          <a:blip r:embed="rId3"/>
          <a:stretch>
            <a:fillRect/>
          </a:stretch>
        </p:blipFill>
        <p:spPr>
          <a:xfrm>
            <a:off x="5717944" y="604632"/>
            <a:ext cx="3076575" cy="1205179"/>
          </a:xfrm>
          <a:prstGeom prst="rect">
            <a:avLst/>
          </a:prstGeom>
        </p:spPr>
      </p:pic>
      <p:pic>
        <p:nvPicPr>
          <p:cNvPr id="3" name="Picture 2"/>
          <p:cNvPicPr>
            <a:picLocks noChangeAspect="1"/>
          </p:cNvPicPr>
          <p:nvPr/>
        </p:nvPicPr>
        <p:blipFill>
          <a:blip r:embed="rId4"/>
          <a:stretch>
            <a:fillRect/>
          </a:stretch>
        </p:blipFill>
        <p:spPr>
          <a:xfrm>
            <a:off x="6096000" y="5257800"/>
            <a:ext cx="2853863" cy="1331081"/>
          </a:xfrm>
          <a:prstGeom prst="rect">
            <a:avLst/>
          </a:prstGeom>
        </p:spPr>
      </p:pic>
    </p:spTree>
    <p:extLst>
      <p:ext uri="{BB962C8B-B14F-4D97-AF65-F5344CB8AC3E}">
        <p14:creationId xmlns:p14="http://schemas.microsoft.com/office/powerpoint/2010/main" val="662080929"/>
      </p:ext>
    </p:ext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additive="base">
                                        <p:cTn id="7" dur="500" fill="hold"/>
                                        <p:tgtEl>
                                          <p:spTgt spid="28675"/>
                                        </p:tgtEl>
                                        <p:attrNameLst>
                                          <p:attrName>ppt_x</p:attrName>
                                        </p:attrNameLst>
                                      </p:cBhvr>
                                      <p:tavLst>
                                        <p:tav tm="0">
                                          <p:val>
                                            <p:strVal val="#ppt_x"/>
                                          </p:val>
                                        </p:tav>
                                        <p:tav tm="100000">
                                          <p:val>
                                            <p:strVal val="#ppt_x"/>
                                          </p:val>
                                        </p:tav>
                                      </p:tavLst>
                                    </p:anim>
                                    <p:anim calcmode="lin" valueType="num">
                                      <p:cBhvr additive="base">
                                        <p:cTn id="8" dur="500" fill="hold"/>
                                        <p:tgtEl>
                                          <p:spTgt spid="286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026"/>
          <p:cNvSpPr txBox="1">
            <a:spLocks noChangeArrowheads="1"/>
          </p:cNvSpPr>
          <p:nvPr/>
        </p:nvSpPr>
        <p:spPr bwMode="auto">
          <a:xfrm>
            <a:off x="533400" y="457200"/>
            <a:ext cx="6096000" cy="579438"/>
          </a:xfrm>
          <a:prstGeom prst="rect">
            <a:avLst/>
          </a:prstGeom>
          <a:noFill/>
          <a:ln w="9525">
            <a:noFill/>
            <a:miter lim="800000"/>
            <a:headEnd/>
            <a:tailEnd/>
          </a:ln>
          <a:effectLst/>
        </p:spPr>
        <p:txBody>
          <a:bodyPr>
            <a:spAutoFit/>
          </a:bodyPr>
          <a:lstStyle/>
          <a:p>
            <a:pPr eaLnBrk="1" hangingPunct="1">
              <a:spcBef>
                <a:spcPct val="50000"/>
              </a:spcBef>
            </a:pPr>
            <a:r>
              <a:rPr lang="en-US" sz="3200" b="1">
                <a:solidFill>
                  <a:schemeClr val="tx2"/>
                </a:solidFill>
              </a:rPr>
              <a:t>Generic Strategies</a:t>
            </a:r>
          </a:p>
        </p:txBody>
      </p:sp>
      <p:sp>
        <p:nvSpPr>
          <p:cNvPr id="31747" name="Text Box 1027"/>
          <p:cNvSpPr txBox="1">
            <a:spLocks noChangeArrowheads="1"/>
          </p:cNvSpPr>
          <p:nvPr/>
        </p:nvSpPr>
        <p:spPr bwMode="auto">
          <a:xfrm>
            <a:off x="762000" y="2362200"/>
            <a:ext cx="7391400" cy="3262313"/>
          </a:xfrm>
          <a:prstGeom prst="rect">
            <a:avLst/>
          </a:prstGeom>
          <a:solidFill>
            <a:srgbClr val="FFFFCC"/>
          </a:solidFill>
          <a:ln w="9525">
            <a:noFill/>
            <a:miter lim="800000"/>
            <a:headEnd/>
            <a:tailEnd/>
          </a:ln>
          <a:effectLst/>
        </p:spPr>
        <p:txBody>
          <a:bodyPr>
            <a:spAutoFit/>
          </a:bodyPr>
          <a:lstStyle/>
          <a:p>
            <a:pPr eaLnBrk="1" hangingPunct="1">
              <a:spcBef>
                <a:spcPct val="50000"/>
              </a:spcBef>
              <a:buClr>
                <a:schemeClr val="tx1"/>
              </a:buClr>
              <a:buSzPct val="105000"/>
              <a:buFont typeface="Wingdings" pitchFamily="2" charset="2"/>
              <a:buChar char="§"/>
            </a:pPr>
            <a:r>
              <a:rPr lang="en-US" sz="3200" dirty="0">
                <a:solidFill>
                  <a:srgbClr val="800000"/>
                </a:solidFill>
                <a:cs typeface="Arial" charset="0"/>
              </a:rPr>
              <a:t>Many price-sensitive buyers</a:t>
            </a:r>
          </a:p>
          <a:p>
            <a:pPr eaLnBrk="1" hangingPunct="1">
              <a:spcBef>
                <a:spcPct val="50000"/>
              </a:spcBef>
              <a:buClr>
                <a:schemeClr val="tx1"/>
              </a:buClr>
              <a:buSzPct val="105000"/>
              <a:buFont typeface="Wingdings" pitchFamily="2" charset="2"/>
              <a:buChar char="§"/>
            </a:pPr>
            <a:r>
              <a:rPr lang="en-US" sz="3200" dirty="0">
                <a:solidFill>
                  <a:srgbClr val="800000"/>
                </a:solidFill>
                <a:cs typeface="Arial" charset="0"/>
              </a:rPr>
              <a:t>Few ways of achieving differentiation</a:t>
            </a:r>
          </a:p>
          <a:p>
            <a:pPr eaLnBrk="1" hangingPunct="1">
              <a:spcBef>
                <a:spcPct val="50000"/>
              </a:spcBef>
              <a:buClr>
                <a:schemeClr val="tx1"/>
              </a:buClr>
              <a:buSzPct val="105000"/>
              <a:buFont typeface="Wingdings" pitchFamily="2" charset="2"/>
              <a:buChar char="§"/>
            </a:pPr>
            <a:r>
              <a:rPr lang="en-US" sz="3200" dirty="0">
                <a:solidFill>
                  <a:srgbClr val="800000"/>
                </a:solidFill>
                <a:cs typeface="Arial" charset="0"/>
              </a:rPr>
              <a:t>Buyers not sensitive to brand differences</a:t>
            </a:r>
          </a:p>
          <a:p>
            <a:pPr eaLnBrk="1" hangingPunct="1">
              <a:spcBef>
                <a:spcPct val="50000"/>
              </a:spcBef>
              <a:buClr>
                <a:schemeClr val="tx1"/>
              </a:buClr>
              <a:buSzPct val="105000"/>
              <a:buFont typeface="Wingdings" pitchFamily="2" charset="2"/>
              <a:buChar char="§"/>
            </a:pPr>
            <a:r>
              <a:rPr lang="en-US" sz="3200" dirty="0">
                <a:solidFill>
                  <a:srgbClr val="800000"/>
                </a:solidFill>
                <a:cs typeface="Arial" charset="0"/>
              </a:rPr>
              <a:t>Large no of buyers w/bargaining power</a:t>
            </a:r>
          </a:p>
        </p:txBody>
      </p:sp>
      <p:sp>
        <p:nvSpPr>
          <p:cNvPr id="31748" name="Text Box 1028"/>
          <p:cNvSpPr txBox="1">
            <a:spLocks noChangeArrowheads="1"/>
          </p:cNvSpPr>
          <p:nvPr/>
        </p:nvSpPr>
        <p:spPr bwMode="auto">
          <a:xfrm>
            <a:off x="685800" y="1371600"/>
            <a:ext cx="6019800" cy="579438"/>
          </a:xfrm>
          <a:prstGeom prst="rect">
            <a:avLst/>
          </a:prstGeom>
          <a:noFill/>
          <a:ln w="9525">
            <a:noFill/>
            <a:miter lim="800000"/>
            <a:headEnd/>
            <a:tailEnd/>
          </a:ln>
          <a:effectLst/>
        </p:spPr>
        <p:txBody>
          <a:bodyPr>
            <a:spAutoFit/>
          </a:bodyPr>
          <a:lstStyle/>
          <a:p>
            <a:pPr eaLnBrk="1" hangingPunct="1">
              <a:spcBef>
                <a:spcPct val="50000"/>
              </a:spcBef>
            </a:pPr>
            <a:r>
              <a:rPr lang="en-US" sz="3200">
                <a:cs typeface="Arial" charset="0"/>
              </a:rPr>
              <a:t>Low Cost Producer Advantage</a:t>
            </a:r>
          </a:p>
        </p:txBody>
      </p:sp>
    </p:spTree>
    <p:extLst>
      <p:ext uri="{BB962C8B-B14F-4D97-AF65-F5344CB8AC3E}">
        <p14:creationId xmlns:p14="http://schemas.microsoft.com/office/powerpoint/2010/main" val="3641636895"/>
      </p:ext>
    </p:ext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additive="base">
                                        <p:cTn id="7" dur="500" fill="hold"/>
                                        <p:tgtEl>
                                          <p:spTgt spid="31747"/>
                                        </p:tgtEl>
                                        <p:attrNameLst>
                                          <p:attrName>ppt_x</p:attrName>
                                        </p:attrNameLst>
                                      </p:cBhvr>
                                      <p:tavLst>
                                        <p:tav tm="0">
                                          <p:val>
                                            <p:strVal val="#ppt_x"/>
                                          </p:val>
                                        </p:tav>
                                        <p:tav tm="100000">
                                          <p:val>
                                            <p:strVal val="#ppt_x"/>
                                          </p:val>
                                        </p:tav>
                                      </p:tavLst>
                                    </p:anim>
                                    <p:anim calcmode="lin" valueType="num">
                                      <p:cBhvr additive="base">
                                        <p:cTn id="8" dur="500" fill="hold"/>
                                        <p:tgtEl>
                                          <p:spTgt spid="317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533400" y="457200"/>
            <a:ext cx="6096000" cy="579438"/>
          </a:xfrm>
          <a:prstGeom prst="rect">
            <a:avLst/>
          </a:prstGeom>
          <a:noFill/>
          <a:ln w="9525">
            <a:noFill/>
            <a:miter lim="800000"/>
            <a:headEnd/>
            <a:tailEnd/>
          </a:ln>
          <a:effectLst/>
        </p:spPr>
        <p:txBody>
          <a:bodyPr>
            <a:spAutoFit/>
          </a:bodyPr>
          <a:lstStyle/>
          <a:p>
            <a:pPr eaLnBrk="1" hangingPunct="1">
              <a:spcBef>
                <a:spcPct val="50000"/>
              </a:spcBef>
            </a:pPr>
            <a:r>
              <a:rPr lang="en-US" sz="3200" b="1">
                <a:solidFill>
                  <a:schemeClr val="tx2"/>
                </a:solidFill>
              </a:rPr>
              <a:t>Generic Strategies</a:t>
            </a:r>
          </a:p>
        </p:txBody>
      </p:sp>
      <p:sp>
        <p:nvSpPr>
          <p:cNvPr id="33795" name="Text Box 3"/>
          <p:cNvSpPr txBox="1">
            <a:spLocks noChangeArrowheads="1"/>
          </p:cNvSpPr>
          <p:nvPr/>
        </p:nvSpPr>
        <p:spPr bwMode="auto">
          <a:xfrm>
            <a:off x="685800" y="2057400"/>
            <a:ext cx="7391400" cy="3725863"/>
          </a:xfrm>
          <a:prstGeom prst="rect">
            <a:avLst/>
          </a:prstGeom>
          <a:solidFill>
            <a:srgbClr val="FFFFCC"/>
          </a:solidFill>
          <a:ln w="9525">
            <a:noFill/>
            <a:miter lim="800000"/>
            <a:headEnd/>
            <a:tailEnd/>
          </a:ln>
          <a:effectLst/>
        </p:spPr>
        <p:txBody>
          <a:bodyPr>
            <a:spAutoFit/>
          </a:bodyPr>
          <a:lstStyle/>
          <a:p>
            <a:pPr eaLnBrk="1" hangingPunct="1">
              <a:spcBef>
                <a:spcPct val="50000"/>
              </a:spcBef>
              <a:buClr>
                <a:schemeClr val="tx1"/>
              </a:buClr>
              <a:buSzPct val="105000"/>
              <a:buFont typeface="Wingdings" pitchFamily="2" charset="2"/>
              <a:buChar char="§"/>
            </a:pPr>
            <a:r>
              <a:rPr lang="en-US" sz="2800">
                <a:solidFill>
                  <a:srgbClr val="800000"/>
                </a:solidFill>
                <a:cs typeface="Arial" charset="0"/>
              </a:rPr>
              <a:t>Greater product flexibility</a:t>
            </a:r>
          </a:p>
          <a:p>
            <a:pPr eaLnBrk="1" hangingPunct="1">
              <a:spcBef>
                <a:spcPct val="50000"/>
              </a:spcBef>
              <a:buClr>
                <a:schemeClr val="tx1"/>
              </a:buClr>
              <a:buSzPct val="105000"/>
              <a:buFont typeface="Wingdings" pitchFamily="2" charset="2"/>
              <a:buChar char="§"/>
            </a:pPr>
            <a:r>
              <a:rPr lang="en-US" sz="2800">
                <a:solidFill>
                  <a:srgbClr val="800000"/>
                </a:solidFill>
                <a:cs typeface="Arial" charset="0"/>
              </a:rPr>
              <a:t>Greater compatibility</a:t>
            </a:r>
          </a:p>
          <a:p>
            <a:pPr eaLnBrk="1" hangingPunct="1">
              <a:spcBef>
                <a:spcPct val="50000"/>
              </a:spcBef>
              <a:buClr>
                <a:schemeClr val="tx1"/>
              </a:buClr>
              <a:buSzPct val="105000"/>
              <a:buFont typeface="Wingdings" pitchFamily="2" charset="2"/>
              <a:buChar char="§"/>
            </a:pPr>
            <a:r>
              <a:rPr lang="en-US" sz="2800">
                <a:solidFill>
                  <a:srgbClr val="800000"/>
                </a:solidFill>
                <a:cs typeface="Arial" charset="0"/>
              </a:rPr>
              <a:t>Lower costs</a:t>
            </a:r>
          </a:p>
          <a:p>
            <a:pPr eaLnBrk="1" hangingPunct="1">
              <a:spcBef>
                <a:spcPct val="50000"/>
              </a:spcBef>
              <a:buClr>
                <a:schemeClr val="tx1"/>
              </a:buClr>
              <a:buSzPct val="105000"/>
              <a:buFont typeface="Wingdings" pitchFamily="2" charset="2"/>
              <a:buChar char="§"/>
            </a:pPr>
            <a:r>
              <a:rPr lang="en-US" sz="2800">
                <a:solidFill>
                  <a:srgbClr val="800000"/>
                </a:solidFill>
                <a:cs typeface="Arial" charset="0"/>
              </a:rPr>
              <a:t>Improved service</a:t>
            </a:r>
          </a:p>
          <a:p>
            <a:pPr eaLnBrk="1" hangingPunct="1">
              <a:spcBef>
                <a:spcPct val="50000"/>
              </a:spcBef>
              <a:buClr>
                <a:schemeClr val="tx1"/>
              </a:buClr>
              <a:buSzPct val="105000"/>
              <a:buFont typeface="Wingdings" pitchFamily="2" charset="2"/>
              <a:buChar char="§"/>
            </a:pPr>
            <a:r>
              <a:rPr lang="en-US" sz="2800">
                <a:solidFill>
                  <a:srgbClr val="800000"/>
                </a:solidFill>
                <a:cs typeface="Arial" charset="0"/>
              </a:rPr>
              <a:t>Greater convenience</a:t>
            </a:r>
          </a:p>
          <a:p>
            <a:pPr eaLnBrk="1" hangingPunct="1">
              <a:spcBef>
                <a:spcPct val="50000"/>
              </a:spcBef>
              <a:buClr>
                <a:schemeClr val="tx1"/>
              </a:buClr>
              <a:buSzPct val="105000"/>
              <a:buFont typeface="Wingdings" pitchFamily="2" charset="2"/>
              <a:buChar char="§"/>
            </a:pPr>
            <a:r>
              <a:rPr lang="en-US" sz="2800">
                <a:solidFill>
                  <a:srgbClr val="800000"/>
                </a:solidFill>
                <a:cs typeface="Arial" charset="0"/>
              </a:rPr>
              <a:t>More features</a:t>
            </a:r>
          </a:p>
        </p:txBody>
      </p:sp>
      <p:sp>
        <p:nvSpPr>
          <p:cNvPr id="33796" name="Text Box 4"/>
          <p:cNvSpPr txBox="1">
            <a:spLocks noChangeArrowheads="1"/>
          </p:cNvSpPr>
          <p:nvPr/>
        </p:nvSpPr>
        <p:spPr bwMode="auto">
          <a:xfrm>
            <a:off x="685800" y="1143000"/>
            <a:ext cx="6019800" cy="579438"/>
          </a:xfrm>
          <a:prstGeom prst="rect">
            <a:avLst/>
          </a:prstGeom>
          <a:noFill/>
          <a:ln w="9525">
            <a:noFill/>
            <a:miter lim="800000"/>
            <a:headEnd/>
            <a:tailEnd/>
          </a:ln>
          <a:effectLst/>
        </p:spPr>
        <p:txBody>
          <a:bodyPr>
            <a:spAutoFit/>
          </a:bodyPr>
          <a:lstStyle/>
          <a:p>
            <a:pPr eaLnBrk="1" hangingPunct="1">
              <a:spcBef>
                <a:spcPct val="50000"/>
              </a:spcBef>
            </a:pPr>
            <a:r>
              <a:rPr lang="en-US" sz="3200">
                <a:cs typeface="Arial" charset="0"/>
              </a:rPr>
              <a:t>Differentiation</a:t>
            </a:r>
          </a:p>
        </p:txBody>
      </p:sp>
    </p:spTree>
    <p:extLst>
      <p:ext uri="{BB962C8B-B14F-4D97-AF65-F5344CB8AC3E}">
        <p14:creationId xmlns:p14="http://schemas.microsoft.com/office/powerpoint/2010/main" val="822822657"/>
      </p:ext>
    </p:ext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795"/>
                                        </p:tgtEl>
                                        <p:attrNameLst>
                                          <p:attrName>style.visibility</p:attrName>
                                        </p:attrNameLst>
                                      </p:cBhvr>
                                      <p:to>
                                        <p:strVal val="visible"/>
                                      </p:to>
                                    </p:set>
                                    <p:anim calcmode="lin" valueType="num">
                                      <p:cBhvr additive="base">
                                        <p:cTn id="7" dur="500" fill="hold"/>
                                        <p:tgtEl>
                                          <p:spTgt spid="33795"/>
                                        </p:tgtEl>
                                        <p:attrNameLst>
                                          <p:attrName>ppt_x</p:attrName>
                                        </p:attrNameLst>
                                      </p:cBhvr>
                                      <p:tavLst>
                                        <p:tav tm="0">
                                          <p:val>
                                            <p:strVal val="#ppt_x"/>
                                          </p:val>
                                        </p:tav>
                                        <p:tav tm="100000">
                                          <p:val>
                                            <p:strVal val="#ppt_x"/>
                                          </p:val>
                                        </p:tav>
                                      </p:tavLst>
                                    </p:anim>
                                    <p:anim calcmode="lin" valueType="num">
                                      <p:cBhvr additive="base">
                                        <p:cTn id="8" dur="500" fill="hold"/>
                                        <p:tgtEl>
                                          <p:spTgt spid="337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533400" y="457200"/>
            <a:ext cx="6096000" cy="579438"/>
          </a:xfrm>
          <a:prstGeom prst="rect">
            <a:avLst/>
          </a:prstGeom>
          <a:noFill/>
          <a:ln w="9525">
            <a:noFill/>
            <a:miter lim="800000"/>
            <a:headEnd/>
            <a:tailEnd/>
          </a:ln>
          <a:effectLst/>
        </p:spPr>
        <p:txBody>
          <a:bodyPr>
            <a:spAutoFit/>
          </a:bodyPr>
          <a:lstStyle/>
          <a:p>
            <a:pPr eaLnBrk="1" hangingPunct="1">
              <a:spcBef>
                <a:spcPct val="50000"/>
              </a:spcBef>
            </a:pPr>
            <a:r>
              <a:rPr lang="en-US" sz="3200" b="1">
                <a:solidFill>
                  <a:schemeClr val="tx2"/>
                </a:solidFill>
              </a:rPr>
              <a:t>Generic Strategies</a:t>
            </a:r>
          </a:p>
        </p:txBody>
      </p:sp>
      <p:sp>
        <p:nvSpPr>
          <p:cNvPr id="35843" name="Text Box 3"/>
          <p:cNvSpPr txBox="1">
            <a:spLocks noChangeArrowheads="1"/>
          </p:cNvSpPr>
          <p:nvPr/>
        </p:nvSpPr>
        <p:spPr bwMode="auto">
          <a:xfrm>
            <a:off x="914400" y="2514600"/>
            <a:ext cx="7391400" cy="1801813"/>
          </a:xfrm>
          <a:prstGeom prst="rect">
            <a:avLst/>
          </a:prstGeom>
          <a:solidFill>
            <a:srgbClr val="FFFFCC"/>
          </a:solidFill>
          <a:ln w="9525">
            <a:noFill/>
            <a:miter lim="800000"/>
            <a:headEnd/>
            <a:tailEnd/>
          </a:ln>
          <a:effectLst/>
        </p:spPr>
        <p:txBody>
          <a:bodyPr>
            <a:spAutoFit/>
          </a:bodyPr>
          <a:lstStyle/>
          <a:p>
            <a:pPr eaLnBrk="1" hangingPunct="1">
              <a:spcBef>
                <a:spcPct val="50000"/>
              </a:spcBef>
              <a:buClr>
                <a:schemeClr val="tx1"/>
              </a:buClr>
              <a:buSzPct val="105000"/>
              <a:buFont typeface="Wingdings" pitchFamily="2" charset="2"/>
              <a:buChar char="§"/>
            </a:pPr>
            <a:r>
              <a:rPr lang="en-US" sz="2800">
                <a:solidFill>
                  <a:srgbClr val="800000"/>
                </a:solidFill>
                <a:cs typeface="Arial" charset="0"/>
              </a:rPr>
              <a:t>Industry segment of sufficient size</a:t>
            </a:r>
          </a:p>
          <a:p>
            <a:pPr eaLnBrk="1" hangingPunct="1">
              <a:spcBef>
                <a:spcPct val="50000"/>
              </a:spcBef>
              <a:buClr>
                <a:schemeClr val="tx1"/>
              </a:buClr>
              <a:buSzPct val="105000"/>
              <a:buFont typeface="Wingdings" pitchFamily="2" charset="2"/>
              <a:buChar char="§"/>
            </a:pPr>
            <a:r>
              <a:rPr lang="en-US" sz="2800">
                <a:solidFill>
                  <a:srgbClr val="800000"/>
                </a:solidFill>
                <a:cs typeface="Arial" charset="0"/>
              </a:rPr>
              <a:t>Good growth potential</a:t>
            </a:r>
          </a:p>
          <a:p>
            <a:pPr eaLnBrk="1" hangingPunct="1">
              <a:spcBef>
                <a:spcPct val="50000"/>
              </a:spcBef>
              <a:buClr>
                <a:schemeClr val="tx1"/>
              </a:buClr>
              <a:buSzPct val="105000"/>
              <a:buFont typeface="Wingdings" pitchFamily="2" charset="2"/>
              <a:buChar char="§"/>
            </a:pPr>
            <a:r>
              <a:rPr lang="en-US" sz="2800">
                <a:solidFill>
                  <a:srgbClr val="800000"/>
                </a:solidFill>
                <a:cs typeface="Arial" charset="0"/>
              </a:rPr>
              <a:t>Not crucial to success of major competitors</a:t>
            </a:r>
          </a:p>
        </p:txBody>
      </p:sp>
      <p:sp>
        <p:nvSpPr>
          <p:cNvPr id="35844" name="Text Box 4"/>
          <p:cNvSpPr txBox="1">
            <a:spLocks noChangeArrowheads="1"/>
          </p:cNvSpPr>
          <p:nvPr/>
        </p:nvSpPr>
        <p:spPr bwMode="auto">
          <a:xfrm>
            <a:off x="685800" y="1524000"/>
            <a:ext cx="6019800" cy="579438"/>
          </a:xfrm>
          <a:prstGeom prst="rect">
            <a:avLst/>
          </a:prstGeom>
          <a:noFill/>
          <a:ln w="9525">
            <a:noFill/>
            <a:miter lim="800000"/>
            <a:headEnd/>
            <a:tailEnd/>
          </a:ln>
          <a:effectLst/>
        </p:spPr>
        <p:txBody>
          <a:bodyPr>
            <a:spAutoFit/>
          </a:bodyPr>
          <a:lstStyle/>
          <a:p>
            <a:pPr eaLnBrk="1" hangingPunct="1">
              <a:spcBef>
                <a:spcPct val="50000"/>
              </a:spcBef>
            </a:pPr>
            <a:r>
              <a:rPr lang="en-US" sz="3200">
                <a:cs typeface="Arial" charset="0"/>
              </a:rPr>
              <a:t>Focus</a:t>
            </a:r>
          </a:p>
        </p:txBody>
      </p:sp>
    </p:spTree>
    <p:extLst>
      <p:ext uri="{BB962C8B-B14F-4D97-AF65-F5344CB8AC3E}">
        <p14:creationId xmlns:p14="http://schemas.microsoft.com/office/powerpoint/2010/main" val="614938166"/>
      </p:ext>
    </p:ext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843"/>
                                        </p:tgtEl>
                                        <p:attrNameLst>
                                          <p:attrName>style.visibility</p:attrName>
                                        </p:attrNameLst>
                                      </p:cBhvr>
                                      <p:to>
                                        <p:strVal val="visible"/>
                                      </p:to>
                                    </p:set>
                                    <p:anim calcmode="lin" valueType="num">
                                      <p:cBhvr additive="base">
                                        <p:cTn id="7" dur="500" fill="hold"/>
                                        <p:tgtEl>
                                          <p:spTgt spid="35843"/>
                                        </p:tgtEl>
                                        <p:attrNameLst>
                                          <p:attrName>ppt_x</p:attrName>
                                        </p:attrNameLst>
                                      </p:cBhvr>
                                      <p:tavLst>
                                        <p:tav tm="0">
                                          <p:val>
                                            <p:strVal val="#ppt_x"/>
                                          </p:val>
                                        </p:tav>
                                        <p:tav tm="100000">
                                          <p:val>
                                            <p:strVal val="#ppt_x"/>
                                          </p:val>
                                        </p:tav>
                                      </p:tavLst>
                                    </p:anim>
                                    <p:anim calcmode="lin" valueType="num">
                                      <p:cBhvr additive="base">
                                        <p:cTn id="8" dur="500" fill="hold"/>
                                        <p:tgtEl>
                                          <p:spTgt spid="358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en-US" sz="3800"/>
              <a:t>Three strategies for managing fast growth</a:t>
            </a:r>
          </a:p>
        </p:txBody>
      </p:sp>
      <p:sp>
        <p:nvSpPr>
          <p:cNvPr id="21507" name="Rectangle 3"/>
          <p:cNvSpPr>
            <a:spLocks noGrp="1" noChangeArrowheads="1"/>
          </p:cNvSpPr>
          <p:nvPr>
            <p:ph type="body" idx="1"/>
          </p:nvPr>
        </p:nvSpPr>
        <p:spPr/>
        <p:txBody>
          <a:bodyPr/>
          <a:lstStyle/>
          <a:p>
            <a:r>
              <a:rPr lang="en-US"/>
              <a:t>Scaling</a:t>
            </a:r>
          </a:p>
          <a:p>
            <a:r>
              <a:rPr lang="en-US"/>
              <a:t>Duplication</a:t>
            </a:r>
          </a:p>
          <a:p>
            <a:r>
              <a:rPr lang="en-US"/>
              <a:t>Granulation</a:t>
            </a:r>
          </a:p>
        </p:txBody>
      </p:sp>
    </p:spTree>
    <p:extLst>
      <p:ext uri="{BB962C8B-B14F-4D97-AF65-F5344CB8AC3E}">
        <p14:creationId xmlns:p14="http://schemas.microsoft.com/office/powerpoint/2010/main" val="406983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sz="3800"/>
              <a:t>Scaling – doing more of what you are good at</a:t>
            </a:r>
          </a:p>
        </p:txBody>
      </p:sp>
      <p:sp>
        <p:nvSpPr>
          <p:cNvPr id="22531" name="Rectangle 3"/>
          <p:cNvSpPr>
            <a:spLocks noGrp="1" noChangeArrowheads="1"/>
          </p:cNvSpPr>
          <p:nvPr>
            <p:ph type="body" idx="1"/>
          </p:nvPr>
        </p:nvSpPr>
        <p:spPr/>
        <p:txBody>
          <a:bodyPr>
            <a:normAutofit fontScale="92500" lnSpcReduction="10000"/>
          </a:bodyPr>
          <a:lstStyle/>
          <a:p>
            <a:pPr>
              <a:lnSpc>
                <a:spcPct val="80000"/>
              </a:lnSpc>
            </a:pPr>
            <a:r>
              <a:rPr lang="en-US" sz="2800"/>
              <a:t>Focus on concrete product, technology, or customer segment</a:t>
            </a:r>
          </a:p>
          <a:p>
            <a:pPr>
              <a:lnSpc>
                <a:spcPct val="80000"/>
              </a:lnSpc>
            </a:pPr>
            <a:r>
              <a:rPr lang="en-US" sz="2800"/>
              <a:t>Invest aggressively</a:t>
            </a:r>
          </a:p>
          <a:p>
            <a:pPr lvl="1">
              <a:lnSpc>
                <a:spcPct val="80000"/>
              </a:lnSpc>
            </a:pPr>
            <a:r>
              <a:rPr lang="en-US" sz="2400"/>
              <a:t>Expand product development around core technologies, expand product lines, increase marketing using existing channels to reach new groups</a:t>
            </a:r>
          </a:p>
          <a:p>
            <a:pPr>
              <a:lnSpc>
                <a:spcPct val="80000"/>
              </a:lnSpc>
            </a:pPr>
            <a:r>
              <a:rPr lang="en-US" sz="2800"/>
              <a:t>Specialize and standardize</a:t>
            </a:r>
          </a:p>
          <a:p>
            <a:pPr>
              <a:lnSpc>
                <a:spcPct val="80000"/>
              </a:lnSpc>
            </a:pPr>
            <a:r>
              <a:rPr lang="en-US" sz="2800"/>
              <a:t>Hire the right mix</a:t>
            </a:r>
          </a:p>
          <a:p>
            <a:pPr>
              <a:lnSpc>
                <a:spcPct val="80000"/>
              </a:lnSpc>
            </a:pPr>
            <a:r>
              <a:rPr lang="en-US" sz="2800"/>
              <a:t>Adapt the structures</a:t>
            </a:r>
          </a:p>
          <a:p>
            <a:pPr>
              <a:lnSpc>
                <a:spcPct val="80000"/>
              </a:lnSpc>
            </a:pPr>
            <a:r>
              <a:rPr lang="en-US" sz="2800"/>
              <a:t>Learn from customers</a:t>
            </a:r>
          </a:p>
        </p:txBody>
      </p:sp>
    </p:spTree>
    <p:extLst>
      <p:ext uri="{BB962C8B-B14F-4D97-AF65-F5344CB8AC3E}">
        <p14:creationId xmlns:p14="http://schemas.microsoft.com/office/powerpoint/2010/main" val="2266867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sz="3800"/>
              <a:t>Duplication: Repeat the business model in new regions</a:t>
            </a:r>
          </a:p>
        </p:txBody>
      </p:sp>
      <p:sp>
        <p:nvSpPr>
          <p:cNvPr id="23555" name="Rectangle 3"/>
          <p:cNvSpPr>
            <a:spLocks noGrp="1" noChangeArrowheads="1"/>
          </p:cNvSpPr>
          <p:nvPr>
            <p:ph type="body" idx="1"/>
          </p:nvPr>
        </p:nvSpPr>
        <p:spPr/>
        <p:txBody>
          <a:bodyPr/>
          <a:lstStyle/>
          <a:p>
            <a:r>
              <a:rPr lang="en-US"/>
              <a:t>Balance standardization and adaptation</a:t>
            </a:r>
          </a:p>
          <a:p>
            <a:r>
              <a:rPr lang="en-US"/>
              <a:t>Hire flexible, independent managers</a:t>
            </a:r>
          </a:p>
          <a:p>
            <a:r>
              <a:rPr lang="en-US"/>
              <a:t>Duplicate key parts of the infrastructure</a:t>
            </a:r>
          </a:p>
          <a:p>
            <a:r>
              <a:rPr lang="en-US"/>
              <a:t>Duplication entrepreneurial knowledge</a:t>
            </a:r>
          </a:p>
          <a:p>
            <a:r>
              <a:rPr lang="en-US"/>
              <a:t>Be aware of the limitations</a:t>
            </a:r>
          </a:p>
        </p:txBody>
      </p:sp>
    </p:spTree>
    <p:extLst>
      <p:ext uri="{BB962C8B-B14F-4D97-AF65-F5344CB8AC3E}">
        <p14:creationId xmlns:p14="http://schemas.microsoft.com/office/powerpoint/2010/main" val="4913152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en-US" sz="3800"/>
              <a:t>Granulation: Growing select business cells</a:t>
            </a:r>
          </a:p>
        </p:txBody>
      </p:sp>
      <p:sp>
        <p:nvSpPr>
          <p:cNvPr id="24579" name="Rectangle 3"/>
          <p:cNvSpPr>
            <a:spLocks noGrp="1" noChangeArrowheads="1"/>
          </p:cNvSpPr>
          <p:nvPr>
            <p:ph type="body" idx="1"/>
          </p:nvPr>
        </p:nvSpPr>
        <p:spPr/>
        <p:txBody>
          <a:bodyPr/>
          <a:lstStyle/>
          <a:p>
            <a:r>
              <a:rPr lang="en-US"/>
              <a:t>Focus on specific areas of business</a:t>
            </a:r>
          </a:p>
          <a:p>
            <a:r>
              <a:rPr lang="en-US"/>
              <a:t>Balance the old and the new</a:t>
            </a:r>
          </a:p>
          <a:p>
            <a:r>
              <a:rPr lang="en-US"/>
              <a:t>Balance formal and informal</a:t>
            </a:r>
          </a:p>
          <a:p>
            <a:r>
              <a:rPr lang="en-US"/>
              <a:t>Evaluate and monitor</a:t>
            </a:r>
          </a:p>
          <a:p>
            <a:r>
              <a:rPr lang="en-US"/>
              <a:t>Learn from customers, partners, and competition </a:t>
            </a:r>
          </a:p>
        </p:txBody>
      </p:sp>
    </p:spTree>
    <p:extLst>
      <p:ext uri="{BB962C8B-B14F-4D97-AF65-F5344CB8AC3E}">
        <p14:creationId xmlns:p14="http://schemas.microsoft.com/office/powerpoint/2010/main" val="2590339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a:t>Understand competitors</a:t>
            </a:r>
          </a:p>
        </p:txBody>
      </p:sp>
      <p:sp>
        <p:nvSpPr>
          <p:cNvPr id="58371" name="Rectangle 3"/>
          <p:cNvSpPr>
            <a:spLocks noGrp="1" noChangeArrowheads="1"/>
          </p:cNvSpPr>
          <p:nvPr>
            <p:ph type="body" idx="1"/>
          </p:nvPr>
        </p:nvSpPr>
        <p:spPr/>
        <p:txBody>
          <a:bodyPr/>
          <a:lstStyle/>
          <a:p>
            <a:r>
              <a:rPr lang="en-US" dirty="0"/>
              <a:t>There 3 types of competitor</a:t>
            </a:r>
          </a:p>
          <a:p>
            <a:pPr lvl="1"/>
            <a:r>
              <a:rPr lang="en-US" dirty="0"/>
              <a:t>Direct competitors</a:t>
            </a:r>
          </a:p>
          <a:p>
            <a:pPr lvl="2"/>
            <a:r>
              <a:rPr lang="en-US" dirty="0"/>
              <a:t>Compete against on a day-to day basis</a:t>
            </a:r>
          </a:p>
          <a:p>
            <a:pPr lvl="1"/>
            <a:r>
              <a:rPr lang="en-US" dirty="0"/>
              <a:t>Close competitors</a:t>
            </a:r>
          </a:p>
          <a:p>
            <a:pPr lvl="2"/>
            <a:r>
              <a:rPr lang="en-US" dirty="0"/>
              <a:t>Those that similar, but not identical products/services</a:t>
            </a:r>
          </a:p>
          <a:p>
            <a:pPr lvl="1"/>
            <a:r>
              <a:rPr lang="en-US" dirty="0"/>
              <a:t>Indirect competitors</a:t>
            </a:r>
          </a:p>
          <a:p>
            <a:pPr lvl="2"/>
            <a:r>
              <a:rPr lang="en-US" dirty="0"/>
              <a:t>More varied</a:t>
            </a:r>
          </a:p>
        </p:txBody>
      </p:sp>
    </p:spTree>
    <p:extLst>
      <p:ext uri="{BB962C8B-B14F-4D97-AF65-F5344CB8AC3E}">
        <p14:creationId xmlns:p14="http://schemas.microsoft.com/office/powerpoint/2010/main" val="4147610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09600" y="1219200"/>
            <a:ext cx="8697912" cy="914400"/>
          </a:xfrm>
        </p:spPr>
        <p:txBody>
          <a:bodyPr>
            <a:normAutofit fontScale="90000"/>
          </a:bodyPr>
          <a:lstStyle/>
          <a:p>
            <a:r>
              <a:rPr lang="en-US" sz="3800" dirty="0"/>
              <a:t>What we can learn from competitors?</a:t>
            </a:r>
            <a:br>
              <a:rPr lang="en-US" sz="3800" dirty="0"/>
            </a:br>
            <a:endParaRPr lang="en-US" sz="3800" dirty="0"/>
          </a:p>
        </p:txBody>
      </p:sp>
      <p:sp>
        <p:nvSpPr>
          <p:cNvPr id="59395" name="Rectangle 3"/>
          <p:cNvSpPr>
            <a:spLocks noGrp="1" noChangeArrowheads="1"/>
          </p:cNvSpPr>
          <p:nvPr>
            <p:ph type="body" idx="1"/>
          </p:nvPr>
        </p:nvSpPr>
        <p:spPr/>
        <p:txBody>
          <a:bodyPr/>
          <a:lstStyle/>
          <a:p>
            <a:r>
              <a:rPr lang="en-US"/>
              <a:t>Products and services</a:t>
            </a:r>
          </a:p>
          <a:p>
            <a:r>
              <a:rPr lang="en-US"/>
              <a:t>Product line</a:t>
            </a:r>
          </a:p>
          <a:p>
            <a:r>
              <a:rPr lang="en-US"/>
              <a:t>Promotional activities</a:t>
            </a:r>
          </a:p>
          <a:p>
            <a:r>
              <a:rPr lang="en-US"/>
              <a:t>Distribution</a:t>
            </a:r>
          </a:p>
          <a:p>
            <a:endParaRPr lang="en-US"/>
          </a:p>
        </p:txBody>
      </p:sp>
    </p:spTree>
    <p:extLst>
      <p:ext uri="{BB962C8B-B14F-4D97-AF65-F5344CB8AC3E}">
        <p14:creationId xmlns:p14="http://schemas.microsoft.com/office/powerpoint/2010/main" val="1601662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MY" altLang="en-US">
                <a:ea typeface="ＭＳ Ｐゴシック" panose="020B0600070205080204" pitchFamily="34" charset="-128"/>
              </a:rPr>
              <a:t>Introduction</a:t>
            </a:r>
          </a:p>
        </p:txBody>
      </p:sp>
      <p:sp>
        <p:nvSpPr>
          <p:cNvPr id="8195" name="Content Placeholder 1"/>
          <p:cNvSpPr>
            <a:spLocks noGrp="1"/>
          </p:cNvSpPr>
          <p:nvPr>
            <p:ph idx="1"/>
          </p:nvPr>
        </p:nvSpPr>
        <p:spPr>
          <a:xfrm>
            <a:off x="152400" y="1676400"/>
            <a:ext cx="8839200" cy="4449763"/>
          </a:xfrm>
        </p:spPr>
        <p:txBody>
          <a:bodyPr/>
          <a:lstStyle/>
          <a:p>
            <a:r>
              <a:rPr lang="en-MY" altLang="en-US">
                <a:ea typeface="ＭＳ Ｐゴシック" panose="020B0600070205080204" pitchFamily="34" charset="-128"/>
              </a:rPr>
              <a:t>An organization’s objectives are worked out based on the organization’s mission, vision and  strategies developed to take advantage of the external opportunities available and to suit the resources that can be mobilized by the organization. </a:t>
            </a:r>
          </a:p>
          <a:p>
            <a:r>
              <a:rPr lang="en-MY" altLang="en-US">
                <a:ea typeface="ＭＳ Ｐゴシック" panose="020B0600070205080204" pitchFamily="34" charset="-128"/>
              </a:rPr>
              <a:t>Organization management involves the  process of organizing, planning, leading and controlling resources and activities of an organization to achieve the set objectives. </a:t>
            </a:r>
          </a:p>
        </p:txBody>
      </p:sp>
    </p:spTree>
    <p:extLst>
      <p:ext uri="{BB962C8B-B14F-4D97-AF65-F5344CB8AC3E}">
        <p14:creationId xmlns:p14="http://schemas.microsoft.com/office/powerpoint/2010/main" val="2822923350"/>
      </p:ext>
    </p:extLst>
  </p:cSld>
  <p:clrMapOvr>
    <a:masterClrMapping/>
  </p:clrMapOvr>
  <p:transition spd="med">
    <p:zoom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195513" y="2349500"/>
            <a:ext cx="5113337" cy="914400"/>
          </a:xfrm>
        </p:spPr>
        <p:txBody>
          <a:bodyPr>
            <a:normAutofit fontScale="90000"/>
          </a:bodyPr>
          <a:lstStyle/>
          <a:p>
            <a:r>
              <a:rPr lang="en-US" sz="4800">
                <a:solidFill>
                  <a:schemeClr val="folHlink"/>
                </a:solidFill>
                <a:latin typeface="Algerian" pitchFamily="82" charset="0"/>
              </a:rPr>
              <a:t>Thank you</a:t>
            </a:r>
            <a:br>
              <a:rPr lang="en-US" sz="4800">
                <a:solidFill>
                  <a:schemeClr val="folHlink"/>
                </a:solidFill>
                <a:latin typeface="Algerian" pitchFamily="82" charset="0"/>
              </a:rPr>
            </a:br>
            <a:endParaRPr lang="en-US" sz="4800">
              <a:solidFill>
                <a:schemeClr val="folHlink"/>
              </a:solidFill>
              <a:latin typeface="Algerian" pitchFamily="82" charset="0"/>
            </a:endParaRPr>
          </a:p>
        </p:txBody>
      </p:sp>
      <p:sp>
        <p:nvSpPr>
          <p:cNvPr id="53252" name="Text Box 4"/>
          <p:cNvSpPr txBox="1">
            <a:spLocks noChangeArrowheads="1"/>
          </p:cNvSpPr>
          <p:nvPr/>
        </p:nvSpPr>
        <p:spPr bwMode="auto">
          <a:xfrm>
            <a:off x="1116013" y="3644900"/>
            <a:ext cx="6696075" cy="1187450"/>
          </a:xfrm>
          <a:prstGeom prst="rect">
            <a:avLst/>
          </a:prstGeom>
          <a:noFill/>
          <a:ln w="9525">
            <a:noFill/>
            <a:miter lim="800000"/>
            <a:headEnd/>
            <a:tailEnd/>
          </a:ln>
          <a:effectLst/>
        </p:spPr>
        <p:txBody>
          <a:bodyPr>
            <a:spAutoFit/>
          </a:bodyPr>
          <a:lstStyle/>
          <a:p>
            <a:pPr algn="ctr">
              <a:spcBef>
                <a:spcPct val="50000"/>
              </a:spcBef>
            </a:pPr>
            <a:r>
              <a:rPr lang="en-US" sz="2400">
                <a:solidFill>
                  <a:schemeClr val="folHlink"/>
                </a:solidFill>
                <a:latin typeface="Baskerville Old Face" pitchFamily="18" charset="0"/>
              </a:rPr>
              <a:t>Champions believe in themselves even if no one else does. In  order to succeed, we must first believe that we can. They can because they think they can.</a:t>
            </a:r>
          </a:p>
        </p:txBody>
      </p:sp>
    </p:spTree>
    <p:extLst>
      <p:ext uri="{BB962C8B-B14F-4D97-AF65-F5344CB8AC3E}">
        <p14:creationId xmlns:p14="http://schemas.microsoft.com/office/powerpoint/2010/main" val="3226735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286000" y="457200"/>
            <a:ext cx="6858000" cy="1066800"/>
          </a:xfrm>
        </p:spPr>
        <p:txBody>
          <a:bodyPr>
            <a:normAutofit fontScale="90000"/>
          </a:bodyPr>
          <a:lstStyle/>
          <a:p>
            <a:r>
              <a:rPr lang="en-MY" altLang="en-US" dirty="0">
                <a:ea typeface="ＭＳ Ｐゴシック" panose="020B0600070205080204" pitchFamily="34" charset="-128"/>
              </a:rPr>
              <a:t>Organization Mission and Vision</a:t>
            </a:r>
            <a:br>
              <a:rPr lang="en-MY" altLang="en-US" dirty="0">
                <a:ea typeface="ＭＳ Ｐゴシック" panose="020B0600070205080204" pitchFamily="34" charset="-128"/>
              </a:rPr>
            </a:br>
            <a:endParaRPr lang="en-MY" altLang="en-US" dirty="0">
              <a:ea typeface="ＭＳ Ｐゴシック" panose="020B0600070205080204" pitchFamily="34" charset="-128"/>
            </a:endParaRPr>
          </a:p>
        </p:txBody>
      </p:sp>
      <p:sp>
        <p:nvSpPr>
          <p:cNvPr id="9219" name="Content Placeholder 2"/>
          <p:cNvSpPr>
            <a:spLocks noGrp="1"/>
          </p:cNvSpPr>
          <p:nvPr>
            <p:ph idx="1"/>
          </p:nvPr>
        </p:nvSpPr>
        <p:spPr/>
        <p:txBody>
          <a:bodyPr/>
          <a:lstStyle/>
          <a:p>
            <a:r>
              <a:rPr lang="en-MY" altLang="en-US">
                <a:ea typeface="ＭＳ Ｐゴシック" panose="020B0600070205080204" pitchFamily="34" charset="-128"/>
              </a:rPr>
              <a:t>The organization mission is an attempt to provide meaning or answer to “why you do, what you are doing and where you are headed”.</a:t>
            </a:r>
          </a:p>
          <a:p>
            <a:r>
              <a:rPr lang="en-MY" altLang="en-US">
                <a:ea typeface="ＭＳ Ｐゴシック" panose="020B0600070205080204" pitchFamily="34" charset="-128"/>
              </a:rPr>
              <a:t>In October 2015, Mark Zuckerberg, the Facebook CEO, talked about the importance of having a “strong sense of mission” to effect meaningful change in the world. </a:t>
            </a:r>
          </a:p>
        </p:txBody>
      </p:sp>
    </p:spTree>
    <p:extLst>
      <p:ext uri="{BB962C8B-B14F-4D97-AF65-F5344CB8AC3E}">
        <p14:creationId xmlns:p14="http://schemas.microsoft.com/office/powerpoint/2010/main" val="16571112"/>
      </p:ext>
    </p:extLst>
  </p:cSld>
  <p:clrMapOvr>
    <a:masterClrMapping/>
  </p:clrMapOvr>
  <p:transition spd="med">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533400" y="152400"/>
            <a:ext cx="8610600" cy="1265238"/>
          </a:xfrm>
        </p:spPr>
        <p:txBody>
          <a:bodyPr>
            <a:normAutofit/>
          </a:bodyPr>
          <a:lstStyle/>
          <a:p>
            <a:r>
              <a:rPr lang="en-MY" altLang="en-US" dirty="0">
                <a:ea typeface="ＭＳ Ｐゴシック" panose="020B0600070205080204" pitchFamily="34" charset="-128"/>
              </a:rPr>
              <a:t>Organization Mission and Vision (cont.)</a:t>
            </a:r>
          </a:p>
        </p:txBody>
      </p:sp>
      <p:sp>
        <p:nvSpPr>
          <p:cNvPr id="10243" name="Content Placeholder 2"/>
          <p:cNvSpPr>
            <a:spLocks noGrp="1"/>
          </p:cNvSpPr>
          <p:nvPr>
            <p:ph idx="1"/>
          </p:nvPr>
        </p:nvSpPr>
        <p:spPr>
          <a:xfrm>
            <a:off x="0" y="1447800"/>
            <a:ext cx="9144000" cy="4876800"/>
          </a:xfrm>
        </p:spPr>
        <p:txBody>
          <a:bodyPr/>
          <a:lstStyle/>
          <a:p>
            <a:pPr>
              <a:defRPr/>
            </a:pPr>
            <a:r>
              <a:rPr lang="en-MY" sz="2600" dirty="0">
                <a:ea typeface="ＭＳ Ｐゴシック" pitchFamily="34" charset="-128"/>
              </a:rPr>
              <a:t>The themes of believing in your mission, caring more deeply than anyone else and always looking ahead is relevant to anything you might build. </a:t>
            </a:r>
          </a:p>
          <a:p>
            <a:pPr>
              <a:defRPr/>
            </a:pPr>
            <a:r>
              <a:rPr lang="en-MY" sz="2600" dirty="0">
                <a:ea typeface="ＭＳ Ｐゴシック" pitchFamily="34" charset="-128"/>
              </a:rPr>
              <a:t>Collins and </a:t>
            </a:r>
            <a:r>
              <a:rPr lang="en-MY" sz="2600" dirty="0" err="1">
                <a:ea typeface="ＭＳ Ｐゴシック" pitchFamily="34" charset="-128"/>
              </a:rPr>
              <a:t>Porras</a:t>
            </a:r>
            <a:r>
              <a:rPr lang="en-MY" sz="2600" dirty="0">
                <a:ea typeface="ＭＳ Ｐゴシック" pitchFamily="34" charset="-128"/>
              </a:rPr>
              <a:t> (1994) list the following as mission statements or “whys”. These “whys” are big “whys” that motivate entrepreneurs and those who work for them and with them. </a:t>
            </a:r>
          </a:p>
          <a:p>
            <a:pPr marL="266700" indent="0">
              <a:buFont typeface="Wingdings" panose="05000000000000000000" pitchFamily="2" charset="2"/>
              <a:buNone/>
              <a:defRPr/>
            </a:pPr>
            <a:r>
              <a:rPr lang="en-US" sz="2600" dirty="0">
                <a:ea typeface="ＭＳ Ｐゴシック" pitchFamily="34" charset="-128"/>
              </a:rPr>
              <a:t>  </a:t>
            </a:r>
            <a:r>
              <a:rPr lang="en-MY" sz="2600" dirty="0">
                <a:ea typeface="ＭＳ Ｐゴシック" pitchFamily="34" charset="-128"/>
              </a:rPr>
              <a:t>(a) To preserve and improve human life (Merck)</a:t>
            </a:r>
          </a:p>
          <a:p>
            <a:pPr marL="266700" indent="0">
              <a:buFont typeface="Wingdings" panose="05000000000000000000" pitchFamily="2" charset="2"/>
              <a:buNone/>
              <a:defRPr/>
            </a:pPr>
            <a:r>
              <a:rPr lang="en-MY" sz="2600" dirty="0">
                <a:ea typeface="ＭＳ Ｐゴシック" pitchFamily="34" charset="-128"/>
              </a:rPr>
              <a:t>  (b) To make people happy (Walt Disney)</a:t>
            </a:r>
          </a:p>
          <a:p>
            <a:pPr marL="444500" lvl="2" indent="0">
              <a:buFontTx/>
              <a:buNone/>
              <a:defRPr/>
            </a:pPr>
            <a:r>
              <a:rPr lang="en-MY" sz="2600" dirty="0">
                <a:ea typeface="ＭＳ Ｐゴシック" pitchFamily="34" charset="-128"/>
              </a:rPr>
              <a:t>(c) To make technical contributions for the advancement </a:t>
            </a:r>
          </a:p>
          <a:p>
            <a:pPr marL="444500" lvl="2" indent="0">
              <a:buFontTx/>
              <a:buNone/>
              <a:defRPr/>
            </a:pPr>
            <a:r>
              <a:rPr lang="en-MY" sz="2600" dirty="0">
                <a:ea typeface="ＭＳ Ｐゴシック" pitchFamily="34" charset="-128"/>
              </a:rPr>
              <a:t>      and welfare of humanity (HP)</a:t>
            </a:r>
          </a:p>
        </p:txBody>
      </p:sp>
    </p:spTree>
    <p:extLst>
      <p:ext uri="{BB962C8B-B14F-4D97-AF65-F5344CB8AC3E}">
        <p14:creationId xmlns:p14="http://schemas.microsoft.com/office/powerpoint/2010/main" val="3582561788"/>
      </p:ext>
    </p:extLst>
  </p:cSld>
  <p:clrMapOvr>
    <a:masterClrMapping/>
  </p:clrMapOvr>
  <p:transition spd="med">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p:txBody>
          <a:bodyPr/>
          <a:lstStyle/>
          <a:p>
            <a:pPr>
              <a:defRPr/>
            </a:pPr>
            <a:r>
              <a:rPr lang="en-MY" altLang="en-US" dirty="0">
                <a:ea typeface="ＭＳ Ｐゴシック" pitchFamily="34" charset="-128"/>
              </a:rPr>
              <a:t>The next questions that an entrepreneur must ask are: </a:t>
            </a:r>
          </a:p>
          <a:p>
            <a:pPr marL="457200" lvl="1" indent="0">
              <a:buFontTx/>
              <a:buNone/>
              <a:defRPr/>
            </a:pPr>
            <a:r>
              <a:rPr lang="en-MY" altLang="en-US" dirty="0">
                <a:ea typeface="ＭＳ Ｐゴシック" pitchFamily="34" charset="-128"/>
              </a:rPr>
              <a:t>(a) “What to do?” </a:t>
            </a:r>
          </a:p>
          <a:p>
            <a:pPr marL="457200" lvl="1" indent="0">
              <a:buFontTx/>
              <a:buNone/>
              <a:defRPr/>
            </a:pPr>
            <a:r>
              <a:rPr lang="en-MY" altLang="en-US" dirty="0">
                <a:ea typeface="ＭＳ Ｐゴシック" pitchFamily="34" charset="-128"/>
              </a:rPr>
              <a:t>(b) “How to do?” </a:t>
            </a:r>
          </a:p>
          <a:p>
            <a:pPr marL="457200" lvl="1" indent="0">
              <a:buFontTx/>
              <a:buNone/>
              <a:defRPr/>
            </a:pPr>
            <a:r>
              <a:rPr lang="en-MY" altLang="en-US" dirty="0">
                <a:ea typeface="ＭＳ Ｐゴシック" pitchFamily="34" charset="-128"/>
              </a:rPr>
              <a:t>(c) “When to do?” </a:t>
            </a:r>
          </a:p>
          <a:p>
            <a:pPr marL="457200" lvl="1" indent="0">
              <a:buFontTx/>
              <a:buNone/>
              <a:defRPr/>
            </a:pPr>
            <a:r>
              <a:rPr lang="en-MY" altLang="en-US" dirty="0">
                <a:ea typeface="ＭＳ Ｐゴシック" pitchFamily="34" charset="-128"/>
              </a:rPr>
              <a:t>(d) “Where to do?” </a:t>
            </a:r>
          </a:p>
          <a:p>
            <a:pPr lvl="1">
              <a:buFontTx/>
              <a:buNone/>
              <a:defRPr/>
            </a:pPr>
            <a:r>
              <a:rPr lang="en-MY" altLang="en-US" dirty="0">
                <a:ea typeface="ＭＳ Ｐゴシック" pitchFamily="34" charset="-128"/>
              </a:rPr>
              <a:t>The answer to these questions will explain the</a:t>
            </a:r>
          </a:p>
          <a:p>
            <a:pPr lvl="1">
              <a:buFontTx/>
              <a:buNone/>
              <a:defRPr/>
            </a:pPr>
            <a:r>
              <a:rPr lang="en-MY" altLang="en-US" dirty="0">
                <a:ea typeface="ＭＳ Ｐゴシック" pitchFamily="34" charset="-128"/>
              </a:rPr>
              <a:t>basic strategies of a particular company.</a:t>
            </a:r>
          </a:p>
        </p:txBody>
      </p:sp>
      <p:sp>
        <p:nvSpPr>
          <p:cNvPr id="2" name="Title 1"/>
          <p:cNvSpPr>
            <a:spLocks noGrp="1"/>
          </p:cNvSpPr>
          <p:nvPr>
            <p:ph type="title"/>
          </p:nvPr>
        </p:nvSpPr>
        <p:spPr>
          <a:xfrm>
            <a:off x="457200" y="152400"/>
            <a:ext cx="8686800" cy="1265238"/>
          </a:xfrm>
        </p:spPr>
        <p:txBody>
          <a:bodyPr>
            <a:normAutofit/>
          </a:bodyPr>
          <a:lstStyle/>
          <a:p>
            <a:r>
              <a:rPr lang="en-MY" altLang="en-US" dirty="0">
                <a:ea typeface="ＭＳ Ｐゴシック" panose="020B0600070205080204" pitchFamily="34" charset="-128"/>
              </a:rPr>
              <a:t>Organization Mission and Vision (cont.)</a:t>
            </a:r>
          </a:p>
        </p:txBody>
      </p:sp>
    </p:spTree>
    <p:extLst>
      <p:ext uri="{BB962C8B-B14F-4D97-AF65-F5344CB8AC3E}">
        <p14:creationId xmlns:p14="http://schemas.microsoft.com/office/powerpoint/2010/main" val="652660105"/>
      </p:ext>
    </p:extLst>
  </p:cSld>
  <p:clrMapOvr>
    <a:masterClrMapping/>
  </p:clrMapOvr>
  <p:transition spd="med">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MY" altLang="en-US">
                <a:ea typeface="ＭＳ Ｐゴシック" panose="020B0600070205080204" pitchFamily="34" charset="-128"/>
              </a:rPr>
              <a:t>“What” of Strategy </a:t>
            </a:r>
          </a:p>
        </p:txBody>
      </p:sp>
      <p:sp>
        <p:nvSpPr>
          <p:cNvPr id="12291" name="Content Placeholder 2"/>
          <p:cNvSpPr>
            <a:spLocks noGrp="1"/>
          </p:cNvSpPr>
          <p:nvPr>
            <p:ph idx="1"/>
          </p:nvPr>
        </p:nvSpPr>
        <p:spPr>
          <a:xfrm>
            <a:off x="0" y="1447800"/>
            <a:ext cx="9144000" cy="4800600"/>
          </a:xfrm>
        </p:spPr>
        <p:txBody>
          <a:bodyPr/>
          <a:lstStyle/>
          <a:p>
            <a:r>
              <a:rPr lang="en-MY" altLang="en-US" sz="2700">
                <a:ea typeface="ＭＳ Ｐゴシック" panose="020B0600070205080204" pitchFamily="34" charset="-128"/>
              </a:rPr>
              <a:t>This refers to the vision or change agenda that the entrepreneur wants to achieve within a time frame. </a:t>
            </a:r>
          </a:p>
          <a:p>
            <a:r>
              <a:rPr lang="en-MY" altLang="en-US" sz="2700">
                <a:ea typeface="ＭＳ Ｐゴシック" panose="020B0600070205080204" pitchFamily="34" charset="-128"/>
              </a:rPr>
              <a:t>Organizations normally express their vision statement in a crisp and precise form and it acts as a shared aspiration that provides long-term directions and targets of the organization. </a:t>
            </a:r>
          </a:p>
          <a:p>
            <a:r>
              <a:rPr lang="en-MY" altLang="en-US" sz="2700">
                <a:ea typeface="ＭＳ Ｐゴシック" panose="020B0600070205080204" pitchFamily="34" charset="-128"/>
              </a:rPr>
              <a:t>Vision statements always refer to the aspired performance or quality goal in providing products or services within a targeted geographical area of operation and may include the long-term company’s aspirations.</a:t>
            </a:r>
          </a:p>
          <a:p>
            <a:endParaRPr lang="en-MY" altLang="en-US">
              <a:ea typeface="ＭＳ Ｐゴシック" panose="020B0600070205080204" pitchFamily="34" charset="-128"/>
            </a:endParaRPr>
          </a:p>
        </p:txBody>
      </p:sp>
    </p:spTree>
    <p:extLst>
      <p:ext uri="{BB962C8B-B14F-4D97-AF65-F5344CB8AC3E}">
        <p14:creationId xmlns:p14="http://schemas.microsoft.com/office/powerpoint/2010/main" val="2515376518"/>
      </p:ext>
    </p:extLst>
  </p:cSld>
  <p:clrMapOvr>
    <a:masterClrMapping/>
  </p:clrMapOvr>
  <p:transition spd="med">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MY" altLang="en-US">
                <a:ea typeface="ＭＳ Ｐゴシック" panose="020B0600070205080204" pitchFamily="34" charset="-128"/>
              </a:rPr>
              <a:t>“What” of Strategy (cont.)</a:t>
            </a:r>
          </a:p>
        </p:txBody>
      </p:sp>
      <p:sp>
        <p:nvSpPr>
          <p:cNvPr id="13315" name="Content Placeholder 2"/>
          <p:cNvSpPr>
            <a:spLocks noGrp="1"/>
          </p:cNvSpPr>
          <p:nvPr>
            <p:ph idx="1"/>
          </p:nvPr>
        </p:nvSpPr>
        <p:spPr>
          <a:xfrm>
            <a:off x="0" y="1524000"/>
            <a:ext cx="9144000" cy="4602163"/>
          </a:xfrm>
        </p:spPr>
        <p:txBody>
          <a:bodyPr/>
          <a:lstStyle/>
          <a:p>
            <a:r>
              <a:rPr lang="en-MY" altLang="en-US">
                <a:ea typeface="ＭＳ Ｐゴシック" panose="020B0600070205080204" pitchFamily="34" charset="-128"/>
              </a:rPr>
              <a:t>Visions must clearly indicate the gap—preferably a quantifiable value gap—between what the firm is today and where it expects to be, say in three years from now. </a:t>
            </a:r>
          </a:p>
          <a:p>
            <a:r>
              <a:rPr lang="en-MY" altLang="en-US">
                <a:ea typeface="ＭＳ Ｐゴシック" panose="020B0600070205080204" pitchFamily="34" charset="-128"/>
              </a:rPr>
              <a:t>Based on the example earlier, Facebook started with a vision of having 100 million users. Upon achieving this, the challenge was raised to 1 billion users. The “how” of strategy will be the integrated choices translated into programmes and projects that the organization implements to close the value gap. </a:t>
            </a:r>
          </a:p>
        </p:txBody>
      </p:sp>
    </p:spTree>
    <p:extLst>
      <p:ext uri="{BB962C8B-B14F-4D97-AF65-F5344CB8AC3E}">
        <p14:creationId xmlns:p14="http://schemas.microsoft.com/office/powerpoint/2010/main" val="4139650146"/>
      </p:ext>
    </p:extLst>
  </p:cSld>
  <p:clrMapOvr>
    <a:masterClrMapping/>
  </p:clrMapOvr>
  <p:transition spd="med">
    <p:zoom dir="in"/>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Capsules">
  <a:themeElements>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9">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FF99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1364</TotalTime>
  <Words>1723</Words>
  <Application>Microsoft Office PowerPoint</Application>
  <PresentationFormat>On-screen Show (4:3)</PresentationFormat>
  <Paragraphs>221</Paragraphs>
  <Slides>40</Slides>
  <Notes>5</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40</vt:i4>
      </vt:variant>
    </vt:vector>
  </HeadingPairs>
  <TitlesOfParts>
    <vt:vector size="52" baseType="lpstr">
      <vt:lpstr>ＭＳ Ｐゴシック</vt:lpstr>
      <vt:lpstr>Algerian</vt:lpstr>
      <vt:lpstr>Arial</vt:lpstr>
      <vt:lpstr>Baskerville Old Face</vt:lpstr>
      <vt:lpstr>Century Gothic</vt:lpstr>
      <vt:lpstr>Constantia</vt:lpstr>
      <vt:lpstr>Times New Roman</vt:lpstr>
      <vt:lpstr>Wingdings</vt:lpstr>
      <vt:lpstr>Wingdings 2</vt:lpstr>
      <vt:lpstr>Clarity</vt:lpstr>
      <vt:lpstr>Capsules</vt:lpstr>
      <vt:lpstr>Austin</vt:lpstr>
      <vt:lpstr>PowerPoint Presentation</vt:lpstr>
      <vt:lpstr>INTRODUCTION</vt:lpstr>
      <vt:lpstr>CHARACTERISTICS OF SMEs</vt:lpstr>
      <vt:lpstr>Introduction</vt:lpstr>
      <vt:lpstr>Organization Mission and Vision </vt:lpstr>
      <vt:lpstr>Organization Mission and Vision (cont.)</vt:lpstr>
      <vt:lpstr>Organization Mission and Vision (cont.)</vt:lpstr>
      <vt:lpstr>“What” of Strategy </vt:lpstr>
      <vt:lpstr>“What” of Strategy (cont.)</vt:lpstr>
      <vt:lpstr>“What” of Strategy (cont.)</vt:lpstr>
      <vt:lpstr>“What” of Strategy (cont.)</vt:lpstr>
      <vt:lpstr>“What” of Strategy (cont.)</vt:lpstr>
      <vt:lpstr>“What” of Strategy (cont.)</vt:lpstr>
      <vt:lpstr>“What” of Strategy (cont.)</vt:lpstr>
      <vt:lpstr>“What” of Strategy (cont.)</vt:lpstr>
      <vt:lpstr>Organization Objectives</vt:lpstr>
      <vt:lpstr>Organization Structure </vt:lpstr>
      <vt:lpstr>ORGANISATIONAL PRINCIPLES AND STRUCTURE</vt:lpstr>
      <vt:lpstr>Organization Structure (cont.) </vt:lpstr>
      <vt:lpstr>Planning</vt:lpstr>
      <vt:lpstr>Controlling</vt:lpstr>
      <vt:lpstr>Managing  Entrepreneurial Growth</vt:lpstr>
      <vt:lpstr>Organizational changes  during growth</vt:lpstr>
      <vt:lpstr>New skills for the entrepreneur</vt:lpstr>
      <vt:lpstr>Growth Strategies</vt:lpstr>
      <vt:lpstr>EXAMPLE</vt:lpstr>
      <vt:lpstr>Strategies</vt:lpstr>
      <vt:lpstr>Pressures On Firm Growth</vt:lpstr>
      <vt:lpstr>Overcoming  Financial Resources Pressure</vt:lpstr>
      <vt:lpstr>PowerPoint Presentation</vt:lpstr>
      <vt:lpstr>PowerPoint Presentation</vt:lpstr>
      <vt:lpstr>PowerPoint Presentation</vt:lpstr>
      <vt:lpstr>PowerPoint Presentation</vt:lpstr>
      <vt:lpstr>Three strategies for managing fast growth</vt:lpstr>
      <vt:lpstr>Scaling – doing more of what you are good at</vt:lpstr>
      <vt:lpstr>Duplication: Repeat the business model in new regions</vt:lpstr>
      <vt:lpstr>Granulation: Growing select business cells</vt:lpstr>
      <vt:lpstr>Understand competitors</vt:lpstr>
      <vt:lpstr>What we can learn from competitors? </vt:lpstr>
      <vt:lpstr>Thank you </vt:lpstr>
    </vt:vector>
  </TitlesOfParts>
  <Company>kutkm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Keusahawanan Teknologi  DACA 4142</dc:title>
  <dc:creator>SENTOT IMAM WAHJONO</dc:creator>
  <cp:lastModifiedBy>ISMAIL BIN IBRAHIM</cp:lastModifiedBy>
  <cp:revision>224</cp:revision>
  <cp:lastPrinted>2013-03-19T04:55:57Z</cp:lastPrinted>
  <dcterms:created xsi:type="dcterms:W3CDTF">2005-12-06T02:15:40Z</dcterms:created>
  <dcterms:modified xsi:type="dcterms:W3CDTF">2022-12-05T00:57:37Z</dcterms:modified>
</cp:coreProperties>
</file>