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81" r:id="rId3"/>
    <p:sldId id="282" r:id="rId4"/>
    <p:sldId id="283" r:id="rId5"/>
    <p:sldId id="284" r:id="rId6"/>
    <p:sldId id="285" r:id="rId7"/>
    <p:sldId id="286" r:id="rId8"/>
    <p:sldId id="287" r:id="rId9"/>
    <p:sldId id="302" r:id="rId10"/>
    <p:sldId id="303" r:id="rId11"/>
    <p:sldId id="288" r:id="rId12"/>
    <p:sldId id="289" r:id="rId13"/>
    <p:sldId id="290" r:id="rId14"/>
    <p:sldId id="291" r:id="rId15"/>
    <p:sldId id="292" r:id="rId16"/>
    <p:sldId id="293" r:id="rId17"/>
    <p:sldId id="294" r:id="rId18"/>
    <p:sldId id="295" r:id="rId19"/>
    <p:sldId id="296" r:id="rId20"/>
    <p:sldId id="297" r:id="rId21"/>
    <p:sldId id="298" r:id="rId22"/>
    <p:sldId id="304" r:id="rId23"/>
    <p:sldId id="305" r:id="rId24"/>
    <p:sldId id="306" r:id="rId25"/>
    <p:sldId id="299" r:id="rId26"/>
    <p:sldId id="300" r:id="rId27"/>
    <p:sldId id="301" r:id="rId28"/>
    <p:sldId id="268" r:id="rId29"/>
    <p:sldId id="276" r:id="rId30"/>
    <p:sldId id="27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90" y="11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s-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28C7B-AD8A-4781-9D89-9EAE415197F7}" type="datetimeFigureOut">
              <a:rPr lang="ms-MY" smtClean="0"/>
              <a:t>31/10/2022</a:t>
            </a:fld>
            <a:endParaRPr lang="ms-MY"/>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ms-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s-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04AE0-23B5-4374-B6D4-686EB2149AE0}" type="slidenum">
              <a:rPr lang="ms-MY" smtClean="0"/>
              <a:t>‹#›</a:t>
            </a:fld>
            <a:endParaRPr lang="ms-MY"/>
          </a:p>
        </p:txBody>
      </p:sp>
    </p:spTree>
    <p:extLst>
      <p:ext uri="{BB962C8B-B14F-4D97-AF65-F5344CB8AC3E}">
        <p14:creationId xmlns:p14="http://schemas.microsoft.com/office/powerpoint/2010/main" val="4102366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6988CEC8-C3A1-4AD4-B75E-CCAFB1F71530}" type="slidenum">
              <a:rPr lang="en-US" altLang="en-US">
                <a:latin typeface="Arial" panose="020B0604020202020204" pitchFamily="34" charset="0"/>
              </a:rPr>
              <a:pPr eaLnBrk="1" hangingPunct="1">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2575853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37518B51-CB35-45BE-8A49-E8D5E0863446}" type="slidenum">
              <a:rPr lang="en-US" altLang="en-US">
                <a:latin typeface="Arial" panose="020B0604020202020204" pitchFamily="34" charset="0"/>
              </a:rPr>
              <a:pPr eaLnBrk="1" hangingPunct="1">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100984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E9F95F9E-C5F2-40C8-B807-12590FDA58EE}" type="slidenum">
              <a:rPr lang="en-US" altLang="en-US">
                <a:latin typeface="Arial" panose="020B0604020202020204" pitchFamily="34" charset="0"/>
              </a:rPr>
              <a:pPr eaLnBrk="1" hangingPunct="1">
                <a:spcBef>
                  <a:spcPct val="0"/>
                </a:spcBef>
              </a:pPr>
              <a:t>14</a:t>
            </a:fld>
            <a:endParaRPr lang="en-US" altLang="en-US">
              <a:latin typeface="Arial" panose="020B0604020202020204" pitchFamily="34" charset="0"/>
            </a:endParaRPr>
          </a:p>
        </p:txBody>
      </p:sp>
    </p:spTree>
    <p:extLst>
      <p:ext uri="{BB962C8B-B14F-4D97-AF65-F5344CB8AC3E}">
        <p14:creationId xmlns:p14="http://schemas.microsoft.com/office/powerpoint/2010/main" val="3123446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356F58FF-46C1-43E4-B9FE-5C16672C4750}" type="slidenum">
              <a:rPr lang="en-US" altLang="en-US">
                <a:latin typeface="Arial" panose="020B0604020202020204" pitchFamily="34" charset="0"/>
              </a:rPr>
              <a:pPr eaLnBrk="1" hangingPunct="1">
                <a:spcBef>
                  <a:spcPct val="0"/>
                </a:spcBef>
              </a:pPr>
              <a:t>15</a:t>
            </a:fld>
            <a:endParaRPr lang="en-US" altLang="en-US">
              <a:latin typeface="Arial" panose="020B0604020202020204" pitchFamily="34" charset="0"/>
            </a:endParaRPr>
          </a:p>
        </p:txBody>
      </p:sp>
    </p:spTree>
    <p:extLst>
      <p:ext uri="{BB962C8B-B14F-4D97-AF65-F5344CB8AC3E}">
        <p14:creationId xmlns:p14="http://schemas.microsoft.com/office/powerpoint/2010/main" val="1862494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550BB83-14A1-4887-BF08-4A967795D65B}" type="slidenum">
              <a:rPr lang="en-US" altLang="en-US">
                <a:latin typeface="Arial" panose="020B0604020202020204" pitchFamily="34" charset="0"/>
              </a:rPr>
              <a:pPr eaLnBrk="1" hangingPunct="1">
                <a:spcBef>
                  <a:spcPct val="0"/>
                </a:spcBef>
              </a:pPr>
              <a:t>16</a:t>
            </a:fld>
            <a:endParaRPr lang="en-US" altLang="en-US">
              <a:latin typeface="Arial" panose="020B0604020202020204" pitchFamily="34" charset="0"/>
            </a:endParaRPr>
          </a:p>
        </p:txBody>
      </p:sp>
    </p:spTree>
    <p:extLst>
      <p:ext uri="{BB962C8B-B14F-4D97-AF65-F5344CB8AC3E}">
        <p14:creationId xmlns:p14="http://schemas.microsoft.com/office/powerpoint/2010/main" val="3698185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7439EAB6-839D-41F0-BDAC-BEF88A564E82}" type="slidenum">
              <a:rPr lang="en-US" altLang="en-US">
                <a:latin typeface="Arial" panose="020B0604020202020204" pitchFamily="34" charset="0"/>
              </a:rPr>
              <a:pPr eaLnBrk="1" hangingPunct="1">
                <a:spcBef>
                  <a:spcPct val="0"/>
                </a:spcBef>
              </a:pPr>
              <a:t>17</a:t>
            </a:fld>
            <a:endParaRPr lang="en-US" altLang="en-US">
              <a:latin typeface="Arial" panose="020B0604020202020204" pitchFamily="34" charset="0"/>
            </a:endParaRPr>
          </a:p>
        </p:txBody>
      </p:sp>
    </p:spTree>
    <p:extLst>
      <p:ext uri="{BB962C8B-B14F-4D97-AF65-F5344CB8AC3E}">
        <p14:creationId xmlns:p14="http://schemas.microsoft.com/office/powerpoint/2010/main" val="2297270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77CD1739-6712-4B88-B2A2-C95E16D66A3B}" type="slidenum">
              <a:rPr lang="en-US" altLang="en-US">
                <a:latin typeface="Arial" panose="020B0604020202020204" pitchFamily="34" charset="0"/>
              </a:rPr>
              <a:pPr eaLnBrk="1" hangingPunct="1">
                <a:spcBef>
                  <a:spcPct val="0"/>
                </a:spcBef>
              </a:pPr>
              <a:t>18</a:t>
            </a:fld>
            <a:endParaRPr lang="en-US" altLang="en-US">
              <a:latin typeface="Arial" panose="020B0604020202020204" pitchFamily="34" charset="0"/>
            </a:endParaRPr>
          </a:p>
        </p:txBody>
      </p:sp>
    </p:spTree>
    <p:extLst>
      <p:ext uri="{BB962C8B-B14F-4D97-AF65-F5344CB8AC3E}">
        <p14:creationId xmlns:p14="http://schemas.microsoft.com/office/powerpoint/2010/main" val="215726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F08F0B95-7BE5-43D4-93D4-E46EFD24836F}" type="slidenum">
              <a:rPr lang="en-US" altLang="en-US">
                <a:latin typeface="Arial" panose="020B0604020202020204" pitchFamily="34" charset="0"/>
              </a:rPr>
              <a:pPr eaLnBrk="1" hangingPunct="1">
                <a:spcBef>
                  <a:spcPct val="0"/>
                </a:spcBef>
              </a:pPr>
              <a:t>19</a:t>
            </a:fld>
            <a:endParaRPr lang="en-US" altLang="en-US">
              <a:latin typeface="Arial" panose="020B0604020202020204" pitchFamily="34" charset="0"/>
            </a:endParaRPr>
          </a:p>
        </p:txBody>
      </p:sp>
    </p:spTree>
    <p:extLst>
      <p:ext uri="{BB962C8B-B14F-4D97-AF65-F5344CB8AC3E}">
        <p14:creationId xmlns:p14="http://schemas.microsoft.com/office/powerpoint/2010/main" val="1628901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49E2DDF8-DF20-4597-9544-55B7149F9A44}" type="slidenum">
              <a:rPr lang="en-US" altLang="en-US">
                <a:latin typeface="Arial" panose="020B0604020202020204" pitchFamily="34" charset="0"/>
              </a:rPr>
              <a:pPr eaLnBrk="1" hangingPunct="1">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1785415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DB299411-B85F-4905-9F66-E4EF990B84BB}" type="slidenum">
              <a:rPr lang="en-US" altLang="en-US">
                <a:latin typeface="Arial" panose="020B0604020202020204" pitchFamily="34" charset="0"/>
              </a:rPr>
              <a:pPr eaLnBrk="1" hangingPunct="1">
                <a:spcBef>
                  <a:spcPct val="0"/>
                </a:spcBef>
              </a:pPr>
              <a:t>21</a:t>
            </a:fld>
            <a:endParaRPr lang="en-US" altLang="en-US">
              <a:latin typeface="Arial" panose="020B0604020202020204" pitchFamily="34" charset="0"/>
            </a:endParaRPr>
          </a:p>
        </p:txBody>
      </p:sp>
    </p:spTree>
    <p:extLst>
      <p:ext uri="{BB962C8B-B14F-4D97-AF65-F5344CB8AC3E}">
        <p14:creationId xmlns:p14="http://schemas.microsoft.com/office/powerpoint/2010/main" val="2298914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2606C5A0-E790-4EBA-8F11-3D769D903917}" type="slidenum">
              <a:rPr lang="en-US" altLang="en-US">
                <a:latin typeface="Arial" panose="020B0604020202020204" pitchFamily="34" charset="0"/>
              </a:rPr>
              <a:pPr eaLnBrk="1" hangingPunct="1">
                <a:spcBef>
                  <a:spcPct val="0"/>
                </a:spcBef>
              </a:pPr>
              <a:t>25</a:t>
            </a:fld>
            <a:endParaRPr lang="en-US" altLang="en-US">
              <a:latin typeface="Arial" panose="020B0604020202020204" pitchFamily="34" charset="0"/>
            </a:endParaRPr>
          </a:p>
        </p:txBody>
      </p:sp>
    </p:spTree>
    <p:extLst>
      <p:ext uri="{BB962C8B-B14F-4D97-AF65-F5344CB8AC3E}">
        <p14:creationId xmlns:p14="http://schemas.microsoft.com/office/powerpoint/2010/main" val="65592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A4F6C02-5EF9-4D37-85A8-177FE284CCD8}" type="slidenum">
              <a:rPr lang="en-US" altLang="en-US">
                <a:latin typeface="Arial" panose="020B0604020202020204" pitchFamily="34" charset="0"/>
              </a:rPr>
              <a:pPr eaLnBrk="1" hangingPunct="1">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4064645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16B02633-7AB3-4197-921C-3EC087B264DE}" type="slidenum">
              <a:rPr lang="en-US" altLang="en-US">
                <a:latin typeface="Arial" panose="020B0604020202020204" pitchFamily="34" charset="0"/>
              </a:rPr>
              <a:pPr eaLnBrk="1" hangingPunct="1">
                <a:spcBef>
                  <a:spcPct val="0"/>
                </a:spcBef>
              </a:pPr>
              <a:t>26</a:t>
            </a:fld>
            <a:endParaRPr lang="en-US" altLang="en-US">
              <a:latin typeface="Arial" panose="020B0604020202020204" pitchFamily="34" charset="0"/>
            </a:endParaRPr>
          </a:p>
        </p:txBody>
      </p:sp>
    </p:spTree>
    <p:extLst>
      <p:ext uri="{BB962C8B-B14F-4D97-AF65-F5344CB8AC3E}">
        <p14:creationId xmlns:p14="http://schemas.microsoft.com/office/powerpoint/2010/main" val="4197490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2B0EC7EF-86DA-488A-8DCE-6EF2DA3B6256}" type="slidenum">
              <a:rPr lang="en-US" altLang="en-US">
                <a:latin typeface="Arial" panose="020B0604020202020204" pitchFamily="34" charset="0"/>
              </a:rPr>
              <a:pPr eaLnBrk="1" hangingPunct="1">
                <a:spcBef>
                  <a:spcPct val="0"/>
                </a:spcBef>
              </a:pPr>
              <a:t>27</a:t>
            </a:fld>
            <a:endParaRPr lang="en-US" altLang="en-US">
              <a:latin typeface="Arial" panose="020B0604020202020204" pitchFamily="34" charset="0"/>
            </a:endParaRPr>
          </a:p>
        </p:txBody>
      </p:sp>
    </p:spTree>
    <p:extLst>
      <p:ext uri="{BB962C8B-B14F-4D97-AF65-F5344CB8AC3E}">
        <p14:creationId xmlns:p14="http://schemas.microsoft.com/office/powerpoint/2010/main" val="263342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94A482DE-C6ED-4981-8FC6-0289373C177A}" type="slidenum">
              <a:rPr lang="en-US" altLang="en-US">
                <a:latin typeface="Arial" panose="020B0604020202020204" pitchFamily="34" charset="0"/>
              </a:rPr>
              <a:pPr eaLnBrk="1" hangingPunct="1">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3063818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32ABF3EA-F534-4746-8C59-1C5808A33930}" type="slidenum">
              <a:rPr lang="en-US" altLang="en-US">
                <a:latin typeface="Arial" panose="020B0604020202020204" pitchFamily="34" charset="0"/>
              </a:rPr>
              <a:pPr eaLnBrk="1" hangingPunct="1">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426911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2DAAD300-EA03-4E42-9360-7FD789ED2D01}" type="slidenum">
              <a:rPr lang="en-US" altLang="en-US">
                <a:latin typeface="Arial" panose="020B0604020202020204" pitchFamily="34" charset="0"/>
              </a:rPr>
              <a:pPr eaLnBrk="1" hangingPunct="1">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2417090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D4F0BCB-DDC3-4997-8C2A-08CF04738BD2}" type="slidenum">
              <a:rPr lang="en-US" altLang="en-US">
                <a:latin typeface="Arial" panose="020B0604020202020204" pitchFamily="34" charset="0"/>
              </a:rPr>
              <a:pPr eaLnBrk="1" hangingPunct="1">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414710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C08E1275-AC23-400C-BE5B-0609B2D2AA75}" type="slidenum">
              <a:rPr lang="en-US" altLang="en-US">
                <a:latin typeface="Arial" panose="020B0604020202020204" pitchFamily="34" charset="0"/>
              </a:rPr>
              <a:pPr eaLnBrk="1" hangingPunct="1">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276664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B2C53C8A-2CCC-4806-9A4E-CF571D78FC2B}" type="slidenum">
              <a:rPr lang="en-US" altLang="en-US">
                <a:latin typeface="Arial" panose="020B0604020202020204" pitchFamily="34" charset="0"/>
              </a:rPr>
              <a:pPr eaLnBrk="1" hangingPunct="1">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117133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ltLang="en-US">
              <a:ea typeface="ＭＳ Ｐゴシック" panose="020B0600070205080204" pitchFamily="34" charset="-128"/>
            </a:endParaRP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96ADC0DA-90F4-44B7-BFEE-A3AB3B35FCC3}" type="slidenum">
              <a:rPr lang="en-US" altLang="en-US">
                <a:latin typeface="Arial" panose="020B0604020202020204" pitchFamily="34" charset="0"/>
              </a:rPr>
              <a:pPr eaLnBrk="1" hangingPunct="1">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652486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09BE1D7-E39D-4545-BA2D-AD05A465042D}" type="datetimeFigureOut">
              <a:rPr lang="en-US" smtClean="0"/>
              <a:t>10/31/2022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89915F3-4C54-49CC-BF48-89920BA3FD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9BE1D7-E39D-4545-BA2D-AD05A465042D}"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915F3-4C54-49CC-BF48-89920BA3FD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9BE1D7-E39D-4545-BA2D-AD05A465042D}"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915F3-4C54-49CC-BF48-89920BA3FD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9BE1D7-E39D-4545-BA2D-AD05A465042D}"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915F3-4C54-49CC-BF48-89920BA3FD90}"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09BE1D7-E39D-4545-BA2D-AD05A465042D}"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915F3-4C54-49CC-BF48-89920BA3FD9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09BE1D7-E39D-4545-BA2D-AD05A465042D}"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915F3-4C54-49CC-BF48-89920BA3FD90}"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09BE1D7-E39D-4545-BA2D-AD05A465042D}"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915F3-4C54-49CC-BF48-89920BA3FD9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09BE1D7-E39D-4545-BA2D-AD05A465042D}"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915F3-4C54-49CC-BF48-89920BA3FD90}"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BE1D7-E39D-4545-BA2D-AD05A465042D}"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915F3-4C54-49CC-BF48-89920BA3FD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09BE1D7-E39D-4545-BA2D-AD05A465042D}"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915F3-4C54-49CC-BF48-89920BA3FD9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09BE1D7-E39D-4545-BA2D-AD05A465042D}" type="datetimeFigureOut">
              <a:rPr lang="en-US" smtClean="0"/>
              <a:t>10/31/2022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89915F3-4C54-49CC-BF48-89920BA3FD9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09BE1D7-E39D-4545-BA2D-AD05A465042D}" type="datetimeFigureOut">
              <a:rPr lang="en-US" smtClean="0"/>
              <a:t>10/31/2022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89915F3-4C54-49CC-BF48-89920BA3FD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1238"/>
            <a:ext cx="7772400" cy="2363162"/>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2200" dirty="0">
                <a:solidFill>
                  <a:schemeClr val="tx1">
                    <a:lumMod val="65000"/>
                    <a:lumOff val="35000"/>
                  </a:schemeClr>
                </a:solidFill>
              </a:rPr>
              <a:t>BTMW 4012</a:t>
            </a:r>
            <a:br>
              <a:rPr lang="en-US" sz="2200" dirty="0">
                <a:solidFill>
                  <a:schemeClr val="tx1">
                    <a:lumMod val="65000"/>
                    <a:lumOff val="35000"/>
                  </a:schemeClr>
                </a:solidFill>
              </a:rPr>
            </a:br>
            <a:r>
              <a:rPr lang="en-US" sz="2200" dirty="0">
                <a:solidFill>
                  <a:schemeClr val="tx1">
                    <a:lumMod val="65000"/>
                    <a:lumOff val="35000"/>
                  </a:schemeClr>
                </a:solidFill>
              </a:rPr>
              <a:t>TECHNOPRENEURSHIP</a:t>
            </a:r>
            <a:br>
              <a:rPr lang="en-US" sz="2200" dirty="0">
                <a:solidFill>
                  <a:schemeClr val="tx1">
                    <a:lumMod val="65000"/>
                    <a:lumOff val="35000"/>
                  </a:schemeClr>
                </a:solidFill>
              </a:rPr>
            </a:br>
            <a:br>
              <a:rPr lang="en-US" sz="2200" dirty="0">
                <a:solidFill>
                  <a:schemeClr val="tx1">
                    <a:lumMod val="65000"/>
                    <a:lumOff val="35000"/>
                  </a:schemeClr>
                </a:solidFill>
              </a:rPr>
            </a:br>
            <a:r>
              <a:rPr lang="en-US" sz="3100" dirty="0">
                <a:solidFill>
                  <a:srgbClr val="FF0000"/>
                </a:solidFill>
              </a:rPr>
              <a:t>LECTURE 5</a:t>
            </a:r>
            <a:br>
              <a:rPr lang="en-US" dirty="0"/>
            </a:br>
            <a:r>
              <a:rPr lang="en-US" sz="8000" dirty="0">
                <a:solidFill>
                  <a:srgbClr val="0070C0"/>
                </a:solidFill>
                <a:effectLst>
                  <a:outerShdw blurRad="38100" dist="38100" dir="2700000" algn="tl">
                    <a:srgbClr val="000000">
                      <a:alpha val="43137"/>
                    </a:srgbClr>
                  </a:outerShdw>
                </a:effectLst>
              </a:rPr>
              <a:t>MARKETING</a:t>
            </a:r>
            <a:br>
              <a:rPr lang="en-US" sz="7300" dirty="0">
                <a:solidFill>
                  <a:srgbClr val="0070C0"/>
                </a:solidFill>
                <a:effectLst>
                  <a:outerShdw blurRad="38100" dist="38100" dir="2700000" algn="tl">
                    <a:srgbClr val="000000">
                      <a:alpha val="43137"/>
                    </a:srgbClr>
                  </a:outerShdw>
                </a:effectLst>
              </a:rPr>
            </a:b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58352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219200"/>
          <a:ext cx="8229600" cy="5422118"/>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92918">
                <a:tc>
                  <a:txBody>
                    <a:bodyPr/>
                    <a:lstStyle/>
                    <a:p>
                      <a:r>
                        <a:rPr lang="en-US" sz="1600" dirty="0">
                          <a:latin typeface="Arial Narrow" panose="020B0606020202030204" pitchFamily="34" charset="0"/>
                        </a:rPr>
                        <a:t>Segmentation</a:t>
                      </a:r>
                    </a:p>
                  </a:txBody>
                  <a:tcPr/>
                </a:tc>
                <a:tc>
                  <a:txBody>
                    <a:bodyPr/>
                    <a:lstStyle/>
                    <a:p>
                      <a:r>
                        <a:rPr lang="en-US" sz="1600" dirty="0">
                          <a:latin typeface="Arial Narrow" panose="020B0606020202030204" pitchFamily="34" charset="0"/>
                        </a:rPr>
                        <a:t>Variables/Bases</a:t>
                      </a:r>
                    </a:p>
                  </a:txBody>
                  <a:tcPr/>
                </a:tc>
                <a:extLst>
                  <a:ext uri="{0D108BD9-81ED-4DB2-BD59-A6C34878D82A}">
                    <a16:rowId xmlns:a16="http://schemas.microsoft.com/office/drawing/2014/main" val="10000"/>
                  </a:ext>
                </a:extLst>
              </a:tr>
              <a:tr h="1259491">
                <a:tc>
                  <a:txBody>
                    <a:bodyPr/>
                    <a:lstStyle/>
                    <a:p>
                      <a:r>
                        <a:rPr lang="en-US" sz="1400" dirty="0">
                          <a:latin typeface="Arial Narrow" panose="020B0606020202030204" pitchFamily="34" charset="0"/>
                        </a:rPr>
                        <a:t>1. Geographic</a:t>
                      </a:r>
                    </a:p>
                  </a:txBody>
                  <a:tcPr/>
                </a:tc>
                <a:tc>
                  <a:txBody>
                    <a:bodyPr/>
                    <a:lstStyle/>
                    <a:p>
                      <a:r>
                        <a:rPr lang="en-US" sz="1300" dirty="0">
                          <a:latin typeface="Arial Narrow" panose="020B0606020202030204" pitchFamily="34" charset="0"/>
                        </a:rPr>
                        <a:t>District</a:t>
                      </a:r>
                    </a:p>
                    <a:p>
                      <a:r>
                        <a:rPr lang="en-US" sz="1300" dirty="0">
                          <a:latin typeface="Arial Narrow" panose="020B0606020202030204" pitchFamily="34" charset="0"/>
                        </a:rPr>
                        <a:t>Residency</a:t>
                      </a:r>
                    </a:p>
                    <a:p>
                      <a:r>
                        <a:rPr lang="en-US" sz="1300" dirty="0">
                          <a:latin typeface="Arial Narrow" panose="020B0606020202030204" pitchFamily="34" charset="0"/>
                        </a:rPr>
                        <a:t>Division</a:t>
                      </a:r>
                    </a:p>
                    <a:p>
                      <a:r>
                        <a:rPr lang="en-US" sz="1300" dirty="0">
                          <a:latin typeface="Arial Narrow" panose="020B0606020202030204" pitchFamily="34" charset="0"/>
                        </a:rPr>
                        <a:t>State</a:t>
                      </a:r>
                    </a:p>
                    <a:p>
                      <a:r>
                        <a:rPr lang="en-US" sz="1300" dirty="0">
                          <a:latin typeface="Arial Narrow" panose="020B0606020202030204" pitchFamily="34" charset="0"/>
                        </a:rPr>
                        <a:t>Country</a:t>
                      </a:r>
                    </a:p>
                    <a:p>
                      <a:r>
                        <a:rPr lang="en-US" sz="1300" dirty="0">
                          <a:latin typeface="Arial Narrow" panose="020B0606020202030204" pitchFamily="34" charset="0"/>
                        </a:rPr>
                        <a:t>Climate</a:t>
                      </a:r>
                    </a:p>
                  </a:txBody>
                  <a:tcPr/>
                </a:tc>
                <a:extLst>
                  <a:ext uri="{0D108BD9-81ED-4DB2-BD59-A6C34878D82A}">
                    <a16:rowId xmlns:a16="http://schemas.microsoft.com/office/drawing/2014/main" val="10001"/>
                  </a:ext>
                </a:extLst>
              </a:tr>
              <a:tr h="1840795">
                <a:tc>
                  <a:txBody>
                    <a:bodyPr/>
                    <a:lstStyle/>
                    <a:p>
                      <a:r>
                        <a:rPr lang="en-US" sz="1200" dirty="0">
                          <a:latin typeface="Arial Narrow" panose="020B0606020202030204" pitchFamily="34" charset="0"/>
                        </a:rPr>
                        <a:t>2. </a:t>
                      </a:r>
                      <a:r>
                        <a:rPr lang="en-US" sz="1400" dirty="0">
                          <a:latin typeface="Arial Narrow" panose="020B0606020202030204" pitchFamily="34" charset="0"/>
                        </a:rPr>
                        <a:t>Demographic</a:t>
                      </a:r>
                    </a:p>
                  </a:txBody>
                  <a:tcPr/>
                </a:tc>
                <a:tc>
                  <a:txBody>
                    <a:bodyPr/>
                    <a:lstStyle/>
                    <a:p>
                      <a:r>
                        <a:rPr lang="en-US" sz="1300" dirty="0">
                          <a:latin typeface="Arial Narrow" panose="020B0606020202030204" pitchFamily="34" charset="0"/>
                        </a:rPr>
                        <a:t>Age</a:t>
                      </a:r>
                    </a:p>
                    <a:p>
                      <a:r>
                        <a:rPr lang="en-US" sz="1300" dirty="0">
                          <a:latin typeface="Arial Narrow" panose="020B0606020202030204" pitchFamily="34" charset="0"/>
                        </a:rPr>
                        <a:t>Occupation</a:t>
                      </a:r>
                    </a:p>
                    <a:p>
                      <a:r>
                        <a:rPr lang="en-US" sz="1300" dirty="0">
                          <a:latin typeface="Arial Narrow" panose="020B0606020202030204" pitchFamily="34" charset="0"/>
                        </a:rPr>
                        <a:t>Gender</a:t>
                      </a:r>
                    </a:p>
                    <a:p>
                      <a:r>
                        <a:rPr lang="en-US" sz="1300" dirty="0">
                          <a:latin typeface="Arial Narrow" panose="020B0606020202030204" pitchFamily="34" charset="0"/>
                        </a:rPr>
                        <a:t>Education</a:t>
                      </a:r>
                    </a:p>
                    <a:p>
                      <a:r>
                        <a:rPr lang="en-US" sz="1300" dirty="0">
                          <a:latin typeface="Arial Narrow" panose="020B0606020202030204" pitchFamily="34" charset="0"/>
                        </a:rPr>
                        <a:t>Income</a:t>
                      </a:r>
                    </a:p>
                    <a:p>
                      <a:r>
                        <a:rPr lang="en-US" sz="1300" dirty="0">
                          <a:latin typeface="Arial Narrow" panose="020B0606020202030204" pitchFamily="34" charset="0"/>
                        </a:rPr>
                        <a:t>Social Class</a:t>
                      </a:r>
                    </a:p>
                    <a:p>
                      <a:r>
                        <a:rPr lang="en-US" sz="1300" dirty="0">
                          <a:latin typeface="Arial Narrow" panose="020B0606020202030204" pitchFamily="34" charset="0"/>
                        </a:rPr>
                        <a:t>Family</a:t>
                      </a:r>
                    </a:p>
                    <a:p>
                      <a:r>
                        <a:rPr lang="en-US" sz="1300" dirty="0">
                          <a:latin typeface="Arial Narrow" panose="020B0606020202030204" pitchFamily="34" charset="0"/>
                        </a:rPr>
                        <a:t>Race</a:t>
                      </a:r>
                    </a:p>
                    <a:p>
                      <a:r>
                        <a:rPr lang="en-US" sz="1300" dirty="0">
                          <a:latin typeface="Arial Narrow" panose="020B0606020202030204" pitchFamily="34" charset="0"/>
                        </a:rPr>
                        <a:t>Sub culture</a:t>
                      </a:r>
                    </a:p>
                  </a:txBody>
                  <a:tcPr/>
                </a:tc>
                <a:extLst>
                  <a:ext uri="{0D108BD9-81ED-4DB2-BD59-A6C34878D82A}">
                    <a16:rowId xmlns:a16="http://schemas.microsoft.com/office/drawing/2014/main" val="10002"/>
                  </a:ext>
                </a:extLst>
              </a:tr>
              <a:tr h="1840795">
                <a:tc>
                  <a:txBody>
                    <a:bodyPr/>
                    <a:lstStyle/>
                    <a:p>
                      <a:r>
                        <a:rPr lang="en-US" sz="1400" dirty="0">
                          <a:latin typeface="Arial Narrow" panose="020B0606020202030204" pitchFamily="34" charset="0"/>
                        </a:rPr>
                        <a:t>3. Psychographic</a:t>
                      </a:r>
                    </a:p>
                  </a:txBody>
                  <a:tcPr/>
                </a:tc>
                <a:tc>
                  <a:txBody>
                    <a:bodyPr/>
                    <a:lstStyle/>
                    <a:p>
                      <a:r>
                        <a:rPr lang="en-US" sz="1300" dirty="0">
                          <a:latin typeface="Arial Narrow" panose="020B0606020202030204" pitchFamily="34" charset="0"/>
                        </a:rPr>
                        <a:t>Personal</a:t>
                      </a:r>
                      <a:r>
                        <a:rPr lang="en-US" sz="1300" baseline="0" dirty="0">
                          <a:latin typeface="Arial Narrow" panose="020B0606020202030204" pitchFamily="34" charset="0"/>
                        </a:rPr>
                        <a:t> taste</a:t>
                      </a:r>
                    </a:p>
                    <a:p>
                      <a:r>
                        <a:rPr lang="en-US" sz="1300" baseline="0" dirty="0">
                          <a:latin typeface="Arial Narrow" panose="020B0606020202030204" pitchFamily="34" charset="0"/>
                        </a:rPr>
                        <a:t>Status</a:t>
                      </a:r>
                    </a:p>
                    <a:p>
                      <a:r>
                        <a:rPr lang="en-US" sz="1300" baseline="0" dirty="0">
                          <a:latin typeface="Arial Narrow" panose="020B0606020202030204" pitchFamily="34" charset="0"/>
                        </a:rPr>
                        <a:t>Preferences</a:t>
                      </a:r>
                    </a:p>
                    <a:p>
                      <a:r>
                        <a:rPr lang="en-US" sz="1300" baseline="0" dirty="0">
                          <a:latin typeface="Arial Narrow" panose="020B0606020202030204" pitchFamily="34" charset="0"/>
                        </a:rPr>
                        <a:t>Ego</a:t>
                      </a:r>
                    </a:p>
                    <a:p>
                      <a:r>
                        <a:rPr lang="en-US" sz="1300" baseline="0" dirty="0">
                          <a:latin typeface="Arial Narrow" panose="020B0606020202030204" pitchFamily="34" charset="0"/>
                        </a:rPr>
                        <a:t>Hobbies</a:t>
                      </a:r>
                    </a:p>
                    <a:p>
                      <a:r>
                        <a:rPr lang="en-US" sz="1300" baseline="0" dirty="0">
                          <a:latin typeface="Arial Narrow" panose="020B0606020202030204" pitchFamily="34" charset="0"/>
                        </a:rPr>
                        <a:t>Political attitude</a:t>
                      </a:r>
                    </a:p>
                    <a:p>
                      <a:r>
                        <a:rPr lang="en-US" sz="1300" baseline="0" dirty="0">
                          <a:latin typeface="Arial Narrow" panose="020B0606020202030204" pitchFamily="34" charset="0"/>
                        </a:rPr>
                        <a:t>Sensitivity to price</a:t>
                      </a:r>
                    </a:p>
                    <a:p>
                      <a:r>
                        <a:rPr lang="en-US" sz="1300" baseline="0" dirty="0">
                          <a:latin typeface="Arial Narrow" panose="020B0606020202030204" pitchFamily="34" charset="0"/>
                        </a:rPr>
                        <a:t>Motives of purchase</a:t>
                      </a:r>
                    </a:p>
                    <a:p>
                      <a:r>
                        <a:rPr lang="en-US" sz="1300" baseline="0" dirty="0">
                          <a:latin typeface="Arial Narrow" panose="020B0606020202030204" pitchFamily="34" charset="0"/>
                        </a:rPr>
                        <a:t>Loyalty to product</a:t>
                      </a:r>
                      <a:endParaRPr lang="en-US" sz="1300" dirty="0">
                        <a:latin typeface="Arial Narrow" panose="020B0606020202030204" pitchFamily="34" charset="0"/>
                      </a:endParaRPr>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solidFill>
                  <a:srgbClr val="0070C0"/>
                </a:solidFill>
              </a:rPr>
              <a:t>MARKET SEGMENTATION</a:t>
            </a:r>
          </a:p>
        </p:txBody>
      </p:sp>
    </p:spTree>
    <p:extLst>
      <p:ext uri="{BB962C8B-B14F-4D97-AF65-F5344CB8AC3E}">
        <p14:creationId xmlns:p14="http://schemas.microsoft.com/office/powerpoint/2010/main" val="167922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0"/>
            <a:ext cx="8382000" cy="1417638"/>
          </a:xfrm>
        </p:spPr>
        <p:txBody>
          <a:bodyPr/>
          <a:lstStyle/>
          <a:p>
            <a:r>
              <a:rPr lang="en-MY" altLang="en-US" dirty="0">
                <a:ea typeface="ＭＳ Ｐゴシック" panose="020B0600070205080204" pitchFamily="34" charset="-128"/>
              </a:rPr>
              <a:t>Customer Relationship Management (CRM)</a:t>
            </a:r>
          </a:p>
        </p:txBody>
      </p:sp>
      <p:sp>
        <p:nvSpPr>
          <p:cNvPr id="15363" name="Content Placeholder 2"/>
          <p:cNvSpPr>
            <a:spLocks noGrp="1"/>
          </p:cNvSpPr>
          <p:nvPr>
            <p:ph idx="1"/>
          </p:nvPr>
        </p:nvSpPr>
        <p:spPr>
          <a:xfrm>
            <a:off x="0" y="1600200"/>
            <a:ext cx="9144000" cy="4525963"/>
          </a:xfrm>
        </p:spPr>
        <p:txBody>
          <a:bodyPr/>
          <a:lstStyle/>
          <a:p>
            <a:r>
              <a:rPr lang="en-MY" altLang="en-US">
                <a:ea typeface="ＭＳ Ｐゴシック" panose="020B0600070205080204" pitchFamily="34" charset="-128"/>
              </a:rPr>
              <a:t>Customer relationship management or customer relationship marketing is focused on building relationships with existing customers to turn them into loyal customers. </a:t>
            </a:r>
          </a:p>
          <a:p>
            <a:r>
              <a:rPr lang="en-MY" altLang="en-US">
                <a:ea typeface="ＭＳ Ｐゴシック" panose="020B0600070205080204" pitchFamily="34" charset="-128"/>
              </a:rPr>
              <a:t>The objective of relationship marketing is to build a win-win and satisfying relationship with the customers. </a:t>
            </a:r>
          </a:p>
          <a:p>
            <a:r>
              <a:rPr lang="en-MY" altLang="en-US">
                <a:ea typeface="ＭＳ Ｐゴシック" panose="020B0600070205080204" pitchFamily="34" charset="-128"/>
              </a:rPr>
              <a:t>Researches have shown that it is less expensive to maintain current customers and develop good relationships with them. </a:t>
            </a:r>
          </a:p>
        </p:txBody>
      </p:sp>
    </p:spTree>
    <p:extLst>
      <p:ext uri="{BB962C8B-B14F-4D97-AF65-F5344CB8AC3E}">
        <p14:creationId xmlns:p14="http://schemas.microsoft.com/office/powerpoint/2010/main" val="402899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286000" y="258763"/>
            <a:ext cx="6858000" cy="1417637"/>
          </a:xfrm>
        </p:spPr>
        <p:txBody>
          <a:bodyPr/>
          <a:lstStyle/>
          <a:p>
            <a:r>
              <a:rPr lang="en-MY" altLang="en-US">
                <a:ea typeface="ＭＳ Ｐゴシック" panose="020B0600070205080204" pitchFamily="34" charset="-128"/>
              </a:rPr>
              <a:t>Marketing Plan</a:t>
            </a:r>
            <a:br>
              <a:rPr lang="en-MY" altLang="en-US">
                <a:ea typeface="ＭＳ Ｐゴシック" panose="020B0600070205080204" pitchFamily="34" charset="-128"/>
              </a:rPr>
            </a:br>
            <a:endParaRPr lang="en-MY" altLang="en-US">
              <a:ea typeface="ＭＳ Ｐゴシック" panose="020B0600070205080204" pitchFamily="34" charset="-128"/>
            </a:endParaRPr>
          </a:p>
        </p:txBody>
      </p:sp>
      <p:sp>
        <p:nvSpPr>
          <p:cNvPr id="16387" name="Content Placeholder 2"/>
          <p:cNvSpPr>
            <a:spLocks noGrp="1"/>
          </p:cNvSpPr>
          <p:nvPr>
            <p:ph idx="1"/>
          </p:nvPr>
        </p:nvSpPr>
        <p:spPr>
          <a:xfrm>
            <a:off x="152400" y="1524000"/>
            <a:ext cx="8991600" cy="4602163"/>
          </a:xfrm>
        </p:spPr>
        <p:txBody>
          <a:bodyPr/>
          <a:lstStyle/>
          <a:p>
            <a:r>
              <a:rPr lang="en-MY" altLang="en-US">
                <a:ea typeface="ＭＳ Ｐゴシック" panose="020B0600070205080204" pitchFamily="34" charset="-128"/>
              </a:rPr>
              <a:t>Successful marketers usually develop a marketing plan as their road map. The plan serves as a guideline to specific analysis, marketing strategies, tactics and programmes. </a:t>
            </a:r>
          </a:p>
          <a:p>
            <a:r>
              <a:rPr lang="en-MY" altLang="en-US">
                <a:ea typeface="ＭＳ Ｐゴシック" panose="020B0600070205080204" pitchFamily="34" charset="-128"/>
              </a:rPr>
              <a:t>A marketing plan requires data collection and analysis of customers, competitors and marketing environment. Based on this, realistic and suitable marketing objectives, strategies and marketing budget are outlined for implementation.</a:t>
            </a:r>
          </a:p>
        </p:txBody>
      </p:sp>
    </p:spTree>
    <p:extLst>
      <p:ext uri="{BB962C8B-B14F-4D97-AF65-F5344CB8AC3E}">
        <p14:creationId xmlns:p14="http://schemas.microsoft.com/office/powerpoint/2010/main" val="3895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86000" y="0"/>
            <a:ext cx="6858000" cy="1417638"/>
          </a:xfrm>
        </p:spPr>
        <p:txBody>
          <a:bodyPr/>
          <a:lstStyle/>
          <a:p>
            <a:r>
              <a:rPr lang="en-MY" altLang="en-US">
                <a:ea typeface="ＭＳ Ｐゴシック" panose="020B0600070205080204" pitchFamily="34" charset="-128"/>
              </a:rPr>
              <a:t>Marketing Mix</a:t>
            </a:r>
          </a:p>
        </p:txBody>
      </p:sp>
      <p:sp>
        <p:nvSpPr>
          <p:cNvPr id="17411" name="Content Placeholder 2"/>
          <p:cNvSpPr>
            <a:spLocks noGrp="1"/>
          </p:cNvSpPr>
          <p:nvPr>
            <p:ph idx="1"/>
          </p:nvPr>
        </p:nvSpPr>
        <p:spPr/>
        <p:txBody>
          <a:bodyPr/>
          <a:lstStyle/>
          <a:p>
            <a:r>
              <a:rPr lang="en-MY" altLang="en-US">
                <a:ea typeface="ＭＳ Ｐゴシック" panose="020B0600070205080204" pitchFamily="34" charset="-128"/>
              </a:rPr>
              <a:t>Marketing mix refers to marketing strategies, commonly known as 4Ps, i.e. strategies of product, price, promotion and place. </a:t>
            </a:r>
          </a:p>
        </p:txBody>
      </p:sp>
    </p:spTree>
    <p:extLst>
      <p:ext uri="{BB962C8B-B14F-4D97-AF65-F5344CB8AC3E}">
        <p14:creationId xmlns:p14="http://schemas.microsoft.com/office/powerpoint/2010/main" val="337278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981200"/>
            <a:ext cx="8680450" cy="391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1"/>
          <p:cNvSpPr>
            <a:spLocks noGrp="1"/>
          </p:cNvSpPr>
          <p:nvPr>
            <p:ph type="title"/>
          </p:nvPr>
        </p:nvSpPr>
        <p:spPr>
          <a:xfrm>
            <a:off x="2286000" y="0"/>
            <a:ext cx="6858000" cy="1417638"/>
          </a:xfrm>
        </p:spPr>
        <p:txBody>
          <a:bodyPr/>
          <a:lstStyle/>
          <a:p>
            <a:r>
              <a:rPr lang="en-MY" altLang="en-US">
                <a:ea typeface="ＭＳ Ｐゴシック" panose="020B0600070205080204" pitchFamily="34" charset="-128"/>
              </a:rPr>
              <a:t>Marketing Mix (cont.)</a:t>
            </a:r>
          </a:p>
        </p:txBody>
      </p:sp>
    </p:spTree>
    <p:extLst>
      <p:ext uri="{BB962C8B-B14F-4D97-AF65-F5344CB8AC3E}">
        <p14:creationId xmlns:p14="http://schemas.microsoft.com/office/powerpoint/2010/main" val="604597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286000" y="0"/>
            <a:ext cx="6858000" cy="1417638"/>
          </a:xfrm>
        </p:spPr>
        <p:txBody>
          <a:bodyPr/>
          <a:lstStyle/>
          <a:p>
            <a:r>
              <a:rPr lang="en-MY" altLang="en-US">
                <a:ea typeface="ＭＳ Ｐゴシック" panose="020B0600070205080204" pitchFamily="34" charset="-128"/>
              </a:rPr>
              <a:t>Product</a:t>
            </a:r>
          </a:p>
        </p:txBody>
      </p:sp>
      <p:sp>
        <p:nvSpPr>
          <p:cNvPr id="19459" name="Content Placeholder 2"/>
          <p:cNvSpPr>
            <a:spLocks noGrp="1"/>
          </p:cNvSpPr>
          <p:nvPr>
            <p:ph idx="1"/>
          </p:nvPr>
        </p:nvSpPr>
        <p:spPr>
          <a:xfrm>
            <a:off x="0" y="1524000"/>
            <a:ext cx="9144000" cy="4678363"/>
          </a:xfrm>
        </p:spPr>
        <p:txBody>
          <a:bodyPr/>
          <a:lstStyle/>
          <a:p>
            <a:r>
              <a:rPr lang="en-MY" altLang="en-US">
                <a:ea typeface="ＭＳ Ｐゴシック" panose="020B0600070205080204" pitchFamily="34" charset="-128"/>
              </a:rPr>
              <a:t>Marketers develop product strategies that can create and provide values to target customers. Among product strategies that need to be developed include components of a product, branding, packaging, and other elements that add value to the core product. </a:t>
            </a:r>
          </a:p>
          <a:p>
            <a:r>
              <a:rPr lang="en-MY" altLang="en-US">
                <a:ea typeface="ＭＳ Ｐゴシック" panose="020B0600070205080204" pitchFamily="34" charset="-128"/>
              </a:rPr>
              <a:t>Components of a product include the core function of a product, plus other elements that can add value to the product, such as innovative design, extended warranty, after sales service, etc.</a:t>
            </a:r>
          </a:p>
        </p:txBody>
      </p:sp>
    </p:spTree>
    <p:extLst>
      <p:ext uri="{BB962C8B-B14F-4D97-AF65-F5344CB8AC3E}">
        <p14:creationId xmlns:p14="http://schemas.microsoft.com/office/powerpoint/2010/main" val="1042642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0" y="0"/>
            <a:ext cx="6858000" cy="1417638"/>
          </a:xfrm>
        </p:spPr>
        <p:txBody>
          <a:bodyPr/>
          <a:lstStyle/>
          <a:p>
            <a:r>
              <a:rPr lang="en-MY" altLang="en-US">
                <a:ea typeface="ＭＳ Ｐゴシック" panose="020B0600070205080204" pitchFamily="34" charset="-128"/>
              </a:rPr>
              <a:t>Product (cont.)</a:t>
            </a:r>
          </a:p>
        </p:txBody>
      </p:sp>
      <p:pic>
        <p:nvPicPr>
          <p:cNvPr id="204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1533525"/>
            <a:ext cx="4348163"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370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286000" y="152400"/>
            <a:ext cx="6858000" cy="1295400"/>
          </a:xfrm>
        </p:spPr>
        <p:txBody>
          <a:bodyPr/>
          <a:lstStyle/>
          <a:p>
            <a:r>
              <a:rPr lang="en-MY" altLang="en-US">
                <a:ea typeface="ＭＳ Ｐゴシック" panose="020B0600070205080204" pitchFamily="34" charset="-128"/>
              </a:rPr>
              <a:t>Price</a:t>
            </a:r>
          </a:p>
        </p:txBody>
      </p:sp>
      <p:sp>
        <p:nvSpPr>
          <p:cNvPr id="21507" name="Content Placeholder 2"/>
          <p:cNvSpPr>
            <a:spLocks noGrp="1"/>
          </p:cNvSpPr>
          <p:nvPr>
            <p:ph idx="1"/>
          </p:nvPr>
        </p:nvSpPr>
        <p:spPr>
          <a:xfrm>
            <a:off x="0" y="1524000"/>
            <a:ext cx="9144000" cy="4602163"/>
          </a:xfrm>
        </p:spPr>
        <p:txBody>
          <a:bodyPr/>
          <a:lstStyle/>
          <a:p>
            <a:r>
              <a:rPr lang="en-MY" altLang="en-US">
                <a:ea typeface="ＭＳ Ｐゴシック" panose="020B0600070205080204" pitchFamily="34" charset="-128"/>
              </a:rPr>
              <a:t>The marketer needs to plan prices in such a way that customers can afford to pay, are willing to pay, and the price can provide a profit margin. </a:t>
            </a:r>
          </a:p>
          <a:p>
            <a:r>
              <a:rPr lang="en-MY" altLang="en-US">
                <a:ea typeface="ＭＳ Ｐゴシック" panose="020B0600070205080204" pitchFamily="34" charset="-128"/>
              </a:rPr>
              <a:t>Price can be fixed based on a number of strategies:</a:t>
            </a:r>
          </a:p>
          <a:p>
            <a:pPr lvl="1"/>
            <a:r>
              <a:rPr lang="en-MY" altLang="en-US">
                <a:ea typeface="ＭＳ Ｐゴシック" panose="020B0600070205080204" pitchFamily="34" charset="-128"/>
              </a:rPr>
              <a:t>Cost-based pricing, i.e. cost plus targeted profit margin.</a:t>
            </a:r>
          </a:p>
          <a:p>
            <a:pPr lvl="1"/>
            <a:r>
              <a:rPr lang="en-MY" altLang="en-US">
                <a:ea typeface="ＭＳ Ｐゴシック" panose="020B0600070205080204" pitchFamily="34" charset="-128"/>
              </a:rPr>
              <a:t>Value-based pricing, i.e. based on customers intrinsic value evaluation and perception.</a:t>
            </a:r>
          </a:p>
          <a:p>
            <a:pPr lvl="1"/>
            <a:r>
              <a:rPr lang="en-MY" altLang="en-US">
                <a:ea typeface="ＭＳ Ｐゴシック" panose="020B0600070205080204" pitchFamily="34" charset="-128"/>
              </a:rPr>
              <a:t>Competitor-based pricing, i.e. price is fixed relative to competitor’s price.</a:t>
            </a:r>
          </a:p>
          <a:p>
            <a:pPr lvl="1"/>
            <a:r>
              <a:rPr lang="en-US" altLang="en-US">
                <a:ea typeface="ＭＳ Ｐゴシック" panose="020B0600070205080204" pitchFamily="34" charset="-128"/>
              </a:rPr>
              <a:t>All of the above. </a:t>
            </a:r>
            <a:endParaRPr lang="en-MY" altLang="en-US">
              <a:ea typeface="ＭＳ Ｐゴシック" panose="020B0600070205080204" pitchFamily="34" charset="-128"/>
            </a:endParaRPr>
          </a:p>
        </p:txBody>
      </p:sp>
    </p:spTree>
    <p:extLst>
      <p:ext uri="{BB962C8B-B14F-4D97-AF65-F5344CB8AC3E}">
        <p14:creationId xmlns:p14="http://schemas.microsoft.com/office/powerpoint/2010/main" val="195307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0" y="0"/>
            <a:ext cx="6858000" cy="1417638"/>
          </a:xfrm>
        </p:spPr>
        <p:txBody>
          <a:bodyPr/>
          <a:lstStyle/>
          <a:p>
            <a:r>
              <a:rPr lang="en-MY" altLang="en-US">
                <a:ea typeface="ＭＳ Ｐゴシック" panose="020B0600070205080204" pitchFamily="34" charset="-128"/>
              </a:rPr>
              <a:t>Promotion</a:t>
            </a:r>
          </a:p>
        </p:txBody>
      </p:sp>
      <p:sp>
        <p:nvSpPr>
          <p:cNvPr id="22531" name="Content Placeholder 2"/>
          <p:cNvSpPr>
            <a:spLocks noGrp="1"/>
          </p:cNvSpPr>
          <p:nvPr>
            <p:ph idx="1"/>
          </p:nvPr>
        </p:nvSpPr>
        <p:spPr>
          <a:xfrm>
            <a:off x="0" y="1600200"/>
            <a:ext cx="9067800" cy="4525963"/>
          </a:xfrm>
        </p:spPr>
        <p:txBody>
          <a:bodyPr/>
          <a:lstStyle/>
          <a:p>
            <a:r>
              <a:rPr lang="en-MY" altLang="en-US">
                <a:ea typeface="ＭＳ Ｐゴシック" panose="020B0600070205080204" pitchFamily="34" charset="-128"/>
              </a:rPr>
              <a:t>Promotion in general refers to how marketers communicate with customers. </a:t>
            </a:r>
          </a:p>
          <a:p>
            <a:r>
              <a:rPr lang="en-MY" altLang="en-US">
                <a:ea typeface="ＭＳ Ｐゴシック" panose="020B0600070205080204" pitchFamily="34" charset="-128"/>
              </a:rPr>
              <a:t>However, in today’s business environment, it is not only important for marketers to communicate with customers and potential customers, but it is also crucial that marketers communicate with suppliers, distributors, competitors and at the same time, provide avenues for customers to communicate with each other. </a:t>
            </a:r>
          </a:p>
        </p:txBody>
      </p:sp>
    </p:spTree>
    <p:extLst>
      <p:ext uri="{BB962C8B-B14F-4D97-AF65-F5344CB8AC3E}">
        <p14:creationId xmlns:p14="http://schemas.microsoft.com/office/powerpoint/2010/main" val="3125966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0" y="0"/>
            <a:ext cx="6858000" cy="1417638"/>
          </a:xfrm>
        </p:spPr>
        <p:txBody>
          <a:bodyPr/>
          <a:lstStyle/>
          <a:p>
            <a:r>
              <a:rPr lang="en-MY" altLang="en-US">
                <a:ea typeface="ＭＳ Ｐゴシック" panose="020B0600070205080204" pitchFamily="34" charset="-128"/>
              </a:rPr>
              <a:t>Promotion (cont.)</a:t>
            </a:r>
          </a:p>
        </p:txBody>
      </p:sp>
      <p:sp>
        <p:nvSpPr>
          <p:cNvPr id="23555" name="Content Placeholder 2"/>
          <p:cNvSpPr>
            <a:spLocks noGrp="1"/>
          </p:cNvSpPr>
          <p:nvPr>
            <p:ph idx="1"/>
          </p:nvPr>
        </p:nvSpPr>
        <p:spPr>
          <a:xfrm>
            <a:off x="0" y="1447800"/>
            <a:ext cx="9144000" cy="4678363"/>
          </a:xfrm>
        </p:spPr>
        <p:txBody>
          <a:bodyPr/>
          <a:lstStyle/>
          <a:p>
            <a:r>
              <a:rPr lang="en-MY" altLang="en-US">
                <a:ea typeface="ＭＳ Ｐゴシック" panose="020B0600070205080204" pitchFamily="34" charset="-128"/>
              </a:rPr>
              <a:t>Promotional strategies involve the use of sales promotion, advertising, public relations, publicity, direct marketing, personal selling and social media marketing.</a:t>
            </a:r>
          </a:p>
          <a:p>
            <a:r>
              <a:rPr lang="en-MY" altLang="en-US">
                <a:ea typeface="ＭＳ Ｐゴシック" panose="020B0600070205080204" pitchFamily="34" charset="-128"/>
              </a:rPr>
              <a:t>Sales promotion is commonly used to entice or persuade customers to buy within a short period of time. Examples of sales promotion include contests, price reductions, rebates, and coupons.</a:t>
            </a:r>
          </a:p>
          <a:p>
            <a:endParaRPr lang="en-MY" altLang="en-US">
              <a:ea typeface="ＭＳ Ｐゴシック" panose="020B0600070205080204" pitchFamily="34" charset="-128"/>
            </a:endParaRPr>
          </a:p>
        </p:txBody>
      </p:sp>
    </p:spTree>
    <p:extLst>
      <p:ext uri="{BB962C8B-B14F-4D97-AF65-F5344CB8AC3E}">
        <p14:creationId xmlns:p14="http://schemas.microsoft.com/office/powerpoint/2010/main" val="254967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MY" altLang="en-US">
                <a:ea typeface="ＭＳ Ｐゴシック" panose="020B0600070205080204" pitchFamily="34" charset="-128"/>
              </a:rPr>
              <a:t>Introduction</a:t>
            </a:r>
          </a:p>
        </p:txBody>
      </p:sp>
      <p:sp>
        <p:nvSpPr>
          <p:cNvPr id="8195" name="Content Placeholder 2"/>
          <p:cNvSpPr>
            <a:spLocks noGrp="1"/>
          </p:cNvSpPr>
          <p:nvPr>
            <p:ph idx="1"/>
          </p:nvPr>
        </p:nvSpPr>
        <p:spPr/>
        <p:txBody>
          <a:bodyPr/>
          <a:lstStyle/>
          <a:p>
            <a:r>
              <a:rPr lang="en-MY" altLang="en-US">
                <a:ea typeface="ＭＳ Ｐゴシック" panose="020B0600070205080204" pitchFamily="34" charset="-128"/>
              </a:rPr>
              <a:t>Kotler (2014) defines marketing as “the science and art of exploring, creating, and delivering value  to satisfy the needs of a target market at a profit. Marketing identifies unfulfilled needs and desires”. This chapter focuses on the basic knowledge about principles of marketing and some of the approaches applicable for start-ups and small business companies.</a:t>
            </a:r>
          </a:p>
        </p:txBody>
      </p:sp>
    </p:spTree>
    <p:extLst>
      <p:ext uri="{BB962C8B-B14F-4D97-AF65-F5344CB8AC3E}">
        <p14:creationId xmlns:p14="http://schemas.microsoft.com/office/powerpoint/2010/main" val="1628031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0" y="0"/>
            <a:ext cx="6858000" cy="1417638"/>
          </a:xfrm>
        </p:spPr>
        <p:txBody>
          <a:bodyPr/>
          <a:lstStyle/>
          <a:p>
            <a:r>
              <a:rPr lang="en-MY" altLang="en-US">
                <a:ea typeface="ＭＳ Ｐゴシック" panose="020B0600070205080204" pitchFamily="34" charset="-128"/>
              </a:rPr>
              <a:t>Promotion (cont.)</a:t>
            </a:r>
          </a:p>
        </p:txBody>
      </p:sp>
      <p:sp>
        <p:nvSpPr>
          <p:cNvPr id="24579" name="Content Placeholder 2"/>
          <p:cNvSpPr>
            <a:spLocks noGrp="1"/>
          </p:cNvSpPr>
          <p:nvPr>
            <p:ph idx="1"/>
          </p:nvPr>
        </p:nvSpPr>
        <p:spPr>
          <a:xfrm>
            <a:off x="0" y="1447800"/>
            <a:ext cx="9144000" cy="4678363"/>
          </a:xfrm>
        </p:spPr>
        <p:txBody>
          <a:bodyPr/>
          <a:lstStyle/>
          <a:p>
            <a:r>
              <a:rPr lang="en-MY" altLang="en-US">
                <a:ea typeface="ＭＳ Ｐゴシック" panose="020B0600070205080204" pitchFamily="34" charset="-128"/>
              </a:rPr>
              <a:t>Advertising is communication from the marketer to the target audience through medium such as printed, electronic, outdoor and online advertising. The objectives of advertising can be to persuade, to remind or to inform the target audience about products and/or about the firm. </a:t>
            </a:r>
          </a:p>
          <a:p>
            <a:r>
              <a:rPr lang="en-MY" altLang="en-US">
                <a:ea typeface="ＭＳ Ｐゴシック" panose="020B0600070205080204" pitchFamily="34" charset="-128"/>
              </a:rPr>
              <a:t>However, a marketer’s challenge is always to identify a promotional method that is cost effective, i.e. to achieve maximum impact at the lowest possible price. </a:t>
            </a:r>
          </a:p>
        </p:txBody>
      </p:sp>
    </p:spTree>
    <p:extLst>
      <p:ext uri="{BB962C8B-B14F-4D97-AF65-F5344CB8AC3E}">
        <p14:creationId xmlns:p14="http://schemas.microsoft.com/office/powerpoint/2010/main" val="635437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0" y="0"/>
            <a:ext cx="6858000" cy="1417638"/>
          </a:xfrm>
        </p:spPr>
        <p:txBody>
          <a:bodyPr/>
          <a:lstStyle/>
          <a:p>
            <a:r>
              <a:rPr lang="en-MY" altLang="en-US">
                <a:ea typeface="ＭＳ Ｐゴシック" panose="020B0600070205080204" pitchFamily="34" charset="-128"/>
              </a:rPr>
              <a:t>Promotion (cont.)</a:t>
            </a:r>
          </a:p>
        </p:txBody>
      </p:sp>
      <p:sp>
        <p:nvSpPr>
          <p:cNvPr id="25603" name="Content Placeholder 2"/>
          <p:cNvSpPr>
            <a:spLocks noGrp="1"/>
          </p:cNvSpPr>
          <p:nvPr>
            <p:ph idx="1"/>
          </p:nvPr>
        </p:nvSpPr>
        <p:spPr>
          <a:xfrm>
            <a:off x="0" y="1447800"/>
            <a:ext cx="9144000" cy="4678363"/>
          </a:xfrm>
        </p:spPr>
        <p:txBody>
          <a:bodyPr/>
          <a:lstStyle/>
          <a:p>
            <a:r>
              <a:rPr lang="en-MY" altLang="en-US">
                <a:ea typeface="ＭＳ Ｐゴシック" panose="020B0600070205080204" pitchFamily="34" charset="-128"/>
              </a:rPr>
              <a:t>With the advancement of telecommunication technologies, promotional strategies today are more innovative and can reach audiences 24/7 all over the world. </a:t>
            </a:r>
          </a:p>
          <a:p>
            <a:r>
              <a:rPr lang="en-MY" altLang="en-US">
                <a:ea typeface="ＭＳ Ｐゴシック" panose="020B0600070205080204" pitchFamily="34" charset="-128"/>
              </a:rPr>
              <a:t>Social marketing use the Internet as a platform to communicate with stakeholders and customers. </a:t>
            </a:r>
          </a:p>
          <a:p>
            <a:r>
              <a:rPr lang="en-MY" altLang="en-US">
                <a:ea typeface="ＭＳ Ｐゴシック" panose="020B0600070205080204" pitchFamily="34" charset="-128"/>
              </a:rPr>
              <a:t>Popular social media instruments include Instagram, Twitter, Facebook and interactive websites and are most commonly used today. </a:t>
            </a:r>
          </a:p>
        </p:txBody>
      </p:sp>
    </p:spTree>
    <p:extLst>
      <p:ext uri="{BB962C8B-B14F-4D97-AF65-F5344CB8AC3E}">
        <p14:creationId xmlns:p14="http://schemas.microsoft.com/office/powerpoint/2010/main" val="577643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000" b="1" dirty="0">
                <a:solidFill>
                  <a:srgbClr val="0070C0"/>
                </a:solidFill>
                <a:effectLst>
                  <a:outerShdw blurRad="38100" dist="38100" dir="2700000" algn="tl">
                    <a:srgbClr val="000000">
                      <a:alpha val="43137"/>
                    </a:srgbClr>
                  </a:outerShdw>
                </a:effectLst>
              </a:rPr>
              <a:t>Example Advertising</a:t>
            </a:r>
            <a:endParaRPr lang="en-US" b="1" dirty="0">
              <a:solidFill>
                <a:srgbClr val="0070C0"/>
              </a:solidFill>
              <a:effectLst>
                <a:outerShdw blurRad="38100" dist="38100" dir="2700000" algn="tl">
                  <a:srgbClr val="000000">
                    <a:alpha val="43137"/>
                  </a:srgbClr>
                </a:outerShdw>
              </a:effectLst>
            </a:endParaRPr>
          </a:p>
        </p:txBody>
      </p:sp>
      <p:sp>
        <p:nvSpPr>
          <p:cNvPr id="4" name="Title 2"/>
          <p:cNvSpPr>
            <a:spLocks noGrp="1"/>
          </p:cNvSpPr>
          <p:nvPr>
            <p:ph type="title"/>
          </p:nvPr>
        </p:nvSpPr>
        <p:spPr/>
        <p:txBody>
          <a:bodyPr>
            <a:normAutofit/>
          </a:bodyPr>
          <a:lstStyle/>
          <a:p>
            <a:r>
              <a:rPr lang="en-US" sz="4000" dirty="0">
                <a:solidFill>
                  <a:srgbClr val="0070C0"/>
                </a:solidFill>
                <a:effectLst>
                  <a:outerShdw blurRad="38100" dist="38100" dir="2700000" algn="tl">
                    <a:srgbClr val="000000">
                      <a:alpha val="43137"/>
                    </a:srgbClr>
                  </a:outerShdw>
                </a:effectLst>
              </a:rPr>
              <a:t>PROMOTION STRATEGY (2)</a:t>
            </a:r>
          </a:p>
        </p:txBody>
      </p:sp>
      <p:grpSp>
        <p:nvGrpSpPr>
          <p:cNvPr id="5" name="Group 4"/>
          <p:cNvGrpSpPr/>
          <p:nvPr/>
        </p:nvGrpSpPr>
        <p:grpSpPr>
          <a:xfrm>
            <a:off x="571500" y="1962460"/>
            <a:ext cx="8001000" cy="4245901"/>
            <a:chOff x="609600" y="1063625"/>
            <a:chExt cx="8001000" cy="3908425"/>
          </a:xfrm>
        </p:grpSpPr>
        <p:pic>
          <p:nvPicPr>
            <p:cNvPr id="6" name="Picture 2" descr="http://2.bp.blogspot.com/-9ed4DY9Rj0c/Tvj44gpSLiI/AAAAAAAABNI/BY6bz3B7pzc/s1600/advertisement_po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3625"/>
              <a:ext cx="2555875" cy="1630363"/>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pic>
          <p:nvPicPr>
            <p:cNvPr id="7" name="Picture 4" descr="http://2.bp.blogspot.com/-Ga1nEDH9gBo/Tkqlt4BaojI/AAAAAAAABho/-lglZJ6N7KY/s1600/coke-coca-cola-marketing-vintage-cola-advertising-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1828800" cy="2268538"/>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pic>
          <p:nvPicPr>
            <p:cNvPr id="8" name="Picture 6" descr="http://upload.wikimedia.org/wikipedia/commons/3/30/Advertising_hoarding,_Belfast_-_geograph.org.uk_-_11254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066800"/>
              <a:ext cx="2486025" cy="1600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pic>
          <p:nvPicPr>
            <p:cNvPr id="9" name="Picture 8" descr="http://adland.tv/n1rv4n4g8/2009/marchjpgs/39113LME_INNatlOutdoor19x48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667000"/>
              <a:ext cx="6172200" cy="230505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pic>
          <p:nvPicPr>
            <p:cNvPr id="10" name="Picture 12" descr="http://weandthecolor.com/wp-content/uploads/2012/08/Nike-EPIC-Campaign-34634346-290x29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1066800"/>
              <a:ext cx="1603375" cy="1600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pic>
          <p:nvPicPr>
            <p:cNvPr id="11" name="Picture 14" descr="http://www.mimifroufrou.com/scentedsalamander/images/jeanne-lanvin-a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1066800"/>
              <a:ext cx="1447800" cy="1600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55586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b="1" dirty="0">
                <a:solidFill>
                  <a:srgbClr val="0070C0"/>
                </a:solidFill>
                <a:effectLst>
                  <a:outerShdw blurRad="38100" dist="38100" dir="2700000" algn="tl">
                    <a:srgbClr val="000000">
                      <a:alpha val="43137"/>
                    </a:srgbClr>
                  </a:outerShdw>
                </a:effectLst>
              </a:rPr>
              <a:t>Example of Promotion</a:t>
            </a:r>
          </a:p>
        </p:txBody>
      </p:sp>
      <p:grpSp>
        <p:nvGrpSpPr>
          <p:cNvPr id="8" name="Group 7"/>
          <p:cNvGrpSpPr/>
          <p:nvPr/>
        </p:nvGrpSpPr>
        <p:grpSpPr>
          <a:xfrm>
            <a:off x="533400" y="2057400"/>
            <a:ext cx="8077200" cy="4343400"/>
            <a:chOff x="533400" y="685800"/>
            <a:chExt cx="7620000" cy="5524500"/>
          </a:xfrm>
        </p:grpSpPr>
        <p:pic>
          <p:nvPicPr>
            <p:cNvPr id="4" name="Picture 2" descr="http://img.ehowcdn.com/article-new/ehow/images/a06/57/9d/promotional-tools-ideas-promotional-sales-1.1-800x8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3810000" cy="28575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pic>
          <p:nvPicPr>
            <p:cNvPr id="5" name="Picture 4" descr="http://www.smexcellence.com.au/sme/useruploads/images/Marketing_Ch3_Pt4_Marketing_Mix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3810000" cy="28575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pic>
          <p:nvPicPr>
            <p:cNvPr id="6" name="Picture 6" descr="http://catapult.ie/images/promo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43300"/>
              <a:ext cx="4021138" cy="26670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pic>
          <p:nvPicPr>
            <p:cNvPr id="7" name="Picture 8" descr="http://www.fmcgnews.co.uk/images/stories/christma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543300"/>
              <a:ext cx="3581400" cy="26670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grpSp>
      <p:sp>
        <p:nvSpPr>
          <p:cNvPr id="9" name="Title 2"/>
          <p:cNvSpPr>
            <a:spLocks noGrp="1"/>
          </p:cNvSpPr>
          <p:nvPr>
            <p:ph type="title"/>
          </p:nvPr>
        </p:nvSpPr>
        <p:spPr/>
        <p:txBody>
          <a:bodyPr>
            <a:normAutofit/>
          </a:bodyPr>
          <a:lstStyle/>
          <a:p>
            <a:r>
              <a:rPr lang="en-US" sz="4000" dirty="0">
                <a:solidFill>
                  <a:srgbClr val="0070C0"/>
                </a:solidFill>
                <a:effectLst>
                  <a:outerShdw blurRad="38100" dist="38100" dir="2700000" algn="tl">
                    <a:srgbClr val="000000">
                      <a:alpha val="43137"/>
                    </a:srgbClr>
                  </a:outerShdw>
                </a:effectLst>
              </a:rPr>
              <a:t>PROMOTION STRATEGY (3)</a:t>
            </a:r>
          </a:p>
        </p:txBody>
      </p:sp>
    </p:spTree>
    <p:extLst>
      <p:ext uri="{BB962C8B-B14F-4D97-AF65-F5344CB8AC3E}">
        <p14:creationId xmlns:p14="http://schemas.microsoft.com/office/powerpoint/2010/main" val="4092979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wirefresh.com/wp-content/uploads/2012/03/apple-ipad-launch-hyp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6962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2"/>
          <p:cNvSpPr>
            <a:spLocks noGrp="1"/>
          </p:cNvSpPr>
          <p:nvPr>
            <p:ph type="title"/>
          </p:nvPr>
        </p:nvSpPr>
        <p:spPr/>
        <p:txBody>
          <a:bodyPr>
            <a:normAutofit/>
          </a:bodyPr>
          <a:lstStyle/>
          <a:p>
            <a:r>
              <a:rPr lang="en-US" sz="4000" dirty="0">
                <a:solidFill>
                  <a:srgbClr val="0070C0"/>
                </a:solidFill>
                <a:effectLst>
                  <a:outerShdw blurRad="38100" dist="38100" dir="2700000" algn="tl">
                    <a:srgbClr val="000000">
                      <a:alpha val="43137"/>
                    </a:srgbClr>
                  </a:outerShdw>
                </a:effectLst>
              </a:rPr>
              <a:t>PROMOTION STRATEGY (4)</a:t>
            </a:r>
          </a:p>
        </p:txBody>
      </p:sp>
      <p:sp>
        <p:nvSpPr>
          <p:cNvPr id="6" name="Rectangle 5"/>
          <p:cNvSpPr/>
          <p:nvPr/>
        </p:nvSpPr>
        <p:spPr>
          <a:xfrm>
            <a:off x="558402" y="1524000"/>
            <a:ext cx="4230645" cy="369332"/>
          </a:xfrm>
          <a:prstGeom prst="rect">
            <a:avLst/>
          </a:prstGeom>
        </p:spPr>
        <p:txBody>
          <a:bodyPr wrap="none">
            <a:spAutoFit/>
          </a:bodyPr>
          <a:lstStyle/>
          <a:p>
            <a:r>
              <a:rPr lang="en-US" b="1" dirty="0">
                <a:solidFill>
                  <a:srgbClr val="0070C0"/>
                </a:solidFill>
                <a:effectLst>
                  <a:outerShdw blurRad="38100" dist="38100" dir="2700000" algn="tl">
                    <a:srgbClr val="000000">
                      <a:alpha val="43137"/>
                    </a:srgbClr>
                  </a:outerShdw>
                </a:effectLst>
              </a:rPr>
              <a:t>Example of Public Relation/Publicity</a:t>
            </a:r>
            <a:endParaRPr lang="en-US" dirty="0"/>
          </a:p>
        </p:txBody>
      </p:sp>
    </p:spTree>
    <p:extLst>
      <p:ext uri="{BB962C8B-B14F-4D97-AF65-F5344CB8AC3E}">
        <p14:creationId xmlns:p14="http://schemas.microsoft.com/office/powerpoint/2010/main" val="142384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0" y="0"/>
            <a:ext cx="6858000" cy="1417638"/>
          </a:xfrm>
        </p:spPr>
        <p:txBody>
          <a:bodyPr/>
          <a:lstStyle/>
          <a:p>
            <a:r>
              <a:rPr lang="en-MY" altLang="en-US">
                <a:ea typeface="ＭＳ Ｐゴシック" panose="020B0600070205080204" pitchFamily="34" charset="-128"/>
              </a:rPr>
              <a:t>Place</a:t>
            </a:r>
          </a:p>
        </p:txBody>
      </p:sp>
      <p:sp>
        <p:nvSpPr>
          <p:cNvPr id="26627" name="Content Placeholder 2"/>
          <p:cNvSpPr>
            <a:spLocks noGrp="1"/>
          </p:cNvSpPr>
          <p:nvPr>
            <p:ph idx="1"/>
          </p:nvPr>
        </p:nvSpPr>
        <p:spPr>
          <a:xfrm>
            <a:off x="0" y="1447800"/>
            <a:ext cx="9144000" cy="5029200"/>
          </a:xfrm>
        </p:spPr>
        <p:txBody>
          <a:bodyPr>
            <a:normAutofit lnSpcReduction="10000"/>
          </a:bodyPr>
          <a:lstStyle/>
          <a:p>
            <a:pPr>
              <a:spcBef>
                <a:spcPts val="650"/>
              </a:spcBef>
            </a:pPr>
            <a:r>
              <a:rPr lang="en-MY" altLang="en-US" sz="2700">
                <a:ea typeface="ＭＳ Ｐゴシック" panose="020B0600070205080204" pitchFamily="34" charset="-128"/>
              </a:rPr>
              <a:t>Place is the strategy to make products available and accessible to target customers. A producer has to make the decisions on how to deliver products to customers. </a:t>
            </a:r>
          </a:p>
          <a:p>
            <a:pPr>
              <a:spcBef>
                <a:spcPts val="650"/>
              </a:spcBef>
            </a:pPr>
            <a:r>
              <a:rPr lang="en-MY" altLang="en-US" sz="2700">
                <a:ea typeface="ＭＳ Ｐゴシック" panose="020B0600070205080204" pitchFamily="34" charset="-128"/>
              </a:rPr>
              <a:t>Important functions that need to be performed in any type of channel of distribution includes selling, providing information, logistics, research, financing, etc. </a:t>
            </a:r>
          </a:p>
          <a:p>
            <a:pPr>
              <a:spcBef>
                <a:spcPts val="650"/>
              </a:spcBef>
            </a:pPr>
            <a:r>
              <a:rPr lang="en-MY" altLang="en-US" sz="2700">
                <a:ea typeface="ＭＳ Ｐゴシック" panose="020B0600070205080204" pitchFamily="34" charset="-128"/>
              </a:rPr>
              <a:t>Direct channel is where producers deliver products to customers directly without a middleman. One of the fastest-growing direct sales distribution method is online sales (through Internet). </a:t>
            </a:r>
          </a:p>
        </p:txBody>
      </p:sp>
    </p:spTree>
    <p:extLst>
      <p:ext uri="{BB962C8B-B14F-4D97-AF65-F5344CB8AC3E}">
        <p14:creationId xmlns:p14="http://schemas.microsoft.com/office/powerpoint/2010/main" val="859662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0"/>
            <a:ext cx="8610600" cy="1417638"/>
          </a:xfrm>
        </p:spPr>
        <p:txBody>
          <a:bodyPr/>
          <a:lstStyle/>
          <a:p>
            <a:r>
              <a:rPr lang="en-MY" altLang="en-US" dirty="0">
                <a:ea typeface="ＭＳ Ｐゴシック" panose="020B0600070205080204" pitchFamily="34" charset="-128"/>
              </a:rPr>
              <a:t>Marketing and Entrepreneurship</a:t>
            </a:r>
          </a:p>
        </p:txBody>
      </p:sp>
      <p:sp>
        <p:nvSpPr>
          <p:cNvPr id="27651" name="Content Placeholder 2"/>
          <p:cNvSpPr>
            <a:spLocks noGrp="1"/>
          </p:cNvSpPr>
          <p:nvPr>
            <p:ph idx="1"/>
          </p:nvPr>
        </p:nvSpPr>
        <p:spPr>
          <a:xfrm>
            <a:off x="0" y="1447800"/>
            <a:ext cx="9144000" cy="4678363"/>
          </a:xfrm>
        </p:spPr>
        <p:txBody>
          <a:bodyPr/>
          <a:lstStyle/>
          <a:p>
            <a:r>
              <a:rPr lang="en-MY" altLang="en-US">
                <a:ea typeface="ＭＳ Ｐゴシック" panose="020B0600070205080204" pitchFamily="34" charset="-128"/>
              </a:rPr>
              <a:t>In general, marketing is a business approach that is based on principles of understanding customers, delivering values to satisfy customers, and doing it at a profit. </a:t>
            </a:r>
          </a:p>
          <a:p>
            <a:r>
              <a:rPr lang="en-MY" altLang="en-US">
                <a:ea typeface="ＭＳ Ｐゴシック" panose="020B0600070205080204" pitchFamily="34" charset="-128"/>
              </a:rPr>
              <a:t>The implementation of effective marketing strategies (4Ps) reflects a firm’s understanding of its target customers’ needs and wants.  However, marketing today is becoming more interesting and challenging. </a:t>
            </a:r>
          </a:p>
        </p:txBody>
      </p:sp>
    </p:spTree>
    <p:extLst>
      <p:ext uri="{BB962C8B-B14F-4D97-AF65-F5344CB8AC3E}">
        <p14:creationId xmlns:p14="http://schemas.microsoft.com/office/powerpoint/2010/main" val="3069812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0" y="2438400"/>
            <a:ext cx="9144000" cy="4678363"/>
          </a:xfrm>
        </p:spPr>
        <p:txBody>
          <a:bodyPr/>
          <a:lstStyle/>
          <a:p>
            <a:r>
              <a:rPr lang="en-MY" altLang="en-US" dirty="0">
                <a:ea typeface="ＭＳ Ｐゴシック" panose="020B0600070205080204" pitchFamily="34" charset="-128"/>
              </a:rPr>
              <a:t>For example, many young entrepreneurs are involved in online businesses, services and mobile applications. Thus, entrepreneurs need to be creative and willing to take risks in developing new ways of marketing new products/services to target customers.</a:t>
            </a:r>
          </a:p>
          <a:p>
            <a:endParaRPr lang="en-MY" altLang="en-US" dirty="0">
              <a:ea typeface="ＭＳ Ｐゴシック" panose="020B0600070205080204" pitchFamily="34" charset="-128"/>
            </a:endParaRPr>
          </a:p>
        </p:txBody>
      </p:sp>
      <p:sp>
        <p:nvSpPr>
          <p:cNvPr id="28675" name="Title 1"/>
          <p:cNvSpPr>
            <a:spLocks noGrp="1"/>
          </p:cNvSpPr>
          <p:nvPr>
            <p:ph type="title"/>
          </p:nvPr>
        </p:nvSpPr>
        <p:spPr>
          <a:xfrm>
            <a:off x="381000" y="609600"/>
            <a:ext cx="8382000" cy="1417638"/>
          </a:xfrm>
        </p:spPr>
        <p:txBody>
          <a:bodyPr/>
          <a:lstStyle/>
          <a:p>
            <a:r>
              <a:rPr lang="en-MY" altLang="en-US" dirty="0">
                <a:ea typeface="ＭＳ Ｐゴシック" panose="020B0600070205080204" pitchFamily="34" charset="-128"/>
              </a:rPr>
              <a:t>Marketing and Entrepreneurship (cont.)</a:t>
            </a:r>
          </a:p>
        </p:txBody>
      </p:sp>
    </p:spTree>
    <p:extLst>
      <p:ext uri="{BB962C8B-B14F-4D97-AF65-F5344CB8AC3E}">
        <p14:creationId xmlns:p14="http://schemas.microsoft.com/office/powerpoint/2010/main" val="323919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SzPct val="100000"/>
              <a:buFont typeface="+mj-lt"/>
              <a:buAutoNum type="arabicPeriod"/>
            </a:pPr>
            <a:endParaRPr lang="en-US" dirty="0"/>
          </a:p>
          <a:p>
            <a:pPr marL="624078" indent="-514350">
              <a:buSzPct val="100000"/>
              <a:buFont typeface="+mj-lt"/>
              <a:buAutoNum type="arabicPeriod"/>
            </a:pPr>
            <a:r>
              <a:rPr lang="en-US" dirty="0"/>
              <a:t>Determine Market Size</a:t>
            </a:r>
          </a:p>
          <a:p>
            <a:pPr marL="624078" indent="-514350">
              <a:buSzPct val="100000"/>
              <a:buFont typeface="+mj-lt"/>
              <a:buAutoNum type="arabicPeriod"/>
            </a:pPr>
            <a:r>
              <a:rPr lang="en-US" dirty="0"/>
              <a:t>Identify the Competitors</a:t>
            </a:r>
          </a:p>
          <a:p>
            <a:pPr marL="624078" indent="-514350">
              <a:buSzPct val="100000"/>
              <a:buFont typeface="+mj-lt"/>
              <a:buAutoNum type="arabicPeriod"/>
            </a:pPr>
            <a:r>
              <a:rPr lang="en-US" dirty="0"/>
              <a:t>Estimate Market Share</a:t>
            </a:r>
          </a:p>
          <a:p>
            <a:pPr marL="624078" indent="-514350">
              <a:buSzPct val="100000"/>
              <a:buFont typeface="+mj-lt"/>
              <a:buAutoNum type="arabicPeriod"/>
            </a:pPr>
            <a:r>
              <a:rPr lang="en-US" dirty="0"/>
              <a:t>Forecast Sales :</a:t>
            </a:r>
          </a:p>
          <a:p>
            <a:pPr marL="880110" lvl="1" indent="-514350">
              <a:buSzPct val="100000"/>
            </a:pPr>
            <a:r>
              <a:rPr lang="en-US" dirty="0">
                <a:solidFill>
                  <a:schemeClr val="tx1">
                    <a:lumMod val="65000"/>
                    <a:lumOff val="35000"/>
                  </a:schemeClr>
                </a:solidFill>
              </a:rPr>
              <a:t>Customer Awareness Of The Existence Of The Business</a:t>
            </a:r>
          </a:p>
          <a:p>
            <a:pPr marL="880110" lvl="1" indent="-514350">
              <a:buSzPct val="100000"/>
            </a:pPr>
            <a:r>
              <a:rPr lang="en-US" dirty="0">
                <a:solidFill>
                  <a:schemeClr val="tx1">
                    <a:lumMod val="65000"/>
                    <a:lumOff val="35000"/>
                  </a:schemeClr>
                </a:solidFill>
              </a:rPr>
              <a:t>Seasonal Factors</a:t>
            </a:r>
          </a:p>
          <a:p>
            <a:pPr marL="880110" lvl="1" indent="-514350">
              <a:buSzPct val="100000"/>
            </a:pPr>
            <a:r>
              <a:rPr lang="en-US" dirty="0">
                <a:solidFill>
                  <a:schemeClr val="tx1">
                    <a:lumMod val="65000"/>
                    <a:lumOff val="35000"/>
                  </a:schemeClr>
                </a:solidFill>
              </a:rPr>
              <a:t>Pre-Sales Period</a:t>
            </a:r>
          </a:p>
          <a:p>
            <a:pPr marL="109728" indent="0">
              <a:buSzPct val="100000"/>
              <a:buNone/>
            </a:pPr>
            <a:endParaRPr lang="en-US" dirty="0"/>
          </a:p>
        </p:txBody>
      </p:sp>
      <p:sp>
        <p:nvSpPr>
          <p:cNvPr id="3" name="Title 2"/>
          <p:cNvSpPr>
            <a:spLocks noGrp="1"/>
          </p:cNvSpPr>
          <p:nvPr>
            <p:ph type="title"/>
          </p:nvPr>
        </p:nvSpPr>
        <p:spPr/>
        <p:txBody>
          <a:bodyPr>
            <a:normAutofit/>
          </a:bodyPr>
          <a:lstStyle/>
          <a:p>
            <a:r>
              <a:rPr lang="en-US" sz="4000" dirty="0">
                <a:solidFill>
                  <a:srgbClr val="0070C0"/>
                </a:solidFill>
              </a:rPr>
              <a:t>STEPS IN SALES FORECASTING</a:t>
            </a:r>
          </a:p>
        </p:txBody>
      </p:sp>
    </p:spTree>
    <p:extLst>
      <p:ext uri="{BB962C8B-B14F-4D97-AF65-F5344CB8AC3E}">
        <p14:creationId xmlns:p14="http://schemas.microsoft.com/office/powerpoint/2010/main" val="2273263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rgbClr val="C00000"/>
                </a:solidFill>
                <a:effectLst>
                  <a:outerShdw blurRad="38100" dist="38100" dir="2700000" algn="tl">
                    <a:srgbClr val="000000">
                      <a:alpha val="43137"/>
                    </a:srgbClr>
                  </a:outerShdw>
                </a:effectLst>
              </a:rPr>
              <a:t>The Gann Chart</a:t>
            </a:r>
          </a:p>
          <a:p>
            <a:pPr marL="109728" indent="0">
              <a:buNone/>
            </a:pPr>
            <a:endParaRPr lang="en-US" b="1" dirty="0">
              <a:solidFill>
                <a:srgbClr val="C00000"/>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normAutofit/>
          </a:bodyPr>
          <a:lstStyle/>
          <a:p>
            <a:r>
              <a:rPr lang="en-US" sz="3200" dirty="0">
                <a:solidFill>
                  <a:srgbClr val="0070C0"/>
                </a:solidFill>
              </a:rPr>
              <a:t>MANAGING MARKETING ACTIVITIES</a:t>
            </a:r>
          </a:p>
        </p:txBody>
      </p:sp>
      <p:graphicFrame>
        <p:nvGraphicFramePr>
          <p:cNvPr id="4" name="Table 3"/>
          <p:cNvGraphicFramePr>
            <a:graphicFrameLocks noGrp="1"/>
          </p:cNvGraphicFramePr>
          <p:nvPr>
            <p:extLst>
              <p:ext uri="{D42A27DB-BD31-4B8C-83A1-F6EECF244321}">
                <p14:modId xmlns:p14="http://schemas.microsoft.com/office/powerpoint/2010/main" val="1800064627"/>
              </p:ext>
            </p:extLst>
          </p:nvPr>
        </p:nvGraphicFramePr>
        <p:xfrm>
          <a:off x="609598" y="1981200"/>
          <a:ext cx="7543802" cy="3337560"/>
        </p:xfrm>
        <a:graphic>
          <a:graphicData uri="http://schemas.openxmlformats.org/drawingml/2006/table">
            <a:tbl>
              <a:tblPr firstRow="1" bandRow="1">
                <a:tableStyleId>{5C22544A-7EE6-4342-B048-85BDC9FD1C3A}</a:tableStyleId>
              </a:tblPr>
              <a:tblGrid>
                <a:gridCol w="548420">
                  <a:extLst>
                    <a:ext uri="{9D8B030D-6E8A-4147-A177-3AD203B41FA5}">
                      <a16:colId xmlns:a16="http://schemas.microsoft.com/office/drawing/2014/main" val="20000"/>
                    </a:ext>
                  </a:extLst>
                </a:gridCol>
                <a:gridCol w="2118582">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tblGrid>
              <a:tr h="370840">
                <a:tc rowSpan="2">
                  <a:txBody>
                    <a:bodyPr/>
                    <a:lstStyle/>
                    <a:p>
                      <a:pPr algn="ctr"/>
                      <a:r>
                        <a:rPr lang="en-US" sz="1600" dirty="0">
                          <a:latin typeface="Arial Narrow" panose="020B0606020202030204" pitchFamily="34" charset="0"/>
                        </a:rPr>
                        <a:t>No.</a:t>
                      </a:r>
                    </a:p>
                  </a:txBody>
                  <a:tcPr/>
                </a:tc>
                <a:tc rowSpan="2">
                  <a:txBody>
                    <a:bodyPr/>
                    <a:lstStyle/>
                    <a:p>
                      <a:pPr algn="ctr"/>
                      <a:r>
                        <a:rPr lang="en-US" sz="1600" dirty="0">
                          <a:latin typeface="Arial Narrow" panose="020B0606020202030204" pitchFamily="34" charset="0"/>
                        </a:rPr>
                        <a:t>ACTIVITIES</a:t>
                      </a:r>
                    </a:p>
                  </a:txBody>
                  <a:tcPr/>
                </a:tc>
                <a:tc gridSpan="12">
                  <a:txBody>
                    <a:bodyPr/>
                    <a:lstStyle/>
                    <a:p>
                      <a:pPr algn="ctr"/>
                      <a:r>
                        <a:rPr lang="en-US" sz="1600" dirty="0">
                          <a:latin typeface="Arial Narrow" panose="020B0606020202030204" pitchFamily="34" charset="0"/>
                        </a:rPr>
                        <a:t>MONTH</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sz="1600" dirty="0">
                        <a:latin typeface="Arial Narrow" panose="020B0606020202030204" pitchFamily="34" charset="0"/>
                      </a:endParaRPr>
                    </a:p>
                  </a:txBody>
                  <a:tcPr/>
                </a:tc>
                <a:tc hMerge="1">
                  <a:txBody>
                    <a:bodyPr/>
                    <a:lstStyle/>
                    <a:p>
                      <a:endParaRPr lang="en-US" sz="1600" dirty="0">
                        <a:latin typeface="Arial Narrow" panose="020B0606020202030204" pitchFamily="34" charset="0"/>
                      </a:endParaRPr>
                    </a:p>
                  </a:txBody>
                  <a:tcPr/>
                </a:tc>
                <a:tc hMerge="1">
                  <a:txBody>
                    <a:bodyPr/>
                    <a:lstStyle/>
                    <a:p>
                      <a:endParaRPr lang="en-US" sz="1600" dirty="0">
                        <a:latin typeface="Arial Narrow" panose="020B0606020202030204" pitchFamily="34" charset="0"/>
                      </a:endParaRPr>
                    </a:p>
                  </a:txBody>
                  <a:tcPr/>
                </a:tc>
                <a:tc hMerge="1">
                  <a:txBody>
                    <a:bodyPr/>
                    <a:lstStyle/>
                    <a:p>
                      <a:endParaRPr lang="en-US" sz="1600" dirty="0">
                        <a:latin typeface="Arial Narrow" panose="020B0606020202030204" pitchFamily="34" charset="0"/>
                      </a:endParaRPr>
                    </a:p>
                  </a:txBody>
                  <a:tcPr/>
                </a:tc>
                <a:tc hMerge="1">
                  <a:txBody>
                    <a:bodyPr/>
                    <a:lstStyle/>
                    <a:p>
                      <a:endParaRPr lang="en-US" sz="1600" dirty="0">
                        <a:latin typeface="Arial Narrow" panose="020B0606020202030204" pitchFamily="34" charset="0"/>
                      </a:endParaRPr>
                    </a:p>
                  </a:txBody>
                  <a:tcPr/>
                </a:tc>
                <a:extLst>
                  <a:ext uri="{0D108BD9-81ED-4DB2-BD59-A6C34878D82A}">
                    <a16:rowId xmlns:a16="http://schemas.microsoft.com/office/drawing/2014/main" val="10000"/>
                  </a:ext>
                </a:extLst>
              </a:tr>
              <a:tr h="370840">
                <a:tc vMerge="1">
                  <a:txBody>
                    <a:bodyPr/>
                    <a:lstStyle/>
                    <a:p>
                      <a:endParaRPr lang="en-US" dirty="0"/>
                    </a:p>
                  </a:txBody>
                  <a:tcPr/>
                </a:tc>
                <a:tc vMerge="1">
                  <a:txBody>
                    <a:bodyPr/>
                    <a:lstStyle/>
                    <a:p>
                      <a:endParaRPr lang="en-US" dirty="0"/>
                    </a:p>
                  </a:txBody>
                  <a:tcPr/>
                </a:tc>
                <a:tc>
                  <a:txBody>
                    <a:bodyPr/>
                    <a:lstStyle/>
                    <a:p>
                      <a:pPr algn="ctr"/>
                      <a:r>
                        <a:rPr lang="en-US" sz="1200" b="1" dirty="0">
                          <a:latin typeface="Arial Narrow" panose="020B0606020202030204" pitchFamily="34" charset="0"/>
                        </a:rPr>
                        <a:t>1</a:t>
                      </a:r>
                    </a:p>
                  </a:txBody>
                  <a:tcPr/>
                </a:tc>
                <a:tc>
                  <a:txBody>
                    <a:bodyPr/>
                    <a:lstStyle/>
                    <a:p>
                      <a:pPr algn="ctr"/>
                      <a:r>
                        <a:rPr lang="en-US" sz="1200" b="1" dirty="0">
                          <a:latin typeface="Arial Narrow" panose="020B0606020202030204" pitchFamily="34" charset="0"/>
                        </a:rPr>
                        <a:t>2</a:t>
                      </a:r>
                    </a:p>
                  </a:txBody>
                  <a:tcPr/>
                </a:tc>
                <a:tc>
                  <a:txBody>
                    <a:bodyPr/>
                    <a:lstStyle/>
                    <a:p>
                      <a:pPr algn="ctr"/>
                      <a:r>
                        <a:rPr lang="en-US" sz="1200" b="1" dirty="0">
                          <a:latin typeface="Arial Narrow" panose="020B0606020202030204" pitchFamily="34" charset="0"/>
                        </a:rPr>
                        <a:t>3</a:t>
                      </a:r>
                    </a:p>
                  </a:txBody>
                  <a:tcPr/>
                </a:tc>
                <a:tc>
                  <a:txBody>
                    <a:bodyPr/>
                    <a:lstStyle/>
                    <a:p>
                      <a:pPr algn="ctr"/>
                      <a:r>
                        <a:rPr lang="en-US" sz="1200" b="1" dirty="0">
                          <a:latin typeface="Arial Narrow" panose="020B0606020202030204" pitchFamily="34" charset="0"/>
                        </a:rPr>
                        <a:t>4</a:t>
                      </a:r>
                    </a:p>
                  </a:txBody>
                  <a:tcPr/>
                </a:tc>
                <a:tc>
                  <a:txBody>
                    <a:bodyPr/>
                    <a:lstStyle/>
                    <a:p>
                      <a:pPr algn="ctr"/>
                      <a:r>
                        <a:rPr lang="en-US" sz="1200" b="1" dirty="0">
                          <a:latin typeface="Arial Narrow" panose="020B0606020202030204" pitchFamily="34" charset="0"/>
                        </a:rPr>
                        <a:t>5</a:t>
                      </a:r>
                    </a:p>
                  </a:txBody>
                  <a:tcPr/>
                </a:tc>
                <a:tc>
                  <a:txBody>
                    <a:bodyPr/>
                    <a:lstStyle/>
                    <a:p>
                      <a:pPr algn="ctr"/>
                      <a:r>
                        <a:rPr lang="en-US" sz="1200" b="1" dirty="0">
                          <a:latin typeface="Arial Narrow" panose="020B0606020202030204" pitchFamily="34" charset="0"/>
                        </a:rPr>
                        <a:t>6</a:t>
                      </a:r>
                    </a:p>
                  </a:txBody>
                  <a:tcPr/>
                </a:tc>
                <a:tc>
                  <a:txBody>
                    <a:bodyPr/>
                    <a:lstStyle/>
                    <a:p>
                      <a:pPr algn="ctr"/>
                      <a:r>
                        <a:rPr lang="en-US" sz="1200" b="1" dirty="0">
                          <a:latin typeface="Arial Narrow" panose="020B0606020202030204" pitchFamily="34" charset="0"/>
                        </a:rPr>
                        <a:t>7</a:t>
                      </a:r>
                    </a:p>
                  </a:txBody>
                  <a:tcPr/>
                </a:tc>
                <a:tc>
                  <a:txBody>
                    <a:bodyPr/>
                    <a:lstStyle/>
                    <a:p>
                      <a:pPr algn="ctr"/>
                      <a:r>
                        <a:rPr lang="en-US" sz="1200" b="1" dirty="0">
                          <a:latin typeface="Arial Narrow" panose="020B0606020202030204" pitchFamily="34" charset="0"/>
                        </a:rPr>
                        <a:t>8</a:t>
                      </a:r>
                    </a:p>
                  </a:txBody>
                  <a:tcPr/>
                </a:tc>
                <a:tc>
                  <a:txBody>
                    <a:bodyPr/>
                    <a:lstStyle/>
                    <a:p>
                      <a:pPr algn="ctr"/>
                      <a:r>
                        <a:rPr lang="en-US" sz="1200" b="1" dirty="0">
                          <a:latin typeface="Arial Narrow" panose="020B0606020202030204" pitchFamily="34" charset="0"/>
                        </a:rPr>
                        <a:t>9</a:t>
                      </a:r>
                    </a:p>
                  </a:txBody>
                  <a:tcPr/>
                </a:tc>
                <a:tc>
                  <a:txBody>
                    <a:bodyPr/>
                    <a:lstStyle/>
                    <a:p>
                      <a:pPr algn="ctr"/>
                      <a:r>
                        <a:rPr lang="en-US" sz="1200" b="1" dirty="0">
                          <a:latin typeface="Arial Narrow" panose="020B0606020202030204" pitchFamily="34" charset="0"/>
                        </a:rPr>
                        <a:t>10</a:t>
                      </a:r>
                    </a:p>
                  </a:txBody>
                  <a:tcPr/>
                </a:tc>
                <a:tc>
                  <a:txBody>
                    <a:bodyPr/>
                    <a:lstStyle/>
                    <a:p>
                      <a:pPr algn="ctr"/>
                      <a:r>
                        <a:rPr lang="en-US" sz="1200" b="1" dirty="0">
                          <a:latin typeface="Arial Narrow" panose="020B0606020202030204" pitchFamily="34" charset="0"/>
                        </a:rPr>
                        <a:t>11</a:t>
                      </a:r>
                    </a:p>
                  </a:txBody>
                  <a:tcPr/>
                </a:tc>
                <a:tc>
                  <a:txBody>
                    <a:bodyPr/>
                    <a:lstStyle/>
                    <a:p>
                      <a:pPr algn="ctr"/>
                      <a:r>
                        <a:rPr lang="en-US" sz="1200" b="1" dirty="0">
                          <a:latin typeface="Arial Narrow" panose="020B0606020202030204" pitchFamily="34" charset="0"/>
                        </a:rPr>
                        <a:t>12</a:t>
                      </a:r>
                    </a:p>
                  </a:txBody>
                  <a:tcPr/>
                </a:tc>
                <a:extLst>
                  <a:ext uri="{0D108BD9-81ED-4DB2-BD59-A6C34878D82A}">
                    <a16:rowId xmlns:a16="http://schemas.microsoft.com/office/drawing/2014/main" val="10001"/>
                  </a:ext>
                </a:extLst>
              </a:tr>
              <a:tr h="370840">
                <a:tc>
                  <a:txBody>
                    <a:bodyPr/>
                    <a:lstStyle/>
                    <a:p>
                      <a:r>
                        <a:rPr lang="en-US" sz="1200" b="1" dirty="0">
                          <a:latin typeface="Arial Narrow" panose="020B0606020202030204" pitchFamily="34" charset="0"/>
                        </a:rPr>
                        <a:t>1</a:t>
                      </a:r>
                    </a:p>
                  </a:txBody>
                  <a:tcPr/>
                </a:tc>
                <a:tc>
                  <a:txBody>
                    <a:bodyPr/>
                    <a:lstStyle/>
                    <a:p>
                      <a:r>
                        <a:rPr lang="en-US" sz="1200" dirty="0">
                          <a:latin typeface="Arial Narrow" panose="020B0606020202030204" pitchFamily="34" charset="0"/>
                        </a:rPr>
                        <a:t>General briefing to personnel</a:t>
                      </a:r>
                    </a:p>
                  </a:txBody>
                  <a:tcPr/>
                </a:tc>
                <a:tc>
                  <a:txBody>
                    <a:bodyPr/>
                    <a:lstStyle/>
                    <a:p>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extLst>
                  <a:ext uri="{0D108BD9-81ED-4DB2-BD59-A6C34878D82A}">
                    <a16:rowId xmlns:a16="http://schemas.microsoft.com/office/drawing/2014/main" val="10002"/>
                  </a:ext>
                </a:extLst>
              </a:tr>
              <a:tr h="370840">
                <a:tc>
                  <a:txBody>
                    <a:bodyPr/>
                    <a:lstStyle/>
                    <a:p>
                      <a:r>
                        <a:rPr lang="en-US" sz="1200" b="1" dirty="0">
                          <a:latin typeface="Arial Narrow" panose="020B0606020202030204" pitchFamily="34" charset="0"/>
                        </a:rPr>
                        <a:t>2</a:t>
                      </a:r>
                    </a:p>
                  </a:txBody>
                  <a:tcPr/>
                </a:tc>
                <a:tc>
                  <a:txBody>
                    <a:bodyPr/>
                    <a:lstStyle/>
                    <a:p>
                      <a:r>
                        <a:rPr lang="en-US" sz="1200" dirty="0">
                          <a:latin typeface="Arial Narrow" panose="020B0606020202030204" pitchFamily="34" charset="0"/>
                        </a:rPr>
                        <a:t>Advertising &amp; promotion launched</a:t>
                      </a: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extLst>
                  <a:ext uri="{0D108BD9-81ED-4DB2-BD59-A6C34878D82A}">
                    <a16:rowId xmlns:a16="http://schemas.microsoft.com/office/drawing/2014/main" val="10003"/>
                  </a:ext>
                </a:extLst>
              </a:tr>
              <a:tr h="370840">
                <a:tc>
                  <a:txBody>
                    <a:bodyPr/>
                    <a:lstStyle/>
                    <a:p>
                      <a:r>
                        <a:rPr lang="en-US" sz="1200" b="1" dirty="0">
                          <a:latin typeface="Arial Narrow" panose="020B0606020202030204" pitchFamily="34" charset="0"/>
                        </a:rPr>
                        <a:t>3</a:t>
                      </a:r>
                    </a:p>
                  </a:txBody>
                  <a:tcPr/>
                </a:tc>
                <a:tc>
                  <a:txBody>
                    <a:bodyPr/>
                    <a:lstStyle/>
                    <a:p>
                      <a:r>
                        <a:rPr lang="en-US" sz="1200" dirty="0">
                          <a:latin typeface="Arial Narrow" panose="020B0606020202030204" pitchFamily="34" charset="0"/>
                        </a:rPr>
                        <a:t>Departmental coordination</a:t>
                      </a: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extLst>
                  <a:ext uri="{0D108BD9-81ED-4DB2-BD59-A6C34878D82A}">
                    <a16:rowId xmlns:a16="http://schemas.microsoft.com/office/drawing/2014/main" val="10004"/>
                  </a:ext>
                </a:extLst>
              </a:tr>
              <a:tr h="370840">
                <a:tc>
                  <a:txBody>
                    <a:bodyPr/>
                    <a:lstStyle/>
                    <a:p>
                      <a:r>
                        <a:rPr lang="en-US" sz="1200" b="1" dirty="0">
                          <a:latin typeface="Arial Narrow" panose="020B0606020202030204" pitchFamily="34" charset="0"/>
                        </a:rPr>
                        <a:t>4</a:t>
                      </a:r>
                    </a:p>
                  </a:txBody>
                  <a:tcPr/>
                </a:tc>
                <a:tc>
                  <a:txBody>
                    <a:bodyPr/>
                    <a:lstStyle/>
                    <a:p>
                      <a:r>
                        <a:rPr lang="en-US" sz="1200" dirty="0">
                          <a:latin typeface="Arial Narrow" panose="020B0606020202030204" pitchFamily="34" charset="0"/>
                        </a:rPr>
                        <a:t>Briefing for all distribution channel</a:t>
                      </a: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extLst>
                  <a:ext uri="{0D108BD9-81ED-4DB2-BD59-A6C34878D82A}">
                    <a16:rowId xmlns:a16="http://schemas.microsoft.com/office/drawing/2014/main" val="10005"/>
                  </a:ext>
                </a:extLst>
              </a:tr>
              <a:tr h="370840">
                <a:tc>
                  <a:txBody>
                    <a:bodyPr/>
                    <a:lstStyle/>
                    <a:p>
                      <a:r>
                        <a:rPr lang="en-US" sz="1200" b="1" dirty="0">
                          <a:latin typeface="Arial Narrow" panose="020B0606020202030204" pitchFamily="34" charset="0"/>
                        </a:rPr>
                        <a:t>5</a:t>
                      </a:r>
                    </a:p>
                  </a:txBody>
                  <a:tcPr/>
                </a:tc>
                <a:tc>
                  <a:txBody>
                    <a:bodyPr/>
                    <a:lstStyle/>
                    <a:p>
                      <a:r>
                        <a:rPr lang="en-US" sz="1200" dirty="0">
                          <a:latin typeface="Arial Narrow" panose="020B0606020202030204" pitchFamily="34" charset="0"/>
                        </a:rPr>
                        <a:t>Sales visits</a:t>
                      </a: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extLst>
                  <a:ext uri="{0D108BD9-81ED-4DB2-BD59-A6C34878D82A}">
                    <a16:rowId xmlns:a16="http://schemas.microsoft.com/office/drawing/2014/main" val="10006"/>
                  </a:ext>
                </a:extLst>
              </a:tr>
              <a:tr h="370840">
                <a:tc>
                  <a:txBody>
                    <a:bodyPr/>
                    <a:lstStyle/>
                    <a:p>
                      <a:r>
                        <a:rPr lang="en-US" sz="1200" b="1" dirty="0">
                          <a:latin typeface="Arial Narrow" panose="020B0606020202030204" pitchFamily="34" charset="0"/>
                        </a:rPr>
                        <a:t>6</a:t>
                      </a:r>
                    </a:p>
                  </a:txBody>
                  <a:tcPr/>
                </a:tc>
                <a:tc>
                  <a:txBody>
                    <a:bodyPr/>
                    <a:lstStyle/>
                    <a:p>
                      <a:r>
                        <a:rPr lang="en-US" sz="1200" dirty="0">
                          <a:latin typeface="Arial Narrow" panose="020B0606020202030204" pitchFamily="34" charset="0"/>
                        </a:rPr>
                        <a:t>Monitoring &amp; corrective actions</a:t>
                      </a: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extLst>
                  <a:ext uri="{0D108BD9-81ED-4DB2-BD59-A6C34878D82A}">
                    <a16:rowId xmlns:a16="http://schemas.microsoft.com/office/drawing/2014/main" val="10007"/>
                  </a:ext>
                </a:extLst>
              </a:tr>
              <a:tr h="370840">
                <a:tc>
                  <a:txBody>
                    <a:bodyPr/>
                    <a:lstStyle/>
                    <a:p>
                      <a:r>
                        <a:rPr lang="en-US" sz="1200" b="1" dirty="0">
                          <a:latin typeface="Arial Narrow" panose="020B0606020202030204" pitchFamily="34" charset="0"/>
                        </a:rPr>
                        <a:t>7</a:t>
                      </a:r>
                    </a:p>
                  </a:txBody>
                  <a:tcPr/>
                </a:tc>
                <a:tc>
                  <a:txBody>
                    <a:bodyPr/>
                    <a:lstStyle/>
                    <a:p>
                      <a:r>
                        <a:rPr lang="en-US" sz="1200" dirty="0">
                          <a:latin typeface="Arial Narrow" panose="020B0606020202030204" pitchFamily="34" charset="0"/>
                        </a:rPr>
                        <a:t>Consolidation</a:t>
                      </a: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extLst>
                  <a:ext uri="{0D108BD9-81ED-4DB2-BD59-A6C34878D82A}">
                    <a16:rowId xmlns:a16="http://schemas.microsoft.com/office/drawing/2014/main" val="10008"/>
                  </a:ext>
                </a:extLst>
              </a:tr>
            </a:tbl>
          </a:graphicData>
        </a:graphic>
      </p:graphicFrame>
      <p:sp>
        <p:nvSpPr>
          <p:cNvPr id="6" name="Right Arrow 5"/>
          <p:cNvSpPr/>
          <p:nvPr/>
        </p:nvSpPr>
        <p:spPr>
          <a:xfrm>
            <a:off x="3657600" y="3505200"/>
            <a:ext cx="762000" cy="332232"/>
          </a:xfrm>
          <a:prstGeom prst="rightArrow">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284220" y="3075432"/>
            <a:ext cx="754380" cy="332232"/>
          </a:xfrm>
          <a:prstGeom prst="rightArrow">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276600" y="2743200"/>
            <a:ext cx="381000" cy="332232"/>
          </a:xfrm>
          <a:prstGeom prst="rightArrow">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038600" y="3847338"/>
            <a:ext cx="381000" cy="332232"/>
          </a:xfrm>
          <a:prstGeom prst="rightArrow">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19600" y="4572000"/>
            <a:ext cx="3276600" cy="332232"/>
          </a:xfrm>
          <a:prstGeom prst="rightArrow">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419600" y="4179570"/>
            <a:ext cx="1524000" cy="332232"/>
          </a:xfrm>
          <a:prstGeom prst="rightArrow">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696200" y="4925568"/>
            <a:ext cx="381000" cy="332232"/>
          </a:xfrm>
          <a:prstGeom prst="rightArrow">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79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304800"/>
            <a:ext cx="8839200" cy="1493838"/>
          </a:xfrm>
        </p:spPr>
        <p:txBody>
          <a:bodyPr>
            <a:normAutofit fontScale="90000"/>
          </a:bodyPr>
          <a:lstStyle/>
          <a:p>
            <a:r>
              <a:rPr lang="en-MY" altLang="en-US" dirty="0">
                <a:ea typeface="ＭＳ Ｐゴシック" panose="020B0600070205080204" pitchFamily="34" charset="-128"/>
              </a:rPr>
              <a:t>Important Concepts in Marketing—Needs, Wants, Demand, Values and Satisfaction</a:t>
            </a:r>
          </a:p>
        </p:txBody>
      </p:sp>
      <p:sp>
        <p:nvSpPr>
          <p:cNvPr id="9219" name="Content Placeholder 2"/>
          <p:cNvSpPr>
            <a:spLocks noGrp="1"/>
          </p:cNvSpPr>
          <p:nvPr>
            <p:ph idx="1"/>
          </p:nvPr>
        </p:nvSpPr>
        <p:spPr>
          <a:xfrm>
            <a:off x="0" y="2247446"/>
            <a:ext cx="9144000" cy="4602163"/>
          </a:xfrm>
        </p:spPr>
        <p:txBody>
          <a:bodyPr/>
          <a:lstStyle/>
          <a:p>
            <a:r>
              <a:rPr lang="en-MY" altLang="en-US" dirty="0">
                <a:ea typeface="ＭＳ Ｐゴシック" panose="020B0600070205080204" pitchFamily="34" charset="-128"/>
              </a:rPr>
              <a:t>An entrepreneur must understand the target customers in terms of needs, wants and demands, so he can develop products or services that are of value to the customers. </a:t>
            </a:r>
          </a:p>
          <a:p>
            <a:r>
              <a:rPr lang="en-MY" altLang="en-US" dirty="0">
                <a:ea typeface="ＭＳ Ｐゴシック" panose="020B0600070205080204" pitchFamily="34" charset="-128"/>
              </a:rPr>
              <a:t>He may have to invest in information gathering and analysis which will enable him to understand his customer’s motivation and behaviour. This will help develop marketing strategies and tactics that are  suitable and fit the customers’ characteristics. </a:t>
            </a:r>
          </a:p>
        </p:txBody>
      </p:sp>
    </p:spTree>
    <p:extLst>
      <p:ext uri="{BB962C8B-B14F-4D97-AF65-F5344CB8AC3E}">
        <p14:creationId xmlns:p14="http://schemas.microsoft.com/office/powerpoint/2010/main" val="539994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solidFill>
                  <a:srgbClr val="C00000"/>
                </a:solidFill>
                <a:effectLst>
                  <a:outerShdw blurRad="38100" dist="38100" dir="2700000" algn="tl">
                    <a:srgbClr val="000000">
                      <a:alpha val="43137"/>
                    </a:srgbClr>
                  </a:outerShdw>
                </a:effectLst>
              </a:rPr>
              <a:t>The Marketing Budget</a:t>
            </a:r>
          </a:p>
        </p:txBody>
      </p:sp>
      <p:sp>
        <p:nvSpPr>
          <p:cNvPr id="4" name="Title 2"/>
          <p:cNvSpPr>
            <a:spLocks noGrp="1"/>
          </p:cNvSpPr>
          <p:nvPr>
            <p:ph type="title"/>
          </p:nvPr>
        </p:nvSpPr>
        <p:spPr/>
        <p:txBody>
          <a:bodyPr>
            <a:normAutofit/>
          </a:bodyPr>
          <a:lstStyle/>
          <a:p>
            <a:r>
              <a:rPr lang="en-US" sz="3200" dirty="0">
                <a:solidFill>
                  <a:srgbClr val="0070C0"/>
                </a:solidFill>
              </a:rPr>
              <a:t>MANAGING MARKETING ACTIVITIES (2)</a:t>
            </a:r>
          </a:p>
        </p:txBody>
      </p:sp>
      <p:graphicFrame>
        <p:nvGraphicFramePr>
          <p:cNvPr id="5" name="Table 4"/>
          <p:cNvGraphicFramePr>
            <a:graphicFrameLocks noGrp="1"/>
          </p:cNvGraphicFramePr>
          <p:nvPr>
            <p:extLst>
              <p:ext uri="{D42A27DB-BD31-4B8C-83A1-F6EECF244321}">
                <p14:modId xmlns:p14="http://schemas.microsoft.com/office/powerpoint/2010/main" val="3682515365"/>
              </p:ext>
            </p:extLst>
          </p:nvPr>
        </p:nvGraphicFramePr>
        <p:xfrm>
          <a:off x="685800" y="1981200"/>
          <a:ext cx="7772400" cy="31750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0">
                <a:tc>
                  <a:txBody>
                    <a:bodyPr/>
                    <a:lstStyle/>
                    <a:p>
                      <a:pPr algn="ctr"/>
                      <a:r>
                        <a:rPr lang="en-US" sz="1400" dirty="0">
                          <a:latin typeface="Arial Narrow" panose="020B0606020202030204" pitchFamily="34" charset="0"/>
                        </a:rPr>
                        <a:t>ITEMS</a:t>
                      </a:r>
                    </a:p>
                  </a:txBody>
                  <a:tcPr/>
                </a:tc>
                <a:tc>
                  <a:txBody>
                    <a:bodyPr/>
                    <a:lstStyle/>
                    <a:p>
                      <a:pPr algn="ctr"/>
                      <a:r>
                        <a:rPr lang="en-US" sz="1400" dirty="0">
                          <a:latin typeface="Arial Narrow" panose="020B0606020202030204" pitchFamily="34" charset="0"/>
                        </a:rPr>
                        <a:t>FIXED ASSETS</a:t>
                      </a:r>
                      <a:r>
                        <a:rPr lang="en-US" sz="1400" baseline="0" dirty="0">
                          <a:latin typeface="Arial Narrow" panose="020B0606020202030204" pitchFamily="34" charset="0"/>
                        </a:rPr>
                        <a:t> EXPENSES (RM)</a:t>
                      </a:r>
                      <a:endParaRPr lang="en-US" sz="1400" dirty="0">
                        <a:latin typeface="Arial Narrow" panose="020B0606020202030204" pitchFamily="34" charset="0"/>
                      </a:endParaRPr>
                    </a:p>
                  </a:txBody>
                  <a:tcPr/>
                </a:tc>
                <a:tc>
                  <a:txBody>
                    <a:bodyPr/>
                    <a:lstStyle/>
                    <a:p>
                      <a:pPr algn="ctr"/>
                      <a:r>
                        <a:rPr lang="en-US" sz="1400" dirty="0">
                          <a:latin typeface="Arial Narrow" panose="020B0606020202030204" pitchFamily="34" charset="0"/>
                        </a:rPr>
                        <a:t>MONTHLY EXPENSES (RM)</a:t>
                      </a:r>
                    </a:p>
                  </a:txBody>
                  <a:tcPr/>
                </a:tc>
                <a:tc>
                  <a:txBody>
                    <a:bodyPr/>
                    <a:lstStyle/>
                    <a:p>
                      <a:pPr algn="ctr"/>
                      <a:r>
                        <a:rPr lang="en-US" sz="1400" dirty="0">
                          <a:latin typeface="Arial Narrow" panose="020B0606020202030204" pitchFamily="34" charset="0"/>
                        </a:rPr>
                        <a:t>OTHER EXPENSES </a:t>
                      </a:r>
                    </a:p>
                    <a:p>
                      <a:pPr algn="ctr"/>
                      <a:r>
                        <a:rPr lang="en-US" sz="1400" dirty="0">
                          <a:latin typeface="Arial Narrow" panose="020B0606020202030204" pitchFamily="34" charset="0"/>
                        </a:rPr>
                        <a:t>(RM)</a:t>
                      </a:r>
                    </a:p>
                  </a:txBody>
                  <a:tcPr/>
                </a:tc>
                <a:extLst>
                  <a:ext uri="{0D108BD9-81ED-4DB2-BD59-A6C34878D82A}">
                    <a16:rowId xmlns:a16="http://schemas.microsoft.com/office/drawing/2014/main" val="10000"/>
                  </a:ext>
                </a:extLst>
              </a:tr>
              <a:tr h="370840">
                <a:tc>
                  <a:txBody>
                    <a:bodyPr/>
                    <a:lstStyle/>
                    <a:p>
                      <a:r>
                        <a:rPr lang="en-US" sz="1600" dirty="0">
                          <a:latin typeface="Arial Narrow" panose="020B0606020202030204" pitchFamily="34" charset="0"/>
                        </a:rPr>
                        <a:t>Signboard</a:t>
                      </a:r>
                    </a:p>
                    <a:p>
                      <a:r>
                        <a:rPr lang="en-US" sz="1600" dirty="0">
                          <a:latin typeface="Arial Narrow" panose="020B0606020202030204" pitchFamily="34" charset="0"/>
                        </a:rPr>
                        <a:t>Marketing Personnel</a:t>
                      </a:r>
                    </a:p>
                    <a:p>
                      <a:pPr marL="285750" indent="-285750">
                        <a:buFont typeface="Arial" panose="020B0604020202020204" pitchFamily="34" charset="0"/>
                        <a:buChar char="•"/>
                      </a:pPr>
                      <a:r>
                        <a:rPr lang="en-US" sz="1600" dirty="0">
                          <a:latin typeface="Arial Narrow" panose="020B0606020202030204" pitchFamily="34" charset="0"/>
                        </a:rPr>
                        <a:t>Salary</a:t>
                      </a:r>
                    </a:p>
                    <a:p>
                      <a:pPr marL="285750" indent="-285750">
                        <a:buFont typeface="Arial" panose="020B0604020202020204" pitchFamily="34" charset="0"/>
                        <a:buChar char="•"/>
                      </a:pPr>
                      <a:r>
                        <a:rPr lang="en-US" sz="1600" dirty="0">
                          <a:latin typeface="Arial Narrow" panose="020B0606020202030204" pitchFamily="34" charset="0"/>
                        </a:rPr>
                        <a:t>Commission</a:t>
                      </a:r>
                    </a:p>
                    <a:p>
                      <a:pPr marL="285750" indent="-285750">
                        <a:buFont typeface="Arial" panose="020B0604020202020204" pitchFamily="34" charset="0"/>
                        <a:buChar char="•"/>
                      </a:pPr>
                      <a:r>
                        <a:rPr lang="en-US" sz="1600" dirty="0">
                          <a:latin typeface="Arial Narrow" panose="020B0606020202030204" pitchFamily="34" charset="0"/>
                        </a:rPr>
                        <a:t>EPF/SOCSO</a:t>
                      </a:r>
                    </a:p>
                    <a:p>
                      <a:pPr marL="285750" indent="-285750">
                        <a:buFont typeface="Arial" panose="020B0604020202020204" pitchFamily="34" charset="0"/>
                        <a:buChar char="•"/>
                      </a:pPr>
                      <a:r>
                        <a:rPr lang="en-US" sz="1600" dirty="0">
                          <a:latin typeface="Arial Narrow" panose="020B0606020202030204" pitchFamily="34" charset="0"/>
                        </a:rPr>
                        <a:t>Travelling</a:t>
                      </a:r>
                    </a:p>
                    <a:p>
                      <a:pPr marL="0" indent="0">
                        <a:buFont typeface="Arial" panose="020B0604020202020204" pitchFamily="34" charset="0"/>
                        <a:buNone/>
                      </a:pPr>
                      <a:r>
                        <a:rPr lang="en-US" sz="1600" dirty="0">
                          <a:latin typeface="Arial Narrow" panose="020B0606020202030204" pitchFamily="34" charset="0"/>
                        </a:rPr>
                        <a:t>Promotion</a:t>
                      </a:r>
                    </a:p>
                    <a:p>
                      <a:pPr marL="0" indent="0">
                        <a:buFont typeface="Arial" panose="020B0604020202020204" pitchFamily="34" charset="0"/>
                        <a:buNone/>
                      </a:pPr>
                      <a:r>
                        <a:rPr lang="en-US" sz="1600" dirty="0">
                          <a:latin typeface="Arial Narrow" panose="020B0606020202030204" pitchFamily="34" charset="0"/>
                        </a:rPr>
                        <a:t>Grand Opening</a:t>
                      </a:r>
                    </a:p>
                  </a:txBody>
                  <a:tcPr/>
                </a:tc>
                <a:tc>
                  <a:txBody>
                    <a:bodyPr/>
                    <a:lstStyle/>
                    <a:p>
                      <a:pPr algn="r"/>
                      <a:r>
                        <a:rPr lang="en-US" sz="1600" dirty="0">
                          <a:latin typeface="Arial Narrow" panose="020B0606020202030204" pitchFamily="34" charset="0"/>
                        </a:rPr>
                        <a:t>300</a:t>
                      </a:r>
                    </a:p>
                  </a:txBody>
                  <a:tcPr/>
                </a:tc>
                <a:tc>
                  <a:txBody>
                    <a:bodyPr/>
                    <a:lstStyle/>
                    <a:p>
                      <a:pPr algn="r"/>
                      <a:endParaRPr lang="en-US" sz="1600" dirty="0">
                        <a:latin typeface="Arial Narrow" panose="020B0606020202030204" pitchFamily="34" charset="0"/>
                      </a:endParaRPr>
                    </a:p>
                    <a:p>
                      <a:pPr algn="r"/>
                      <a:endParaRPr lang="en-US" sz="1600" dirty="0">
                        <a:latin typeface="Arial Narrow" panose="020B0606020202030204" pitchFamily="34" charset="0"/>
                      </a:endParaRPr>
                    </a:p>
                    <a:p>
                      <a:pPr algn="r"/>
                      <a:endParaRPr lang="en-US" sz="1600" dirty="0">
                        <a:latin typeface="Arial Narrow" panose="020B0606020202030204" pitchFamily="34" charset="0"/>
                      </a:endParaRPr>
                    </a:p>
                    <a:p>
                      <a:pPr algn="r"/>
                      <a:r>
                        <a:rPr lang="en-US" sz="1600" dirty="0">
                          <a:latin typeface="Arial Narrow" panose="020B0606020202030204" pitchFamily="34" charset="0"/>
                        </a:rPr>
                        <a:t>5,000</a:t>
                      </a:r>
                    </a:p>
                    <a:p>
                      <a:pPr algn="r"/>
                      <a:r>
                        <a:rPr lang="en-US" sz="1600" dirty="0">
                          <a:latin typeface="Arial Narrow" panose="020B0606020202030204" pitchFamily="34" charset="0"/>
                        </a:rPr>
                        <a:t>5,000</a:t>
                      </a:r>
                    </a:p>
                    <a:p>
                      <a:pPr algn="r"/>
                      <a:r>
                        <a:rPr lang="en-US" sz="1600" dirty="0">
                          <a:latin typeface="Arial Narrow" panose="020B0606020202030204" pitchFamily="34" charset="0"/>
                        </a:rPr>
                        <a:t>1,000</a:t>
                      </a:r>
                    </a:p>
                    <a:p>
                      <a:pPr algn="r"/>
                      <a:r>
                        <a:rPr lang="en-US" sz="1600" dirty="0">
                          <a:latin typeface="Arial Narrow" panose="020B0606020202030204" pitchFamily="34" charset="0"/>
                        </a:rPr>
                        <a:t>2,000</a:t>
                      </a:r>
                    </a:p>
                  </a:txBody>
                  <a:tcPr/>
                </a:tc>
                <a:tc>
                  <a:txBody>
                    <a:bodyPr/>
                    <a:lstStyle/>
                    <a:p>
                      <a:pPr algn="r"/>
                      <a:endParaRPr lang="en-US" sz="1600" dirty="0">
                        <a:latin typeface="Arial Narrow" panose="020B0606020202030204" pitchFamily="34" charset="0"/>
                      </a:endParaRPr>
                    </a:p>
                    <a:p>
                      <a:pPr algn="r"/>
                      <a:endParaRPr lang="en-US" sz="1600" dirty="0">
                        <a:latin typeface="Arial Narrow" panose="020B0606020202030204" pitchFamily="34" charset="0"/>
                      </a:endParaRPr>
                    </a:p>
                    <a:p>
                      <a:pPr algn="r"/>
                      <a:endParaRPr lang="en-US" sz="1600" dirty="0">
                        <a:latin typeface="Arial Narrow" panose="020B0606020202030204" pitchFamily="34" charset="0"/>
                      </a:endParaRPr>
                    </a:p>
                    <a:p>
                      <a:pPr algn="r"/>
                      <a:endParaRPr lang="en-US" sz="1600" dirty="0">
                        <a:latin typeface="Arial Narrow" panose="020B0606020202030204" pitchFamily="34" charset="0"/>
                      </a:endParaRPr>
                    </a:p>
                    <a:p>
                      <a:pPr algn="r"/>
                      <a:endParaRPr lang="en-US" sz="1600" dirty="0">
                        <a:latin typeface="Arial Narrow" panose="020B0606020202030204" pitchFamily="34" charset="0"/>
                      </a:endParaRPr>
                    </a:p>
                    <a:p>
                      <a:pPr algn="r"/>
                      <a:endParaRPr lang="en-US" sz="1600" dirty="0">
                        <a:latin typeface="Arial Narrow" panose="020B0606020202030204" pitchFamily="34" charset="0"/>
                      </a:endParaRPr>
                    </a:p>
                    <a:p>
                      <a:pPr algn="r"/>
                      <a:endParaRPr lang="en-US" sz="1600" dirty="0">
                        <a:latin typeface="Arial Narrow" panose="020B0606020202030204" pitchFamily="34" charset="0"/>
                      </a:endParaRPr>
                    </a:p>
                    <a:p>
                      <a:pPr algn="r"/>
                      <a:r>
                        <a:rPr lang="en-US" sz="1600" dirty="0">
                          <a:latin typeface="Arial Narrow" panose="020B0606020202030204" pitchFamily="34" charset="0"/>
                        </a:rPr>
                        <a:t>10,000</a:t>
                      </a:r>
                    </a:p>
                    <a:p>
                      <a:pPr algn="r"/>
                      <a:r>
                        <a:rPr lang="en-US" sz="1600" dirty="0">
                          <a:latin typeface="Arial Narrow" panose="020B0606020202030204" pitchFamily="34" charset="0"/>
                        </a:rPr>
                        <a:t>5,000</a:t>
                      </a:r>
                    </a:p>
                  </a:txBody>
                  <a:tcPr/>
                </a:tc>
                <a:extLst>
                  <a:ext uri="{0D108BD9-81ED-4DB2-BD59-A6C34878D82A}">
                    <a16:rowId xmlns:a16="http://schemas.microsoft.com/office/drawing/2014/main" val="10001"/>
                  </a:ext>
                </a:extLst>
              </a:tr>
              <a:tr h="370840">
                <a:tc>
                  <a:txBody>
                    <a:bodyPr/>
                    <a:lstStyle/>
                    <a:p>
                      <a:r>
                        <a:rPr lang="en-US" sz="1600" dirty="0">
                          <a:latin typeface="Arial Narrow" panose="020B0606020202030204" pitchFamily="34" charset="0"/>
                        </a:rPr>
                        <a:t>Total</a:t>
                      </a:r>
                    </a:p>
                  </a:txBody>
                  <a:tcPr>
                    <a:solidFill>
                      <a:schemeClr val="accent3">
                        <a:lumMod val="60000"/>
                        <a:lumOff val="40000"/>
                      </a:schemeClr>
                    </a:solidFill>
                  </a:tcPr>
                </a:tc>
                <a:tc>
                  <a:txBody>
                    <a:bodyPr/>
                    <a:lstStyle/>
                    <a:p>
                      <a:pPr algn="r"/>
                      <a:r>
                        <a:rPr lang="en-US" sz="1600" dirty="0">
                          <a:latin typeface="Arial Narrow" panose="020B0606020202030204" pitchFamily="34" charset="0"/>
                        </a:rPr>
                        <a:t>300</a:t>
                      </a:r>
                    </a:p>
                  </a:txBody>
                  <a:tcPr>
                    <a:solidFill>
                      <a:schemeClr val="accent3">
                        <a:lumMod val="60000"/>
                        <a:lumOff val="40000"/>
                      </a:schemeClr>
                    </a:solidFill>
                  </a:tcPr>
                </a:tc>
                <a:tc>
                  <a:txBody>
                    <a:bodyPr/>
                    <a:lstStyle/>
                    <a:p>
                      <a:pPr algn="r"/>
                      <a:r>
                        <a:rPr lang="en-US" sz="1600" dirty="0">
                          <a:latin typeface="Arial Narrow" panose="020B0606020202030204" pitchFamily="34" charset="0"/>
                        </a:rPr>
                        <a:t>13,5000</a:t>
                      </a:r>
                    </a:p>
                  </a:txBody>
                  <a:tcPr>
                    <a:solidFill>
                      <a:schemeClr val="accent3">
                        <a:lumMod val="60000"/>
                        <a:lumOff val="40000"/>
                      </a:schemeClr>
                    </a:solidFill>
                  </a:tcPr>
                </a:tc>
                <a:tc>
                  <a:txBody>
                    <a:bodyPr/>
                    <a:lstStyle/>
                    <a:p>
                      <a:pPr algn="r"/>
                      <a:r>
                        <a:rPr lang="en-US" sz="1600" dirty="0">
                          <a:latin typeface="Arial Narrow" panose="020B0606020202030204" pitchFamily="34" charset="0"/>
                        </a:rPr>
                        <a:t>15,000</a:t>
                      </a:r>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3311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4800" y="0"/>
            <a:ext cx="8839200" cy="1417638"/>
          </a:xfrm>
        </p:spPr>
        <p:txBody>
          <a:bodyPr>
            <a:normAutofit fontScale="90000"/>
          </a:bodyPr>
          <a:lstStyle/>
          <a:p>
            <a:r>
              <a:rPr lang="en-MY" altLang="en-US" sz="3100">
                <a:ea typeface="ＭＳ Ｐゴシック" panose="020B0600070205080204" pitchFamily="34" charset="-128"/>
              </a:rPr>
              <a:t>Important Concepts in Marketing—Needs, Wants, Demand, Values and Satisfaction (cont.)</a:t>
            </a:r>
          </a:p>
        </p:txBody>
      </p:sp>
      <p:sp>
        <p:nvSpPr>
          <p:cNvPr id="10243" name="Content Placeholder 2"/>
          <p:cNvSpPr>
            <a:spLocks noGrp="1"/>
          </p:cNvSpPr>
          <p:nvPr>
            <p:ph idx="1"/>
          </p:nvPr>
        </p:nvSpPr>
        <p:spPr>
          <a:xfrm>
            <a:off x="0" y="1600200"/>
            <a:ext cx="9144000" cy="4724400"/>
          </a:xfrm>
        </p:spPr>
        <p:txBody>
          <a:bodyPr/>
          <a:lstStyle/>
          <a:p>
            <a:r>
              <a:rPr lang="en-MY" altLang="en-US">
                <a:ea typeface="ＭＳ Ｐゴシック" panose="020B0600070205080204" pitchFamily="34" charset="-128"/>
              </a:rPr>
              <a:t>“Needs” refer to a person’s feelings of a state of inadequacy. </a:t>
            </a:r>
          </a:p>
          <a:p>
            <a:r>
              <a:rPr lang="en-MY" altLang="en-US">
                <a:ea typeface="ＭＳ Ｐゴシック" panose="020B0600070205080204" pitchFamily="34" charset="-128"/>
              </a:rPr>
              <a:t>“Wants” refer to what a customer desires beyond basic needs. “Wants” are often influenced by many factors, i.e. psychographics, demographics, economics and cultural factors.</a:t>
            </a:r>
          </a:p>
          <a:p>
            <a:r>
              <a:rPr lang="en-MY" altLang="en-US">
                <a:ea typeface="ＭＳ Ｐゴシック" panose="020B0600070205080204" pitchFamily="34" charset="-128"/>
              </a:rPr>
              <a:t>“Demands” refer to the needs and wants that can be translated into real purchases by customers because they can afford it and are willing to pay for it. </a:t>
            </a:r>
          </a:p>
        </p:txBody>
      </p:sp>
    </p:spTree>
    <p:extLst>
      <p:ext uri="{BB962C8B-B14F-4D97-AF65-F5344CB8AC3E}">
        <p14:creationId xmlns:p14="http://schemas.microsoft.com/office/powerpoint/2010/main" val="57637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0" y="1524000"/>
            <a:ext cx="9144000" cy="4724400"/>
          </a:xfrm>
        </p:spPr>
        <p:txBody>
          <a:bodyPr/>
          <a:lstStyle/>
          <a:p>
            <a:r>
              <a:rPr lang="en-MY" altLang="en-US">
                <a:ea typeface="ＭＳ Ｐゴシック" panose="020B0600070205080204" pitchFamily="34" charset="-128"/>
              </a:rPr>
              <a:t>“Value” is the benefit received when buying a product or service. “Price” is what is paid for a product or service. Customers will be easily persuaded to part with their money to buy something if they perceive it to have greater value than what it cost them to buy. </a:t>
            </a:r>
          </a:p>
          <a:p>
            <a:r>
              <a:rPr lang="en-MY" altLang="en-US">
                <a:ea typeface="ＭＳ Ｐゴシック" panose="020B0600070205080204" pitchFamily="34" charset="-128"/>
              </a:rPr>
              <a:t>Therefore, a marketer will try to package his products, price, promotion, distribution channels and selling outlets to suit and fit the target market customers and to make them consider it to be of higher value than its price. </a:t>
            </a:r>
          </a:p>
        </p:txBody>
      </p:sp>
      <p:sp>
        <p:nvSpPr>
          <p:cNvPr id="11267" name="Title 1"/>
          <p:cNvSpPr>
            <a:spLocks noGrp="1"/>
          </p:cNvSpPr>
          <p:nvPr>
            <p:ph type="title"/>
          </p:nvPr>
        </p:nvSpPr>
        <p:spPr>
          <a:xfrm>
            <a:off x="228600" y="0"/>
            <a:ext cx="8915400" cy="1417638"/>
          </a:xfrm>
        </p:spPr>
        <p:txBody>
          <a:bodyPr>
            <a:normAutofit fontScale="90000"/>
          </a:bodyPr>
          <a:lstStyle/>
          <a:p>
            <a:r>
              <a:rPr lang="en-MY" altLang="en-US" sz="3100" dirty="0">
                <a:ea typeface="ＭＳ Ｐゴシック" panose="020B0600070205080204" pitchFamily="34" charset="-128"/>
              </a:rPr>
              <a:t>Important Concepts in Marketing—Needs, Wants, Demand, Values and Satisfaction (cont.)</a:t>
            </a:r>
          </a:p>
        </p:txBody>
      </p:sp>
    </p:spTree>
    <p:extLst>
      <p:ext uri="{BB962C8B-B14F-4D97-AF65-F5344CB8AC3E}">
        <p14:creationId xmlns:p14="http://schemas.microsoft.com/office/powerpoint/2010/main" val="65994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381000" y="1905000"/>
            <a:ext cx="8229600" cy="4525963"/>
          </a:xfrm>
        </p:spPr>
        <p:txBody>
          <a:bodyPr/>
          <a:lstStyle/>
          <a:p>
            <a:r>
              <a:rPr lang="en-MY" altLang="en-US" dirty="0">
                <a:ea typeface="ＭＳ Ｐゴシック" panose="020B0600070205080204" pitchFamily="34" charset="-128"/>
              </a:rPr>
              <a:t>Customer satisfaction is very important as it will translate into repeated sales. </a:t>
            </a:r>
          </a:p>
          <a:p>
            <a:r>
              <a:rPr lang="en-MY" altLang="en-US" dirty="0">
                <a:ea typeface="ＭＳ Ｐゴシック" panose="020B0600070205080204" pitchFamily="34" charset="-128"/>
              </a:rPr>
              <a:t>Satisfied customers contribute to sales growth because they will promote the products (word-of-mouth)  to friends and family.</a:t>
            </a:r>
          </a:p>
          <a:p>
            <a:endParaRPr lang="en-MY" altLang="en-US" dirty="0">
              <a:ea typeface="ＭＳ Ｐゴシック" panose="020B0600070205080204" pitchFamily="34" charset="-128"/>
            </a:endParaRPr>
          </a:p>
        </p:txBody>
      </p:sp>
      <p:sp>
        <p:nvSpPr>
          <p:cNvPr id="12291" name="Title 1"/>
          <p:cNvSpPr>
            <a:spLocks noGrp="1"/>
          </p:cNvSpPr>
          <p:nvPr>
            <p:ph type="title"/>
          </p:nvPr>
        </p:nvSpPr>
        <p:spPr>
          <a:xfrm>
            <a:off x="381000" y="0"/>
            <a:ext cx="8763000" cy="1417638"/>
          </a:xfrm>
        </p:spPr>
        <p:txBody>
          <a:bodyPr>
            <a:normAutofit fontScale="90000"/>
          </a:bodyPr>
          <a:lstStyle/>
          <a:p>
            <a:r>
              <a:rPr lang="en-MY" altLang="en-US" sz="3100" dirty="0">
                <a:ea typeface="ＭＳ Ｐゴシック" panose="020B0600070205080204" pitchFamily="34" charset="-128"/>
              </a:rPr>
              <a:t>Important Concepts in Marketing—Needs, Wants, Demand, Values and Satisfaction (cont.)</a:t>
            </a:r>
          </a:p>
        </p:txBody>
      </p:sp>
    </p:spTree>
    <p:extLst>
      <p:ext uri="{BB962C8B-B14F-4D97-AF65-F5344CB8AC3E}">
        <p14:creationId xmlns:p14="http://schemas.microsoft.com/office/powerpoint/2010/main" val="17288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02920" y="457200"/>
            <a:ext cx="8610600" cy="1417638"/>
          </a:xfrm>
        </p:spPr>
        <p:txBody>
          <a:bodyPr>
            <a:normAutofit/>
          </a:bodyPr>
          <a:lstStyle/>
          <a:p>
            <a:r>
              <a:rPr lang="en-MY" altLang="en-US" dirty="0">
                <a:ea typeface="ＭＳ Ｐゴシック" panose="020B0600070205080204" pitchFamily="34" charset="-128"/>
              </a:rPr>
              <a:t>Market Segment, Target Customers and Positioning</a:t>
            </a:r>
          </a:p>
        </p:txBody>
      </p:sp>
      <p:sp>
        <p:nvSpPr>
          <p:cNvPr id="13315" name="Content Placeholder 2"/>
          <p:cNvSpPr>
            <a:spLocks noGrp="1"/>
          </p:cNvSpPr>
          <p:nvPr>
            <p:ph idx="1"/>
          </p:nvPr>
        </p:nvSpPr>
        <p:spPr>
          <a:xfrm>
            <a:off x="95794" y="2438400"/>
            <a:ext cx="9067800" cy="4602163"/>
          </a:xfrm>
        </p:spPr>
        <p:txBody>
          <a:bodyPr/>
          <a:lstStyle/>
          <a:p>
            <a:r>
              <a:rPr lang="en-MY" altLang="en-US" dirty="0">
                <a:ea typeface="ＭＳ Ｐゴシック" panose="020B0600070205080204" pitchFamily="34" charset="-128"/>
              </a:rPr>
              <a:t>In the marketplace, sellers compete with each other to sell to customers. A marketer needs to identify the target customers. One may divide potential customers into segments of customers that share common characteristics. </a:t>
            </a:r>
          </a:p>
          <a:p>
            <a:r>
              <a:rPr lang="en-MY" altLang="en-US" dirty="0">
                <a:ea typeface="ＭＳ Ｐゴシック" panose="020B0600070205080204" pitchFamily="34" charset="-128"/>
              </a:rPr>
              <a:t>This practice may facilitate the entrepreneur to package suitable marketing strategies that suit customers’ characteristics. </a:t>
            </a:r>
          </a:p>
        </p:txBody>
      </p:sp>
    </p:spTree>
    <p:extLst>
      <p:ext uri="{BB962C8B-B14F-4D97-AF65-F5344CB8AC3E}">
        <p14:creationId xmlns:p14="http://schemas.microsoft.com/office/powerpoint/2010/main" val="1027308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152400" y="1981200"/>
            <a:ext cx="8839200" cy="4602163"/>
          </a:xfrm>
        </p:spPr>
        <p:txBody>
          <a:bodyPr>
            <a:normAutofit lnSpcReduction="10000"/>
          </a:bodyPr>
          <a:lstStyle/>
          <a:p>
            <a:r>
              <a:rPr lang="en-MY" altLang="en-US" dirty="0">
                <a:ea typeface="ＭＳ Ｐゴシック" panose="020B0600070205080204" pitchFamily="34" charset="-128"/>
              </a:rPr>
              <a:t>“Positioning” refers to how customers perceive a brand or a company and its offerings as compared to other company’s offerings. </a:t>
            </a:r>
          </a:p>
          <a:p>
            <a:r>
              <a:rPr lang="en-MY" altLang="en-US" dirty="0">
                <a:ea typeface="ＭＳ Ｐゴシック" panose="020B0600070205080204" pitchFamily="34" charset="-128"/>
              </a:rPr>
              <a:t>Customers’ perceptions can also be influenced by how a company communicates and projects its image to the customers. Some companies use taglines to position, reflect and differentiate their products from competitors’ product. For example, Subway restaurants use “Eat Fresh” as their tagline to show them as a restaurant selling fresh products. </a:t>
            </a:r>
          </a:p>
        </p:txBody>
      </p:sp>
      <p:sp>
        <p:nvSpPr>
          <p:cNvPr id="14339" name="Title 1"/>
          <p:cNvSpPr>
            <a:spLocks noGrp="1"/>
          </p:cNvSpPr>
          <p:nvPr>
            <p:ph type="title"/>
          </p:nvPr>
        </p:nvSpPr>
        <p:spPr>
          <a:xfrm>
            <a:off x="304800" y="152400"/>
            <a:ext cx="8839200" cy="1417638"/>
          </a:xfrm>
        </p:spPr>
        <p:txBody>
          <a:bodyPr>
            <a:normAutofit/>
          </a:bodyPr>
          <a:lstStyle/>
          <a:p>
            <a:r>
              <a:rPr lang="en-MY" altLang="en-US" dirty="0">
                <a:ea typeface="ＭＳ Ｐゴシック" panose="020B0600070205080204" pitchFamily="34" charset="-128"/>
              </a:rPr>
              <a:t>Market Segment, Target Customers and Positioning (cont.)</a:t>
            </a:r>
          </a:p>
        </p:txBody>
      </p:sp>
    </p:spTree>
    <p:extLst>
      <p:ext uri="{BB962C8B-B14F-4D97-AF65-F5344CB8AC3E}">
        <p14:creationId xmlns:p14="http://schemas.microsoft.com/office/powerpoint/2010/main" val="345200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673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741680">
                <a:tc>
                  <a:txBody>
                    <a:bodyPr/>
                    <a:lstStyle/>
                    <a:p>
                      <a:pPr algn="ctr"/>
                      <a:endParaRPr lang="en-US" sz="1200" dirty="0"/>
                    </a:p>
                    <a:p>
                      <a:pPr algn="ctr"/>
                      <a:r>
                        <a:rPr lang="en-US" sz="2800" dirty="0"/>
                        <a:t>Category</a:t>
                      </a:r>
                    </a:p>
                  </a:txBody>
                  <a:tcPr/>
                </a:tc>
                <a:tc>
                  <a:txBody>
                    <a:bodyPr/>
                    <a:lstStyle/>
                    <a:p>
                      <a:pPr algn="ctr"/>
                      <a:endParaRPr lang="en-US" sz="1200" dirty="0"/>
                    </a:p>
                    <a:p>
                      <a:pPr algn="ctr"/>
                      <a:r>
                        <a:rPr lang="en-US" sz="2800" dirty="0"/>
                        <a:t>Profiles</a:t>
                      </a:r>
                    </a:p>
                  </a:txBody>
                  <a:tcPr/>
                </a:tc>
                <a:extLst>
                  <a:ext uri="{0D108BD9-81ED-4DB2-BD59-A6C34878D82A}">
                    <a16:rowId xmlns:a16="http://schemas.microsoft.com/office/drawing/2014/main" val="10000"/>
                  </a:ext>
                </a:extLst>
              </a:tr>
              <a:tr h="370840">
                <a:tc>
                  <a:txBody>
                    <a:bodyPr/>
                    <a:lstStyle/>
                    <a:p>
                      <a:r>
                        <a:rPr lang="en-US" dirty="0"/>
                        <a:t>Human Being</a:t>
                      </a:r>
                    </a:p>
                  </a:txBody>
                  <a:tcPr/>
                </a:tc>
                <a:tc>
                  <a:txBody>
                    <a:bodyPr/>
                    <a:lstStyle/>
                    <a:p>
                      <a:r>
                        <a:rPr lang="en-US" dirty="0"/>
                        <a:t>Geographic</a:t>
                      </a:r>
                    </a:p>
                    <a:p>
                      <a:r>
                        <a:rPr lang="en-US" dirty="0"/>
                        <a:t>Demographic</a:t>
                      </a:r>
                    </a:p>
                    <a:p>
                      <a:r>
                        <a:rPr lang="en-US" dirty="0"/>
                        <a:t>Psychographic</a:t>
                      </a:r>
                    </a:p>
                  </a:txBody>
                  <a:tcPr/>
                </a:tc>
                <a:extLst>
                  <a:ext uri="{0D108BD9-81ED-4DB2-BD59-A6C34878D82A}">
                    <a16:rowId xmlns:a16="http://schemas.microsoft.com/office/drawing/2014/main" val="10001"/>
                  </a:ext>
                </a:extLst>
              </a:tr>
              <a:tr h="370840">
                <a:tc>
                  <a:txBody>
                    <a:bodyPr/>
                    <a:lstStyle/>
                    <a:p>
                      <a:r>
                        <a:rPr lang="en-US" dirty="0"/>
                        <a:t>Government</a:t>
                      </a:r>
                    </a:p>
                  </a:txBody>
                  <a:tcPr/>
                </a:tc>
                <a:tc>
                  <a:txBody>
                    <a:bodyPr/>
                    <a:lstStyle/>
                    <a:p>
                      <a:r>
                        <a:rPr lang="en-US" dirty="0"/>
                        <a:t>Local Government</a:t>
                      </a:r>
                    </a:p>
                    <a:p>
                      <a:r>
                        <a:rPr lang="en-US" dirty="0"/>
                        <a:t>State Government</a:t>
                      </a:r>
                    </a:p>
                    <a:p>
                      <a:r>
                        <a:rPr lang="en-US" dirty="0"/>
                        <a:t>Federal</a:t>
                      </a:r>
                      <a:r>
                        <a:rPr lang="en-US" baseline="0" dirty="0"/>
                        <a:t> Government</a:t>
                      </a:r>
                      <a:endParaRPr lang="en-US" dirty="0"/>
                    </a:p>
                  </a:txBody>
                  <a:tcPr/>
                </a:tc>
                <a:extLst>
                  <a:ext uri="{0D108BD9-81ED-4DB2-BD59-A6C34878D82A}">
                    <a16:rowId xmlns:a16="http://schemas.microsoft.com/office/drawing/2014/main" val="10002"/>
                  </a:ext>
                </a:extLst>
              </a:tr>
              <a:tr h="370840">
                <a:tc>
                  <a:txBody>
                    <a:bodyPr/>
                    <a:lstStyle/>
                    <a:p>
                      <a:r>
                        <a:rPr lang="en-US" dirty="0"/>
                        <a:t>NGOs</a:t>
                      </a:r>
                    </a:p>
                  </a:txBody>
                  <a:tcPr/>
                </a:tc>
                <a:tc>
                  <a:txBody>
                    <a:bodyPr/>
                    <a:lstStyle/>
                    <a:p>
                      <a:r>
                        <a:rPr lang="en-US" dirty="0"/>
                        <a:t>Environment</a:t>
                      </a:r>
                    </a:p>
                    <a:p>
                      <a:r>
                        <a:rPr lang="en-US" dirty="0"/>
                        <a:t>Social</a:t>
                      </a:r>
                    </a:p>
                    <a:p>
                      <a:r>
                        <a:rPr lang="en-US" dirty="0"/>
                        <a:t>Cultural</a:t>
                      </a:r>
                    </a:p>
                  </a:txBody>
                  <a:tcPr/>
                </a:tc>
                <a:extLst>
                  <a:ext uri="{0D108BD9-81ED-4DB2-BD59-A6C34878D82A}">
                    <a16:rowId xmlns:a16="http://schemas.microsoft.com/office/drawing/2014/main" val="10003"/>
                  </a:ext>
                </a:extLst>
              </a:tr>
              <a:tr h="370840">
                <a:tc>
                  <a:txBody>
                    <a:bodyPr/>
                    <a:lstStyle/>
                    <a:p>
                      <a:r>
                        <a:rPr lang="en-US" dirty="0"/>
                        <a:t>Business</a:t>
                      </a:r>
                      <a:r>
                        <a:rPr lang="en-US" baseline="0" dirty="0"/>
                        <a:t> Entity</a:t>
                      </a:r>
                      <a:endParaRPr lang="en-US" dirty="0"/>
                    </a:p>
                  </a:txBody>
                  <a:tcPr/>
                </a:tc>
                <a:tc>
                  <a:txBody>
                    <a:bodyPr/>
                    <a:lstStyle/>
                    <a:p>
                      <a:r>
                        <a:rPr lang="en-US" dirty="0"/>
                        <a:t>Manufacturer</a:t>
                      </a:r>
                    </a:p>
                    <a:p>
                      <a:r>
                        <a:rPr lang="en-US" dirty="0"/>
                        <a:t>Wholesaler</a:t>
                      </a:r>
                    </a:p>
                    <a:p>
                      <a:r>
                        <a:rPr lang="en-US" dirty="0"/>
                        <a:t>Agent/Dealer</a:t>
                      </a:r>
                    </a:p>
                    <a:p>
                      <a:r>
                        <a:rPr lang="en-US" dirty="0"/>
                        <a:t>Retailer</a:t>
                      </a: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381000" y="228600"/>
            <a:ext cx="8229600" cy="1143000"/>
          </a:xfrm>
        </p:spPr>
        <p:txBody>
          <a:bodyPr>
            <a:normAutofit/>
          </a:bodyPr>
          <a:lstStyle/>
          <a:p>
            <a:r>
              <a:rPr lang="en-US" sz="4000" dirty="0">
                <a:solidFill>
                  <a:srgbClr val="0070C0"/>
                </a:solidFill>
              </a:rPr>
              <a:t>MARKET CATEGORIES</a:t>
            </a:r>
          </a:p>
        </p:txBody>
      </p:sp>
    </p:spTree>
    <p:extLst>
      <p:ext uri="{BB962C8B-B14F-4D97-AF65-F5344CB8AC3E}">
        <p14:creationId xmlns:p14="http://schemas.microsoft.com/office/powerpoint/2010/main" val="467997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313</TotalTime>
  <Words>1603</Words>
  <Application>Microsoft Office PowerPoint</Application>
  <PresentationFormat>On-screen Show (4:3)</PresentationFormat>
  <Paragraphs>220</Paragraphs>
  <Slides>30</Slides>
  <Notes>21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        BTMW 4012 TECHNOPRENEURSHIP  LECTURE 5 MARKETING </vt:lpstr>
      <vt:lpstr>Introduction</vt:lpstr>
      <vt:lpstr>Important Concepts in Marketing—Needs, Wants, Demand, Values and Satisfaction</vt:lpstr>
      <vt:lpstr>Important Concepts in Marketing—Needs, Wants, Demand, Values and Satisfaction (cont.)</vt:lpstr>
      <vt:lpstr>Important Concepts in Marketing—Needs, Wants, Demand, Values and Satisfaction (cont.)</vt:lpstr>
      <vt:lpstr>Important Concepts in Marketing—Needs, Wants, Demand, Values and Satisfaction (cont.)</vt:lpstr>
      <vt:lpstr>Market Segment, Target Customers and Positioning</vt:lpstr>
      <vt:lpstr>Market Segment, Target Customers and Positioning (cont.)</vt:lpstr>
      <vt:lpstr>MARKET CATEGORIES</vt:lpstr>
      <vt:lpstr>MARKET SEGMENTATION</vt:lpstr>
      <vt:lpstr>Customer Relationship Management (CRM)</vt:lpstr>
      <vt:lpstr>Marketing Plan </vt:lpstr>
      <vt:lpstr>Marketing Mix</vt:lpstr>
      <vt:lpstr>Marketing Mix (cont.)</vt:lpstr>
      <vt:lpstr>Product</vt:lpstr>
      <vt:lpstr>Product (cont.)</vt:lpstr>
      <vt:lpstr>Price</vt:lpstr>
      <vt:lpstr>Promotion</vt:lpstr>
      <vt:lpstr>Promotion (cont.)</vt:lpstr>
      <vt:lpstr>Promotion (cont.)</vt:lpstr>
      <vt:lpstr>Promotion (cont.)</vt:lpstr>
      <vt:lpstr>PROMOTION STRATEGY (2)</vt:lpstr>
      <vt:lpstr>PROMOTION STRATEGY (3)</vt:lpstr>
      <vt:lpstr>PROMOTION STRATEGY (4)</vt:lpstr>
      <vt:lpstr>Place</vt:lpstr>
      <vt:lpstr>Marketing and Entrepreneurship</vt:lpstr>
      <vt:lpstr>Marketing and Entrepreneurship (cont.)</vt:lpstr>
      <vt:lpstr>STEPS IN SALES FORECASTING</vt:lpstr>
      <vt:lpstr>MANAGING MARKETING ACTIVITIES</vt:lpstr>
      <vt:lpstr>MANAGING MARKETING ACTIVITIES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MARKETING</dc:title>
  <dc:creator>BUDIONO HARDJONO</dc:creator>
  <cp:lastModifiedBy>NORHIDAYAH BINTI MOHAMAD</cp:lastModifiedBy>
  <cp:revision>29</cp:revision>
  <dcterms:created xsi:type="dcterms:W3CDTF">2014-02-21T02:20:30Z</dcterms:created>
  <dcterms:modified xsi:type="dcterms:W3CDTF">2022-11-01T04:30:46Z</dcterms:modified>
</cp:coreProperties>
</file>