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89A079-25A2-4709-9FAD-A3120AE6BE0D}">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5"/>
            <p14:sldId id="276"/>
            <p14:sldId id="277"/>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82454C-1386-4BFC-A424-E14059EC3C49}" type="doc">
      <dgm:prSet loTypeId="urn:microsoft.com/office/officeart/2005/8/layout/target3" loCatId="list" qsTypeId="urn:microsoft.com/office/officeart/2005/8/quickstyle/simple2" qsCatId="simple" csTypeId="urn:microsoft.com/office/officeart/2005/8/colors/colorful3" csCatId="colorful" phldr="1"/>
      <dgm:spPr/>
      <dgm:t>
        <a:bodyPr/>
        <a:lstStyle/>
        <a:p>
          <a:endParaRPr lang="en-US"/>
        </a:p>
      </dgm:t>
    </dgm:pt>
    <dgm:pt modelId="{1E3C6BDF-C1E6-432C-8AF0-D73E9852D598}">
      <dgm:prSet phldrT="[Text]"/>
      <dgm:spPr/>
      <dgm:t>
        <a:bodyPr/>
        <a:lstStyle/>
        <a:p>
          <a:r>
            <a:rPr lang="en-US" dirty="0" smtClean="0"/>
            <a:t>PENYEMBELIH</a:t>
          </a:r>
          <a:endParaRPr lang="en-US" dirty="0"/>
        </a:p>
      </dgm:t>
    </dgm:pt>
    <dgm:pt modelId="{1309390E-4D34-4EFC-AC91-E74EA231C655}" type="parTrans" cxnId="{3911C51D-9D95-46BD-94B1-096552BA6EE5}">
      <dgm:prSet/>
      <dgm:spPr/>
      <dgm:t>
        <a:bodyPr/>
        <a:lstStyle/>
        <a:p>
          <a:endParaRPr lang="en-US"/>
        </a:p>
      </dgm:t>
    </dgm:pt>
    <dgm:pt modelId="{35AF642E-73CA-4532-8A97-F155EAD823BE}" type="sibTrans" cxnId="{3911C51D-9D95-46BD-94B1-096552BA6EE5}">
      <dgm:prSet/>
      <dgm:spPr/>
      <dgm:t>
        <a:bodyPr/>
        <a:lstStyle/>
        <a:p>
          <a:endParaRPr lang="en-US"/>
        </a:p>
      </dgm:t>
    </dgm:pt>
    <dgm:pt modelId="{149D8930-4F64-46B6-BDAE-0919922ED9DD}">
      <dgm:prSet phldrT="[Text]"/>
      <dgm:spPr/>
      <dgm:t>
        <a:bodyPr/>
        <a:lstStyle/>
        <a:p>
          <a:r>
            <a:rPr lang="en-US" dirty="0" smtClean="0"/>
            <a:t>BINATANG SEMBELIHAN</a:t>
          </a:r>
          <a:endParaRPr lang="en-US" dirty="0"/>
        </a:p>
      </dgm:t>
    </dgm:pt>
    <dgm:pt modelId="{2EE1A202-12D6-46AD-9CFA-C9C7C0409C00}" type="parTrans" cxnId="{FCCDC436-C6E3-473A-BC98-213BD90201CE}">
      <dgm:prSet/>
      <dgm:spPr/>
      <dgm:t>
        <a:bodyPr/>
        <a:lstStyle/>
        <a:p>
          <a:endParaRPr lang="en-US"/>
        </a:p>
      </dgm:t>
    </dgm:pt>
    <dgm:pt modelId="{BDE7B830-6EBC-4E74-A0C1-28EA66164506}" type="sibTrans" cxnId="{FCCDC436-C6E3-473A-BC98-213BD90201CE}">
      <dgm:prSet/>
      <dgm:spPr/>
      <dgm:t>
        <a:bodyPr/>
        <a:lstStyle/>
        <a:p>
          <a:endParaRPr lang="en-US"/>
        </a:p>
      </dgm:t>
    </dgm:pt>
    <dgm:pt modelId="{3B0927E2-F2F5-4BF0-8604-38BCC10B067A}">
      <dgm:prSet phldrT="[Text]"/>
      <dgm:spPr/>
      <dgm:t>
        <a:bodyPr/>
        <a:lstStyle/>
        <a:p>
          <a:r>
            <a:rPr lang="en-US" dirty="0" smtClean="0"/>
            <a:t>ALAT SEMBELIHAN</a:t>
          </a:r>
          <a:endParaRPr lang="en-US" dirty="0"/>
        </a:p>
      </dgm:t>
    </dgm:pt>
    <dgm:pt modelId="{E773AAD0-97C6-4DEE-8AB3-CD41E95642B0}" type="parTrans" cxnId="{BDE77864-9FF5-4E71-A228-B5F72E529ECB}">
      <dgm:prSet/>
      <dgm:spPr/>
      <dgm:t>
        <a:bodyPr/>
        <a:lstStyle/>
        <a:p>
          <a:endParaRPr lang="en-US"/>
        </a:p>
      </dgm:t>
    </dgm:pt>
    <dgm:pt modelId="{2D4ECDA1-81F2-4B7A-91F1-C67E3C31B1D8}" type="sibTrans" cxnId="{BDE77864-9FF5-4E71-A228-B5F72E529ECB}">
      <dgm:prSet/>
      <dgm:spPr/>
      <dgm:t>
        <a:bodyPr/>
        <a:lstStyle/>
        <a:p>
          <a:endParaRPr lang="en-US"/>
        </a:p>
      </dgm:t>
    </dgm:pt>
    <dgm:pt modelId="{AA7C683A-F2AA-41D7-82E9-14F55EAF99D6}">
      <dgm:prSet phldrT="[Text]"/>
      <dgm:spPr/>
      <dgm:t>
        <a:bodyPr/>
        <a:lstStyle/>
        <a:p>
          <a:r>
            <a:rPr lang="en-US" dirty="0" smtClean="0"/>
            <a:t>TEMPAT</a:t>
          </a:r>
          <a:endParaRPr lang="en-US" dirty="0"/>
        </a:p>
      </dgm:t>
    </dgm:pt>
    <dgm:pt modelId="{70942DE5-4F18-45F7-9E33-E4107E82BA85}" type="parTrans" cxnId="{14568663-AE41-4794-9740-FFB63E0D531C}">
      <dgm:prSet/>
      <dgm:spPr/>
      <dgm:t>
        <a:bodyPr/>
        <a:lstStyle/>
        <a:p>
          <a:endParaRPr lang="en-US"/>
        </a:p>
      </dgm:t>
    </dgm:pt>
    <dgm:pt modelId="{4544F8FE-7457-46C6-9A98-B04B255E9CA8}" type="sibTrans" cxnId="{14568663-AE41-4794-9740-FFB63E0D531C}">
      <dgm:prSet/>
      <dgm:spPr/>
      <dgm:t>
        <a:bodyPr/>
        <a:lstStyle/>
        <a:p>
          <a:endParaRPr lang="en-US"/>
        </a:p>
      </dgm:t>
    </dgm:pt>
    <dgm:pt modelId="{1DEFA025-5AE7-4B07-9F1D-977361CA4179}" type="pres">
      <dgm:prSet presAssocID="{C282454C-1386-4BFC-A424-E14059EC3C49}" presName="Name0" presStyleCnt="0">
        <dgm:presLayoutVars>
          <dgm:chMax val="7"/>
          <dgm:dir/>
          <dgm:animLvl val="lvl"/>
          <dgm:resizeHandles val="exact"/>
        </dgm:presLayoutVars>
      </dgm:prSet>
      <dgm:spPr/>
      <dgm:t>
        <a:bodyPr/>
        <a:lstStyle/>
        <a:p>
          <a:endParaRPr lang="en-US"/>
        </a:p>
      </dgm:t>
    </dgm:pt>
    <dgm:pt modelId="{2B7220D7-B39D-4220-92B8-0BF0260247AC}" type="pres">
      <dgm:prSet presAssocID="{1E3C6BDF-C1E6-432C-8AF0-D73E9852D598}" presName="circle1" presStyleLbl="node1" presStyleIdx="0" presStyleCnt="4"/>
      <dgm:spPr/>
    </dgm:pt>
    <dgm:pt modelId="{6906758C-28D8-4486-A1D5-E86F4CEAFB6B}" type="pres">
      <dgm:prSet presAssocID="{1E3C6BDF-C1E6-432C-8AF0-D73E9852D598}" presName="space" presStyleCnt="0"/>
      <dgm:spPr/>
    </dgm:pt>
    <dgm:pt modelId="{44CEC0ED-4F2F-438F-9301-938CABCFCC9B}" type="pres">
      <dgm:prSet presAssocID="{1E3C6BDF-C1E6-432C-8AF0-D73E9852D598}" presName="rect1" presStyleLbl="alignAcc1" presStyleIdx="0" presStyleCnt="4"/>
      <dgm:spPr/>
      <dgm:t>
        <a:bodyPr/>
        <a:lstStyle/>
        <a:p>
          <a:endParaRPr lang="en-US"/>
        </a:p>
      </dgm:t>
    </dgm:pt>
    <dgm:pt modelId="{317DFEB5-233A-4288-B2FA-B80772919A6C}" type="pres">
      <dgm:prSet presAssocID="{149D8930-4F64-46B6-BDAE-0919922ED9DD}" presName="vertSpace2" presStyleLbl="node1" presStyleIdx="0" presStyleCnt="4"/>
      <dgm:spPr/>
    </dgm:pt>
    <dgm:pt modelId="{4301921A-217C-467D-B6DB-D2B4C8E8F973}" type="pres">
      <dgm:prSet presAssocID="{149D8930-4F64-46B6-BDAE-0919922ED9DD}" presName="circle2" presStyleLbl="node1" presStyleIdx="1" presStyleCnt="4"/>
      <dgm:spPr/>
    </dgm:pt>
    <dgm:pt modelId="{4C94DA06-CA79-4C1F-AA05-C702EBF2500E}" type="pres">
      <dgm:prSet presAssocID="{149D8930-4F64-46B6-BDAE-0919922ED9DD}" presName="rect2" presStyleLbl="alignAcc1" presStyleIdx="1" presStyleCnt="4"/>
      <dgm:spPr/>
      <dgm:t>
        <a:bodyPr/>
        <a:lstStyle/>
        <a:p>
          <a:endParaRPr lang="en-US"/>
        </a:p>
      </dgm:t>
    </dgm:pt>
    <dgm:pt modelId="{39FD6E0B-5359-4308-9C9D-4600C239B9FC}" type="pres">
      <dgm:prSet presAssocID="{3B0927E2-F2F5-4BF0-8604-38BCC10B067A}" presName="vertSpace3" presStyleLbl="node1" presStyleIdx="1" presStyleCnt="4"/>
      <dgm:spPr/>
    </dgm:pt>
    <dgm:pt modelId="{21DC3F07-0293-44CF-B942-B41304D2BE82}" type="pres">
      <dgm:prSet presAssocID="{3B0927E2-F2F5-4BF0-8604-38BCC10B067A}" presName="circle3" presStyleLbl="node1" presStyleIdx="2" presStyleCnt="4"/>
      <dgm:spPr/>
    </dgm:pt>
    <dgm:pt modelId="{A9D06EB6-3C10-492B-B241-C026807DF933}" type="pres">
      <dgm:prSet presAssocID="{3B0927E2-F2F5-4BF0-8604-38BCC10B067A}" presName="rect3" presStyleLbl="alignAcc1" presStyleIdx="2" presStyleCnt="4"/>
      <dgm:spPr/>
      <dgm:t>
        <a:bodyPr/>
        <a:lstStyle/>
        <a:p>
          <a:endParaRPr lang="en-US"/>
        </a:p>
      </dgm:t>
    </dgm:pt>
    <dgm:pt modelId="{053C29D4-4D59-4866-ACBD-6F988B3D7C3A}" type="pres">
      <dgm:prSet presAssocID="{AA7C683A-F2AA-41D7-82E9-14F55EAF99D6}" presName="vertSpace4" presStyleLbl="node1" presStyleIdx="2" presStyleCnt="4"/>
      <dgm:spPr/>
    </dgm:pt>
    <dgm:pt modelId="{0E62C64C-C535-4590-B565-D58E65A970FA}" type="pres">
      <dgm:prSet presAssocID="{AA7C683A-F2AA-41D7-82E9-14F55EAF99D6}" presName="circle4" presStyleLbl="node1" presStyleIdx="3" presStyleCnt="4"/>
      <dgm:spPr/>
    </dgm:pt>
    <dgm:pt modelId="{8EB5E8E9-979D-4033-B829-9579FE2E4424}" type="pres">
      <dgm:prSet presAssocID="{AA7C683A-F2AA-41D7-82E9-14F55EAF99D6}" presName="rect4" presStyleLbl="alignAcc1" presStyleIdx="3" presStyleCnt="4"/>
      <dgm:spPr/>
      <dgm:t>
        <a:bodyPr/>
        <a:lstStyle/>
        <a:p>
          <a:endParaRPr lang="en-US"/>
        </a:p>
      </dgm:t>
    </dgm:pt>
    <dgm:pt modelId="{71C80D74-1282-4A9D-9227-1A002742F73A}" type="pres">
      <dgm:prSet presAssocID="{1E3C6BDF-C1E6-432C-8AF0-D73E9852D598}" presName="rect1ParTxNoCh" presStyleLbl="alignAcc1" presStyleIdx="3" presStyleCnt="4">
        <dgm:presLayoutVars>
          <dgm:chMax val="1"/>
          <dgm:bulletEnabled val="1"/>
        </dgm:presLayoutVars>
      </dgm:prSet>
      <dgm:spPr/>
      <dgm:t>
        <a:bodyPr/>
        <a:lstStyle/>
        <a:p>
          <a:endParaRPr lang="en-US"/>
        </a:p>
      </dgm:t>
    </dgm:pt>
    <dgm:pt modelId="{EC2FE7ED-9D6E-425C-8797-E8035C9BC60E}" type="pres">
      <dgm:prSet presAssocID="{149D8930-4F64-46B6-BDAE-0919922ED9DD}" presName="rect2ParTxNoCh" presStyleLbl="alignAcc1" presStyleIdx="3" presStyleCnt="4">
        <dgm:presLayoutVars>
          <dgm:chMax val="1"/>
          <dgm:bulletEnabled val="1"/>
        </dgm:presLayoutVars>
      </dgm:prSet>
      <dgm:spPr/>
      <dgm:t>
        <a:bodyPr/>
        <a:lstStyle/>
        <a:p>
          <a:endParaRPr lang="en-US"/>
        </a:p>
      </dgm:t>
    </dgm:pt>
    <dgm:pt modelId="{DA8E030A-83CD-4378-AE3E-DA88E40D2125}" type="pres">
      <dgm:prSet presAssocID="{3B0927E2-F2F5-4BF0-8604-38BCC10B067A}" presName="rect3ParTxNoCh" presStyleLbl="alignAcc1" presStyleIdx="3" presStyleCnt="4">
        <dgm:presLayoutVars>
          <dgm:chMax val="1"/>
          <dgm:bulletEnabled val="1"/>
        </dgm:presLayoutVars>
      </dgm:prSet>
      <dgm:spPr/>
      <dgm:t>
        <a:bodyPr/>
        <a:lstStyle/>
        <a:p>
          <a:endParaRPr lang="en-US"/>
        </a:p>
      </dgm:t>
    </dgm:pt>
    <dgm:pt modelId="{9C7C7DBD-0D3A-4B79-8494-3E5777A2373E}" type="pres">
      <dgm:prSet presAssocID="{AA7C683A-F2AA-41D7-82E9-14F55EAF99D6}" presName="rect4ParTxNoCh" presStyleLbl="alignAcc1" presStyleIdx="3" presStyleCnt="4">
        <dgm:presLayoutVars>
          <dgm:chMax val="1"/>
          <dgm:bulletEnabled val="1"/>
        </dgm:presLayoutVars>
      </dgm:prSet>
      <dgm:spPr/>
      <dgm:t>
        <a:bodyPr/>
        <a:lstStyle/>
        <a:p>
          <a:endParaRPr lang="en-US"/>
        </a:p>
      </dgm:t>
    </dgm:pt>
  </dgm:ptLst>
  <dgm:cxnLst>
    <dgm:cxn modelId="{CA1922D0-2898-4F49-852F-A02F70E8C7D2}" type="presOf" srcId="{149D8930-4F64-46B6-BDAE-0919922ED9DD}" destId="{4C94DA06-CA79-4C1F-AA05-C702EBF2500E}" srcOrd="0" destOrd="0" presId="urn:microsoft.com/office/officeart/2005/8/layout/target3"/>
    <dgm:cxn modelId="{EE21193B-38FC-4220-9AB3-3313BB079834}" type="presOf" srcId="{AA7C683A-F2AA-41D7-82E9-14F55EAF99D6}" destId="{9C7C7DBD-0D3A-4B79-8494-3E5777A2373E}" srcOrd="1" destOrd="0" presId="urn:microsoft.com/office/officeart/2005/8/layout/target3"/>
    <dgm:cxn modelId="{AC28AB8C-53A5-43B8-B727-CF80F3CEBC6F}" type="presOf" srcId="{149D8930-4F64-46B6-BDAE-0919922ED9DD}" destId="{EC2FE7ED-9D6E-425C-8797-E8035C9BC60E}" srcOrd="1" destOrd="0" presId="urn:microsoft.com/office/officeart/2005/8/layout/target3"/>
    <dgm:cxn modelId="{BDE77864-9FF5-4E71-A228-B5F72E529ECB}" srcId="{C282454C-1386-4BFC-A424-E14059EC3C49}" destId="{3B0927E2-F2F5-4BF0-8604-38BCC10B067A}" srcOrd="2" destOrd="0" parTransId="{E773AAD0-97C6-4DEE-8AB3-CD41E95642B0}" sibTransId="{2D4ECDA1-81F2-4B7A-91F1-C67E3C31B1D8}"/>
    <dgm:cxn modelId="{D4B47006-A968-4C46-9CEE-07AD93E3BCEC}" type="presOf" srcId="{1E3C6BDF-C1E6-432C-8AF0-D73E9852D598}" destId="{71C80D74-1282-4A9D-9227-1A002742F73A}" srcOrd="1" destOrd="0" presId="urn:microsoft.com/office/officeart/2005/8/layout/target3"/>
    <dgm:cxn modelId="{FCCDC436-C6E3-473A-BC98-213BD90201CE}" srcId="{C282454C-1386-4BFC-A424-E14059EC3C49}" destId="{149D8930-4F64-46B6-BDAE-0919922ED9DD}" srcOrd="1" destOrd="0" parTransId="{2EE1A202-12D6-46AD-9CFA-C9C7C0409C00}" sibTransId="{BDE7B830-6EBC-4E74-A0C1-28EA66164506}"/>
    <dgm:cxn modelId="{14568663-AE41-4794-9740-FFB63E0D531C}" srcId="{C282454C-1386-4BFC-A424-E14059EC3C49}" destId="{AA7C683A-F2AA-41D7-82E9-14F55EAF99D6}" srcOrd="3" destOrd="0" parTransId="{70942DE5-4F18-45F7-9E33-E4107E82BA85}" sibTransId="{4544F8FE-7457-46C6-9A98-B04B255E9CA8}"/>
    <dgm:cxn modelId="{8648775C-1E4A-4F85-9B7A-12E9706BDDE9}" type="presOf" srcId="{C282454C-1386-4BFC-A424-E14059EC3C49}" destId="{1DEFA025-5AE7-4B07-9F1D-977361CA4179}" srcOrd="0" destOrd="0" presId="urn:microsoft.com/office/officeart/2005/8/layout/target3"/>
    <dgm:cxn modelId="{9A307B3B-BF28-440F-A9DB-EAFEDB4CE630}" type="presOf" srcId="{3B0927E2-F2F5-4BF0-8604-38BCC10B067A}" destId="{DA8E030A-83CD-4378-AE3E-DA88E40D2125}" srcOrd="1" destOrd="0" presId="urn:microsoft.com/office/officeart/2005/8/layout/target3"/>
    <dgm:cxn modelId="{3911C51D-9D95-46BD-94B1-096552BA6EE5}" srcId="{C282454C-1386-4BFC-A424-E14059EC3C49}" destId="{1E3C6BDF-C1E6-432C-8AF0-D73E9852D598}" srcOrd="0" destOrd="0" parTransId="{1309390E-4D34-4EFC-AC91-E74EA231C655}" sibTransId="{35AF642E-73CA-4532-8A97-F155EAD823BE}"/>
    <dgm:cxn modelId="{331FF56D-7646-4814-9F9C-470256CB8C9A}" type="presOf" srcId="{1E3C6BDF-C1E6-432C-8AF0-D73E9852D598}" destId="{44CEC0ED-4F2F-438F-9301-938CABCFCC9B}" srcOrd="0" destOrd="0" presId="urn:microsoft.com/office/officeart/2005/8/layout/target3"/>
    <dgm:cxn modelId="{73BF5EEF-2980-4B5E-A995-A1F79E764AD8}" type="presOf" srcId="{AA7C683A-F2AA-41D7-82E9-14F55EAF99D6}" destId="{8EB5E8E9-979D-4033-B829-9579FE2E4424}" srcOrd="0" destOrd="0" presId="urn:microsoft.com/office/officeart/2005/8/layout/target3"/>
    <dgm:cxn modelId="{37A17C1D-CFB5-4C05-971D-DE0048397A95}" type="presOf" srcId="{3B0927E2-F2F5-4BF0-8604-38BCC10B067A}" destId="{A9D06EB6-3C10-492B-B241-C026807DF933}" srcOrd="0" destOrd="0" presId="urn:microsoft.com/office/officeart/2005/8/layout/target3"/>
    <dgm:cxn modelId="{6CB89067-40F0-4B90-8760-C8B1589DE6FE}" type="presParOf" srcId="{1DEFA025-5AE7-4B07-9F1D-977361CA4179}" destId="{2B7220D7-B39D-4220-92B8-0BF0260247AC}" srcOrd="0" destOrd="0" presId="urn:microsoft.com/office/officeart/2005/8/layout/target3"/>
    <dgm:cxn modelId="{C1062E89-DDFC-4763-8E87-961C122107EF}" type="presParOf" srcId="{1DEFA025-5AE7-4B07-9F1D-977361CA4179}" destId="{6906758C-28D8-4486-A1D5-E86F4CEAFB6B}" srcOrd="1" destOrd="0" presId="urn:microsoft.com/office/officeart/2005/8/layout/target3"/>
    <dgm:cxn modelId="{110A2BDF-AD53-4210-9116-3A31A791CFB2}" type="presParOf" srcId="{1DEFA025-5AE7-4B07-9F1D-977361CA4179}" destId="{44CEC0ED-4F2F-438F-9301-938CABCFCC9B}" srcOrd="2" destOrd="0" presId="urn:microsoft.com/office/officeart/2005/8/layout/target3"/>
    <dgm:cxn modelId="{EE6D42E9-11F6-4084-BDC4-4556EED54764}" type="presParOf" srcId="{1DEFA025-5AE7-4B07-9F1D-977361CA4179}" destId="{317DFEB5-233A-4288-B2FA-B80772919A6C}" srcOrd="3" destOrd="0" presId="urn:microsoft.com/office/officeart/2005/8/layout/target3"/>
    <dgm:cxn modelId="{D6F5A633-C25E-460C-ACAA-A2EE8E5AAC65}" type="presParOf" srcId="{1DEFA025-5AE7-4B07-9F1D-977361CA4179}" destId="{4301921A-217C-467D-B6DB-D2B4C8E8F973}" srcOrd="4" destOrd="0" presId="urn:microsoft.com/office/officeart/2005/8/layout/target3"/>
    <dgm:cxn modelId="{A9509DDE-7042-49AA-833B-9C1DD9EA9502}" type="presParOf" srcId="{1DEFA025-5AE7-4B07-9F1D-977361CA4179}" destId="{4C94DA06-CA79-4C1F-AA05-C702EBF2500E}" srcOrd="5" destOrd="0" presId="urn:microsoft.com/office/officeart/2005/8/layout/target3"/>
    <dgm:cxn modelId="{931C0E71-3CB9-4C37-B9E2-2B5FB213F483}" type="presParOf" srcId="{1DEFA025-5AE7-4B07-9F1D-977361CA4179}" destId="{39FD6E0B-5359-4308-9C9D-4600C239B9FC}" srcOrd="6" destOrd="0" presId="urn:microsoft.com/office/officeart/2005/8/layout/target3"/>
    <dgm:cxn modelId="{26CE76FD-DC6B-4BF3-9E12-721CAE83A365}" type="presParOf" srcId="{1DEFA025-5AE7-4B07-9F1D-977361CA4179}" destId="{21DC3F07-0293-44CF-B942-B41304D2BE82}" srcOrd="7" destOrd="0" presId="urn:microsoft.com/office/officeart/2005/8/layout/target3"/>
    <dgm:cxn modelId="{F974D83B-39E8-42AD-852A-DE32329818EF}" type="presParOf" srcId="{1DEFA025-5AE7-4B07-9F1D-977361CA4179}" destId="{A9D06EB6-3C10-492B-B241-C026807DF933}" srcOrd="8" destOrd="0" presId="urn:microsoft.com/office/officeart/2005/8/layout/target3"/>
    <dgm:cxn modelId="{3D13D770-5280-4165-AD4D-C084C987B28A}" type="presParOf" srcId="{1DEFA025-5AE7-4B07-9F1D-977361CA4179}" destId="{053C29D4-4D59-4866-ACBD-6F988B3D7C3A}" srcOrd="9" destOrd="0" presId="urn:microsoft.com/office/officeart/2005/8/layout/target3"/>
    <dgm:cxn modelId="{9CF71531-2EB7-45F1-840C-BA17EADD61BA}" type="presParOf" srcId="{1DEFA025-5AE7-4B07-9F1D-977361CA4179}" destId="{0E62C64C-C535-4590-B565-D58E65A970FA}" srcOrd="10" destOrd="0" presId="urn:microsoft.com/office/officeart/2005/8/layout/target3"/>
    <dgm:cxn modelId="{C5803E11-144F-4B51-BBFB-3E17209E2069}" type="presParOf" srcId="{1DEFA025-5AE7-4B07-9F1D-977361CA4179}" destId="{8EB5E8E9-979D-4033-B829-9579FE2E4424}" srcOrd="11" destOrd="0" presId="urn:microsoft.com/office/officeart/2005/8/layout/target3"/>
    <dgm:cxn modelId="{D883ADE4-2F2E-4791-B4D8-6847A000C9AC}" type="presParOf" srcId="{1DEFA025-5AE7-4B07-9F1D-977361CA4179}" destId="{71C80D74-1282-4A9D-9227-1A002742F73A}" srcOrd="12" destOrd="0" presId="urn:microsoft.com/office/officeart/2005/8/layout/target3"/>
    <dgm:cxn modelId="{40EB7663-6EE2-4F31-AF2A-74B4251F0EEE}" type="presParOf" srcId="{1DEFA025-5AE7-4B07-9F1D-977361CA4179}" destId="{EC2FE7ED-9D6E-425C-8797-E8035C9BC60E}" srcOrd="13" destOrd="0" presId="urn:microsoft.com/office/officeart/2005/8/layout/target3"/>
    <dgm:cxn modelId="{715A6436-F83A-4431-9DBA-EF92C3157E37}" type="presParOf" srcId="{1DEFA025-5AE7-4B07-9F1D-977361CA4179}" destId="{DA8E030A-83CD-4378-AE3E-DA88E40D2125}" srcOrd="14" destOrd="0" presId="urn:microsoft.com/office/officeart/2005/8/layout/target3"/>
    <dgm:cxn modelId="{B992E3D3-0A41-4180-B149-6D8689BB40AE}" type="presParOf" srcId="{1DEFA025-5AE7-4B07-9F1D-977361CA4179}" destId="{9C7C7DBD-0D3A-4B79-8494-3E5777A2373E}"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220D7-B39D-4220-92B8-0BF0260247AC}">
      <dsp:nvSpPr>
        <dsp:cNvPr id="0" name=""/>
        <dsp:cNvSpPr/>
      </dsp:nvSpPr>
      <dsp:spPr>
        <a:xfrm>
          <a:off x="0" y="203199"/>
          <a:ext cx="3657600" cy="3657600"/>
        </a:xfrm>
        <a:prstGeom prst="pie">
          <a:avLst>
            <a:gd name="adj1" fmla="val 5400000"/>
            <a:gd name="adj2" fmla="val 1620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44CEC0ED-4F2F-438F-9301-938CABCFCC9B}">
      <dsp:nvSpPr>
        <dsp:cNvPr id="0" name=""/>
        <dsp:cNvSpPr/>
      </dsp:nvSpPr>
      <dsp:spPr>
        <a:xfrm>
          <a:off x="1828800" y="203199"/>
          <a:ext cx="4267200" cy="36576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PENYEMBELIH</a:t>
          </a:r>
          <a:endParaRPr lang="en-US" sz="2600" kern="1200" dirty="0"/>
        </a:p>
      </dsp:txBody>
      <dsp:txXfrm>
        <a:off x="1828800" y="203199"/>
        <a:ext cx="4267200" cy="777239"/>
      </dsp:txXfrm>
    </dsp:sp>
    <dsp:sp modelId="{4301921A-217C-467D-B6DB-D2B4C8E8F973}">
      <dsp:nvSpPr>
        <dsp:cNvPr id="0" name=""/>
        <dsp:cNvSpPr/>
      </dsp:nvSpPr>
      <dsp:spPr>
        <a:xfrm>
          <a:off x="480059" y="980439"/>
          <a:ext cx="2697480" cy="2697480"/>
        </a:xfrm>
        <a:prstGeom prst="pie">
          <a:avLst>
            <a:gd name="adj1" fmla="val 5400000"/>
            <a:gd name="adj2" fmla="val 16200000"/>
          </a:avLst>
        </a:prstGeom>
        <a:solidFill>
          <a:schemeClr val="accent3">
            <a:hueOff val="-5513091"/>
            <a:satOff val="8941"/>
            <a:lumOff val="66"/>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4C94DA06-CA79-4C1F-AA05-C702EBF2500E}">
      <dsp:nvSpPr>
        <dsp:cNvPr id="0" name=""/>
        <dsp:cNvSpPr/>
      </dsp:nvSpPr>
      <dsp:spPr>
        <a:xfrm>
          <a:off x="1828800" y="980439"/>
          <a:ext cx="4267200" cy="2697480"/>
        </a:xfrm>
        <a:prstGeom prst="rect">
          <a:avLst/>
        </a:prstGeom>
        <a:solidFill>
          <a:schemeClr val="lt1">
            <a:alpha val="90000"/>
            <a:hueOff val="0"/>
            <a:satOff val="0"/>
            <a:lumOff val="0"/>
            <a:alphaOff val="0"/>
          </a:schemeClr>
        </a:solidFill>
        <a:ln w="19050" cap="flat" cmpd="sng" algn="ctr">
          <a:solidFill>
            <a:schemeClr val="accent3">
              <a:hueOff val="-5513091"/>
              <a:satOff val="8941"/>
              <a:lumOff val="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BINATANG SEMBELIHAN</a:t>
          </a:r>
          <a:endParaRPr lang="en-US" sz="2600" kern="1200" dirty="0"/>
        </a:p>
      </dsp:txBody>
      <dsp:txXfrm>
        <a:off x="1828800" y="980439"/>
        <a:ext cx="4267200" cy="777240"/>
      </dsp:txXfrm>
    </dsp:sp>
    <dsp:sp modelId="{21DC3F07-0293-44CF-B942-B41304D2BE82}">
      <dsp:nvSpPr>
        <dsp:cNvPr id="0" name=""/>
        <dsp:cNvSpPr/>
      </dsp:nvSpPr>
      <dsp:spPr>
        <a:xfrm>
          <a:off x="960120" y="1757680"/>
          <a:ext cx="1737360" cy="1737360"/>
        </a:xfrm>
        <a:prstGeom prst="pie">
          <a:avLst>
            <a:gd name="adj1" fmla="val 5400000"/>
            <a:gd name="adj2" fmla="val 16200000"/>
          </a:avLst>
        </a:prstGeom>
        <a:solidFill>
          <a:schemeClr val="accent3">
            <a:hueOff val="-11026182"/>
            <a:satOff val="17881"/>
            <a:lumOff val="131"/>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A9D06EB6-3C10-492B-B241-C026807DF933}">
      <dsp:nvSpPr>
        <dsp:cNvPr id="0" name=""/>
        <dsp:cNvSpPr/>
      </dsp:nvSpPr>
      <dsp:spPr>
        <a:xfrm>
          <a:off x="1828800" y="1757680"/>
          <a:ext cx="4267200" cy="1737360"/>
        </a:xfrm>
        <a:prstGeom prst="rect">
          <a:avLst/>
        </a:prstGeom>
        <a:solidFill>
          <a:schemeClr val="lt1">
            <a:alpha val="90000"/>
            <a:hueOff val="0"/>
            <a:satOff val="0"/>
            <a:lumOff val="0"/>
            <a:alphaOff val="0"/>
          </a:schemeClr>
        </a:solidFill>
        <a:ln w="19050" cap="flat" cmpd="sng" algn="ctr">
          <a:solidFill>
            <a:schemeClr val="accent3">
              <a:hueOff val="-11026182"/>
              <a:satOff val="17881"/>
              <a:lumOff val="1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ALAT SEMBELIHAN</a:t>
          </a:r>
          <a:endParaRPr lang="en-US" sz="2600" kern="1200" dirty="0"/>
        </a:p>
      </dsp:txBody>
      <dsp:txXfrm>
        <a:off x="1828800" y="1757680"/>
        <a:ext cx="4267200" cy="777240"/>
      </dsp:txXfrm>
    </dsp:sp>
    <dsp:sp modelId="{0E62C64C-C535-4590-B565-D58E65A970FA}">
      <dsp:nvSpPr>
        <dsp:cNvPr id="0" name=""/>
        <dsp:cNvSpPr/>
      </dsp:nvSpPr>
      <dsp:spPr>
        <a:xfrm>
          <a:off x="1440180" y="2534920"/>
          <a:ext cx="777240" cy="777240"/>
        </a:xfrm>
        <a:prstGeom prst="pie">
          <a:avLst>
            <a:gd name="adj1" fmla="val 5400000"/>
            <a:gd name="adj2" fmla="val 16200000"/>
          </a:avLst>
        </a:prstGeom>
        <a:solidFill>
          <a:schemeClr val="accent3">
            <a:hueOff val="-16539272"/>
            <a:satOff val="26822"/>
            <a:lumOff val="197"/>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8EB5E8E9-979D-4033-B829-9579FE2E4424}">
      <dsp:nvSpPr>
        <dsp:cNvPr id="0" name=""/>
        <dsp:cNvSpPr/>
      </dsp:nvSpPr>
      <dsp:spPr>
        <a:xfrm>
          <a:off x="1828800" y="2534920"/>
          <a:ext cx="4267200" cy="777240"/>
        </a:xfrm>
        <a:prstGeom prst="rect">
          <a:avLst/>
        </a:prstGeom>
        <a:solidFill>
          <a:schemeClr val="lt1">
            <a:alpha val="90000"/>
            <a:hueOff val="0"/>
            <a:satOff val="0"/>
            <a:lumOff val="0"/>
            <a:alphaOff val="0"/>
          </a:schemeClr>
        </a:solidFill>
        <a:ln w="19050" cap="flat" cmpd="sng" algn="ctr">
          <a:solidFill>
            <a:schemeClr val="accent3">
              <a:hueOff val="-16539272"/>
              <a:satOff val="26822"/>
              <a:lumOff val="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TEMPAT</a:t>
          </a:r>
          <a:endParaRPr lang="en-US" sz="2600" kern="1200" dirty="0"/>
        </a:p>
      </dsp:txBody>
      <dsp:txXfrm>
        <a:off x="1828800" y="2534920"/>
        <a:ext cx="4267200" cy="77724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28570B4-D9DA-4632-9C64-54454B9691D8}" type="datetimeFigureOut">
              <a:rPr lang="en-US" smtClean="0"/>
              <a:pPr/>
              <a:t>5/19/2021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E9FB1C3-9097-4D13-885C-16289CBB61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8570B4-D9DA-4632-9C64-54454B9691D8}"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8570B4-D9DA-4632-9C64-54454B9691D8}"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8570B4-D9DA-4632-9C64-54454B9691D8}"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8570B4-D9DA-4632-9C64-54454B9691D8}"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8570B4-D9DA-4632-9C64-54454B9691D8}"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28570B4-D9DA-4632-9C64-54454B9691D8}" type="datetimeFigureOut">
              <a:rPr lang="en-US" smtClean="0"/>
              <a:pPr/>
              <a:t>5/19/2021</a:t>
            </a:fld>
            <a:endParaRPr lang="en-US"/>
          </a:p>
        </p:txBody>
      </p:sp>
      <p:sp>
        <p:nvSpPr>
          <p:cNvPr id="27" name="Slide Number Placeholder 26"/>
          <p:cNvSpPr>
            <a:spLocks noGrp="1"/>
          </p:cNvSpPr>
          <p:nvPr>
            <p:ph type="sldNum" sz="quarter" idx="11"/>
          </p:nvPr>
        </p:nvSpPr>
        <p:spPr/>
        <p:txBody>
          <a:bodyPr rtlCol="0"/>
          <a:lstStyle/>
          <a:p>
            <a:fld id="{BE9FB1C3-9097-4D13-885C-16289CBB61D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28570B4-D9DA-4632-9C64-54454B9691D8}" type="datetimeFigureOut">
              <a:rPr lang="en-US" smtClean="0"/>
              <a:pPr/>
              <a:t>5/19/2021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E9FB1C3-9097-4D13-885C-16289CBB61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570B4-D9DA-4632-9C64-54454B9691D8}"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8570B4-D9DA-4632-9C64-54454B9691D8}"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8570B4-D9DA-4632-9C64-54454B9691D8}"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FB1C3-9097-4D13-885C-16289CBB61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28570B4-D9DA-4632-9C64-54454B9691D8}" type="datetimeFigureOut">
              <a:rPr lang="en-US" smtClean="0"/>
              <a:pPr/>
              <a:t>5/19/2021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E9FB1C3-9097-4D13-885C-16289CBB61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990600"/>
            <a:ext cx="8305800" cy="1524000"/>
          </a:xfrm>
          <a:noFill/>
          <a:ln>
            <a:noFill/>
          </a:ln>
        </p:spPr>
        <p:style>
          <a:lnRef idx="3">
            <a:schemeClr val="lt1"/>
          </a:lnRef>
          <a:fillRef idx="1">
            <a:schemeClr val="accent4"/>
          </a:fillRef>
          <a:effectRef idx="1">
            <a:schemeClr val="accent4"/>
          </a:effectRef>
          <a:fontRef idx="minor">
            <a:schemeClr val="lt1"/>
          </a:fontRef>
        </p:style>
        <p:txBody>
          <a:bodyPr>
            <a:normAutofit fontScale="90000"/>
          </a:bodyPr>
          <a:lstStyle/>
          <a:p>
            <a:pPr algn="ctr"/>
            <a:r>
              <a:rPr lang="en-US" dirty="0" smtClean="0">
                <a:latin typeface="Adobe Garamond Pro Bold" pitchFamily="18" charset="0"/>
                <a:cs typeface="Arabic Typesetting" pitchFamily="66" charset="-78"/>
              </a:rPr>
              <a:t>FIQH AMALI</a:t>
            </a:r>
            <a:br>
              <a:rPr lang="en-US" dirty="0" smtClean="0">
                <a:latin typeface="Adobe Garamond Pro Bold" pitchFamily="18" charset="0"/>
                <a:cs typeface="Arabic Typesetting" pitchFamily="66" charset="-78"/>
              </a:rPr>
            </a:br>
            <a:r>
              <a:rPr lang="en-US" dirty="0" smtClean="0">
                <a:latin typeface="Adobe Garamond Pro Bold" pitchFamily="18" charset="0"/>
                <a:cs typeface="Arabic Typesetting" pitchFamily="66" charset="-78"/>
              </a:rPr>
              <a:t>(BKKM 1811</a:t>
            </a:r>
            <a:r>
              <a:rPr lang="en-US" dirty="0" smtClean="0">
                <a:latin typeface="Adobe Garamond Pro Bold" pitchFamily="18" charset="0"/>
                <a:cs typeface="Arabic Typesetting" pitchFamily="66" charset="-78"/>
              </a:rPr>
              <a:t>)</a:t>
            </a:r>
            <a:r>
              <a:rPr lang="en-US" smtClean="0">
                <a:latin typeface="Adobe Garamond Pro Bold" pitchFamily="18" charset="0"/>
                <a:cs typeface="Arabic Typesetting" pitchFamily="66" charset="-78"/>
              </a:rPr>
              <a:t/>
            </a:r>
            <a:br>
              <a:rPr lang="en-US" smtClean="0">
                <a:latin typeface="Adobe Garamond Pro Bold" pitchFamily="18" charset="0"/>
                <a:cs typeface="Arabic Typesetting" pitchFamily="66" charset="-78"/>
              </a:rPr>
            </a:br>
            <a:r>
              <a:rPr lang="en-US" sz="2200" smtClean="0">
                <a:latin typeface="Adobe Garamond Pro Bold" pitchFamily="18" charset="0"/>
                <a:cs typeface="Arabic Typesetting" pitchFamily="66" charset="-78"/>
              </a:rPr>
              <a:t>AHMAD </a:t>
            </a:r>
            <a:r>
              <a:rPr lang="en-US" sz="2200" dirty="0" smtClean="0">
                <a:latin typeface="Adobe Garamond Pro Bold" pitchFamily="18" charset="0"/>
                <a:cs typeface="Arabic Typesetting" pitchFamily="66" charset="-78"/>
              </a:rPr>
              <a:t>RIDZWAN MOHD NOOR</a:t>
            </a:r>
            <a:endParaRPr lang="en-US" sz="2200" dirty="0">
              <a:latin typeface="Adobe Garamond Pro Bold" pitchFamily="18" charset="0"/>
              <a:cs typeface="Arabic Typesetting" pitchFamily="66" charset="-78"/>
            </a:endParaRPr>
          </a:p>
        </p:txBody>
      </p:sp>
      <p:sp>
        <p:nvSpPr>
          <p:cNvPr id="3" name="Subtitle 2"/>
          <p:cNvSpPr>
            <a:spLocks noGrp="1"/>
          </p:cNvSpPr>
          <p:nvPr>
            <p:ph type="subTitle" idx="1"/>
          </p:nvPr>
        </p:nvSpPr>
        <p:spPr>
          <a:xfrm>
            <a:off x="609600" y="4114800"/>
            <a:ext cx="6400800" cy="1752600"/>
          </a:xfrm>
          <a:noFill/>
          <a:ln>
            <a:solidFill>
              <a:schemeClr val="bg1"/>
            </a:solidFill>
          </a:ln>
        </p:spPr>
        <p:style>
          <a:lnRef idx="0">
            <a:schemeClr val="accent6"/>
          </a:lnRef>
          <a:fillRef idx="3">
            <a:schemeClr val="accent6"/>
          </a:fillRef>
          <a:effectRef idx="3">
            <a:schemeClr val="accent6"/>
          </a:effectRef>
          <a:fontRef idx="minor">
            <a:schemeClr val="lt1"/>
          </a:fontRef>
        </p:style>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Tajuk:</a:t>
            </a:r>
            <a:r>
              <a:rPr lang="en-US" sz="6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
            </a:r>
            <a:br>
              <a:rPr lang="en-US" sz="6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br>
            <a:r>
              <a:rPr lang="en-US" sz="6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	SEMBELIHAN</a:t>
            </a:r>
            <a:endParaRPr lang="en-US" sz="6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ndParaRPr>
          </a:p>
        </p:txBody>
      </p:sp>
    </p:spTree>
    <p:extLst>
      <p:ext uri="{BB962C8B-B14F-4D97-AF65-F5344CB8AC3E}">
        <p14:creationId xmlns:p14="http://schemas.microsoft.com/office/powerpoint/2010/main" val="950582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US" sz="3600" b="1" i="1" dirty="0" smtClean="0"/>
              <a:t>4</a:t>
            </a:r>
            <a:r>
              <a:rPr lang="en-US" sz="3600" b="1" i="1" dirty="0"/>
              <a:t>) Tempat </a:t>
            </a:r>
            <a:r>
              <a:rPr lang="en-US" sz="3600" b="1" i="1" dirty="0" smtClean="0"/>
              <a:t>Sembelihan:</a:t>
            </a:r>
            <a:endParaRPr lang="en-US" sz="3600" i="1" dirty="0"/>
          </a:p>
          <a:p>
            <a:pPr marL="0" indent="0">
              <a:buNone/>
            </a:pPr>
            <a:r>
              <a:rPr lang="en-US" sz="3600" dirty="0"/>
              <a:t>Terdapat 2 keadaan penyembelihan iaitu penyembelihan ke atas binatang yang berkuasa </a:t>
            </a:r>
            <a:r>
              <a:rPr lang="en-US" sz="3600" dirty="0" err="1"/>
              <a:t>keatasnya</a:t>
            </a:r>
            <a:r>
              <a:rPr lang="en-US" sz="3600" dirty="0"/>
              <a:t> dan penyembelihan ke atas binatang yang tidak berkuasa ke atasnya.</a:t>
            </a:r>
          </a:p>
          <a:p>
            <a:pPr marL="0" indent="0">
              <a:buNone/>
            </a:pPr>
            <a:endParaRPr lang="en-US" sz="3600" dirty="0"/>
          </a:p>
          <a:p>
            <a:pPr marL="0" indent="0">
              <a:buNone/>
            </a:pPr>
            <a:r>
              <a:rPr lang="en-US" sz="3600" b="1" dirty="0"/>
              <a:t>a)</a:t>
            </a:r>
            <a:r>
              <a:rPr lang="en-US" sz="3600" dirty="0"/>
              <a:t>  </a:t>
            </a:r>
            <a:r>
              <a:rPr lang="en-US" sz="3600" b="1" dirty="0"/>
              <a:t>Penyembelihan ke atas binatang yang berkuasa (menangkap &amp; menyembelih) ke atasnya.</a:t>
            </a:r>
            <a:endParaRPr lang="en-US" sz="3600" dirty="0"/>
          </a:p>
          <a:p>
            <a:pPr marL="0" indent="0">
              <a:buNone/>
            </a:pPr>
            <a:r>
              <a:rPr lang="en-US" sz="3600" dirty="0"/>
              <a:t>Wajib memutuskan dengan sempurna urat </a:t>
            </a:r>
            <a:r>
              <a:rPr lang="en-US" sz="3600" b="1" dirty="0"/>
              <a:t>HALKUM</a:t>
            </a:r>
            <a:r>
              <a:rPr lang="en-US" sz="3600" dirty="0"/>
              <a:t> dan urat </a:t>
            </a:r>
            <a:r>
              <a:rPr lang="en-US" sz="3600" b="1" dirty="0"/>
              <a:t>MARIH</a:t>
            </a:r>
            <a:r>
              <a:rPr lang="en-US" sz="3600" dirty="0"/>
              <a:t>. (Halkum ialah tempat salur nafas pernafasan dan </a:t>
            </a:r>
            <a:r>
              <a:rPr lang="en-US" sz="3600" dirty="0" err="1"/>
              <a:t>marih</a:t>
            </a:r>
            <a:r>
              <a:rPr lang="en-US" sz="3600" dirty="0"/>
              <a:t> pula tempat salur makan dan minum.)</a:t>
            </a:r>
          </a:p>
          <a:p>
            <a:pPr marL="0" indent="0">
              <a:buNone/>
            </a:pPr>
            <a:endParaRPr lang="en-US" sz="3600" dirty="0"/>
          </a:p>
          <a:p>
            <a:pPr marL="0" indent="0">
              <a:buNone/>
            </a:pPr>
            <a:r>
              <a:rPr lang="en-US" sz="3600" b="1" dirty="0"/>
              <a:t>b)  Penyembelihan ke atas binatang yang tidak berkuasa ke atasnya.</a:t>
            </a:r>
            <a:endParaRPr lang="en-US" sz="3600" dirty="0"/>
          </a:p>
          <a:p>
            <a:pPr marL="0" indent="0">
              <a:buNone/>
            </a:pPr>
            <a:r>
              <a:rPr lang="en-US" sz="3600" dirty="0"/>
              <a:t>Binatang yang sukar ditangkap (buruan) atau binatang yang tidak dapat disembelih pada lehernya seperti sembelihan biasa seperti binatang yang terjatuh ke dalam perigi dan sukar dikeluarkan. Memadai dengan melukakan mana-mana bahagian pada tubuhnya hingga mampu menyebabkan mati.</a:t>
            </a:r>
          </a:p>
          <a:p>
            <a:pPr marL="0" indent="0">
              <a:buNone/>
            </a:pPr>
            <a:endParaRPr lang="en-US" dirty="0"/>
          </a:p>
        </p:txBody>
      </p:sp>
    </p:spTree>
    <p:extLst>
      <p:ext uri="{BB962C8B-B14F-4D97-AF65-F5344CB8AC3E}">
        <p14:creationId xmlns:p14="http://schemas.microsoft.com/office/powerpoint/2010/main" val="3815075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Syarat sah sembelihan:</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marL="0" indent="0">
              <a:buNone/>
            </a:pPr>
            <a:endParaRPr lang="en-US" dirty="0"/>
          </a:p>
          <a:p>
            <a:pPr marL="0" indent="0">
              <a:buNone/>
            </a:pPr>
            <a:r>
              <a:rPr lang="en-US" dirty="0"/>
              <a:t>1. Sembelihan dilakukan dengan niat menyembelih</a:t>
            </a:r>
            <a:br>
              <a:rPr lang="en-US" dirty="0"/>
            </a:br>
            <a:r>
              <a:rPr lang="en-US" dirty="0"/>
              <a:t>2. Sembelihan dilakukan kerana Allah bukan kerana sesuatu yang lain seperti untuk disembah kepada jembalang dan sebagainya.</a:t>
            </a:r>
            <a:br>
              <a:rPr lang="en-US" dirty="0"/>
            </a:br>
            <a:r>
              <a:rPr lang="en-US" dirty="0"/>
              <a:t>3. Putus urat halkum (saluran </a:t>
            </a:r>
            <a:r>
              <a:rPr lang="en-US" dirty="0" err="1"/>
              <a:t>penafasan</a:t>
            </a:r>
            <a:r>
              <a:rPr lang="en-US" dirty="0"/>
              <a:t>) dan urat </a:t>
            </a:r>
            <a:r>
              <a:rPr lang="en-US" dirty="0" err="1"/>
              <a:t>marih</a:t>
            </a:r>
            <a:r>
              <a:rPr lang="en-US" dirty="0"/>
              <a:t> (saluran </a:t>
            </a:r>
            <a:r>
              <a:rPr lang="en-US" dirty="0" err="1"/>
              <a:t>marih</a:t>
            </a:r>
            <a:r>
              <a:rPr lang="en-US" dirty="0"/>
              <a:t>)</a:t>
            </a:r>
            <a:br>
              <a:rPr lang="en-US" dirty="0"/>
            </a:br>
            <a:r>
              <a:rPr lang="en-US" dirty="0"/>
              <a:t>4. Binatang tersebut halal dimakan dan masih hidup</a:t>
            </a:r>
            <a:br>
              <a:rPr lang="en-US" dirty="0"/>
            </a:br>
            <a:r>
              <a:rPr lang="en-US" dirty="0"/>
              <a:t>5. Binatang tersebut mati dengan sekali sembelihan</a:t>
            </a:r>
            <a:br>
              <a:rPr lang="en-US" dirty="0"/>
            </a:br>
            <a:r>
              <a:rPr lang="en-US" dirty="0"/>
              <a:t>6. Disembelih oleh orang Islam</a:t>
            </a:r>
            <a:br>
              <a:rPr lang="en-US" dirty="0"/>
            </a:br>
            <a:r>
              <a:rPr lang="en-US" dirty="0"/>
              <a:t>7. Menggunakan alat yang tajam selain daripada kuku, gigi dan tulang</a:t>
            </a:r>
            <a:br>
              <a:rPr lang="en-US" dirty="0"/>
            </a:br>
            <a:r>
              <a:rPr lang="en-US" dirty="0"/>
              <a:t>8. Binatang itu mati disembelih bukan kerana yang lain seperti mati </a:t>
            </a:r>
            <a:r>
              <a:rPr lang="en-US" dirty="0" err="1"/>
              <a:t>terjut</a:t>
            </a:r>
            <a:r>
              <a:rPr lang="en-US" dirty="0"/>
              <a:t> atau terjatuh dalam perigi ketika disembelih. </a:t>
            </a:r>
          </a:p>
          <a:p>
            <a:pPr marL="0" indent="0">
              <a:buNone/>
            </a:pPr>
            <a:endParaRPr lang="en-US" dirty="0"/>
          </a:p>
        </p:txBody>
      </p:sp>
    </p:spTree>
    <p:extLst>
      <p:ext uri="{BB962C8B-B14F-4D97-AF65-F5344CB8AC3E}">
        <p14:creationId xmlns:p14="http://schemas.microsoft.com/office/powerpoint/2010/main" val="80831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Sunat sembelihan:</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en-US" dirty="0"/>
              <a:t>1. Membaca Bismillah</a:t>
            </a:r>
            <a:r>
              <a:rPr lang="en-US" dirty="0" smtClean="0"/>
              <a:t/>
            </a:r>
            <a:br>
              <a:rPr lang="en-US" dirty="0" smtClean="0"/>
            </a:br>
            <a:r>
              <a:rPr lang="en-US" dirty="0"/>
              <a:t>2. Berselawat ke atas nabi</a:t>
            </a:r>
            <a:r>
              <a:rPr lang="en-US" dirty="0" smtClean="0"/>
              <a:t/>
            </a:r>
            <a:br>
              <a:rPr lang="en-US" dirty="0" smtClean="0"/>
            </a:br>
            <a:r>
              <a:rPr lang="en-US" dirty="0"/>
              <a:t>3. Mengadap kiblat</a:t>
            </a:r>
            <a:r>
              <a:rPr lang="en-US" dirty="0" smtClean="0"/>
              <a:t/>
            </a:r>
            <a:br>
              <a:rPr lang="en-US" dirty="0" smtClean="0"/>
            </a:br>
            <a:r>
              <a:rPr lang="en-US" dirty="0"/>
              <a:t>4. Membaringkan binatang di rusuk kiri semasa menyembelih</a:t>
            </a:r>
            <a:r>
              <a:rPr lang="en-US" dirty="0" smtClean="0"/>
              <a:t/>
            </a:r>
            <a:br>
              <a:rPr lang="en-US" dirty="0" smtClean="0"/>
            </a:br>
            <a:r>
              <a:rPr lang="en-US" dirty="0"/>
              <a:t>5. Menyembelih di pangkal leher binatang</a:t>
            </a:r>
            <a:r>
              <a:rPr lang="en-US" dirty="0" smtClean="0"/>
              <a:t/>
            </a:r>
            <a:br>
              <a:rPr lang="en-US" dirty="0" smtClean="0"/>
            </a:br>
            <a:r>
              <a:rPr lang="en-US" dirty="0"/>
              <a:t>6. Memutuskan kedua-dua urat yang terletak di kiri dan kanan leher supaya binatang cepat mati.</a:t>
            </a:r>
            <a:r>
              <a:rPr lang="en-US" dirty="0" smtClean="0"/>
              <a:t/>
            </a:r>
            <a:br>
              <a:rPr lang="en-US" dirty="0" smtClean="0"/>
            </a:br>
            <a:r>
              <a:rPr lang="en-US" dirty="0"/>
              <a:t>7. Melakukan sembelihan pada waktu siang.</a:t>
            </a:r>
            <a:r>
              <a:rPr lang="en-US" dirty="0" smtClean="0"/>
              <a:t/>
            </a:r>
            <a:br>
              <a:rPr lang="en-US" dirty="0" smtClean="0"/>
            </a:br>
            <a:r>
              <a:rPr lang="en-US" dirty="0"/>
              <a:t>8. Menggunakan alat sembelihan yang paling tajam.</a:t>
            </a:r>
          </a:p>
        </p:txBody>
      </p:sp>
    </p:spTree>
    <p:extLst>
      <p:ext uri="{BB962C8B-B14F-4D97-AF65-F5344CB8AC3E}">
        <p14:creationId xmlns:p14="http://schemas.microsoft.com/office/powerpoint/2010/main" val="1546824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Makruh sembelihan:</a:t>
            </a:r>
            <a:endParaRPr lang="en-US"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dirty="0" smtClean="0"/>
              <a:t>Menggunakan </a:t>
            </a:r>
            <a:r>
              <a:rPr lang="en-US" dirty="0"/>
              <a:t>alat yang tumpul</a:t>
            </a:r>
          </a:p>
          <a:p>
            <a:r>
              <a:rPr lang="en-US" dirty="0"/>
              <a:t>Menampakkan alat sembelihan kepada binatang</a:t>
            </a:r>
          </a:p>
          <a:p>
            <a:r>
              <a:rPr lang="en-US" dirty="0"/>
              <a:t>Mematahkan leher binatang sebelum nyawanya hilang</a:t>
            </a:r>
          </a:p>
          <a:p>
            <a:r>
              <a:rPr lang="en-US" dirty="0"/>
              <a:t>Tidak menyebut nama Allah</a:t>
            </a:r>
          </a:p>
          <a:p>
            <a:r>
              <a:rPr lang="en-US" dirty="0"/>
              <a:t>Tidak menghalakan binatang ke arah kiblat</a:t>
            </a:r>
          </a:p>
          <a:p>
            <a:r>
              <a:rPr lang="en-US" dirty="0"/>
              <a:t>Melakukan sembelihan di hadapan binatang lain yang akan disembelih.</a:t>
            </a:r>
          </a:p>
          <a:p>
            <a:pPr marL="0" indent="0">
              <a:buNone/>
            </a:pPr>
            <a:endParaRPr lang="en-US" dirty="0"/>
          </a:p>
        </p:txBody>
      </p:sp>
    </p:spTree>
    <p:extLst>
      <p:ext uri="{BB962C8B-B14F-4D97-AF65-F5344CB8AC3E}">
        <p14:creationId xmlns:p14="http://schemas.microsoft.com/office/powerpoint/2010/main" val="166113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Cara penyembelihan:</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0" indent="0">
              <a:buNone/>
            </a:pPr>
            <a:r>
              <a:rPr lang="en-US" sz="3400" b="1" dirty="0"/>
              <a:t>Disyaratkan penyembelihan itu:</a:t>
            </a:r>
          </a:p>
          <a:p>
            <a:pPr marL="0" indent="0">
              <a:buNone/>
            </a:pPr>
            <a:r>
              <a:rPr lang="en-US" sz="3400" dirty="0"/>
              <a:t>1.  Memotong seluruh </a:t>
            </a:r>
            <a:r>
              <a:rPr lang="en-US" sz="3400" i="1" dirty="0" err="1"/>
              <a:t>halqum</a:t>
            </a:r>
            <a:r>
              <a:rPr lang="en-US" sz="3400" dirty="0"/>
              <a:t> (saluran nafas) dan seluruh </a:t>
            </a:r>
            <a:r>
              <a:rPr lang="en-US" sz="3400" i="1" dirty="0" err="1"/>
              <a:t>marih</a:t>
            </a:r>
            <a:r>
              <a:rPr lang="en-US" sz="3400" dirty="0"/>
              <a:t> (saluran makanan dan minuman).</a:t>
            </a:r>
          </a:p>
          <a:p>
            <a:pPr marL="0" indent="0">
              <a:buNone/>
            </a:pPr>
            <a:r>
              <a:rPr lang="en-US" sz="3400" dirty="0"/>
              <a:t>2.  Niat untuk menyembelih ketika melakukan penyembelihan.</a:t>
            </a:r>
          </a:p>
          <a:p>
            <a:pPr marL="0" indent="0">
              <a:buNone/>
            </a:pPr>
            <a:r>
              <a:rPr lang="en-US" sz="3400" dirty="0"/>
              <a:t>3.  Jika seseorang memegang pisau di tangannya dan terlepas pisau itu daripada tangannya, lalu terkena leher binatang dan terputus seluruh </a:t>
            </a:r>
            <a:r>
              <a:rPr lang="en-US" sz="3400" i="1" dirty="0" err="1"/>
              <a:t>halqum</a:t>
            </a:r>
            <a:r>
              <a:rPr lang="en-US" sz="3400" dirty="0"/>
              <a:t> dan </a:t>
            </a:r>
            <a:r>
              <a:rPr lang="en-US" sz="3400" i="1" dirty="0" err="1"/>
              <a:t>marihnya</a:t>
            </a:r>
            <a:r>
              <a:rPr lang="en-US" sz="3400" dirty="0"/>
              <a:t>, tidaklah dikira sebagai penyembelihan, kerana tidak ada niat untuk melakukan penyembelihan, maka tidak halal memakan daging binatang tersebut.</a:t>
            </a:r>
          </a:p>
          <a:p>
            <a:pPr marL="0" indent="0">
              <a:buNone/>
            </a:pPr>
            <a:r>
              <a:rPr lang="en-US" sz="3400" dirty="0"/>
              <a:t>4.  Hendaklah binatang itu mati semata-mata disebabkan oleh penyembelihan (tidak dilakukan satu perbuatan lain yang boleh membawa maut kepada binatang itu ketika disembelih).</a:t>
            </a:r>
          </a:p>
          <a:p>
            <a:pPr marL="0" indent="0">
              <a:buNone/>
            </a:pPr>
            <a:endParaRPr lang="en-US" dirty="0"/>
          </a:p>
        </p:txBody>
      </p:sp>
    </p:spTree>
    <p:extLst>
      <p:ext uri="{BB962C8B-B14F-4D97-AF65-F5344CB8AC3E}">
        <p14:creationId xmlns:p14="http://schemas.microsoft.com/office/powerpoint/2010/main" val="3959863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Hikmah sembelihan:</a:t>
            </a:r>
            <a:endParaRPr lang="en-US"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US" dirty="0"/>
              <a:t>1.  Boleh mematikan binatang dengan cara yang cepat dan selamat.</a:t>
            </a:r>
            <a:r>
              <a:rPr lang="en-US" dirty="0" smtClean="0"/>
              <a:t/>
            </a:r>
            <a:br>
              <a:rPr lang="en-US" dirty="0" smtClean="0"/>
            </a:br>
            <a:r>
              <a:rPr lang="en-US" dirty="0"/>
              <a:t>2.  Dapat mengeluarkan darah dan membersihkan daging darinya bagi menghindarkan penyakit.</a:t>
            </a:r>
            <a:r>
              <a:rPr lang="en-US" dirty="0" smtClean="0"/>
              <a:t/>
            </a:r>
            <a:br>
              <a:rPr lang="en-US" dirty="0" smtClean="0"/>
            </a:br>
            <a:r>
              <a:rPr lang="en-US" dirty="0"/>
              <a:t>3.  Memastikan daging bersih dan bermutu.</a:t>
            </a:r>
            <a:r>
              <a:rPr lang="en-US" dirty="0" smtClean="0"/>
              <a:t/>
            </a:r>
            <a:br>
              <a:rPr lang="en-US" dirty="0" smtClean="0"/>
            </a:br>
            <a:r>
              <a:rPr lang="en-US" dirty="0"/>
              <a:t>4.  Sebagai tanda penghormatan kepada makhluk-makhluk lain ciptaan Allah.</a:t>
            </a:r>
            <a:r>
              <a:rPr lang="en-US" dirty="0" smtClean="0"/>
              <a:t/>
            </a:r>
            <a:br>
              <a:rPr lang="en-US" dirty="0" smtClean="0"/>
            </a:br>
            <a:r>
              <a:rPr lang="en-US" dirty="0"/>
              <a:t>5.  Membezakan antara daging halal dan haram.</a:t>
            </a:r>
            <a:r>
              <a:rPr lang="en-US" dirty="0" smtClean="0"/>
              <a:t/>
            </a:r>
            <a:br>
              <a:rPr lang="en-US" dirty="0" smtClean="0"/>
            </a:br>
            <a:r>
              <a:rPr lang="en-US" dirty="0"/>
              <a:t>6.  Binatang yang disembelih tidak terseksa berbanding dengan cara lain.</a:t>
            </a:r>
          </a:p>
        </p:txBody>
      </p:sp>
    </p:spTree>
    <p:extLst>
      <p:ext uri="{BB962C8B-B14F-4D97-AF65-F5344CB8AC3E}">
        <p14:creationId xmlns:p14="http://schemas.microsoft.com/office/powerpoint/2010/main" val="1368674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Appendiks</a:t>
            </a:r>
            <a:r>
              <a:rPr lang="en-US"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600200"/>
            <a:ext cx="5078913" cy="420640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98950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Sembelihan ayam……</a:t>
            </a:r>
            <a:endParaRPr lang="en-US"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3722" y="2249488"/>
            <a:ext cx="3605556" cy="4525962"/>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69347" y="2249488"/>
            <a:ext cx="3396305" cy="4525962"/>
          </a:xfrm>
        </p:spPr>
      </p:pic>
    </p:spTree>
    <p:extLst>
      <p:ext uri="{BB962C8B-B14F-4D97-AF65-F5344CB8AC3E}">
        <p14:creationId xmlns:p14="http://schemas.microsoft.com/office/powerpoint/2010/main" val="2565723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Sembelihan lembu….</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55246" y="2362200"/>
            <a:ext cx="3479584" cy="2971800"/>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78567" y="2362200"/>
            <a:ext cx="3417807" cy="2971800"/>
          </a:xfrm>
        </p:spPr>
      </p:pic>
    </p:spTree>
    <p:extLst>
      <p:ext uri="{BB962C8B-B14F-4D97-AF65-F5344CB8AC3E}">
        <p14:creationId xmlns:p14="http://schemas.microsoft.com/office/powerpoint/2010/main" val="3617070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Urat sembelihan- mangsa si lembu</a:t>
            </a:r>
            <a:endParaRPr lang="en-US" dirty="0"/>
          </a:p>
        </p:txBody>
      </p:sp>
      <p:pic>
        <p:nvPicPr>
          <p:cNvPr id="8" name="Picture Placeholder 7"/>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3928" r="13928"/>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997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dobe Garamond Pro Bold" pitchFamily="18" charset="0"/>
              </a:rPr>
              <a:t>DEFINISI SEMBELIHAN:</a:t>
            </a:r>
            <a:endParaRPr lang="en-US" dirty="0">
              <a:solidFill>
                <a:schemeClr val="tx1"/>
              </a:solidFill>
              <a:latin typeface="Adobe Garamond Pro Bold" pitchFamily="18" charset="0"/>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p>
            <a:pPr marL="0" indent="0">
              <a:buNone/>
            </a:pPr>
            <a:r>
              <a:rPr lang="en-US" sz="2200" b="1" dirty="0"/>
              <a:t>Dari segi bahasa :</a:t>
            </a:r>
          </a:p>
          <a:p>
            <a:r>
              <a:rPr lang="en-US" sz="2200" dirty="0"/>
              <a:t>Potong atau belah bagi menghilangkan nyawa binatang</a:t>
            </a:r>
            <a:r>
              <a:rPr lang="en-US" sz="2200" dirty="0" smtClean="0"/>
              <a:t>.</a:t>
            </a:r>
          </a:p>
          <a:p>
            <a:endParaRPr lang="en-US" sz="2200" dirty="0"/>
          </a:p>
          <a:p>
            <a:pPr marL="0" indent="0">
              <a:buNone/>
            </a:pPr>
            <a:r>
              <a:rPr lang="en-US" sz="2200" dirty="0" smtClean="0"/>
              <a:t> </a:t>
            </a:r>
            <a:endParaRPr lang="en-US" sz="2200" dirty="0"/>
          </a:p>
          <a:p>
            <a:pPr marL="0" indent="0">
              <a:buNone/>
            </a:pPr>
            <a:r>
              <a:rPr lang="en-US" sz="2200" b="1" dirty="0"/>
              <a:t>Dari segi istilah :</a:t>
            </a:r>
          </a:p>
          <a:p>
            <a:r>
              <a:rPr lang="en-US" sz="2200" dirty="0"/>
              <a:t>Menghilangkan nyawa binatang yang halal dimakan dengan menggunakan alat yang tajam selain dari kuku, gigi, dan tulang untuk membolehkan haiwan itu halal dimakan oleh orang Islam dengan memotong urat halkum dan urat merik dan niat kerana Allah</a:t>
            </a:r>
            <a:r>
              <a:rPr lang="en-US" sz="2200" dirty="0" smtClean="0"/>
              <a:t>.</a:t>
            </a:r>
          </a:p>
          <a:p>
            <a:r>
              <a:rPr lang="en-US" sz="2400" dirty="0" err="1" smtClean="0"/>
              <a:t>Sembelihan</a:t>
            </a:r>
            <a:r>
              <a:rPr lang="en-US" sz="2400" dirty="0" smtClean="0"/>
              <a:t> </a:t>
            </a:r>
            <a:r>
              <a:rPr lang="en-US" sz="2400" dirty="0" err="1" smtClean="0"/>
              <a:t>ialah</a:t>
            </a:r>
            <a:r>
              <a:rPr lang="en-US" sz="2400" dirty="0" smtClean="0"/>
              <a:t> </a:t>
            </a:r>
            <a:r>
              <a:rPr lang="en-US" sz="2400" dirty="0" err="1" smtClean="0"/>
              <a:t>mematikan</a:t>
            </a:r>
            <a:r>
              <a:rPr lang="en-US" sz="2400" dirty="0" smtClean="0"/>
              <a:t> </a:t>
            </a:r>
            <a:r>
              <a:rPr lang="en-US" sz="2400" dirty="0" err="1" smtClean="0"/>
              <a:t>binatang</a:t>
            </a:r>
            <a:r>
              <a:rPr lang="en-US" sz="2400" dirty="0" smtClean="0"/>
              <a:t> </a:t>
            </a:r>
            <a:r>
              <a:rPr lang="en-US" sz="2400" dirty="0" err="1" smtClean="0"/>
              <a:t>dan</a:t>
            </a:r>
            <a:r>
              <a:rPr lang="en-US" sz="2400" dirty="0" smtClean="0"/>
              <a:t> </a:t>
            </a:r>
            <a:r>
              <a:rPr lang="en-US" sz="2400" dirty="0" err="1" smtClean="0"/>
              <a:t>menghalalkan</a:t>
            </a:r>
            <a:r>
              <a:rPr lang="en-US" sz="2400" dirty="0" smtClean="0"/>
              <a:t> </a:t>
            </a:r>
            <a:r>
              <a:rPr lang="en-US" sz="2400" dirty="0" err="1" smtClean="0"/>
              <a:t>dagingnya</a:t>
            </a:r>
            <a:r>
              <a:rPr lang="en-US" sz="2400" dirty="0" smtClean="0"/>
              <a:t>. </a:t>
            </a:r>
            <a:r>
              <a:rPr lang="en-US" sz="2400" dirty="0" err="1" smtClean="0"/>
              <a:t>Sembelihan</a:t>
            </a:r>
            <a:r>
              <a:rPr lang="en-US" sz="2400" dirty="0" smtClean="0"/>
              <a:t> </a:t>
            </a:r>
            <a:r>
              <a:rPr lang="en-US" sz="2400" dirty="0" err="1" smtClean="0"/>
              <a:t>menurut</a:t>
            </a:r>
            <a:r>
              <a:rPr lang="en-US" sz="2400" dirty="0" smtClean="0"/>
              <a:t> </a:t>
            </a:r>
            <a:r>
              <a:rPr lang="en-US" sz="2400" dirty="0" err="1" smtClean="0"/>
              <a:t>bahasa</a:t>
            </a:r>
            <a:r>
              <a:rPr lang="en-US" sz="2400" dirty="0" smtClean="0"/>
              <a:t> </a:t>
            </a:r>
            <a:r>
              <a:rPr lang="en-US" sz="2400" dirty="0" err="1" smtClean="0"/>
              <a:t>ialah</a:t>
            </a:r>
            <a:r>
              <a:rPr lang="en-US" sz="2400" dirty="0" smtClean="0"/>
              <a:t> </a:t>
            </a:r>
            <a:r>
              <a:rPr lang="en-US" sz="2400" b="1" i="1" dirty="0" smtClean="0"/>
              <a:t>‘</a:t>
            </a:r>
            <a:r>
              <a:rPr lang="en-US" sz="2400" b="1" i="1" dirty="0" err="1" smtClean="0"/>
              <a:t>Thayyib</a:t>
            </a:r>
            <a:r>
              <a:rPr lang="en-US" sz="2400" dirty="0" smtClean="0"/>
              <a:t>‘ </a:t>
            </a:r>
            <a:r>
              <a:rPr lang="en-US" sz="2400" dirty="0" err="1" smtClean="0"/>
              <a:t>iaitu</a:t>
            </a:r>
            <a:r>
              <a:rPr lang="en-US" sz="2400" dirty="0" smtClean="0"/>
              <a:t> </a:t>
            </a:r>
            <a:r>
              <a:rPr lang="en-US" sz="2400" dirty="0" err="1" smtClean="0"/>
              <a:t>mengelokkan</a:t>
            </a:r>
            <a:r>
              <a:rPr lang="en-US" sz="2400" dirty="0" smtClean="0"/>
              <a:t>. </a:t>
            </a:r>
            <a:r>
              <a:rPr lang="en-US" sz="2400" dirty="0" err="1" smtClean="0"/>
              <a:t>Pengertian</a:t>
            </a:r>
            <a:r>
              <a:rPr lang="en-US" sz="2400" dirty="0" smtClean="0"/>
              <a:t> </a:t>
            </a:r>
            <a:r>
              <a:rPr lang="en-US" sz="2400" dirty="0" err="1" smtClean="0"/>
              <a:t>kedua</a:t>
            </a:r>
            <a:r>
              <a:rPr lang="en-US" sz="2400" dirty="0" smtClean="0"/>
              <a:t> </a:t>
            </a:r>
            <a:r>
              <a:rPr lang="en-US" sz="2400" dirty="0" err="1" smtClean="0"/>
              <a:t>adalah</a:t>
            </a:r>
            <a:r>
              <a:rPr lang="en-US" sz="2400" dirty="0" smtClean="0"/>
              <a:t> </a:t>
            </a:r>
            <a:r>
              <a:rPr lang="en-US" sz="2400" b="1" i="1" dirty="0" smtClean="0"/>
              <a:t>‘</a:t>
            </a:r>
            <a:r>
              <a:rPr lang="en-US" sz="2400" b="1" i="1" dirty="0" err="1" smtClean="0"/>
              <a:t>Tatmim</a:t>
            </a:r>
            <a:r>
              <a:rPr lang="en-US" sz="2400" b="1" i="1" dirty="0" smtClean="0"/>
              <a:t>’</a:t>
            </a:r>
            <a:r>
              <a:rPr lang="en-US" sz="2400" dirty="0" smtClean="0"/>
              <a:t> </a:t>
            </a:r>
            <a:r>
              <a:rPr lang="en-US" sz="2400" dirty="0" err="1" smtClean="0"/>
              <a:t>membawa</a:t>
            </a:r>
            <a:r>
              <a:rPr lang="en-US" sz="2400" dirty="0" smtClean="0"/>
              <a:t> </a:t>
            </a:r>
            <a:r>
              <a:rPr lang="en-US" sz="2400" dirty="0" err="1" smtClean="0"/>
              <a:t>maksud</a:t>
            </a:r>
            <a:r>
              <a:rPr lang="en-US" sz="2400" dirty="0" smtClean="0"/>
              <a:t> </a:t>
            </a:r>
            <a:r>
              <a:rPr lang="en-US" sz="2400" dirty="0" err="1" smtClean="0"/>
              <a:t>menyempurnaan</a:t>
            </a:r>
            <a:r>
              <a:rPr lang="en-US" sz="2400" dirty="0" smtClean="0"/>
              <a:t> </a:t>
            </a:r>
            <a:r>
              <a:rPr lang="en-US" sz="2400" dirty="0" err="1" smtClean="0"/>
              <a:t>iaitu</a:t>
            </a:r>
            <a:r>
              <a:rPr lang="en-US" sz="2400" dirty="0" smtClean="0"/>
              <a:t> </a:t>
            </a:r>
            <a:r>
              <a:rPr lang="en-US" sz="2400" dirty="0" err="1" smtClean="0"/>
              <a:t>menyempurnakan</a:t>
            </a:r>
            <a:r>
              <a:rPr lang="en-US" sz="2400" dirty="0" smtClean="0"/>
              <a:t> </a:t>
            </a:r>
            <a:r>
              <a:rPr lang="en-US" sz="2400" dirty="0" err="1" smtClean="0"/>
              <a:t>apa</a:t>
            </a:r>
            <a:r>
              <a:rPr lang="en-US" sz="2400" dirty="0" smtClean="0"/>
              <a:t> yang </a:t>
            </a:r>
            <a:r>
              <a:rPr lang="en-US" sz="2400" dirty="0" err="1" smtClean="0"/>
              <a:t>diharuskan</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sembelihan</a:t>
            </a:r>
            <a:r>
              <a:rPr lang="en-US" sz="2400" dirty="0" smtClean="0"/>
              <a:t>.</a:t>
            </a:r>
          </a:p>
          <a:p>
            <a:endParaRPr lang="en-US" sz="2200" dirty="0"/>
          </a:p>
          <a:p>
            <a:endParaRPr lang="en-US" dirty="0"/>
          </a:p>
        </p:txBody>
      </p:sp>
    </p:spTree>
    <p:extLst>
      <p:ext uri="{BB962C8B-B14F-4D97-AF65-F5344CB8AC3E}">
        <p14:creationId xmlns:p14="http://schemas.microsoft.com/office/powerpoint/2010/main" val="1867819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Gambar-gambar tambahan:</a:t>
            </a:r>
            <a:endParaRPr lang="en-US" dirty="0"/>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3400" y="2133600"/>
            <a:ext cx="3723356" cy="2489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672556"/>
            <a:ext cx="3790950" cy="2547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35622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Sambungan: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1966" y="2249488"/>
            <a:ext cx="6500067" cy="4324350"/>
          </a:xfrm>
          <a:prstGeom prst="rect">
            <a:avLst/>
          </a:prstGeom>
          <a:ln>
            <a:noFill/>
          </a:ln>
          <a:effectLst>
            <a:softEdge rad="112500"/>
          </a:effectLst>
        </p:spPr>
      </p:pic>
    </p:spTree>
    <p:extLst>
      <p:ext uri="{BB962C8B-B14F-4D97-AF65-F5344CB8AC3E}">
        <p14:creationId xmlns:p14="http://schemas.microsoft.com/office/powerpoint/2010/main" val="1371351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Sekian,terima</a:t>
            </a:r>
            <a:r>
              <a:rPr lang="en-US" dirty="0" smtClean="0"/>
              <a:t> kasih</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219200"/>
            <a:ext cx="6705600" cy="5029200"/>
          </a:xfrm>
        </p:spPr>
      </p:pic>
    </p:spTree>
    <p:extLst>
      <p:ext uri="{BB962C8B-B14F-4D97-AF65-F5344CB8AC3E}">
        <p14:creationId xmlns:p14="http://schemas.microsoft.com/office/powerpoint/2010/main" val="197193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066800"/>
          </a:xfrm>
        </p:spPr>
        <p:txBody>
          <a:bodyPr/>
          <a:lstStyle/>
          <a:p>
            <a:r>
              <a:rPr lang="en-US" dirty="0" smtClean="0">
                <a:solidFill>
                  <a:schemeClr val="tx1"/>
                </a:solidFill>
                <a:latin typeface="Adobe Garamond Pro Bold" pitchFamily="18" charset="0"/>
              </a:rPr>
              <a:t>HUKUM SEMBELIHAN:</a:t>
            </a:r>
            <a:endParaRPr lang="en-US" dirty="0">
              <a:solidFill>
                <a:schemeClr val="tx1"/>
              </a:solidFill>
              <a:latin typeface="Adobe Garamond Pro Bold" pitchFamily="18" charset="0"/>
            </a:endParaRPr>
          </a:p>
        </p:txBody>
      </p:sp>
      <p:sp>
        <p:nvSpPr>
          <p:cNvPr id="3" name="Content Placeholder 2"/>
          <p:cNvSpPr>
            <a:spLocks noGrp="1"/>
          </p:cNvSpPr>
          <p:nvPr>
            <p:ph idx="1"/>
          </p:nvPr>
        </p:nvSpPr>
        <p:spPr>
          <a:xfrm>
            <a:off x="457200" y="2209800"/>
            <a:ext cx="8229600" cy="4325112"/>
          </a:xfrm>
          <a:noFill/>
          <a:ln>
            <a:noFill/>
          </a:ln>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smtClean="0"/>
              <a:t>Hukum</a:t>
            </a:r>
            <a:r>
              <a:rPr lang="en-US" sz="2800" dirty="0" smtClean="0"/>
              <a:t>: </a:t>
            </a:r>
            <a:r>
              <a:rPr lang="en-US" sz="2800" b="1" dirty="0" smtClean="0">
                <a:solidFill>
                  <a:srgbClr val="FF0000"/>
                </a:solidFill>
              </a:rPr>
              <a:t>WAJIB</a:t>
            </a:r>
            <a:r>
              <a:rPr lang="en-US" sz="2800" dirty="0" smtClean="0"/>
              <a:t> </a:t>
            </a:r>
            <a:r>
              <a:rPr lang="en-US" sz="2800" dirty="0" err="1" smtClean="0"/>
              <a:t>keatas</a:t>
            </a:r>
            <a:r>
              <a:rPr lang="en-US" sz="2800" dirty="0" smtClean="0"/>
              <a:t> </a:t>
            </a:r>
            <a:r>
              <a:rPr lang="en-US" sz="2800" dirty="0" err="1" smtClean="0"/>
              <a:t>haiwan</a:t>
            </a:r>
            <a:r>
              <a:rPr lang="en-US" sz="2800" dirty="0" smtClean="0"/>
              <a:t> yang </a:t>
            </a:r>
            <a:r>
              <a:rPr lang="en-US" sz="2800" dirty="0" err="1" smtClean="0"/>
              <a:t>halal</a:t>
            </a:r>
            <a:r>
              <a:rPr lang="en-US" sz="2800" dirty="0" smtClean="0"/>
              <a:t> </a:t>
            </a:r>
            <a:r>
              <a:rPr lang="en-US" sz="2800" dirty="0" err="1" smtClean="0"/>
              <a:t>dimakan</a:t>
            </a:r>
            <a:endParaRPr lang="en-US" sz="2800" dirty="0"/>
          </a:p>
          <a:p>
            <a:r>
              <a:rPr lang="en-US" sz="2800" dirty="0" smtClean="0"/>
              <a:t>Haiwan </a:t>
            </a:r>
            <a:r>
              <a:rPr lang="en-US" sz="2800" dirty="0"/>
              <a:t>yang tidak disembelih mengikut hukum Islam diistilahkan </a:t>
            </a:r>
            <a:r>
              <a:rPr lang="en-US" sz="2800" dirty="0" err="1"/>
              <a:t>sebagai</a:t>
            </a:r>
            <a:r>
              <a:rPr lang="en-US" sz="2800" dirty="0"/>
              <a:t> </a:t>
            </a:r>
            <a:r>
              <a:rPr lang="en-US" sz="2800" b="1" dirty="0" smtClean="0">
                <a:solidFill>
                  <a:srgbClr val="FF0000"/>
                </a:solidFill>
              </a:rPr>
              <a:t>BANGKAI &amp; NAJIS</a:t>
            </a:r>
            <a:r>
              <a:rPr lang="en-US" sz="2800" dirty="0" smtClean="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806017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56-Free-Celtic-Vine-Border-Accent-Clipart-Illustration.jpg (3200×3012)"/>
          <p:cNvPicPr>
            <a:picLocks noChangeAspect="1" noChangeArrowheads="1"/>
          </p:cNvPicPr>
          <p:nvPr/>
        </p:nvPicPr>
        <p:blipFill>
          <a:blip r:embed="rId2" cstate="print"/>
          <a:srcRect/>
          <a:stretch>
            <a:fillRect/>
          </a:stretch>
        </p:blipFill>
        <p:spPr bwMode="auto">
          <a:xfrm rot="10800000" flipH="1">
            <a:off x="152399" y="1066799"/>
            <a:ext cx="3429000" cy="5562598"/>
          </a:xfrm>
          <a:prstGeom prst="rect">
            <a:avLst/>
          </a:prstGeom>
          <a:noFill/>
        </p:spPr>
      </p:pic>
      <p:sp>
        <p:nvSpPr>
          <p:cNvPr id="2" name="Title 1"/>
          <p:cNvSpPr>
            <a:spLocks noGrp="1"/>
          </p:cNvSpPr>
          <p:nvPr>
            <p:ph type="title"/>
          </p:nvPr>
        </p:nvSpPr>
        <p:spPr>
          <a:xfrm>
            <a:off x="457200" y="914400"/>
            <a:ext cx="8229600" cy="609600"/>
          </a:xfrm>
        </p:spPr>
        <p:txBody>
          <a:bodyPr>
            <a:normAutofit fontScale="90000"/>
          </a:bodyPr>
          <a:lstStyle/>
          <a:p>
            <a:r>
              <a:rPr lang="en-US" sz="3600" b="1" dirty="0">
                <a:solidFill>
                  <a:schemeClr val="tx1"/>
                </a:solidFill>
                <a:latin typeface="Adobe Garamond Pro Bold" pitchFamily="18" charset="0"/>
              </a:rPr>
              <a:t>DALIL PENSYARI‘ATAN </a:t>
            </a:r>
            <a:r>
              <a:rPr lang="en-US" sz="3600" b="1" dirty="0" smtClean="0">
                <a:solidFill>
                  <a:schemeClr val="tx1"/>
                </a:solidFill>
                <a:latin typeface="Adobe Garamond Pro Bold" pitchFamily="18" charset="0"/>
              </a:rPr>
              <a:t>PENYEMBELIHAN:</a:t>
            </a:r>
            <a:r>
              <a:rPr lang="en-US" dirty="0"/>
              <a:t/>
            </a:r>
            <a:br>
              <a:rPr lang="en-US" dirty="0"/>
            </a:br>
            <a:endParaRPr lang="en-US" dirty="0"/>
          </a:p>
        </p:txBody>
      </p:sp>
      <p:sp>
        <p:nvSpPr>
          <p:cNvPr id="3" name="Content Placeholder 2"/>
          <p:cNvSpPr>
            <a:spLocks noGrp="1"/>
          </p:cNvSpPr>
          <p:nvPr>
            <p:ph idx="1"/>
          </p:nvPr>
        </p:nvSpPr>
        <p:spPr>
          <a:xfrm>
            <a:off x="914400" y="1371600"/>
            <a:ext cx="8229600" cy="4325112"/>
          </a:xfrm>
          <a:noFill/>
          <a:ln>
            <a:noFill/>
          </a:ln>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en-US" sz="2400" b="1" i="1" dirty="0">
                <a:solidFill>
                  <a:srgbClr val="002060"/>
                </a:solidFill>
              </a:rPr>
              <a:t>Firman Allah </a:t>
            </a:r>
            <a:r>
              <a:rPr lang="en-US" sz="2400" b="1" i="1" dirty="0" smtClean="0">
                <a:solidFill>
                  <a:srgbClr val="002060"/>
                </a:solidFill>
              </a:rPr>
              <a:t> SWT:</a:t>
            </a:r>
            <a:r>
              <a:rPr lang="en-US" sz="2400" b="1" i="1" dirty="0">
                <a:solidFill>
                  <a:srgbClr val="002060"/>
                </a:solidFill>
              </a:rPr>
              <a:t> </a:t>
            </a:r>
            <a:endParaRPr lang="en-US" sz="2400" b="1" i="1" dirty="0" smtClean="0">
              <a:solidFill>
                <a:srgbClr val="002060"/>
              </a:solidFill>
            </a:endParaRPr>
          </a:p>
          <a:p>
            <a:pPr marL="0" indent="0">
              <a:buNone/>
            </a:pPr>
            <a:endParaRPr lang="en-US" sz="2400" b="1" i="1" u="sng" dirty="0" smtClean="0">
              <a:solidFill>
                <a:srgbClr val="002060"/>
              </a:solidFill>
            </a:endParaRPr>
          </a:p>
          <a:p>
            <a:pPr marL="0" indent="0">
              <a:buNone/>
            </a:pPr>
            <a:r>
              <a:rPr lang="en-US" sz="2400" i="1" dirty="0" smtClean="0">
                <a:solidFill>
                  <a:srgbClr val="002060"/>
                </a:solidFill>
              </a:rPr>
              <a:t>“</a:t>
            </a:r>
            <a:r>
              <a:rPr lang="en-US" sz="2400" b="1" i="1" dirty="0">
                <a:solidFill>
                  <a:srgbClr val="002060"/>
                </a:solidFill>
              </a:rPr>
              <a:t>Diharamkan</a:t>
            </a:r>
            <a:r>
              <a:rPr lang="en-US" sz="2400" i="1" dirty="0">
                <a:solidFill>
                  <a:srgbClr val="002060"/>
                </a:solidFill>
              </a:rPr>
              <a:t> kepada kamu (memakan) bangkai (binatang yang tidak disembelih), dan darah (yang keluar mengalir), dan daging babi (termasuk semuanya), dan binatang-binatang yang </a:t>
            </a:r>
            <a:r>
              <a:rPr lang="en-US" sz="2400" b="1" i="1" dirty="0">
                <a:solidFill>
                  <a:srgbClr val="002060"/>
                </a:solidFill>
              </a:rPr>
              <a:t>disembelih kerana yang lain dari Allah,</a:t>
            </a:r>
            <a:r>
              <a:rPr lang="en-US" sz="2400" i="1" dirty="0">
                <a:solidFill>
                  <a:srgbClr val="002060"/>
                </a:solidFill>
              </a:rPr>
              <a:t> dan yang mati tercekik, dan yang mati dipukul, dan yang mati jatuh dari tempat yang tinggi, dan yang mati ditanduk, dan yang mati dimakan binatang buas, kecuali yang sempat kamu sembelih (sebelum habis nyawanya), dan yang disembelih atas berhala</a:t>
            </a:r>
            <a:r>
              <a:rPr lang="en-US" sz="2400" i="1" dirty="0" smtClean="0">
                <a:solidFill>
                  <a:srgbClr val="002060"/>
                </a:solidFill>
              </a:rPr>
              <a:t>.”</a:t>
            </a:r>
            <a:br>
              <a:rPr lang="en-US" sz="2400" i="1" dirty="0" smtClean="0">
                <a:solidFill>
                  <a:srgbClr val="002060"/>
                </a:solidFill>
              </a:rPr>
            </a:br>
            <a:r>
              <a:rPr lang="en-US" sz="2400" dirty="0">
                <a:solidFill>
                  <a:srgbClr val="002060"/>
                </a:solidFill>
              </a:rPr>
              <a:t>  </a:t>
            </a:r>
          </a:p>
          <a:p>
            <a:pPr marL="0" indent="0">
              <a:buNone/>
            </a:pPr>
            <a:r>
              <a:rPr lang="en-US" sz="2400" dirty="0" smtClean="0">
                <a:solidFill>
                  <a:srgbClr val="002060"/>
                </a:solidFill>
              </a:rPr>
              <a:t> 					(</a:t>
            </a:r>
            <a:r>
              <a:rPr lang="en-US" sz="2400" dirty="0">
                <a:solidFill>
                  <a:srgbClr val="002060"/>
                </a:solidFill>
              </a:rPr>
              <a:t>Surah Al-</a:t>
            </a:r>
            <a:r>
              <a:rPr lang="en-US" sz="2400" dirty="0" err="1">
                <a:solidFill>
                  <a:srgbClr val="002060"/>
                </a:solidFill>
              </a:rPr>
              <a:t>Maidah</a:t>
            </a:r>
            <a:r>
              <a:rPr lang="en-US" sz="2400" dirty="0">
                <a:solidFill>
                  <a:srgbClr val="002060"/>
                </a:solidFill>
              </a:rPr>
              <a:t>: 3)</a:t>
            </a:r>
          </a:p>
        </p:txBody>
      </p:sp>
    </p:spTree>
    <p:extLst>
      <p:ext uri="{BB962C8B-B14F-4D97-AF65-F5344CB8AC3E}">
        <p14:creationId xmlns:p14="http://schemas.microsoft.com/office/powerpoint/2010/main" val="335788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56-Free-Celtic-Vine-Border-Accent-Clipart-Illustration.jpg (3200×3012)"/>
          <p:cNvPicPr>
            <a:picLocks noChangeAspect="1" noChangeArrowheads="1"/>
          </p:cNvPicPr>
          <p:nvPr/>
        </p:nvPicPr>
        <p:blipFill>
          <a:blip r:embed="rId2" cstate="print"/>
          <a:srcRect/>
          <a:stretch>
            <a:fillRect/>
          </a:stretch>
        </p:blipFill>
        <p:spPr bwMode="auto">
          <a:xfrm rot="10800000">
            <a:off x="5410199" y="914400"/>
            <a:ext cx="3352801" cy="5562598"/>
          </a:xfrm>
          <a:prstGeom prst="rect">
            <a:avLst/>
          </a:prstGeom>
          <a:noFill/>
        </p:spPr>
      </p:pic>
      <p:sp>
        <p:nvSpPr>
          <p:cNvPr id="2" name="Title 1"/>
          <p:cNvSpPr>
            <a:spLocks noGrp="1"/>
          </p:cNvSpPr>
          <p:nvPr>
            <p:ph type="title"/>
          </p:nvPr>
        </p:nvSpPr>
        <p:spPr>
          <a:xfrm>
            <a:off x="457200" y="762000"/>
            <a:ext cx="8229600" cy="1066800"/>
          </a:xfrm>
        </p:spPr>
        <p:txBody>
          <a:bodyPr/>
          <a:lstStyle/>
          <a:p>
            <a:r>
              <a:rPr lang="en-US" dirty="0" smtClean="0">
                <a:solidFill>
                  <a:schemeClr val="tx1"/>
                </a:solidFill>
                <a:latin typeface="Adobe Garamond Pro Bold" pitchFamily="18" charset="0"/>
              </a:rPr>
              <a:t>SAMBUNGAN:</a:t>
            </a:r>
            <a:endParaRPr lang="en-US" dirty="0">
              <a:solidFill>
                <a:schemeClr val="tx1"/>
              </a:solidFill>
              <a:latin typeface="Adobe Garamond Pro Bold" pitchFamily="18" charset="0"/>
            </a:endParaRPr>
          </a:p>
        </p:txBody>
      </p:sp>
      <p:sp>
        <p:nvSpPr>
          <p:cNvPr id="3" name="Content Placeholder 2"/>
          <p:cNvSpPr>
            <a:spLocks noGrp="1"/>
          </p:cNvSpPr>
          <p:nvPr>
            <p:ph idx="1"/>
          </p:nvPr>
        </p:nvSpPr>
        <p:spPr>
          <a:xfrm>
            <a:off x="457200" y="1752600"/>
            <a:ext cx="8229600" cy="4325112"/>
          </a:xfrm>
          <a:noFill/>
          <a:ln>
            <a:noFill/>
          </a:ln>
        </p:spPr>
        <p:style>
          <a:lnRef idx="1">
            <a:schemeClr val="accent3"/>
          </a:lnRef>
          <a:fillRef idx="2">
            <a:schemeClr val="accent3"/>
          </a:fillRef>
          <a:effectRef idx="1">
            <a:schemeClr val="accent3"/>
          </a:effectRef>
          <a:fontRef idx="minor">
            <a:schemeClr val="dk1"/>
          </a:fontRef>
        </p:style>
        <p:txBody>
          <a:bodyPr/>
          <a:lstStyle/>
          <a:p>
            <a:pPr marL="0" indent="0">
              <a:buNone/>
            </a:pPr>
            <a:r>
              <a:rPr lang="en-US" dirty="0">
                <a:solidFill>
                  <a:srgbClr val="002060"/>
                </a:solidFill>
              </a:rPr>
              <a:t>Hukum sembelihan adalah wajib dan binatang yang mati tanpa disembelih adalah dianggap bangkai, najis dan haram dimakan. Allah SWT berfirman</a:t>
            </a:r>
            <a:r>
              <a:rPr lang="en-US" i="1" dirty="0">
                <a:solidFill>
                  <a:srgbClr val="002060"/>
                </a:solidFill>
              </a:rPr>
              <a:t>: </a:t>
            </a:r>
            <a:r>
              <a:rPr lang="en-US" b="1" i="1" dirty="0" smtClean="0">
                <a:solidFill>
                  <a:srgbClr val="002060"/>
                </a:solidFill>
              </a:rPr>
              <a:t>“Dihalalkan bagi kamu segala yang baik-baik”. </a:t>
            </a:r>
            <a:r>
              <a:rPr lang="en-US" b="1" i="1" dirty="0">
                <a:solidFill>
                  <a:srgbClr val="002060"/>
                </a:solidFill>
              </a:rPr>
              <a:t>  </a:t>
            </a:r>
            <a:endParaRPr lang="en-US" b="1" i="1" dirty="0" smtClean="0">
              <a:solidFill>
                <a:srgbClr val="002060"/>
              </a:solidFill>
            </a:endParaRPr>
          </a:p>
          <a:p>
            <a:pPr marL="0" indent="0">
              <a:buNone/>
            </a:pPr>
            <a:endParaRPr lang="en-US" b="1" i="1" dirty="0" smtClean="0">
              <a:solidFill>
                <a:srgbClr val="002060"/>
              </a:solidFill>
            </a:endParaRPr>
          </a:p>
          <a:p>
            <a:pPr marL="0" indent="0">
              <a:buNone/>
            </a:pPr>
            <a:r>
              <a:rPr lang="en-US" dirty="0" smtClean="0">
                <a:solidFill>
                  <a:srgbClr val="002060"/>
                </a:solidFill>
              </a:rPr>
              <a:t>(</a:t>
            </a:r>
            <a:r>
              <a:rPr lang="en-US" dirty="0">
                <a:solidFill>
                  <a:srgbClr val="002060"/>
                </a:solidFill>
              </a:rPr>
              <a:t>Surah Al-</a:t>
            </a:r>
            <a:r>
              <a:rPr lang="en-US" dirty="0" err="1">
                <a:solidFill>
                  <a:srgbClr val="002060"/>
                </a:solidFill>
              </a:rPr>
              <a:t>Maidah</a:t>
            </a:r>
            <a:r>
              <a:rPr lang="en-US" dirty="0">
                <a:solidFill>
                  <a:srgbClr val="002060"/>
                </a:solidFill>
              </a:rPr>
              <a:t>: 4)</a:t>
            </a:r>
          </a:p>
        </p:txBody>
      </p:sp>
    </p:spTree>
    <p:extLst>
      <p:ext uri="{BB962C8B-B14F-4D97-AF65-F5344CB8AC3E}">
        <p14:creationId xmlns:p14="http://schemas.microsoft.com/office/powerpoint/2010/main" val="283011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524000" y="213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09600" y="838200"/>
            <a:ext cx="6096000" cy="707886"/>
          </a:xfrm>
          <a:prstGeom prst="rect">
            <a:avLst/>
          </a:prstGeom>
          <a:noFill/>
        </p:spPr>
        <p:txBody>
          <a:bodyPr wrap="square" rtlCol="0">
            <a:spAutoFit/>
          </a:bodyPr>
          <a:lstStyle/>
          <a:p>
            <a:r>
              <a:rPr lang="en-US" sz="4000" dirty="0" smtClean="0">
                <a:latin typeface="Adobe Garamond Pro Bold" pitchFamily="18" charset="0"/>
              </a:rPr>
              <a:t>RUKUN SEMBELIHAN:</a:t>
            </a:r>
            <a:endParaRPr lang="en-US" sz="4000" dirty="0">
              <a:latin typeface="Adobe Garamond Pro Bold" pitchFamily="18" charset="0"/>
            </a:endParaRPr>
          </a:p>
        </p:txBody>
      </p:sp>
    </p:spTree>
    <p:extLst>
      <p:ext uri="{BB962C8B-B14F-4D97-AF65-F5344CB8AC3E}">
        <p14:creationId xmlns:p14="http://schemas.microsoft.com/office/powerpoint/2010/main" val="338895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solidFill>
                  <a:schemeClr val="tx1"/>
                </a:solidFill>
                <a:latin typeface="Adobe Garamond Pro Bold" pitchFamily="18" charset="0"/>
              </a:rPr>
              <a:t>SYARAT-SYARAT SEMBELIHAN:</a:t>
            </a:r>
            <a:endParaRPr lang="en-US" dirty="0">
              <a:solidFill>
                <a:schemeClr val="tx1"/>
              </a:solidFill>
              <a:latin typeface="Adobe Garamond Pro Bold"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marL="514350" indent="-514350">
              <a:buAutoNum type="arabicParenR"/>
            </a:pPr>
            <a:r>
              <a:rPr lang="en-US" sz="2800" b="1" i="1" dirty="0" smtClean="0"/>
              <a:t>Orang </a:t>
            </a:r>
            <a:r>
              <a:rPr lang="en-US" sz="2800" b="1" i="1" dirty="0"/>
              <a:t>yang </a:t>
            </a:r>
            <a:r>
              <a:rPr lang="en-US" sz="2800" b="1" i="1" dirty="0" smtClean="0"/>
              <a:t>menyembelih:</a:t>
            </a:r>
            <a:endParaRPr lang="en-US" sz="2800" i="1" dirty="0"/>
          </a:p>
          <a:p>
            <a:pPr marL="0" indent="0">
              <a:buNone/>
            </a:pPr>
            <a:r>
              <a:rPr lang="en-US" dirty="0"/>
              <a:t>a) Hendaklah beragama Islam atau Ahli Kitab (</a:t>
            </a:r>
            <a:r>
              <a:rPr lang="en-US" i="1" dirty="0" err="1"/>
              <a:t>Kitabiyah</a:t>
            </a:r>
            <a:r>
              <a:rPr lang="en-US" dirty="0"/>
              <a:t>).</a:t>
            </a:r>
            <a:br>
              <a:rPr lang="en-US" dirty="0"/>
            </a:br>
            <a:r>
              <a:rPr lang="en-US" dirty="0"/>
              <a:t>b) Baligh; tidak sah jika kanak-kanak.</a:t>
            </a:r>
            <a:br>
              <a:rPr lang="en-US" dirty="0"/>
            </a:br>
            <a:r>
              <a:rPr lang="en-US" dirty="0"/>
              <a:t>c) berakal; tidak sah jika orang gila</a:t>
            </a:r>
            <a:br>
              <a:rPr lang="en-US" dirty="0"/>
            </a:br>
            <a:r>
              <a:rPr lang="en-US" dirty="0"/>
              <a:t>d) Tidak dalam ihram haji atau umrah</a:t>
            </a:r>
            <a:br>
              <a:rPr lang="en-US" dirty="0"/>
            </a:br>
            <a:r>
              <a:rPr lang="en-US" dirty="0"/>
              <a:t>e) Dengan sengaja membaca </a:t>
            </a:r>
            <a:r>
              <a:rPr lang="en-US" dirty="0" err="1"/>
              <a:t>Basmalah</a:t>
            </a:r>
            <a:r>
              <a:rPr lang="en-US" dirty="0"/>
              <a:t>.</a:t>
            </a:r>
          </a:p>
          <a:p>
            <a:endParaRPr lang="en-US" dirty="0"/>
          </a:p>
        </p:txBody>
      </p:sp>
    </p:spTree>
    <p:extLst>
      <p:ext uri="{BB962C8B-B14F-4D97-AF65-F5344CB8AC3E}">
        <p14:creationId xmlns:p14="http://schemas.microsoft.com/office/powerpoint/2010/main" val="149800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style>
          <a:lnRef idx="1">
            <a:schemeClr val="dk1"/>
          </a:lnRef>
          <a:fillRef idx="2">
            <a:schemeClr val="dk1"/>
          </a:fillRef>
          <a:effectRef idx="1">
            <a:schemeClr val="dk1"/>
          </a:effectRef>
          <a:fontRef idx="minor">
            <a:schemeClr val="dk1"/>
          </a:fontRef>
        </p:style>
        <p:txBody>
          <a:bodyPr/>
          <a:lstStyle/>
          <a:p>
            <a:pPr marL="0" indent="0">
              <a:buNone/>
            </a:pPr>
            <a:r>
              <a:rPr lang="en-US" sz="2800" b="1" dirty="0"/>
              <a:t>2) </a:t>
            </a:r>
            <a:r>
              <a:rPr lang="en-US" sz="2800" b="1" i="1" dirty="0"/>
              <a:t>Binatang Yang Disembelih</a:t>
            </a:r>
          </a:p>
          <a:p>
            <a:pPr marL="0" indent="0">
              <a:buNone/>
            </a:pPr>
            <a:r>
              <a:rPr lang="en-US" dirty="0"/>
              <a:t>a) Binatang yang halal dimakan</a:t>
            </a:r>
            <a:br>
              <a:rPr lang="en-US" dirty="0"/>
            </a:br>
            <a:r>
              <a:rPr lang="en-US" dirty="0"/>
              <a:t>b) binatang itu masih hidup</a:t>
            </a:r>
            <a:br>
              <a:rPr lang="en-US" dirty="0"/>
            </a:br>
            <a:r>
              <a:rPr lang="en-US" dirty="0"/>
              <a:t>c) Mati dengan sekali sembelihan</a:t>
            </a:r>
            <a:br>
              <a:rPr lang="en-US" dirty="0"/>
            </a:br>
            <a:r>
              <a:rPr lang="en-US" dirty="0"/>
              <a:t>d) wajib putus urat pernafasan (urat merih) dan urat tempat lalu makanan (halkum).</a:t>
            </a:r>
          </a:p>
          <a:p>
            <a:endParaRPr lang="en-US" dirty="0"/>
          </a:p>
        </p:txBody>
      </p:sp>
    </p:spTree>
    <p:extLst>
      <p:ext uri="{BB962C8B-B14F-4D97-AF65-F5344CB8AC3E}">
        <p14:creationId xmlns:p14="http://schemas.microsoft.com/office/powerpoint/2010/main" val="1120657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style>
          <a:lnRef idx="1">
            <a:schemeClr val="accent6"/>
          </a:lnRef>
          <a:fillRef idx="2">
            <a:schemeClr val="accent6"/>
          </a:fillRef>
          <a:effectRef idx="1">
            <a:schemeClr val="accent6"/>
          </a:effectRef>
          <a:fontRef idx="minor">
            <a:schemeClr val="dk1"/>
          </a:fontRef>
        </p:style>
        <p:txBody>
          <a:bodyPr/>
          <a:lstStyle/>
          <a:p>
            <a:pPr marL="0" indent="0">
              <a:buNone/>
            </a:pPr>
            <a:r>
              <a:rPr lang="en-US" b="1" dirty="0"/>
              <a:t>3) </a:t>
            </a:r>
            <a:r>
              <a:rPr lang="en-US" sz="2800" b="1" i="1" dirty="0"/>
              <a:t>Alat Sembelihan</a:t>
            </a:r>
            <a:endParaRPr lang="en-US" sz="2800" i="1" dirty="0"/>
          </a:p>
          <a:p>
            <a:pPr marL="0" indent="0">
              <a:buNone/>
            </a:pPr>
            <a:r>
              <a:rPr lang="en-US" dirty="0"/>
              <a:t>a) Mestilah alat yang tajam seperti pisau</a:t>
            </a:r>
            <a:br>
              <a:rPr lang="en-US" dirty="0"/>
            </a:br>
            <a:r>
              <a:rPr lang="en-US" dirty="0"/>
              <a:t>b) Dibolehkan dari besi (logam), kayu, buluh, kaca, batu atau alat-alat lain yang ditajamkan.</a:t>
            </a:r>
            <a:br>
              <a:rPr lang="en-US" dirty="0"/>
            </a:br>
            <a:r>
              <a:rPr lang="en-US" dirty="0"/>
              <a:t>c) Tidak termasuk gigi, tulang dan kuku.</a:t>
            </a:r>
          </a:p>
          <a:p>
            <a:pPr marL="0" indent="0">
              <a:buNone/>
            </a:pPr>
            <a:endParaRPr lang="en-US" dirty="0"/>
          </a:p>
        </p:txBody>
      </p:sp>
    </p:spTree>
    <p:extLst>
      <p:ext uri="{BB962C8B-B14F-4D97-AF65-F5344CB8AC3E}">
        <p14:creationId xmlns:p14="http://schemas.microsoft.com/office/powerpoint/2010/main" val="38718754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167</TotalTime>
  <Words>301</Words>
  <Application>Microsoft Office PowerPoint</Application>
  <PresentationFormat>On-screen Show (4:3)</PresentationFormat>
  <Paragraphs>69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Garamond Pro Bold</vt:lpstr>
      <vt:lpstr>Algerian</vt:lpstr>
      <vt:lpstr>Arabic Typesetting</vt:lpstr>
      <vt:lpstr>Georgia</vt:lpstr>
      <vt:lpstr>Trebuchet MS</vt:lpstr>
      <vt:lpstr>Wingdings 2</vt:lpstr>
      <vt:lpstr>Urban</vt:lpstr>
      <vt:lpstr>FIQH AMALI (BKKM 1811) AHMAD RIDZWAN MOHD NOOR</vt:lpstr>
      <vt:lpstr>DEFINISI SEMBELIHAN:</vt:lpstr>
      <vt:lpstr>HUKUM SEMBELIHAN:</vt:lpstr>
      <vt:lpstr>DALIL PENSYARI‘ATAN PENYEMBELIHAN: </vt:lpstr>
      <vt:lpstr>SAMBUNGAN:</vt:lpstr>
      <vt:lpstr>PowerPoint Presentation</vt:lpstr>
      <vt:lpstr>SYARAT-SYARAT SEMBELIHAN:</vt:lpstr>
      <vt:lpstr>PowerPoint Presentation</vt:lpstr>
      <vt:lpstr>PowerPoint Presentation</vt:lpstr>
      <vt:lpstr>PowerPoint Presentation</vt:lpstr>
      <vt:lpstr>Syarat sah sembelihan:</vt:lpstr>
      <vt:lpstr>Sunat sembelihan:</vt:lpstr>
      <vt:lpstr>Makruh sembelihan:</vt:lpstr>
      <vt:lpstr>Cara penyembelihan:</vt:lpstr>
      <vt:lpstr>Hikmah sembelihan:</vt:lpstr>
      <vt:lpstr>Appendiks:</vt:lpstr>
      <vt:lpstr>Sembelihan ayam……</vt:lpstr>
      <vt:lpstr>Sembelihan lembu….</vt:lpstr>
      <vt:lpstr>Urat sembelihan- mangsa si lembu</vt:lpstr>
      <vt:lpstr>Gambar-gambar tambahan:</vt:lpstr>
      <vt:lpstr>Sambungan:</vt:lpstr>
      <vt:lpstr>Sekian,terima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Fiqh Amali  (BKKM 1811)</dc:title>
  <dc:creator>My Compaq</dc:creator>
  <cp:lastModifiedBy>AHMAD RIDZWAN BIN MOHD NOOR</cp:lastModifiedBy>
  <cp:revision>20</cp:revision>
  <dcterms:created xsi:type="dcterms:W3CDTF">2013-11-25T13:55:24Z</dcterms:created>
  <dcterms:modified xsi:type="dcterms:W3CDTF">2021-05-19T07:50:46Z</dcterms:modified>
</cp:coreProperties>
</file>