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4" r:id="rId1"/>
  </p:sldMasterIdLst>
  <p:notesMasterIdLst>
    <p:notesMasterId r:id="rId16"/>
  </p:notesMasterIdLst>
  <p:sldIdLst>
    <p:sldId id="312" r:id="rId2"/>
    <p:sldId id="325" r:id="rId3"/>
    <p:sldId id="313" r:id="rId4"/>
    <p:sldId id="319" r:id="rId5"/>
    <p:sldId id="317" r:id="rId6"/>
    <p:sldId id="321" r:id="rId7"/>
    <p:sldId id="322" r:id="rId8"/>
    <p:sldId id="324" r:id="rId9"/>
    <p:sldId id="323" r:id="rId10"/>
    <p:sldId id="311" r:id="rId11"/>
    <p:sldId id="308" r:id="rId12"/>
    <p:sldId id="315" r:id="rId13"/>
    <p:sldId id="314" r:id="rId14"/>
    <p:sldId id="316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2"/>
    <p:restoredTop sz="79618"/>
  </p:normalViewPr>
  <p:slideViewPr>
    <p:cSldViewPr snapToGrid="0" snapToObjects="1">
      <p:cViewPr varScale="1">
        <p:scale>
          <a:sx n="69" d="100"/>
          <a:sy n="69" d="100"/>
        </p:scale>
        <p:origin x="216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96F50-3ACB-C84E-B6F0-9DD9BF881CE4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8E2AF-42F3-C04F-9900-A17E4A33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.wikipedia.org/wiki/%D8%B9%D9%84%D9%85" TargetMode="External"/><Relationship Id="rId3" Type="http://schemas.openxmlformats.org/officeDocument/2006/relationships/hyperlink" Target="https://ar.wikipedia.org/wiki/%D9%85%D8%B9%D8%B1%D9%81%D8%A9" TargetMode="External"/><Relationship Id="rId7" Type="http://schemas.openxmlformats.org/officeDocument/2006/relationships/hyperlink" Target="https://ar.wikipedia.org/wiki/%D8%B9%D9%84%D9%85_%D8%A7%D9%84%D9%84%D8%A7%D9%87%D9%88%D8%AA_%D8%A7%D9%84%D9%85%D8%B3%D9%8A%D8%AD%D9%8A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.wikipedia.org/wiki/%D9%81%D9%86" TargetMode="External"/><Relationship Id="rId5" Type="http://schemas.openxmlformats.org/officeDocument/2006/relationships/hyperlink" Target="https://ar.wikipedia.org/wiki/%D9%81%D9%84%D8%B3%D9%81%D8%A9" TargetMode="External"/><Relationship Id="rId4" Type="http://schemas.openxmlformats.org/officeDocument/2006/relationships/hyperlink" Target="https://ar.wikipedia.org/wiki/%D9%86%D8%B8%D8%B1%D9%8A%D8%A9_%D8%A7%D9%84%D9%85%D8%B9%D8%B1%D9%81%D8%A9_%D8%A7%D9%84%D9%85%D8%AA%D8%B9%D9%84%D9%82%D8%A9_%D8%A8%D8%A7%D9%84%D8%B9%D9%84%D9%88%D9%85_%D8%A7%D9%84%D8%B7%D8%A8%D9%8A%D8%B9%D9%8A%D8%A9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r.wikipedia.org/wiki/%D8%B9%D9%84%D9%85" TargetMode="External"/><Relationship Id="rId3" Type="http://schemas.openxmlformats.org/officeDocument/2006/relationships/hyperlink" Target="https://ar.wikipedia.org/wiki/%D9%85%D8%B9%D8%B1%D9%81%D8%A9" TargetMode="External"/><Relationship Id="rId7" Type="http://schemas.openxmlformats.org/officeDocument/2006/relationships/hyperlink" Target="https://ar.wikipedia.org/wiki/%D8%B9%D9%84%D9%85_%D8%A7%D9%84%D9%84%D8%A7%D9%87%D9%88%D8%AA_%D8%A7%D9%84%D9%85%D8%B3%D9%8A%D8%AD%D9%8A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.wikipedia.org/wiki/%D9%81%D9%86" TargetMode="External"/><Relationship Id="rId5" Type="http://schemas.openxmlformats.org/officeDocument/2006/relationships/hyperlink" Target="https://ar.wikipedia.org/wiki/%D9%81%D9%84%D8%B3%D9%81%D8%A9" TargetMode="External"/><Relationship Id="rId4" Type="http://schemas.openxmlformats.org/officeDocument/2006/relationships/hyperlink" Target="https://ar.wikipedia.org/wiki/%D9%86%D8%B8%D8%B1%D9%8A%D8%A9_%D8%A7%D9%84%D9%85%D8%B9%D8%B1%D9%81%D8%A9_%D8%A7%D9%84%D9%85%D8%AA%D8%B9%D9%84%D9%82%D8%A9_%D8%A8%D8%A7%D9%84%D8%B9%D9%84%D9%88%D9%85_%D8%A7%D9%84%D8%B7%D8%A8%D9%8A%D8%B9%D9%8A%D8%A9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The term “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epistemology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comes from the Greek "episteme,"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"knowledge," and "logos,"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roughly, "study, or science, of.”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*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epistemology definition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part of philosophy that is about the study of how we know things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Epistemology definition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branch of philosophy that investigates the origin, nature, methods, and limits of human knowledge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ar-S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نظريّة المعرفة</a:t>
            </a:r>
            <a:r>
              <a:rPr lang="ar-S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هي دراسة لطبيعة </a:t>
            </a:r>
            <a:r>
              <a:rPr lang="ar-S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المعرفة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ar-S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نظرية المعرفة المتعلقة بالعلوم الطبيعية"/>
              </a:rPr>
              <a:t>نظرية المعرفة المتعلقة بالعلوم الطبيعية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ar-S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مناقشة مفهوم </a:t>
            </a:r>
            <a:r>
              <a:rPr lang="ar-S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الحقيقة</a:t>
            </a:r>
            <a:r>
              <a:rPr lang="ar-S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ضمن عدة مجالات منها </a:t>
            </a:r>
            <a:r>
              <a:rPr lang="ar-S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فلسفة"/>
              </a:rPr>
              <a:t>الفلسفة</a:t>
            </a:r>
            <a:r>
              <a:rPr lang="ar-S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r-S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فن"/>
              </a:rPr>
              <a:t>والفن</a:t>
            </a:r>
            <a:r>
              <a:rPr lang="ar-S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r-S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علم اللاهوت المسيحي"/>
              </a:rPr>
              <a:t>واللاهوت</a:t>
            </a:r>
            <a:r>
              <a:rPr lang="ar-S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r-S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علم"/>
              </a:rPr>
              <a:t>والعلوم</a:t>
            </a:r>
            <a:r>
              <a:rPr lang="ar-S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D60F5-109F-DC40-9992-1D39E4CC91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67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D60F5-109F-DC40-9992-1D39E4CC91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7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D60F5-109F-DC40-9992-1D39E4CC91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89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D60F5-109F-DC40-9992-1D39E4CC91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4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D60F5-109F-DC40-9992-1D39E4CC91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98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D60F5-109F-DC40-9992-1D39E4CC91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The term “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epistemology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comes from the Greek "episteme,"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"knowledge," and "logos,"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roughly, "study, or science, of.”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*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epistemology definition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part of philosophy that is about the study of how we know things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Epistemology definition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branch of philosophy that investigates the origin, nature, methods, and limits of human knowledge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ar-S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نظريّة المعرفة</a:t>
            </a:r>
            <a:r>
              <a:rPr lang="ar-S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هي دراسة لطبيعة </a:t>
            </a:r>
            <a:r>
              <a:rPr lang="ar-S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المعرفة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ar-S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نظرية المعرفة المتعلقة بالعلوم الطبيعية"/>
              </a:rPr>
              <a:t>نظرية المعرفة المتعلقة بالعلوم الطبيعية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ar-S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مناقشة مفهوم </a:t>
            </a:r>
            <a:r>
              <a:rPr lang="ar-S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الحقيقة</a:t>
            </a:r>
            <a:r>
              <a:rPr lang="ar-S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ضمن عدة مجالات منها </a:t>
            </a:r>
            <a:r>
              <a:rPr lang="ar-S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فلسفة"/>
              </a:rPr>
              <a:t>الفلسفة</a:t>
            </a:r>
            <a:r>
              <a:rPr lang="ar-S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r-S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فن"/>
              </a:rPr>
              <a:t>والفن</a:t>
            </a:r>
            <a:r>
              <a:rPr lang="ar-S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r-S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علم اللاهوت المسيحي"/>
              </a:rPr>
              <a:t>واللاهوت</a:t>
            </a:r>
            <a:r>
              <a:rPr lang="ar-S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r-S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علم"/>
              </a:rPr>
              <a:t>والعلوم</a:t>
            </a:r>
            <a:r>
              <a:rPr lang="ar-S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D60F5-109F-DC40-9992-1D39E4CC91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7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Drs. Sidi Gazalba.1974.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Sistematika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Filsafat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Pengantar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Kepada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Dunia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Filsafat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Pengetahuan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Metafika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Kuala Lumpur: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Penerbitan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Utusan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Melayu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Berhad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Berfikir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falsafah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mengandungi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Radikal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bermaksud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berfalsafah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pemikiran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ketuntasan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berfikir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sedalam-dalamnya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Sistematik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Berfikir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sistematik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berfikir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bergerak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selangkah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selangkah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penuh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kesedaran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turutan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tersusun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Sejagat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Sejagat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bermaksud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pemikiran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pemikiran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terbatas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bahagian-bahagian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tertentu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jawapan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keseluruhan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persoalan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Ketika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berfalsafah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seseorang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digalakkan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merujuk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kewibawaan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menyelesaikan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persoalan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Sebaliknya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digalakkan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menjawabnya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menjawab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Apakah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YYY?",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seseorang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menjawab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"YYY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HHH kerana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pernah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mengatakannya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tetapi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sebaliknya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beliau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menjawab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jiwanya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berfalsafah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D60F5-109F-DC40-9992-1D39E4CC91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49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D60F5-109F-DC40-9992-1D39E4CC91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00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D60F5-109F-DC40-9992-1D39E4CC91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9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D60F5-109F-DC40-9992-1D39E4CC91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D60F5-109F-DC40-9992-1D39E4CC91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6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D60F5-109F-DC40-9992-1D39E4CC91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D60F5-109F-DC40-9992-1D39E4CC91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2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59AE45-FA37-444C-AFC9-EE78948B316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740DF8-5A18-FB45-8867-520B52F1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2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mGg8v3ekbp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www.youtube.com/watch?v=_jLJczkOU4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kahoot.i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s://www.utem.edu.my/image/newlogo/LogoJawiUTeM_white-01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7" t="22275" r="29918" b="37914"/>
          <a:stretch/>
        </p:blipFill>
        <p:spPr bwMode="auto">
          <a:xfrm>
            <a:off x="228600" y="205255"/>
            <a:ext cx="2274757" cy="124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636563-FF56-7340-BA2E-6DA154F5CAE6}"/>
              </a:ext>
            </a:extLst>
          </p:cNvPr>
          <p:cNvSpPr/>
          <p:nvPr/>
        </p:nvSpPr>
        <p:spPr>
          <a:xfrm>
            <a:off x="2503357" y="205255"/>
            <a:ext cx="88544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7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Kuliah</a:t>
            </a:r>
            <a:r>
              <a:rPr lang="en-US" sz="2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8:</a:t>
            </a:r>
          </a:p>
          <a:p>
            <a:pPr algn="ctr"/>
            <a:r>
              <a:rPr lang="en-US" sz="27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2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- </a:t>
            </a:r>
            <a:r>
              <a:rPr lang="en-US" sz="27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2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27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Epistemologi</a:t>
            </a:r>
            <a:r>
              <a:rPr lang="en-US" sz="2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27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Tentang</a:t>
            </a:r>
            <a:r>
              <a:rPr lang="en-US" sz="2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27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Kebenaran</a:t>
            </a:r>
            <a:endParaRPr lang="en-US" sz="2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DDBD8-6086-0944-BF19-7ABF2E81C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016" y="1454046"/>
            <a:ext cx="2464837" cy="1029975"/>
          </a:xfrm>
          <a:prstGeom prst="rect">
            <a:avLst/>
          </a:prstGeom>
          <a:effectLst>
            <a:glow rad="825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FA4583-D9E7-B949-899D-92A920C6B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51" y="1625599"/>
            <a:ext cx="2489169" cy="3971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994227-DEF3-3647-8D0A-C26AC5936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3617" y="2674156"/>
            <a:ext cx="2620804" cy="3935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9DBD8-F7DE-5C4D-BE60-E851D0ADCB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1925" y="1454045"/>
            <a:ext cx="2776602" cy="4187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436319-71B9-0B41-8FDA-D14DA014BA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9154" y="1530769"/>
            <a:ext cx="3073303" cy="46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s://www.utem.edu.my/image/newlogo/LogoJawiUTeM_white-01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7" t="22275" r="29918" b="37914"/>
          <a:stretch/>
        </p:blipFill>
        <p:spPr bwMode="auto">
          <a:xfrm>
            <a:off x="228600" y="205255"/>
            <a:ext cx="2274757" cy="124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3F9D4C-4802-7643-8801-70EAC8F76691}"/>
              </a:ext>
            </a:extLst>
          </p:cNvPr>
          <p:cNvSpPr/>
          <p:nvPr/>
        </p:nvSpPr>
        <p:spPr>
          <a:xfrm>
            <a:off x="2503357" y="130610"/>
            <a:ext cx="80602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-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Epistemologi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Kebenaran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D67F9-0440-FF4C-829A-593F922285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78" t="4459" r="3094" b="3254"/>
          <a:stretch/>
        </p:blipFill>
        <p:spPr>
          <a:xfrm>
            <a:off x="3396343" y="986222"/>
            <a:ext cx="6139543" cy="5498964"/>
          </a:xfrm>
          <a:prstGeom prst="rect">
            <a:avLst/>
          </a:prstGeom>
          <a:effectLst>
            <a:glow rad="5842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0027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s://www.utem.edu.my/image/newlogo/LogoJawiUTeM_white-01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7" t="22275" r="29918" b="37914"/>
          <a:stretch/>
        </p:blipFill>
        <p:spPr bwMode="auto">
          <a:xfrm>
            <a:off x="228600" y="205255"/>
            <a:ext cx="2274757" cy="124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5BD6C5-3E04-8F48-B2D9-E3C71B90C386}"/>
              </a:ext>
            </a:extLst>
          </p:cNvPr>
          <p:cNvSpPr/>
          <p:nvPr/>
        </p:nvSpPr>
        <p:spPr>
          <a:xfrm>
            <a:off x="5168410" y="6291183"/>
            <a:ext cx="607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www.youtube.com</a:t>
            </a:r>
            <a:r>
              <a:rPr lang="en-US" b="1" dirty="0"/>
              <a:t>/</a:t>
            </a:r>
            <a:r>
              <a:rPr lang="en-US" b="1" dirty="0" err="1"/>
              <a:t>watch?v</a:t>
            </a:r>
            <a:r>
              <a:rPr lang="en-US" b="1" dirty="0"/>
              <a:t>=mGg8v3ekbpU</a:t>
            </a:r>
          </a:p>
        </p:txBody>
      </p:sp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AE26B3E3-DACF-0144-80F2-2E2C453C9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662" y="1175658"/>
            <a:ext cx="8217083" cy="50339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63F15D-F64D-6440-9765-DB0295226E3D}"/>
              </a:ext>
            </a:extLst>
          </p:cNvPr>
          <p:cNvSpPr/>
          <p:nvPr/>
        </p:nvSpPr>
        <p:spPr>
          <a:xfrm>
            <a:off x="2503357" y="130610"/>
            <a:ext cx="80602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-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Epistemologi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Kebenaran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9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s://www.utem.edu.my/image/newlogo/LogoJawiUTeM_white-01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7" t="22275" r="29918" b="37914"/>
          <a:stretch/>
        </p:blipFill>
        <p:spPr bwMode="auto">
          <a:xfrm>
            <a:off x="228600" y="205255"/>
            <a:ext cx="2274757" cy="124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5BD6C5-3E04-8F48-B2D9-E3C71B90C386}"/>
              </a:ext>
            </a:extLst>
          </p:cNvPr>
          <p:cNvSpPr/>
          <p:nvPr/>
        </p:nvSpPr>
        <p:spPr>
          <a:xfrm>
            <a:off x="4622979" y="6221720"/>
            <a:ext cx="5732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www.youtube.com</a:t>
            </a:r>
            <a:r>
              <a:rPr lang="en-US" b="1" dirty="0"/>
              <a:t>/</a:t>
            </a:r>
            <a:r>
              <a:rPr lang="en-US" b="1" dirty="0" err="1"/>
              <a:t>watch?v</a:t>
            </a:r>
            <a:r>
              <a:rPr lang="en-US" b="1" dirty="0"/>
              <a:t>=_jLJczkOU44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DE55F9-E74F-C846-9BBD-CEE43F29C369}"/>
              </a:ext>
            </a:extLst>
          </p:cNvPr>
          <p:cNvSpPr/>
          <p:nvPr/>
        </p:nvSpPr>
        <p:spPr>
          <a:xfrm>
            <a:off x="2503357" y="130610"/>
            <a:ext cx="806022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-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Tentang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Kebenaran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itchFamily="18" charset="0"/>
            </a:endParaRP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(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Epistemologi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)</a:t>
            </a:r>
            <a:endParaRPr lang="en-US" sz="3200" b="1" i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0A65D8A2-8BC5-224A-BBBF-08C6DBDDD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4344" y="1454046"/>
            <a:ext cx="8394347" cy="470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9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s://www.utem.edu.my/image/newlogo/LogoJawiUTeM_white-01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7" t="22275" r="29918" b="37914"/>
          <a:stretch/>
        </p:blipFill>
        <p:spPr bwMode="auto">
          <a:xfrm>
            <a:off x="228600" y="205255"/>
            <a:ext cx="2274757" cy="124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41757978-BF48-3448-A4BB-F88B74A59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849" y="1414865"/>
            <a:ext cx="5831763" cy="4591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8CEDB0-EAD0-924F-A66F-54CA9ECB0655}"/>
              </a:ext>
            </a:extLst>
          </p:cNvPr>
          <p:cNvSpPr/>
          <p:nvPr/>
        </p:nvSpPr>
        <p:spPr>
          <a:xfrm>
            <a:off x="9179113" y="5041050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https://kahoot.it/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FA7613-E275-664B-8F90-1055D95C6945}"/>
              </a:ext>
            </a:extLst>
          </p:cNvPr>
          <p:cNvSpPr/>
          <p:nvPr/>
        </p:nvSpPr>
        <p:spPr>
          <a:xfrm>
            <a:off x="2503357" y="130610"/>
            <a:ext cx="80602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-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Epistemologi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Kebenaran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8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s://www.utem.edu.my/image/newlogo/LogoJawiUTeM_white-01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7" t="22275" r="29918" b="37914"/>
          <a:stretch/>
        </p:blipFill>
        <p:spPr bwMode="auto">
          <a:xfrm>
            <a:off x="228600" y="205255"/>
            <a:ext cx="2274757" cy="124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54505F-732B-1644-8E88-A24CE2AF44F2}"/>
              </a:ext>
            </a:extLst>
          </p:cNvPr>
          <p:cNvSpPr txBox="1"/>
          <p:nvPr/>
        </p:nvSpPr>
        <p:spPr>
          <a:xfrm>
            <a:off x="1355408" y="1913200"/>
            <a:ext cx="9208169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400" b="1" dirty="0"/>
              <a:t>AKTIVITI DISKUSI/ KAJIAN LAPANGAN</a:t>
            </a:r>
          </a:p>
          <a:p>
            <a:pPr algn="just">
              <a:buClr>
                <a:schemeClr val="accent6"/>
              </a:buClr>
            </a:pPr>
            <a:endParaRPr lang="en-US" sz="1200" b="1" dirty="0"/>
          </a:p>
          <a:p>
            <a:pPr algn="just">
              <a:buClr>
                <a:schemeClr val="accent6"/>
              </a:buClr>
            </a:pPr>
            <a:endParaRPr lang="en-US" sz="1100" b="1" dirty="0"/>
          </a:p>
          <a:p>
            <a:pPr marL="342900" indent="-342900" algn="just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400" b="1" dirty="0" err="1"/>
              <a:t>Sejauh</a:t>
            </a:r>
            <a:r>
              <a:rPr lang="en-US" sz="2400" b="1" dirty="0"/>
              <a:t> </a:t>
            </a:r>
            <a:r>
              <a:rPr lang="en-US" sz="2400" b="1" dirty="0" err="1"/>
              <a:t>manakah</a:t>
            </a:r>
            <a:r>
              <a:rPr lang="en-US" sz="2400" b="1" dirty="0"/>
              <a:t> </a:t>
            </a:r>
            <a:r>
              <a:rPr lang="en-US" sz="2400" b="1" dirty="0" err="1"/>
              <a:t>epistimologi</a:t>
            </a:r>
            <a:r>
              <a:rPr lang="en-US" sz="2400" b="1" dirty="0"/>
              <a:t> </a:t>
            </a:r>
            <a:r>
              <a:rPr lang="en-US" sz="2400" b="1" dirty="0" err="1"/>
              <a:t>kebenaran</a:t>
            </a:r>
            <a:r>
              <a:rPr lang="en-US" sz="2400" b="1" dirty="0"/>
              <a:t> </a:t>
            </a:r>
            <a:r>
              <a:rPr lang="en-US" sz="2400" b="1" dirty="0" err="1"/>
              <a:t>itu</a:t>
            </a:r>
            <a:r>
              <a:rPr lang="en-US" sz="2400" b="1" dirty="0"/>
              <a:t> </a:t>
            </a:r>
            <a:r>
              <a:rPr lang="en-US" sz="2400" b="1" dirty="0" err="1"/>
              <a:t>mutlak</a:t>
            </a:r>
            <a:r>
              <a:rPr lang="en-US" sz="2400" b="1" dirty="0"/>
              <a:t> (</a:t>
            </a:r>
            <a:r>
              <a:rPr lang="en-US" sz="2400" b="1" i="1" dirty="0"/>
              <a:t>absolute</a:t>
            </a:r>
            <a:r>
              <a:rPr lang="en-US" sz="2400" b="1" dirty="0"/>
              <a:t>) dan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bersifat</a:t>
            </a:r>
            <a:r>
              <a:rPr lang="en-US" sz="2400" b="1" dirty="0"/>
              <a:t> </a:t>
            </a:r>
            <a:r>
              <a:rPr lang="en-US" sz="2400" b="1" dirty="0" err="1"/>
              <a:t>relatif</a:t>
            </a:r>
            <a:r>
              <a:rPr lang="en-US" sz="2400" b="1" dirty="0"/>
              <a:t>/</a:t>
            </a:r>
            <a:r>
              <a:rPr lang="en-US" sz="2400" b="1" dirty="0" err="1"/>
              <a:t>nisbi</a:t>
            </a:r>
            <a:r>
              <a:rPr lang="en-US" sz="2400" b="1" dirty="0"/>
              <a:t>? </a:t>
            </a:r>
          </a:p>
          <a:p>
            <a:pPr algn="just">
              <a:buClr>
                <a:schemeClr val="accent6"/>
              </a:buClr>
            </a:pPr>
            <a:endParaRPr lang="en-US" sz="2400" b="1" dirty="0"/>
          </a:p>
          <a:p>
            <a:pPr marL="342900" indent="-342900" algn="just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400" b="1" dirty="0" err="1"/>
              <a:t>Falsafah</a:t>
            </a:r>
            <a:r>
              <a:rPr lang="en-US" sz="2400" b="1" dirty="0"/>
              <a:t> </a:t>
            </a:r>
            <a:r>
              <a:rPr lang="en-US" sz="2400" b="1" dirty="0" err="1"/>
              <a:t>politik</a:t>
            </a:r>
            <a:r>
              <a:rPr lang="en-US" sz="2400" b="1" dirty="0"/>
              <a:t> </a:t>
            </a:r>
            <a:r>
              <a:rPr lang="en-US" sz="2400" b="1" dirty="0" err="1"/>
              <a:t>beragama</a:t>
            </a:r>
            <a:r>
              <a:rPr lang="en-US" sz="2400" b="1" dirty="0"/>
              <a:t> </a:t>
            </a:r>
            <a:r>
              <a:rPr lang="en-US" sz="2400" b="1" dirty="0" err="1"/>
              <a:t>sudah</a:t>
            </a:r>
            <a:r>
              <a:rPr lang="en-US" sz="2400" b="1" dirty="0"/>
              <a:t> </a:t>
            </a:r>
            <a:r>
              <a:rPr lang="en-US" sz="2400" b="1" dirty="0" err="1"/>
              <a:t>tentu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mengiktiraf</a:t>
            </a:r>
            <a:r>
              <a:rPr lang="en-US" sz="2400" b="1" dirty="0"/>
              <a:t> </a:t>
            </a:r>
            <a:r>
              <a:rPr lang="en-US" sz="2400" b="1" dirty="0" err="1"/>
              <a:t>kebenaran</a:t>
            </a:r>
            <a:r>
              <a:rPr lang="en-US" sz="2400" b="1" dirty="0"/>
              <a:t> </a:t>
            </a:r>
            <a:r>
              <a:rPr lang="en-US" sz="2400" b="1" dirty="0" err="1"/>
              <a:t>falsafah</a:t>
            </a:r>
            <a:r>
              <a:rPr lang="en-US" sz="2400" b="1" dirty="0"/>
              <a:t> </a:t>
            </a:r>
            <a:r>
              <a:rPr lang="en-US" sz="2400" b="1" dirty="0" err="1"/>
              <a:t>politik</a:t>
            </a:r>
            <a:r>
              <a:rPr lang="en-US" sz="2400" b="1" dirty="0"/>
              <a:t> </a:t>
            </a:r>
            <a:r>
              <a:rPr lang="en-US" sz="2400" b="1" dirty="0" err="1"/>
              <a:t>moden</a:t>
            </a:r>
            <a:r>
              <a:rPr lang="en-US" sz="2400" b="1" dirty="0"/>
              <a:t>-secular. </a:t>
            </a:r>
            <a:r>
              <a:rPr lang="en-US" sz="2400" b="1" dirty="0" err="1"/>
              <a:t>Bincangkan</a:t>
            </a:r>
            <a:r>
              <a:rPr lang="en-US" sz="2400" b="1" dirty="0"/>
              <a:t> </a:t>
            </a:r>
            <a:r>
              <a:rPr lang="en-US" sz="2400" b="1" dirty="0" err="1"/>
              <a:t>isu</a:t>
            </a:r>
            <a:r>
              <a:rPr lang="en-US" sz="2400" b="1" dirty="0"/>
              <a:t> </a:t>
            </a:r>
            <a:r>
              <a:rPr lang="en-US" sz="2400" b="1" dirty="0" err="1"/>
              <a:t>ini</a:t>
            </a:r>
            <a:r>
              <a:rPr lang="en-US" sz="2400" b="1" dirty="0"/>
              <a:t> </a:t>
            </a:r>
            <a:r>
              <a:rPr lang="en-US" sz="2400" b="1" dirty="0" err="1"/>
              <a:t>secara</a:t>
            </a:r>
            <a:r>
              <a:rPr lang="en-US" sz="2400" b="1" dirty="0"/>
              <a:t> </a:t>
            </a:r>
            <a:r>
              <a:rPr lang="en-US" sz="2400" b="1" dirty="0" err="1"/>
              <a:t>tuntas</a:t>
            </a:r>
            <a:r>
              <a:rPr lang="en-US" sz="2400" b="1" dirty="0"/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0D48E-CA5B-0B4F-A1B7-F6CC5CC2A6B6}"/>
              </a:ext>
            </a:extLst>
          </p:cNvPr>
          <p:cNvSpPr/>
          <p:nvPr/>
        </p:nvSpPr>
        <p:spPr>
          <a:xfrm>
            <a:off x="2503357" y="130610"/>
            <a:ext cx="806022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-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Tentang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Kebenaran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itchFamily="18" charset="0"/>
            </a:endParaRP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(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Epistemologi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)</a:t>
            </a:r>
            <a:endParaRPr lang="en-US" sz="3200" b="1" i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217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s://www.utem.edu.my/image/newlogo/LogoJawiUTeM_white-01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7" t="22275" r="29918" b="37914"/>
          <a:stretch/>
        </p:blipFill>
        <p:spPr bwMode="auto">
          <a:xfrm>
            <a:off x="228600" y="205255"/>
            <a:ext cx="2274757" cy="124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170C45-C96C-AB4F-8E07-4E6318F29964}"/>
              </a:ext>
            </a:extLst>
          </p:cNvPr>
          <p:cNvSpPr txBox="1"/>
          <p:nvPr/>
        </p:nvSpPr>
        <p:spPr>
          <a:xfrm>
            <a:off x="1018673" y="1571819"/>
            <a:ext cx="10154653" cy="486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/>
              <a:t>Kandungan</a:t>
            </a:r>
            <a:r>
              <a:rPr lang="en-US" sz="2400" b="1" dirty="0"/>
              <a:t> </a:t>
            </a:r>
            <a:r>
              <a:rPr lang="en-US" sz="2400" b="1" dirty="0" err="1"/>
              <a:t>isi</a:t>
            </a:r>
            <a:r>
              <a:rPr lang="en-US" sz="2400" b="1" dirty="0"/>
              <a:t> </a:t>
            </a:r>
            <a:r>
              <a:rPr lang="en-US" sz="2400" b="1" dirty="0" err="1"/>
              <a:t>perbincangan</a:t>
            </a:r>
            <a:r>
              <a:rPr lang="en-US" sz="2400" b="1" dirty="0"/>
              <a:t> </a:t>
            </a:r>
            <a:r>
              <a:rPr lang="en-US" sz="2400" b="1" dirty="0" err="1"/>
              <a:t>topik</a:t>
            </a:r>
            <a:r>
              <a:rPr lang="en-US" sz="2400" b="1" dirty="0"/>
              <a:t>:</a:t>
            </a:r>
            <a:endParaRPr lang="en-US" sz="1400" b="1" dirty="0"/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en-US" sz="2400" b="1" dirty="0" err="1"/>
              <a:t>Falsafah</a:t>
            </a:r>
            <a:r>
              <a:rPr lang="en-US" sz="2400" b="1" dirty="0"/>
              <a:t> </a:t>
            </a:r>
            <a:r>
              <a:rPr lang="en-US" sz="2400" b="1" dirty="0" err="1"/>
              <a:t>ialah</a:t>
            </a:r>
            <a:r>
              <a:rPr lang="en-US" sz="2400" b="1" dirty="0"/>
              <a:t> </a:t>
            </a:r>
            <a:r>
              <a:rPr lang="en-US" sz="2400" b="1" dirty="0" err="1"/>
              <a:t>satu</a:t>
            </a:r>
            <a:r>
              <a:rPr lang="en-US" sz="2400" b="1" dirty="0"/>
              <a:t> </a:t>
            </a:r>
            <a:r>
              <a:rPr lang="en-US" sz="2400" b="1" dirty="0" err="1"/>
              <a:t>disiplin</a:t>
            </a:r>
            <a:r>
              <a:rPr lang="en-US" sz="2400" b="1" dirty="0"/>
              <a:t> </a:t>
            </a:r>
            <a:r>
              <a:rPr lang="en-US" sz="2400" b="1" dirty="0" err="1"/>
              <a:t>ilmiah</a:t>
            </a:r>
            <a:r>
              <a:rPr lang="en-US" sz="2400" b="1" dirty="0"/>
              <a:t> yang </a:t>
            </a:r>
            <a:r>
              <a:rPr lang="en-US" sz="2400" b="1" dirty="0" err="1"/>
              <a:t>mengusahakan</a:t>
            </a:r>
            <a:r>
              <a:rPr lang="en-US" sz="2400" b="1" dirty="0"/>
              <a:t> </a:t>
            </a:r>
            <a:r>
              <a:rPr lang="en-US" sz="2400" b="1" dirty="0" err="1"/>
              <a:t>kebenaran</a:t>
            </a:r>
            <a:r>
              <a:rPr lang="en-US" sz="2400" b="1" dirty="0"/>
              <a:t> yang </a:t>
            </a:r>
            <a:r>
              <a:rPr lang="en-US" sz="2400" b="1" dirty="0" err="1"/>
              <a:t>umum</a:t>
            </a:r>
            <a:r>
              <a:rPr lang="en-US" sz="2400" b="1" dirty="0"/>
              <a:t> dan </a:t>
            </a:r>
            <a:r>
              <a:rPr lang="en-US" sz="2400" b="1" dirty="0" err="1"/>
              <a:t>asas</a:t>
            </a:r>
            <a:r>
              <a:rPr lang="en-US" sz="2400" b="1" dirty="0"/>
              <a:t>.</a:t>
            </a: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endParaRPr lang="en-US" sz="900" b="1" dirty="0"/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en-US" sz="2400" b="1" dirty="0" err="1"/>
              <a:t>Ia</a:t>
            </a:r>
            <a:r>
              <a:rPr lang="en-US" sz="2400" b="1" dirty="0"/>
              <a:t> </a:t>
            </a:r>
            <a:r>
              <a:rPr lang="en-US" sz="2400" b="1" dirty="0" err="1"/>
              <a:t>mempunyai</a:t>
            </a:r>
            <a:r>
              <a:rPr lang="en-US" sz="2400" b="1" dirty="0"/>
              <a:t> </a:t>
            </a:r>
            <a:r>
              <a:rPr lang="en-US" sz="2400" b="1" dirty="0" err="1"/>
              <a:t>ciri-ciri</a:t>
            </a:r>
            <a:r>
              <a:rPr lang="en-US" sz="2400" b="1" dirty="0"/>
              <a:t> </a:t>
            </a:r>
            <a:r>
              <a:rPr lang="en-US" sz="2400" b="1" dirty="0" err="1"/>
              <a:t>seperti</a:t>
            </a:r>
            <a:r>
              <a:rPr lang="en-US" sz="2400" b="1" dirty="0"/>
              <a:t> </a:t>
            </a:r>
            <a:r>
              <a:rPr lang="en-US" sz="2400" b="1" dirty="0" err="1"/>
              <a:t>berikut</a:t>
            </a:r>
            <a:r>
              <a:rPr lang="en-US" sz="24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	</a:t>
            </a:r>
            <a:r>
              <a:rPr lang="en-US" sz="2400" b="1" dirty="0" err="1"/>
              <a:t>i</a:t>
            </a:r>
            <a:r>
              <a:rPr lang="en-US" sz="2400" b="1" dirty="0"/>
              <a:t>. </a:t>
            </a:r>
            <a:r>
              <a:rPr lang="en-US" sz="2400" b="1" dirty="0" err="1"/>
              <a:t>Merupakan</a:t>
            </a:r>
            <a:r>
              <a:rPr lang="en-US" sz="2400" b="1" dirty="0"/>
              <a:t> </a:t>
            </a:r>
            <a:r>
              <a:rPr lang="en-US" sz="2400" b="1" dirty="0" err="1"/>
              <a:t>satu</a:t>
            </a:r>
            <a:r>
              <a:rPr lang="en-US" sz="2400" b="1" dirty="0"/>
              <a:t> </a:t>
            </a:r>
            <a:r>
              <a:rPr lang="en-US" sz="2400" b="1" dirty="0" err="1"/>
              <a:t>usaha</a:t>
            </a:r>
            <a:r>
              <a:rPr lang="en-US" sz="2400" b="1" dirty="0"/>
              <a:t> </a:t>
            </a:r>
            <a:r>
              <a:rPr lang="en-US" sz="2400" b="1" dirty="0" err="1"/>
              <a:t>pemikiran</a:t>
            </a:r>
            <a:r>
              <a:rPr lang="en-US" sz="2400" b="1" dirty="0"/>
              <a:t> yang </a:t>
            </a:r>
            <a:r>
              <a:rPr lang="en-US" sz="2400" b="1" dirty="0" err="1"/>
              <a:t>tuntas</a:t>
            </a:r>
            <a:endParaRPr lang="en-US" sz="2400" b="1" dirty="0"/>
          </a:p>
          <a:p>
            <a:pPr algn="just">
              <a:lnSpc>
                <a:spcPct val="150000"/>
              </a:lnSpc>
            </a:pPr>
            <a:r>
              <a:rPr lang="en-US" sz="2400" b="1" dirty="0"/>
              <a:t>	ii. </a:t>
            </a:r>
            <a:r>
              <a:rPr lang="en-US" sz="2400" b="1" dirty="0" err="1"/>
              <a:t>Tujuannya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mendapatkan</a:t>
            </a:r>
            <a:r>
              <a:rPr lang="en-US" sz="2400" b="1" dirty="0"/>
              <a:t> </a:t>
            </a:r>
            <a:r>
              <a:rPr lang="en-US" sz="2400" b="1" dirty="0" err="1"/>
              <a:t>kebenaran</a:t>
            </a:r>
            <a:r>
              <a:rPr lang="en-US" sz="2400" b="1" dirty="0"/>
              <a:t> </a:t>
            </a: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endParaRPr lang="en-US" sz="900" b="1" dirty="0"/>
          </a:p>
          <a:p>
            <a:pPr marL="460375" indent="-460375" algn="just">
              <a:lnSpc>
                <a:spcPct val="150000"/>
              </a:lnSpc>
            </a:pPr>
            <a:r>
              <a:rPr lang="en-US" sz="2400" b="1" dirty="0"/>
              <a:t>3.	Ahli </a:t>
            </a:r>
            <a:r>
              <a:rPr lang="en-US" sz="2400" b="1" dirty="0" err="1"/>
              <a:t>falsafah</a:t>
            </a:r>
            <a:r>
              <a:rPr lang="en-US" sz="2400" b="1" dirty="0"/>
              <a:t> </a:t>
            </a:r>
            <a:r>
              <a:rPr lang="en-US" sz="2400" b="1" dirty="0" err="1"/>
              <a:t>telah</a:t>
            </a:r>
            <a:r>
              <a:rPr lang="en-US" sz="2400" b="1" dirty="0"/>
              <a:t> </a:t>
            </a:r>
            <a:r>
              <a:rPr lang="en-US" sz="2400" b="1" dirty="0" err="1"/>
              <a:t>membincangkan</a:t>
            </a:r>
            <a:r>
              <a:rPr lang="en-US" sz="2400" b="1" dirty="0"/>
              <a:t> </a:t>
            </a:r>
            <a:r>
              <a:rPr lang="en-US" sz="2400" b="1" dirty="0" err="1"/>
              <a:t>beberapa</a:t>
            </a:r>
            <a:r>
              <a:rPr lang="en-US" sz="2400" b="1" dirty="0"/>
              <a:t> </a:t>
            </a:r>
            <a:r>
              <a:rPr lang="en-US" sz="2400" b="1" dirty="0" err="1"/>
              <a:t>teori-teori</a:t>
            </a:r>
            <a:r>
              <a:rPr lang="en-US" sz="2400" b="1" dirty="0"/>
              <a:t> </a:t>
            </a:r>
            <a:r>
              <a:rPr lang="en-US" sz="2400" b="1" dirty="0" err="1"/>
              <a:t>ilmu</a:t>
            </a:r>
            <a:r>
              <a:rPr lang="en-US" sz="2400" b="1" dirty="0"/>
              <a:t> yang </a:t>
            </a:r>
            <a:r>
              <a:rPr lang="en-US" sz="2400" b="1" dirty="0" err="1"/>
              <a:t>berkaitan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konsep</a:t>
            </a:r>
            <a:r>
              <a:rPr lang="en-US" sz="2400" b="1" dirty="0"/>
              <a:t> </a:t>
            </a:r>
            <a:r>
              <a:rPr lang="en-US" sz="2400" b="1" dirty="0" err="1"/>
              <a:t>hakikat</a:t>
            </a:r>
            <a:r>
              <a:rPr lang="en-US" sz="2400" b="1" dirty="0"/>
              <a:t> </a:t>
            </a:r>
            <a:r>
              <a:rPr lang="en-US" sz="2400" b="1" dirty="0" err="1"/>
              <a:t>kebenaran</a:t>
            </a:r>
            <a:r>
              <a:rPr lang="en-US" sz="2400" b="1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36563-FF56-7340-BA2E-6DA154F5CAE6}"/>
              </a:ext>
            </a:extLst>
          </p:cNvPr>
          <p:cNvSpPr/>
          <p:nvPr/>
        </p:nvSpPr>
        <p:spPr>
          <a:xfrm>
            <a:off x="2503357" y="205255"/>
            <a:ext cx="88544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7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Kuliah</a:t>
            </a:r>
            <a:r>
              <a:rPr lang="en-US" sz="2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8:</a:t>
            </a:r>
          </a:p>
          <a:p>
            <a:pPr algn="ctr"/>
            <a:r>
              <a:rPr lang="en-US" sz="27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2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- </a:t>
            </a:r>
            <a:r>
              <a:rPr lang="en-US" sz="27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2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27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Epistemologi</a:t>
            </a:r>
            <a:r>
              <a:rPr lang="en-US" sz="2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27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Tentang</a:t>
            </a:r>
            <a:r>
              <a:rPr lang="en-US" sz="2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27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Kebenaran</a:t>
            </a:r>
            <a:endParaRPr lang="en-US" sz="2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47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s://www.utem.edu.my/image/newlogo/LogoJawiUTeM_white-01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7" t="22275" r="29918" b="37914"/>
          <a:stretch/>
        </p:blipFill>
        <p:spPr bwMode="auto">
          <a:xfrm>
            <a:off x="228600" y="205255"/>
            <a:ext cx="2274757" cy="124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170C45-C96C-AB4F-8E07-4E6318F29964}"/>
              </a:ext>
            </a:extLst>
          </p:cNvPr>
          <p:cNvSpPr txBox="1"/>
          <p:nvPr/>
        </p:nvSpPr>
        <p:spPr>
          <a:xfrm>
            <a:off x="1365977" y="1528691"/>
            <a:ext cx="9414317" cy="4452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/>
              <a:t>Drs. Sidi </a:t>
            </a:r>
            <a:r>
              <a:rPr lang="en-US" sz="2400" b="1" dirty="0" err="1"/>
              <a:t>Gazalba</a:t>
            </a:r>
            <a:r>
              <a:rPr lang="en-US" sz="2400" b="1" dirty="0"/>
              <a:t> </a:t>
            </a:r>
            <a:r>
              <a:rPr lang="en-US" sz="2400" b="1" dirty="0" err="1"/>
              <a:t>mentakrifkan</a:t>
            </a:r>
            <a:r>
              <a:rPr lang="en-US" sz="2400" b="1" dirty="0"/>
              <a:t> </a:t>
            </a:r>
            <a:r>
              <a:rPr lang="en-US" sz="2400" b="1" dirty="0" err="1"/>
              <a:t>falsafah</a:t>
            </a:r>
            <a:r>
              <a:rPr lang="en-US" sz="2400" b="1" dirty="0"/>
              <a:t>:</a:t>
            </a:r>
          </a:p>
          <a:p>
            <a:pPr marL="63500" algn="just">
              <a:lnSpc>
                <a:spcPct val="150000"/>
              </a:lnSpc>
            </a:pPr>
            <a:r>
              <a:rPr lang="en-US" sz="2400" b="1" dirty="0"/>
              <a:t>"</a:t>
            </a:r>
            <a:r>
              <a:rPr lang="en-US" sz="2400" b="1" dirty="0" err="1"/>
              <a:t>Berfalsafah</a:t>
            </a:r>
            <a:r>
              <a:rPr lang="en-US" sz="2400" b="1" dirty="0"/>
              <a:t> </a:t>
            </a:r>
            <a:r>
              <a:rPr lang="en-US" sz="2400" b="1" dirty="0" err="1"/>
              <a:t>ialah</a:t>
            </a:r>
            <a:r>
              <a:rPr lang="en-US" sz="2400" b="1" dirty="0"/>
              <a:t> </a:t>
            </a:r>
            <a:r>
              <a:rPr lang="en-US" sz="2400" b="1" dirty="0" err="1"/>
              <a:t>mencari</a:t>
            </a:r>
            <a:r>
              <a:rPr lang="en-US" sz="2400" b="1" dirty="0"/>
              <a:t> </a:t>
            </a:r>
            <a:r>
              <a:rPr lang="en-US" sz="2400" b="1" dirty="0" err="1"/>
              <a:t>kebenaran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kebenaran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kebenaran</a:t>
            </a:r>
            <a:r>
              <a:rPr lang="en-US" sz="2400" b="1" dirty="0"/>
              <a:t>, </a:t>
            </a:r>
            <a:r>
              <a:rPr lang="en-US" sz="2400" b="1" dirty="0" err="1"/>
              <a:t>tentang</a:t>
            </a:r>
            <a:r>
              <a:rPr lang="en-US" sz="2400" b="1" dirty="0"/>
              <a:t> </a:t>
            </a:r>
            <a:r>
              <a:rPr lang="en-US" sz="2400" b="1" dirty="0" err="1"/>
              <a:t>segala</a:t>
            </a:r>
            <a:r>
              <a:rPr lang="en-US" sz="2400" b="1" dirty="0"/>
              <a:t> </a:t>
            </a:r>
            <a:r>
              <a:rPr lang="en-US" sz="2400" b="1" dirty="0" err="1"/>
              <a:t>sesuatu</a:t>
            </a:r>
            <a:r>
              <a:rPr lang="en-US" sz="2400" b="1" dirty="0"/>
              <a:t> yang </a:t>
            </a:r>
            <a:r>
              <a:rPr lang="en-US" sz="2400" b="1" dirty="0" err="1"/>
              <a:t>dimasalahkan</a:t>
            </a:r>
            <a:r>
              <a:rPr lang="en-US" sz="2400" b="1" dirty="0"/>
              <a:t>,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berfikir</a:t>
            </a:r>
            <a:r>
              <a:rPr lang="en-US" sz="2400" b="1" dirty="0"/>
              <a:t> </a:t>
            </a:r>
            <a:r>
              <a:rPr lang="en-US" sz="2400" b="1" dirty="0" err="1"/>
              <a:t>secara</a:t>
            </a:r>
            <a:r>
              <a:rPr lang="en-US" sz="2400" b="1" dirty="0"/>
              <a:t> </a:t>
            </a:r>
            <a:r>
              <a:rPr lang="en-US" sz="2400" b="1" dirty="0" err="1"/>
              <a:t>radikal</a:t>
            </a:r>
            <a:r>
              <a:rPr lang="en-US" sz="2400" b="1" dirty="0"/>
              <a:t>, </a:t>
            </a:r>
            <a:r>
              <a:rPr lang="en-US" sz="2400" b="1" dirty="0" err="1"/>
              <a:t>sistematik</a:t>
            </a:r>
            <a:r>
              <a:rPr lang="en-US" sz="2400" b="1" dirty="0"/>
              <a:t> dan </a:t>
            </a:r>
            <a:r>
              <a:rPr lang="en-US" sz="2400" b="1" dirty="0" err="1"/>
              <a:t>sejagat</a:t>
            </a:r>
            <a:r>
              <a:rPr lang="en-US" sz="2400" b="1" dirty="0"/>
              <a:t>. </a:t>
            </a:r>
            <a:r>
              <a:rPr lang="en-US" sz="2400" b="1" dirty="0" err="1"/>
              <a:t>Apabila</a:t>
            </a:r>
            <a:r>
              <a:rPr lang="en-US" sz="2400" b="1" dirty="0"/>
              <a:t> </a:t>
            </a:r>
            <a:r>
              <a:rPr lang="en-US" sz="2400" b="1" dirty="0" err="1"/>
              <a:t>seseorang</a:t>
            </a:r>
            <a:r>
              <a:rPr lang="en-US" sz="2400" b="1" dirty="0"/>
              <a:t> </a:t>
            </a:r>
            <a:r>
              <a:rPr lang="en-US" sz="2400" b="1" dirty="0" err="1"/>
              <a:t>berfikir</a:t>
            </a:r>
            <a:r>
              <a:rPr lang="en-US" sz="2400" b="1" dirty="0"/>
              <a:t> </a:t>
            </a:r>
            <a:r>
              <a:rPr lang="en-US" sz="2400" b="1" dirty="0" err="1"/>
              <a:t>sedemikian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menghadapi</a:t>
            </a:r>
            <a:r>
              <a:rPr lang="en-US" sz="2400" b="1" dirty="0"/>
              <a:t> </a:t>
            </a:r>
            <a:r>
              <a:rPr lang="en-US" sz="2400" b="1" dirty="0" err="1"/>
              <a:t>masalah</a:t>
            </a:r>
            <a:r>
              <a:rPr lang="en-US" sz="2400" b="1" dirty="0"/>
              <a:t> </a:t>
            </a:r>
            <a:r>
              <a:rPr lang="en-US" sz="2400" b="1" dirty="0" err="1"/>
              <a:t>berkaitan</a:t>
            </a:r>
            <a:r>
              <a:rPr lang="en-US" sz="2400" b="1" dirty="0"/>
              <a:t> </a:t>
            </a:r>
            <a:r>
              <a:rPr lang="en-US" sz="2400" b="1" dirty="0" err="1"/>
              <a:t>hubungannya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kebenaran</a:t>
            </a:r>
            <a:r>
              <a:rPr lang="en-US" sz="2400" b="1" dirty="0"/>
              <a:t>, orang </a:t>
            </a:r>
            <a:r>
              <a:rPr lang="en-US" sz="2400" b="1" dirty="0" err="1"/>
              <a:t>itu</a:t>
            </a:r>
            <a:r>
              <a:rPr lang="en-US" sz="2400" b="1" dirty="0"/>
              <a:t> </a:t>
            </a:r>
            <a:r>
              <a:rPr lang="en-US" sz="2400" b="1" dirty="0" err="1"/>
              <a:t>sebenarnya</a:t>
            </a:r>
            <a:r>
              <a:rPr lang="en-US" sz="2400" b="1" dirty="0"/>
              <a:t> </a:t>
            </a:r>
            <a:r>
              <a:rPr lang="en-US" sz="2400" b="1" dirty="0" err="1"/>
              <a:t>telah</a:t>
            </a:r>
            <a:r>
              <a:rPr lang="en-US" sz="2400" b="1" dirty="0"/>
              <a:t> </a:t>
            </a:r>
            <a:r>
              <a:rPr lang="en-US" sz="2400" b="1" dirty="0" err="1"/>
              <a:t>memasuki</a:t>
            </a:r>
            <a:r>
              <a:rPr lang="en-US" sz="2400" b="1" dirty="0"/>
              <a:t> </a:t>
            </a:r>
            <a:r>
              <a:rPr lang="en-US" sz="2400" b="1" dirty="0" err="1"/>
              <a:t>falsafah</a:t>
            </a:r>
            <a:r>
              <a:rPr lang="en-US" sz="2400" b="1" dirty="0"/>
              <a:t>. </a:t>
            </a:r>
            <a:r>
              <a:rPr lang="en-US" sz="2400" b="1" dirty="0" err="1"/>
              <a:t>Penuturan</a:t>
            </a:r>
            <a:r>
              <a:rPr lang="en-US" sz="2400" b="1" dirty="0"/>
              <a:t> dan </a:t>
            </a:r>
            <a:r>
              <a:rPr lang="en-US" sz="2400" b="1" dirty="0" err="1"/>
              <a:t>uraian</a:t>
            </a:r>
            <a:r>
              <a:rPr lang="en-US" sz="2400" b="1" dirty="0"/>
              <a:t> yang </a:t>
            </a:r>
            <a:r>
              <a:rPr lang="en-US" sz="2400" b="1" dirty="0" err="1"/>
              <a:t>tersusun</a:t>
            </a:r>
            <a:r>
              <a:rPr lang="en-US" sz="2400" b="1" dirty="0"/>
              <a:t> oleh </a:t>
            </a:r>
            <a:r>
              <a:rPr lang="en-US" sz="2400" b="1" dirty="0" err="1"/>
              <a:t>pemikirannya</a:t>
            </a:r>
            <a:r>
              <a:rPr lang="en-US" sz="2400" b="1" dirty="0"/>
              <a:t> </a:t>
            </a:r>
            <a:r>
              <a:rPr lang="en-US" sz="2400" b="1" dirty="0" err="1"/>
              <a:t>itu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falsafah</a:t>
            </a:r>
            <a:r>
              <a:rPr lang="en-US" sz="2400" b="1" dirty="0"/>
              <a:t>."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36563-FF56-7340-BA2E-6DA154F5CAE6}"/>
              </a:ext>
            </a:extLst>
          </p:cNvPr>
          <p:cNvSpPr/>
          <p:nvPr/>
        </p:nvSpPr>
        <p:spPr>
          <a:xfrm>
            <a:off x="2503357" y="130610"/>
            <a:ext cx="806022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-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Tentang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Kebenaran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itchFamily="18" charset="0"/>
            </a:endParaRP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(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Epistemologi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)</a:t>
            </a:r>
            <a:endParaRPr lang="en-US" sz="3200" b="1" i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435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s://www.utem.edu.my/image/newlogo/LogoJawiUTeM_white-01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7" t="22275" r="29918" b="37914"/>
          <a:stretch/>
        </p:blipFill>
        <p:spPr bwMode="auto">
          <a:xfrm>
            <a:off x="228600" y="205255"/>
            <a:ext cx="2274757" cy="124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170C45-C96C-AB4F-8E07-4E6318F29964}"/>
              </a:ext>
            </a:extLst>
          </p:cNvPr>
          <p:cNvSpPr txBox="1"/>
          <p:nvPr/>
        </p:nvSpPr>
        <p:spPr>
          <a:xfrm>
            <a:off x="2317708" y="1857374"/>
            <a:ext cx="7556583" cy="301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460375" algn="just">
              <a:lnSpc>
                <a:spcPct val="150000"/>
              </a:lnSpc>
            </a:pPr>
            <a:r>
              <a:rPr lang="en-US" sz="2600" b="1" dirty="0" err="1"/>
              <a:t>Senarai</a:t>
            </a:r>
            <a:r>
              <a:rPr lang="en-US" sz="2600" b="1" dirty="0"/>
              <a:t> </a:t>
            </a:r>
            <a:r>
              <a:rPr lang="en-US" sz="2600" b="1" dirty="0" err="1"/>
              <a:t>teori</a:t>
            </a:r>
            <a:r>
              <a:rPr lang="en-US" sz="2600" b="1" dirty="0"/>
              <a:t> </a:t>
            </a:r>
            <a:r>
              <a:rPr lang="en-US" sz="2600" b="1" dirty="0" err="1"/>
              <a:t>utama</a:t>
            </a:r>
            <a:r>
              <a:rPr lang="en-US" sz="2600" b="1" dirty="0"/>
              <a:t> </a:t>
            </a:r>
            <a:r>
              <a:rPr lang="en-US" sz="2600" b="1" dirty="0" err="1"/>
              <a:t>mengenai</a:t>
            </a:r>
            <a:r>
              <a:rPr lang="en-US" sz="2600" b="1" dirty="0"/>
              <a:t> </a:t>
            </a:r>
            <a:r>
              <a:rPr lang="en-US" sz="2600" b="1" dirty="0" err="1"/>
              <a:t>Kebenaran</a:t>
            </a:r>
            <a:r>
              <a:rPr lang="en-US" sz="2600" b="1" dirty="0"/>
              <a:t>: </a:t>
            </a:r>
          </a:p>
          <a:p>
            <a:pPr marL="460375" indent="-460375" algn="just">
              <a:lnSpc>
                <a:spcPct val="150000"/>
              </a:lnSpc>
            </a:pPr>
            <a:r>
              <a:rPr lang="en-US" sz="2600" b="1" dirty="0" err="1"/>
              <a:t>i</a:t>
            </a:r>
            <a:r>
              <a:rPr lang="en-US" sz="2600" b="1" dirty="0"/>
              <a:t>.	</a:t>
            </a:r>
            <a:r>
              <a:rPr lang="en-US" sz="2600" b="1" dirty="0" err="1"/>
              <a:t>Koresponden</a:t>
            </a:r>
            <a:endParaRPr lang="en-US" sz="2600" b="1" dirty="0"/>
          </a:p>
          <a:p>
            <a:pPr marL="460375" indent="-460375" algn="just">
              <a:lnSpc>
                <a:spcPct val="150000"/>
              </a:lnSpc>
            </a:pPr>
            <a:r>
              <a:rPr lang="en-US" sz="2600" b="1" dirty="0"/>
              <a:t>ii.	</a:t>
            </a:r>
            <a:r>
              <a:rPr lang="en-US" sz="2600" b="1" dirty="0" err="1"/>
              <a:t>Koheren</a:t>
            </a:r>
            <a:endParaRPr lang="en-US" sz="2600" b="1" dirty="0"/>
          </a:p>
          <a:p>
            <a:pPr marL="460375" indent="-460375" algn="just">
              <a:lnSpc>
                <a:spcPct val="150000"/>
              </a:lnSpc>
            </a:pPr>
            <a:r>
              <a:rPr lang="en-US" sz="2600" b="1" dirty="0"/>
              <a:t>iii.	</a:t>
            </a:r>
            <a:r>
              <a:rPr lang="en-US" sz="2600" b="1" dirty="0" err="1"/>
              <a:t>Pragmatik</a:t>
            </a:r>
            <a:endParaRPr lang="en-US" sz="2600" b="1" dirty="0"/>
          </a:p>
          <a:p>
            <a:pPr marL="460375" indent="-460375" algn="just">
              <a:lnSpc>
                <a:spcPct val="150000"/>
              </a:lnSpc>
            </a:pPr>
            <a:r>
              <a:rPr lang="en-US" sz="2600" b="1" dirty="0"/>
              <a:t>iv.	Agama &amp; </a:t>
            </a:r>
            <a:r>
              <a:rPr lang="en-US" sz="2600" b="1" dirty="0" err="1"/>
              <a:t>Tradisi</a:t>
            </a:r>
            <a:endParaRPr lang="en-US" sz="2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AF102-2F31-DA4C-B6A1-9242CD85561F}"/>
              </a:ext>
            </a:extLst>
          </p:cNvPr>
          <p:cNvSpPr/>
          <p:nvPr/>
        </p:nvSpPr>
        <p:spPr>
          <a:xfrm>
            <a:off x="2503357" y="130610"/>
            <a:ext cx="806022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-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Tentang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Kebenaran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itchFamily="18" charset="0"/>
            </a:endParaRP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(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Epistemologi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)</a:t>
            </a:r>
            <a:endParaRPr lang="en-US" sz="3200" b="1" i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671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s://www.utem.edu.my/image/newlogo/LogoJawiUTeM_white-01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7" t="22275" r="29918" b="37914"/>
          <a:stretch/>
        </p:blipFill>
        <p:spPr bwMode="auto">
          <a:xfrm>
            <a:off x="228600" y="205255"/>
            <a:ext cx="2274757" cy="124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170C45-C96C-AB4F-8E07-4E6318F29964}"/>
              </a:ext>
            </a:extLst>
          </p:cNvPr>
          <p:cNvSpPr txBox="1"/>
          <p:nvPr/>
        </p:nvSpPr>
        <p:spPr>
          <a:xfrm>
            <a:off x="1708163" y="1621037"/>
            <a:ext cx="9199984" cy="361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600" b="1" dirty="0" err="1"/>
              <a:t>Teori</a:t>
            </a:r>
            <a:r>
              <a:rPr lang="en-US" sz="2600" b="1" dirty="0"/>
              <a:t> </a:t>
            </a:r>
            <a:r>
              <a:rPr lang="en-US" sz="2600" b="1" dirty="0" err="1"/>
              <a:t>Koresponden</a:t>
            </a:r>
            <a:r>
              <a:rPr lang="en-US" sz="2600" b="1" dirty="0"/>
              <a:t> (Correspondence Theory of Truth) </a:t>
            </a:r>
            <a:r>
              <a:rPr lang="en-US" sz="2600" b="1" dirty="0" err="1"/>
              <a:t>melihat</a:t>
            </a:r>
            <a:r>
              <a:rPr lang="en-US" sz="2600" b="1" dirty="0"/>
              <a:t> </a:t>
            </a:r>
            <a:r>
              <a:rPr lang="en-US" sz="2600" b="1" dirty="0" err="1"/>
              <a:t>bahwa</a:t>
            </a:r>
            <a:r>
              <a:rPr lang="en-US" sz="2600" b="1" dirty="0"/>
              <a:t> </a:t>
            </a:r>
            <a:r>
              <a:rPr lang="en-US" sz="2600" b="1" dirty="0" err="1"/>
              <a:t>kebenaran</a:t>
            </a:r>
            <a:r>
              <a:rPr lang="en-US" sz="2600" b="1" dirty="0"/>
              <a:t> </a:t>
            </a:r>
            <a:r>
              <a:rPr lang="en-US" sz="2600" b="1" dirty="0" err="1"/>
              <a:t>sebagai</a:t>
            </a:r>
            <a:r>
              <a:rPr lang="en-US" sz="2600" b="1" dirty="0"/>
              <a:t> </a:t>
            </a:r>
            <a:r>
              <a:rPr lang="en-US" sz="2600" b="1" dirty="0" err="1"/>
              <a:t>kesesuaian</a:t>
            </a:r>
            <a:r>
              <a:rPr lang="en-US" sz="2600" b="1" dirty="0"/>
              <a:t> dan </a:t>
            </a:r>
            <a:r>
              <a:rPr lang="en-US" sz="2600" b="1" dirty="0" err="1"/>
              <a:t>persamaan</a:t>
            </a:r>
            <a:r>
              <a:rPr lang="en-US" sz="2600" b="1" dirty="0"/>
              <a:t> di </a:t>
            </a:r>
            <a:r>
              <a:rPr lang="en-US" sz="2600" b="1" dirty="0" err="1"/>
              <a:t>antara</a:t>
            </a:r>
            <a:r>
              <a:rPr lang="en-US" sz="2600" b="1" dirty="0"/>
              <a:t> </a:t>
            </a:r>
            <a:r>
              <a:rPr lang="en-US" sz="2600" b="1" dirty="0" err="1"/>
              <a:t>pernyataan</a:t>
            </a:r>
            <a:r>
              <a:rPr lang="en-US" sz="2600" b="1" dirty="0"/>
              <a:t> </a:t>
            </a:r>
            <a:r>
              <a:rPr lang="en-US" sz="2600" b="1" dirty="0" err="1"/>
              <a:t>tentang</a:t>
            </a:r>
            <a:r>
              <a:rPr lang="en-US" sz="2600" b="1" dirty="0"/>
              <a:t> </a:t>
            </a:r>
            <a:r>
              <a:rPr lang="en-US" sz="2600" b="1" dirty="0" err="1"/>
              <a:t>sesuatu</a:t>
            </a:r>
            <a:r>
              <a:rPr lang="en-US" sz="2600" b="1" dirty="0"/>
              <a:t> </a:t>
            </a:r>
            <a:r>
              <a:rPr lang="en-US" sz="2600" b="1" dirty="0" err="1"/>
              <a:t>dengan</a:t>
            </a:r>
            <a:r>
              <a:rPr lang="en-US" sz="2600" b="1" dirty="0"/>
              <a:t> </a:t>
            </a:r>
            <a:r>
              <a:rPr lang="en-US" sz="2600" b="1" dirty="0" err="1"/>
              <a:t>realiti</a:t>
            </a:r>
            <a:r>
              <a:rPr lang="en-US" sz="2600" b="1" dirty="0"/>
              <a:t> </a:t>
            </a:r>
            <a:r>
              <a:rPr lang="en-US" sz="2600" b="1" dirty="0" err="1"/>
              <a:t>sesuatu</a:t>
            </a:r>
            <a:r>
              <a:rPr lang="en-US" sz="2600" b="1" dirty="0"/>
              <a:t> </a:t>
            </a:r>
            <a:r>
              <a:rPr lang="en-US" sz="2600" b="1" dirty="0" err="1"/>
              <a:t>itu</a:t>
            </a:r>
            <a:r>
              <a:rPr lang="en-US" sz="2600" b="1" dirty="0"/>
              <a:t> </a:t>
            </a:r>
            <a:r>
              <a:rPr lang="en-US" sz="2600" b="1" dirty="0" err="1"/>
              <a:t>sendiri</a:t>
            </a:r>
            <a:r>
              <a:rPr lang="en-US" sz="2600" b="1" dirty="0"/>
              <a:t> (fidelity to objective reality). </a:t>
            </a:r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600" b="1" dirty="0" err="1"/>
              <a:t>Contoh</a:t>
            </a:r>
            <a:r>
              <a:rPr lang="en-US" sz="2600" b="1" dirty="0"/>
              <a:t>: Kuala Lumpur </a:t>
            </a:r>
            <a:r>
              <a:rPr lang="en-US" sz="2600" b="1" dirty="0" err="1"/>
              <a:t>adalah</a:t>
            </a:r>
            <a:r>
              <a:rPr lang="en-US" sz="2600" b="1" dirty="0"/>
              <a:t> </a:t>
            </a:r>
            <a:r>
              <a:rPr lang="en-US" sz="2600" b="1" dirty="0" err="1"/>
              <a:t>ibu</a:t>
            </a:r>
            <a:r>
              <a:rPr lang="en-US" sz="2600" b="1" dirty="0"/>
              <a:t> negara Malaysia.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8B731-A95A-F44D-804D-9709F6CC6E02}"/>
              </a:ext>
            </a:extLst>
          </p:cNvPr>
          <p:cNvSpPr/>
          <p:nvPr/>
        </p:nvSpPr>
        <p:spPr>
          <a:xfrm>
            <a:off x="2847927" y="537262"/>
            <a:ext cx="80602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-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Epistemologi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Kebenaran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64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s://www.utem.edu.my/image/newlogo/LogoJawiUTeM_white-01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7" t="22275" r="29918" b="37914"/>
          <a:stretch/>
        </p:blipFill>
        <p:spPr bwMode="auto">
          <a:xfrm>
            <a:off x="228600" y="205255"/>
            <a:ext cx="2274757" cy="124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170C45-C96C-AB4F-8E07-4E6318F29964}"/>
              </a:ext>
            </a:extLst>
          </p:cNvPr>
          <p:cNvSpPr txBox="1"/>
          <p:nvPr/>
        </p:nvSpPr>
        <p:spPr>
          <a:xfrm>
            <a:off x="1634895" y="1454046"/>
            <a:ext cx="9797143" cy="500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400" b="1" dirty="0" err="1"/>
              <a:t>Teori</a:t>
            </a:r>
            <a:r>
              <a:rPr lang="en-US" sz="2400" b="1" dirty="0"/>
              <a:t> </a:t>
            </a:r>
            <a:r>
              <a:rPr lang="en-US" sz="2400" b="1" dirty="0" err="1"/>
              <a:t>Koheren</a:t>
            </a:r>
            <a:r>
              <a:rPr lang="en-US" sz="2400" b="1" dirty="0"/>
              <a:t>/</a:t>
            </a:r>
            <a:r>
              <a:rPr lang="en-US" sz="2400" b="1" dirty="0" err="1"/>
              <a:t>Konsistensi</a:t>
            </a:r>
            <a:r>
              <a:rPr lang="en-US" sz="2400" b="1" dirty="0"/>
              <a:t> </a:t>
            </a:r>
            <a:r>
              <a:rPr lang="en-US" sz="2400" b="1" dirty="0" err="1"/>
              <a:t>menganggap</a:t>
            </a:r>
            <a:r>
              <a:rPr lang="en-US" sz="2400" b="1" dirty="0"/>
              <a:t> </a:t>
            </a:r>
            <a:r>
              <a:rPr lang="en-US" sz="2400" b="1" dirty="0" err="1"/>
              <a:t>bahawa</a:t>
            </a:r>
            <a:r>
              <a:rPr lang="en-US" sz="2400" b="1" dirty="0"/>
              <a:t> </a:t>
            </a:r>
            <a:r>
              <a:rPr lang="en-US" sz="2400" b="1" dirty="0" err="1"/>
              <a:t>kebenaran</a:t>
            </a:r>
            <a:r>
              <a:rPr lang="en-US" sz="2400" b="1" dirty="0"/>
              <a:t> </a:t>
            </a:r>
            <a:r>
              <a:rPr lang="en-US" sz="2400" b="1" dirty="0" err="1"/>
              <a:t>ialah</a:t>
            </a:r>
            <a:r>
              <a:rPr lang="en-US" sz="2400" b="1" dirty="0"/>
              <a:t> </a:t>
            </a:r>
            <a:r>
              <a:rPr lang="en-US" sz="2400" b="1" dirty="0" err="1"/>
              <a:t>kesesuaian</a:t>
            </a:r>
            <a:r>
              <a:rPr lang="en-US" sz="2400" b="1" dirty="0"/>
              <a:t> </a:t>
            </a:r>
            <a:r>
              <a:rPr lang="en-US" sz="2400" b="1" dirty="0" err="1"/>
              <a:t>antara</a:t>
            </a:r>
            <a:r>
              <a:rPr lang="en-US" sz="2400" b="1" dirty="0"/>
              <a:t> </a:t>
            </a:r>
            <a:r>
              <a:rPr lang="en-US" sz="2400" b="1" dirty="0" err="1"/>
              <a:t>suatu</a:t>
            </a:r>
            <a:r>
              <a:rPr lang="en-US" sz="2400" b="1" dirty="0"/>
              <a:t> </a:t>
            </a:r>
            <a:r>
              <a:rPr lang="en-US" sz="2400" b="1" dirty="0" err="1"/>
              <a:t>pernyataan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pernyataan-pernyataan</a:t>
            </a:r>
            <a:r>
              <a:rPr lang="en-US" sz="2400" b="1" dirty="0"/>
              <a:t> </a:t>
            </a:r>
            <a:r>
              <a:rPr lang="en-US" sz="2400" b="1" dirty="0" err="1"/>
              <a:t>lainnya</a:t>
            </a:r>
            <a:r>
              <a:rPr lang="en-US" sz="2400" b="1" dirty="0"/>
              <a:t> yang </a:t>
            </a:r>
            <a:r>
              <a:rPr lang="en-US" sz="2400" b="1" dirty="0" err="1"/>
              <a:t>sudah</a:t>
            </a:r>
            <a:r>
              <a:rPr lang="en-US" sz="2400" b="1" dirty="0"/>
              <a:t> </a:t>
            </a:r>
            <a:r>
              <a:rPr lang="en-US" sz="2400" b="1" dirty="0" err="1"/>
              <a:t>lebih</a:t>
            </a:r>
            <a:r>
              <a:rPr lang="en-US" sz="2400" b="1" dirty="0"/>
              <a:t> </a:t>
            </a:r>
            <a:r>
              <a:rPr lang="en-US" sz="2400" b="1" dirty="0" err="1"/>
              <a:t>dahulu</a:t>
            </a:r>
            <a:r>
              <a:rPr lang="en-US" sz="2400" b="1" dirty="0"/>
              <a:t> </a:t>
            </a:r>
            <a:r>
              <a:rPr lang="en-US" sz="2400" b="1" dirty="0" err="1"/>
              <a:t>diketahui</a:t>
            </a:r>
            <a:r>
              <a:rPr lang="en-US" sz="2400" b="1" dirty="0"/>
              <a:t>, </a:t>
            </a:r>
            <a:r>
              <a:rPr lang="en-US" sz="2400" b="1" dirty="0" err="1"/>
              <a:t>diterima</a:t>
            </a:r>
            <a:r>
              <a:rPr lang="en-US" sz="2400" b="1" dirty="0"/>
              <a:t> dan </a:t>
            </a:r>
            <a:r>
              <a:rPr lang="en-US" sz="2400" b="1" dirty="0" err="1"/>
              <a:t>diakui</a:t>
            </a:r>
            <a:r>
              <a:rPr lang="en-US" sz="2400" b="1" dirty="0"/>
              <a:t> </a:t>
            </a:r>
            <a:r>
              <a:rPr lang="en-US" sz="2400" b="1" dirty="0" err="1"/>
              <a:t>sebagai</a:t>
            </a:r>
            <a:r>
              <a:rPr lang="en-US" sz="2400" b="1" dirty="0"/>
              <a:t> </a:t>
            </a:r>
            <a:r>
              <a:rPr lang="en-US" sz="2400" b="1" dirty="0" err="1"/>
              <a:t>benar</a:t>
            </a:r>
            <a:r>
              <a:rPr lang="en-US" sz="2400" b="1" dirty="0"/>
              <a:t>. </a:t>
            </a:r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400" b="1" dirty="0" err="1"/>
              <a:t>Misalnya</a:t>
            </a:r>
            <a:r>
              <a:rPr lang="en-US" sz="2400" b="1" dirty="0"/>
              <a:t>, </a:t>
            </a:r>
            <a:r>
              <a:rPr lang="en-US" sz="2400" b="1" dirty="0" err="1"/>
              <a:t>kita</a:t>
            </a:r>
            <a:r>
              <a:rPr lang="en-US" sz="2400" b="1" dirty="0"/>
              <a:t> </a:t>
            </a:r>
            <a:r>
              <a:rPr lang="en-US" sz="2400" b="1" dirty="0" err="1"/>
              <a:t>menganggap</a:t>
            </a:r>
            <a:r>
              <a:rPr lang="en-US" sz="2400" b="1" dirty="0"/>
              <a:t> </a:t>
            </a:r>
            <a:r>
              <a:rPr lang="en-US" sz="2400" b="1" dirty="0" err="1"/>
              <a:t>bahwa</a:t>
            </a:r>
            <a:r>
              <a:rPr lang="en-US" sz="2400" b="1" dirty="0"/>
              <a:t> “</a:t>
            </a:r>
            <a:r>
              <a:rPr lang="en-US" sz="2400" b="1" dirty="0" err="1"/>
              <a:t>semua</a:t>
            </a:r>
            <a:r>
              <a:rPr lang="en-US" sz="2400" b="1" dirty="0"/>
              <a:t> </a:t>
            </a:r>
            <a:r>
              <a:rPr lang="en-US" sz="2400" b="1" dirty="0" err="1"/>
              <a:t>manusia</a:t>
            </a:r>
            <a:r>
              <a:rPr lang="en-US" sz="2400" b="1" dirty="0"/>
              <a:t> </a:t>
            </a:r>
            <a:r>
              <a:rPr lang="en-US" sz="2400" b="1" dirty="0" err="1"/>
              <a:t>pasti</a:t>
            </a:r>
            <a:r>
              <a:rPr lang="en-US" sz="2400" b="1" dirty="0"/>
              <a:t> </a:t>
            </a:r>
            <a:r>
              <a:rPr lang="en-US" sz="2400" b="1" dirty="0" err="1"/>
              <a:t>akan</a:t>
            </a:r>
            <a:r>
              <a:rPr lang="en-US" sz="2400" b="1" dirty="0"/>
              <a:t> </a:t>
            </a:r>
            <a:r>
              <a:rPr lang="en-US" sz="2400" b="1" dirty="0" err="1"/>
              <a:t>mati</a:t>
            </a:r>
            <a:r>
              <a:rPr lang="en-US" sz="2400" b="1" dirty="0"/>
              <a:t>”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suatu</a:t>
            </a:r>
            <a:r>
              <a:rPr lang="en-US" sz="2400" b="1" dirty="0"/>
              <a:t> </a:t>
            </a:r>
            <a:r>
              <a:rPr lang="en-US" sz="2400" b="1" dirty="0" err="1"/>
              <a:t>pernyataan</a:t>
            </a:r>
            <a:r>
              <a:rPr lang="en-US" sz="2400" b="1" dirty="0"/>
              <a:t> yang </a:t>
            </a:r>
            <a:r>
              <a:rPr lang="en-US" sz="2400" b="1" dirty="0" err="1"/>
              <a:t>benar</a:t>
            </a:r>
            <a:r>
              <a:rPr lang="en-US" sz="2400" b="1" dirty="0"/>
              <a:t>. </a:t>
            </a:r>
            <a:r>
              <a:rPr lang="en-US" sz="2400" b="1" dirty="0" err="1"/>
              <a:t>Jadi</a:t>
            </a:r>
            <a:r>
              <a:rPr lang="en-US" sz="2400" b="1" dirty="0"/>
              <a:t>, </a:t>
            </a:r>
            <a:r>
              <a:rPr lang="en-US" sz="2400" b="1" dirty="0" err="1"/>
              <a:t>pernyataan</a:t>
            </a:r>
            <a:r>
              <a:rPr lang="en-US" sz="2400" b="1" dirty="0"/>
              <a:t> “</a:t>
            </a:r>
            <a:r>
              <a:rPr lang="en-US" sz="2400" b="1" dirty="0" err="1"/>
              <a:t>si</a:t>
            </a:r>
            <a:r>
              <a:rPr lang="en-US" sz="2400" b="1" dirty="0"/>
              <a:t> Hasan </a:t>
            </a:r>
            <a:r>
              <a:rPr lang="en-US" sz="2400" b="1" dirty="0" err="1"/>
              <a:t>seorang</a:t>
            </a:r>
            <a:r>
              <a:rPr lang="en-US" sz="2400" b="1" dirty="0"/>
              <a:t> </a:t>
            </a:r>
            <a:r>
              <a:rPr lang="en-US" sz="2400" b="1" dirty="0" err="1"/>
              <a:t>manusia</a:t>
            </a:r>
            <a:r>
              <a:rPr lang="en-US" sz="2400" b="1" dirty="0"/>
              <a:t> dan </a:t>
            </a:r>
            <a:r>
              <a:rPr lang="en-US" sz="2400" b="1" dirty="0" err="1"/>
              <a:t>si</a:t>
            </a:r>
            <a:r>
              <a:rPr lang="en-US" sz="2400" b="1" dirty="0"/>
              <a:t> Hasan </a:t>
            </a:r>
            <a:r>
              <a:rPr lang="en-US" sz="2400" b="1" dirty="0" err="1"/>
              <a:t>pasti</a:t>
            </a:r>
            <a:r>
              <a:rPr lang="en-US" sz="2400" b="1" dirty="0"/>
              <a:t> </a:t>
            </a:r>
            <a:r>
              <a:rPr lang="en-US" sz="2400" b="1" dirty="0" err="1"/>
              <a:t>akan</a:t>
            </a:r>
            <a:r>
              <a:rPr lang="en-US" sz="2400" b="1" dirty="0"/>
              <a:t> </a:t>
            </a:r>
            <a:r>
              <a:rPr lang="en-US" sz="2400" b="1" dirty="0" err="1"/>
              <a:t>mati</a:t>
            </a:r>
            <a:r>
              <a:rPr lang="en-US" sz="2400" b="1" dirty="0"/>
              <a:t>”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benar</a:t>
            </a:r>
            <a:r>
              <a:rPr lang="en-US" sz="2400" b="1" dirty="0"/>
              <a:t> pula, </a:t>
            </a:r>
            <a:r>
              <a:rPr lang="en-US" sz="2400" b="1" dirty="0" err="1"/>
              <a:t>sebab</a:t>
            </a:r>
            <a:r>
              <a:rPr lang="en-US" sz="2400" b="1" dirty="0"/>
              <a:t> </a:t>
            </a:r>
            <a:r>
              <a:rPr lang="en-US" sz="2400" b="1" dirty="0" err="1"/>
              <a:t>pernyataan</a:t>
            </a:r>
            <a:r>
              <a:rPr lang="en-US" sz="2400" b="1" dirty="0"/>
              <a:t> </a:t>
            </a:r>
            <a:r>
              <a:rPr lang="en-US" sz="2400" b="1" dirty="0" err="1"/>
              <a:t>kedua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konsisten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pernyataan</a:t>
            </a:r>
            <a:r>
              <a:rPr lang="en-US" sz="2400" b="1" dirty="0"/>
              <a:t> yang </a:t>
            </a:r>
            <a:r>
              <a:rPr lang="en-US" sz="2400" b="1" dirty="0" err="1"/>
              <a:t>pertama</a:t>
            </a:r>
            <a:r>
              <a:rPr lang="en-US" sz="2400" b="1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26848-087B-6945-8E27-B486912EEAD2}"/>
              </a:ext>
            </a:extLst>
          </p:cNvPr>
          <p:cNvSpPr/>
          <p:nvPr/>
        </p:nvSpPr>
        <p:spPr>
          <a:xfrm>
            <a:off x="2937587" y="397071"/>
            <a:ext cx="80602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-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Epistemologi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Kebenaran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6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s://www.utem.edu.my/image/newlogo/LogoJawiUTeM_white-01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7" t="22275" r="29918" b="37914"/>
          <a:stretch/>
        </p:blipFill>
        <p:spPr bwMode="auto">
          <a:xfrm>
            <a:off x="228600" y="205255"/>
            <a:ext cx="2274757" cy="124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170C45-C96C-AB4F-8E07-4E6318F29964}"/>
              </a:ext>
            </a:extLst>
          </p:cNvPr>
          <p:cNvSpPr txBox="1"/>
          <p:nvPr/>
        </p:nvSpPr>
        <p:spPr>
          <a:xfrm>
            <a:off x="858416" y="1528691"/>
            <a:ext cx="10580915" cy="500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400" b="1" dirty="0" err="1"/>
              <a:t>Teori</a:t>
            </a:r>
            <a:r>
              <a:rPr lang="en-US" sz="2400" b="1" dirty="0"/>
              <a:t> </a:t>
            </a:r>
            <a:r>
              <a:rPr lang="en-US" sz="2400" b="1" dirty="0" err="1"/>
              <a:t>Pragmatik</a:t>
            </a:r>
            <a:r>
              <a:rPr lang="en-US" sz="2400" b="1" dirty="0"/>
              <a:t> pula </a:t>
            </a:r>
            <a:r>
              <a:rPr lang="en-US" sz="2400" b="1" dirty="0" err="1"/>
              <a:t>melihat</a:t>
            </a:r>
            <a:r>
              <a:rPr lang="en-US" sz="2400" b="1" dirty="0"/>
              <a:t> “</a:t>
            </a:r>
            <a:r>
              <a:rPr lang="en-US" sz="2400" b="1" dirty="0" err="1"/>
              <a:t>kebenaran</a:t>
            </a:r>
            <a:r>
              <a:rPr lang="en-US" sz="2400" b="1" dirty="0"/>
              <a:t> </a:t>
            </a:r>
            <a:r>
              <a:rPr lang="en-US" sz="2400" b="1" dirty="0" err="1"/>
              <a:t>itu</a:t>
            </a:r>
            <a:r>
              <a:rPr lang="en-US" sz="2400" b="1" dirty="0"/>
              <a:t> </a:t>
            </a:r>
            <a:r>
              <a:rPr lang="en-US" sz="2400" b="1" dirty="0" err="1"/>
              <a:t>suatu</a:t>
            </a:r>
            <a:r>
              <a:rPr lang="en-US" sz="2400" b="1" dirty="0"/>
              <a:t> </a:t>
            </a:r>
            <a:r>
              <a:rPr lang="en-US" sz="2400" b="1" dirty="0" err="1"/>
              <a:t>pernyataan</a:t>
            </a:r>
            <a:r>
              <a:rPr lang="en-US" sz="2400" b="1" dirty="0"/>
              <a:t> </a:t>
            </a:r>
            <a:r>
              <a:rPr lang="en-US" sz="2400" b="1" dirty="0" err="1"/>
              <a:t>diukur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kriteria</a:t>
            </a:r>
            <a:r>
              <a:rPr lang="en-US" sz="2400" b="1" dirty="0"/>
              <a:t> </a:t>
            </a:r>
            <a:r>
              <a:rPr lang="en-US" sz="2400" b="1" dirty="0" err="1"/>
              <a:t>apakah</a:t>
            </a:r>
            <a:r>
              <a:rPr lang="en-US" sz="2400" b="1" dirty="0"/>
              <a:t> </a:t>
            </a:r>
            <a:r>
              <a:rPr lang="en-US" sz="2400" b="1" dirty="0" err="1"/>
              <a:t>pernyataan</a:t>
            </a:r>
            <a:r>
              <a:rPr lang="en-US" sz="2400" b="1" dirty="0"/>
              <a:t> </a:t>
            </a:r>
            <a:r>
              <a:rPr lang="en-US" sz="2400" b="1" dirty="0" err="1"/>
              <a:t>tersebut</a:t>
            </a:r>
            <a:r>
              <a:rPr lang="en-US" sz="2400" b="1" dirty="0"/>
              <a:t> </a:t>
            </a:r>
            <a:r>
              <a:rPr lang="en-US" sz="2400" b="1" dirty="0" err="1"/>
              <a:t>bersifat</a:t>
            </a:r>
            <a:r>
              <a:rPr lang="en-US" sz="2400" b="1" dirty="0"/>
              <a:t> </a:t>
            </a:r>
            <a:r>
              <a:rPr lang="en-US" sz="2400" b="1" i="1" dirty="0"/>
              <a:t>functional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praktikal</a:t>
            </a:r>
            <a:r>
              <a:rPr lang="en-US" sz="2400" b="1" dirty="0"/>
              <a:t> </a:t>
            </a:r>
            <a:r>
              <a:rPr lang="en-US" sz="2400" b="1" dirty="0" err="1"/>
              <a:t>kehidupan</a:t>
            </a:r>
            <a:r>
              <a:rPr lang="en-US" sz="2400" b="1" dirty="0"/>
              <a:t>”. </a:t>
            </a:r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400" b="1" dirty="0" err="1"/>
              <a:t>Dengan</a:t>
            </a:r>
            <a:r>
              <a:rPr lang="en-US" sz="2400" b="1" dirty="0"/>
              <a:t> kata lain, “</a:t>
            </a:r>
            <a:r>
              <a:rPr lang="en-US" sz="2400" b="1" dirty="0" err="1"/>
              <a:t>suatu</a:t>
            </a:r>
            <a:r>
              <a:rPr lang="en-US" sz="2400" b="1" dirty="0"/>
              <a:t> </a:t>
            </a:r>
            <a:r>
              <a:rPr lang="en-US" sz="2400" b="1" dirty="0" err="1"/>
              <a:t>pernyataan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benar</a:t>
            </a:r>
            <a:r>
              <a:rPr lang="en-US" sz="2400" b="1" dirty="0"/>
              <a:t> </a:t>
            </a:r>
            <a:r>
              <a:rPr lang="en-US" sz="2400" b="1" dirty="0" err="1"/>
              <a:t>jika</a:t>
            </a:r>
            <a:r>
              <a:rPr lang="en-US" sz="2400" b="1" dirty="0"/>
              <a:t> </a:t>
            </a:r>
            <a:r>
              <a:rPr lang="en-US" sz="2400" b="1" dirty="0" err="1"/>
              <a:t>pernyataan</a:t>
            </a:r>
            <a:r>
              <a:rPr lang="en-US" sz="2400" b="1" dirty="0"/>
              <a:t> </a:t>
            </a:r>
            <a:r>
              <a:rPr lang="en-US" sz="2400" b="1" dirty="0" err="1"/>
              <a:t>itu</a:t>
            </a:r>
            <a:r>
              <a:rPr lang="en-US" sz="2400" b="1" dirty="0"/>
              <a:t> </a:t>
            </a:r>
            <a:r>
              <a:rPr lang="en-US" sz="2400" b="1" dirty="0" err="1"/>
              <a:t>mempunyai</a:t>
            </a:r>
            <a:r>
              <a:rPr lang="en-US" sz="2400" b="1" dirty="0"/>
              <a:t> </a:t>
            </a:r>
            <a:r>
              <a:rPr lang="en-US" sz="2400" b="1" dirty="0" err="1"/>
              <a:t>kegunaan</a:t>
            </a:r>
            <a:r>
              <a:rPr lang="en-US" sz="2400" b="1" dirty="0"/>
              <a:t> dan </a:t>
            </a:r>
            <a:r>
              <a:rPr lang="en-US" sz="2400" b="1" dirty="0" err="1"/>
              <a:t>dimanfaati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kehidupan</a:t>
            </a:r>
            <a:r>
              <a:rPr lang="en-US" sz="2400" b="1" dirty="0"/>
              <a:t> </a:t>
            </a:r>
            <a:r>
              <a:rPr lang="en-US" sz="2400" b="1" dirty="0" err="1"/>
              <a:t>manusia</a:t>
            </a:r>
            <a:r>
              <a:rPr lang="en-US" sz="2400" b="1" dirty="0"/>
              <a:t>”. </a:t>
            </a:r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400" b="1" dirty="0"/>
              <a:t>Kata </a:t>
            </a:r>
            <a:r>
              <a:rPr lang="en-US" sz="2400" b="1" dirty="0" err="1"/>
              <a:t>kunci</a:t>
            </a:r>
            <a:r>
              <a:rPr lang="en-US" sz="2400" b="1" dirty="0"/>
              <a:t> </a:t>
            </a:r>
            <a:r>
              <a:rPr lang="en-US" sz="2400" b="1" dirty="0" err="1"/>
              <a:t>teori</a:t>
            </a:r>
            <a:r>
              <a:rPr lang="en-US" sz="2400" b="1" dirty="0"/>
              <a:t> </a:t>
            </a:r>
            <a:r>
              <a:rPr lang="en-US" sz="2400" b="1" dirty="0" err="1"/>
              <a:t>ini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: </a:t>
            </a:r>
            <a:r>
              <a:rPr lang="en-US" sz="2400" b="1" dirty="0" err="1"/>
              <a:t>kegunaan</a:t>
            </a:r>
            <a:r>
              <a:rPr lang="en-US" sz="2400" b="1" dirty="0"/>
              <a:t> (utility),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dikerjakan</a:t>
            </a:r>
            <a:r>
              <a:rPr lang="en-US" sz="2400" b="1" dirty="0"/>
              <a:t> (workability), </a:t>
            </a:r>
            <a:r>
              <a:rPr lang="en-US" sz="2400" b="1" dirty="0" err="1"/>
              <a:t>akibat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pengaruhnya</a:t>
            </a:r>
            <a:r>
              <a:rPr lang="en-US" sz="2400" b="1" dirty="0"/>
              <a:t> yang </a:t>
            </a:r>
            <a:r>
              <a:rPr lang="en-US" sz="2400" b="1" dirty="0" err="1"/>
              <a:t>memuaskan</a:t>
            </a:r>
            <a:r>
              <a:rPr lang="en-US" sz="2400" b="1" dirty="0"/>
              <a:t> (satisfactory consequences).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387F1-14BA-3149-B85D-4F1BA4649A60}"/>
              </a:ext>
            </a:extLst>
          </p:cNvPr>
          <p:cNvSpPr/>
          <p:nvPr/>
        </p:nvSpPr>
        <p:spPr>
          <a:xfrm>
            <a:off x="2847927" y="322426"/>
            <a:ext cx="80602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-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Epistemologi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Kebenaran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s://www.utem.edu.my/image/newlogo/LogoJawiUTeM_white-01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7" t="22275" r="29918" b="37914"/>
          <a:stretch/>
        </p:blipFill>
        <p:spPr bwMode="auto">
          <a:xfrm>
            <a:off x="228600" y="205255"/>
            <a:ext cx="2274757" cy="124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170C45-C96C-AB4F-8E07-4E6318F29964}"/>
              </a:ext>
            </a:extLst>
          </p:cNvPr>
          <p:cNvSpPr txBox="1"/>
          <p:nvPr/>
        </p:nvSpPr>
        <p:spPr>
          <a:xfrm>
            <a:off x="1071134" y="1790429"/>
            <a:ext cx="10049731" cy="357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400" b="1" dirty="0" err="1"/>
              <a:t>Faham</a:t>
            </a:r>
            <a:r>
              <a:rPr lang="en-US" sz="2400" b="1" dirty="0"/>
              <a:t> </a:t>
            </a:r>
            <a:r>
              <a:rPr lang="en-US" sz="2400" b="1" dirty="0" err="1"/>
              <a:t>pragmatik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mempersoalkan</a:t>
            </a:r>
            <a:r>
              <a:rPr lang="en-US" sz="2400" b="1" dirty="0"/>
              <a:t> </a:t>
            </a:r>
            <a:r>
              <a:rPr lang="en-US" sz="2400" b="1" dirty="0" err="1"/>
              <a:t>apakah</a:t>
            </a:r>
            <a:r>
              <a:rPr lang="en-US" sz="2400" b="1" dirty="0"/>
              <a:t> </a:t>
            </a:r>
            <a:r>
              <a:rPr lang="en-US" sz="2400" b="1" dirty="0" err="1"/>
              <a:t>Tuhan</a:t>
            </a:r>
            <a:r>
              <a:rPr lang="en-US" sz="2400" b="1" dirty="0"/>
              <a:t> </a:t>
            </a:r>
            <a:r>
              <a:rPr lang="en-US" sz="2400" b="1" dirty="0" err="1"/>
              <a:t>memang</a:t>
            </a:r>
            <a:r>
              <a:rPr lang="en-US" sz="2400" b="1" dirty="0"/>
              <a:t> </a:t>
            </a:r>
            <a:r>
              <a:rPr lang="en-US" sz="2400" b="1" dirty="0" err="1"/>
              <a:t>ada</a:t>
            </a:r>
            <a:r>
              <a:rPr lang="en-US" sz="2400" b="1" dirty="0"/>
              <a:t> </a:t>
            </a:r>
            <a:r>
              <a:rPr lang="en-US" sz="2400" b="1" dirty="0" err="1"/>
              <a:t>baik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realiti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idea (whether really or ideally). Yang </a:t>
            </a:r>
            <a:r>
              <a:rPr lang="en-US" sz="2400" b="1" dirty="0" err="1"/>
              <a:t>menjadi</a:t>
            </a:r>
            <a:r>
              <a:rPr lang="en-US" sz="2400" b="1" dirty="0"/>
              <a:t> </a:t>
            </a:r>
            <a:r>
              <a:rPr lang="en-US" sz="2400" b="1" dirty="0" err="1"/>
              <a:t>perhatian</a:t>
            </a:r>
            <a:r>
              <a:rPr lang="en-US" sz="2400" b="1" dirty="0"/>
              <a:t> </a:t>
            </a:r>
            <a:r>
              <a:rPr lang="en-US" sz="2400" b="1" dirty="0" err="1"/>
              <a:t>mereka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elemen</a:t>
            </a:r>
            <a:r>
              <a:rPr lang="en-US" sz="2400" b="1" dirty="0"/>
              <a:t> </a:t>
            </a:r>
            <a:r>
              <a:rPr lang="en-US" sz="2400" b="1" dirty="0" err="1"/>
              <a:t>praktikal</a:t>
            </a:r>
            <a:r>
              <a:rPr lang="en-US" sz="2400" b="1" dirty="0"/>
              <a:t> yang </a:t>
            </a:r>
            <a:r>
              <a:rPr lang="en-US" sz="2400" b="1" dirty="0" err="1"/>
              <a:t>bersifat</a:t>
            </a:r>
            <a:r>
              <a:rPr lang="en-US" sz="2400" b="1" dirty="0"/>
              <a:t> </a:t>
            </a:r>
            <a:r>
              <a:rPr lang="en-US" sz="2400" b="1" i="1" dirty="0"/>
              <a:t>functional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realiti</a:t>
            </a:r>
            <a:r>
              <a:rPr lang="en-US" sz="2400" b="1" dirty="0"/>
              <a:t> </a:t>
            </a:r>
            <a:r>
              <a:rPr lang="en-US" sz="2400" b="1" dirty="0" err="1"/>
              <a:t>kehidupan</a:t>
            </a:r>
            <a:r>
              <a:rPr lang="en-US" sz="2400" b="1" dirty="0"/>
              <a:t>. </a:t>
            </a:r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ü"/>
            </a:pPr>
            <a:endParaRPr lang="en-US" sz="1000" b="1" dirty="0"/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400" b="1" dirty="0" err="1"/>
              <a:t>Ungkapan</a:t>
            </a:r>
            <a:r>
              <a:rPr lang="en-US" sz="2400" b="1" dirty="0"/>
              <a:t> William James “ ….they have a definite meaning for our </a:t>
            </a:r>
            <a:r>
              <a:rPr lang="en-US" sz="2400" b="1" dirty="0" err="1"/>
              <a:t>ptactice</a:t>
            </a:r>
            <a:r>
              <a:rPr lang="en-US" sz="2400" b="1" dirty="0"/>
              <a:t>. We can act as if there were a God”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387F1-14BA-3149-B85D-4F1BA4649A60}"/>
              </a:ext>
            </a:extLst>
          </p:cNvPr>
          <p:cNvSpPr/>
          <p:nvPr/>
        </p:nvSpPr>
        <p:spPr>
          <a:xfrm>
            <a:off x="2847927" y="322426"/>
            <a:ext cx="80602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-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Epistemologi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Kebenaran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9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s://www.utem.edu.my/image/newlogo/LogoJawiUTeM_white-01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7" t="22275" r="29918" b="37914"/>
          <a:stretch/>
        </p:blipFill>
        <p:spPr bwMode="auto">
          <a:xfrm>
            <a:off x="228600" y="111950"/>
            <a:ext cx="2274757" cy="124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170C45-C96C-AB4F-8E07-4E6318F29964}"/>
              </a:ext>
            </a:extLst>
          </p:cNvPr>
          <p:cNvSpPr txBox="1"/>
          <p:nvPr/>
        </p:nvSpPr>
        <p:spPr>
          <a:xfrm>
            <a:off x="485191" y="1248778"/>
            <a:ext cx="10655559" cy="611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400" b="1" dirty="0" err="1"/>
              <a:t>Teori</a:t>
            </a:r>
            <a:r>
              <a:rPr lang="en-US" sz="2400" b="1" dirty="0"/>
              <a:t> Agama dan </a:t>
            </a:r>
            <a:r>
              <a:rPr lang="en-US" sz="2400" b="1" dirty="0" err="1"/>
              <a:t>Tradisi</a:t>
            </a:r>
            <a:r>
              <a:rPr lang="en-US" sz="2400" b="1" dirty="0"/>
              <a:t> </a:t>
            </a:r>
            <a:r>
              <a:rPr lang="en-US" sz="2400" b="1" dirty="0" err="1"/>
              <a:t>merupakan</a:t>
            </a:r>
            <a:r>
              <a:rPr lang="en-US" sz="2400" b="1" dirty="0"/>
              <a:t> </a:t>
            </a:r>
            <a:r>
              <a:rPr lang="en-US" sz="2400" b="1" dirty="0" err="1"/>
              <a:t>kebenaran</a:t>
            </a:r>
            <a:r>
              <a:rPr lang="en-US" sz="2400" b="1" dirty="0"/>
              <a:t> yang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dibuktikan</a:t>
            </a:r>
            <a:r>
              <a:rPr lang="en-US" sz="2400" b="1" dirty="0"/>
              <a:t> oleh </a:t>
            </a:r>
            <a:r>
              <a:rPr lang="en-US" sz="2400" b="1" dirty="0" err="1"/>
              <a:t>akal</a:t>
            </a:r>
            <a:r>
              <a:rPr lang="en-US" sz="2400" b="1" dirty="0"/>
              <a:t> </a:t>
            </a:r>
            <a:r>
              <a:rPr lang="en-US" sz="2400" b="1" dirty="0" err="1"/>
              <a:t>serta</a:t>
            </a:r>
            <a:r>
              <a:rPr lang="en-US" sz="2400" b="1" dirty="0"/>
              <a:t> </a:t>
            </a:r>
            <a:r>
              <a:rPr lang="en-US" sz="2400" b="1" dirty="0" err="1"/>
              <a:t>berdasarkan</a:t>
            </a:r>
            <a:r>
              <a:rPr lang="en-US" sz="2400" b="1" dirty="0"/>
              <a:t> </a:t>
            </a:r>
            <a:r>
              <a:rPr lang="en-US" sz="2400" b="1" dirty="0" err="1"/>
              <a:t>petunjuk</a:t>
            </a:r>
            <a:r>
              <a:rPr lang="en-US" sz="2400" b="1" dirty="0"/>
              <a:t> </a:t>
            </a:r>
            <a:r>
              <a:rPr lang="en-US" sz="2400" b="1" dirty="0" err="1"/>
              <a:t>wahyu</a:t>
            </a:r>
            <a:r>
              <a:rPr lang="en-US" sz="2400" b="1" dirty="0"/>
              <a:t> (revealed knowledge) dan </a:t>
            </a:r>
            <a:r>
              <a:rPr lang="en-US" sz="2400" b="1" dirty="0" err="1"/>
              <a:t>amalan</a:t>
            </a:r>
            <a:r>
              <a:rPr lang="en-US" sz="2400" b="1" dirty="0"/>
              <a:t> </a:t>
            </a:r>
            <a:r>
              <a:rPr lang="en-US" sz="2400" b="1" dirty="0" err="1"/>
              <a:t>adat</a:t>
            </a:r>
            <a:r>
              <a:rPr lang="en-US" sz="2400" b="1" dirty="0"/>
              <a:t> </a:t>
            </a:r>
            <a:r>
              <a:rPr lang="en-US" sz="2400" b="1" dirty="0" err="1"/>
              <a:t>kebiasaan</a:t>
            </a:r>
            <a:r>
              <a:rPr lang="en-US" sz="2400" b="1" dirty="0"/>
              <a:t> (tradition).</a:t>
            </a:r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400" b="1" dirty="0" err="1"/>
              <a:t>Teori</a:t>
            </a:r>
            <a:r>
              <a:rPr lang="en-US" sz="2400" b="1" dirty="0"/>
              <a:t> Agama </a:t>
            </a:r>
            <a:r>
              <a:rPr lang="en-US" sz="2400" b="1" dirty="0" err="1"/>
              <a:t>tentang</a:t>
            </a:r>
            <a:r>
              <a:rPr lang="en-US" sz="2400" b="1" dirty="0"/>
              <a:t> </a:t>
            </a:r>
            <a:r>
              <a:rPr lang="en-US" sz="2400" b="1" dirty="0" err="1"/>
              <a:t>kebenaran</a:t>
            </a:r>
            <a:r>
              <a:rPr lang="en-US" sz="2400" b="1" dirty="0"/>
              <a:t> </a:t>
            </a:r>
            <a:r>
              <a:rPr lang="en-US" sz="2400" b="1" dirty="0" err="1"/>
              <a:t>itu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mutlak</a:t>
            </a:r>
            <a:r>
              <a:rPr lang="en-US" sz="2400" b="1" dirty="0"/>
              <a:t> </a:t>
            </a:r>
            <a:r>
              <a:rPr lang="en-US" sz="2400" b="1" dirty="0" err="1"/>
              <a:t>selamanya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akan</a:t>
            </a:r>
            <a:r>
              <a:rPr lang="en-US" sz="2400" b="1" dirty="0"/>
              <a:t> </a:t>
            </a:r>
            <a:r>
              <a:rPr lang="en-US" sz="2400" b="1" dirty="0" err="1"/>
              <a:t>berubah</a:t>
            </a:r>
            <a:r>
              <a:rPr lang="en-US" sz="2400" b="1" dirty="0"/>
              <a:t> kerana </a:t>
            </a:r>
            <a:r>
              <a:rPr lang="en-US" sz="2400" b="1" dirty="0" err="1"/>
              <a:t>ianya</a:t>
            </a:r>
            <a:r>
              <a:rPr lang="en-US" sz="2400" b="1" dirty="0"/>
              <a:t> </a:t>
            </a:r>
            <a:r>
              <a:rPr lang="en-US" sz="2400" b="1" dirty="0" err="1"/>
              <a:t>bagai</a:t>
            </a:r>
            <a:r>
              <a:rPr lang="en-US" sz="2400" b="1" dirty="0"/>
              <a:t> </a:t>
            </a:r>
            <a:r>
              <a:rPr lang="en-US" sz="2400" b="1" dirty="0" err="1"/>
              <a:t>tiang</a:t>
            </a:r>
            <a:r>
              <a:rPr lang="en-US" sz="2400" b="1" dirty="0"/>
              <a:t> </a:t>
            </a:r>
            <a:r>
              <a:rPr lang="en-US" sz="2400" b="1" dirty="0" err="1"/>
              <a:t>seri</a:t>
            </a:r>
            <a:r>
              <a:rPr lang="en-US" sz="2400" b="1" dirty="0"/>
              <a:t> </a:t>
            </a:r>
            <a:r>
              <a:rPr lang="en-US" sz="2400" b="1" dirty="0" err="1"/>
              <a:t>asas</a:t>
            </a:r>
            <a:r>
              <a:rPr lang="en-US" sz="2400" b="1" dirty="0"/>
              <a:t> </a:t>
            </a:r>
            <a:r>
              <a:rPr lang="en-US" sz="2400" b="1" dirty="0" err="1"/>
              <a:t>binaan</a:t>
            </a:r>
            <a:r>
              <a:rPr lang="en-US" sz="2400" b="1" dirty="0"/>
              <a:t> (</a:t>
            </a:r>
            <a:r>
              <a:rPr lang="en-US" sz="2400" b="1"/>
              <a:t>fundamental basis) kepercayaan</a:t>
            </a:r>
            <a:r>
              <a:rPr lang="en-US" sz="2400" b="1" dirty="0"/>
              <a:t>, </a:t>
            </a:r>
            <a:r>
              <a:rPr lang="en-US" sz="2400" b="1" dirty="0" err="1"/>
              <a:t>akidah</a:t>
            </a:r>
            <a:r>
              <a:rPr lang="en-US" sz="2400" b="1" dirty="0"/>
              <a:t> dan </a:t>
            </a:r>
            <a:r>
              <a:rPr lang="en-US" sz="2400" b="1" dirty="0" err="1"/>
              <a:t>tauhid</a:t>
            </a:r>
            <a:r>
              <a:rPr lang="en-US" sz="2400" b="1" dirty="0"/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2400" b="1" dirty="0" err="1"/>
              <a:t>Teori</a:t>
            </a:r>
            <a:r>
              <a:rPr lang="en-US" sz="2400" b="1" dirty="0"/>
              <a:t> </a:t>
            </a:r>
            <a:r>
              <a:rPr lang="en-US" sz="2400" b="1" dirty="0" err="1"/>
              <a:t>Tradisi</a:t>
            </a:r>
            <a:r>
              <a:rPr lang="en-US" sz="2400" b="1" dirty="0"/>
              <a:t> </a:t>
            </a:r>
            <a:r>
              <a:rPr lang="en-US" sz="2400" b="1" dirty="0" err="1"/>
              <a:t>mengenai</a:t>
            </a:r>
            <a:r>
              <a:rPr lang="en-US" sz="2400" b="1" dirty="0"/>
              <a:t> </a:t>
            </a:r>
            <a:r>
              <a:rPr lang="en-US" sz="2400" b="1" dirty="0" err="1"/>
              <a:t>kebenaran</a:t>
            </a:r>
            <a:r>
              <a:rPr lang="en-US" sz="2400" b="1" dirty="0"/>
              <a:t> pula </a:t>
            </a:r>
            <a:r>
              <a:rPr lang="en-US" sz="2400" b="1" dirty="0" err="1"/>
              <a:t>tertakluk</a:t>
            </a:r>
            <a:r>
              <a:rPr lang="en-US" sz="2400" b="1" dirty="0"/>
              <a:t> </a:t>
            </a:r>
            <a:r>
              <a:rPr lang="en-US" sz="2400" b="1" dirty="0" err="1"/>
              <a:t>kepada</a:t>
            </a:r>
            <a:r>
              <a:rPr lang="en-US" sz="2400" b="1" dirty="0"/>
              <a:t> </a:t>
            </a:r>
            <a:r>
              <a:rPr lang="en-US" sz="2400" b="1" dirty="0" err="1"/>
              <a:t>justifikasi</a:t>
            </a:r>
            <a:r>
              <a:rPr lang="en-US" sz="2400" b="1" dirty="0"/>
              <a:t> dan </a:t>
            </a:r>
            <a:r>
              <a:rPr lang="en-US" sz="2400" b="1" dirty="0" err="1"/>
              <a:t>modifikasi</a:t>
            </a:r>
            <a:r>
              <a:rPr lang="en-US" sz="2400" b="1" dirty="0"/>
              <a:t> </a:t>
            </a:r>
            <a:r>
              <a:rPr lang="en-US" sz="2400" b="1" dirty="0" err="1"/>
              <a:t>bersesuaian</a:t>
            </a:r>
            <a:r>
              <a:rPr lang="en-US" sz="2400" b="1" dirty="0"/>
              <a:t> </a:t>
            </a:r>
            <a:r>
              <a:rPr lang="en-US" sz="2400" b="1" dirty="0" err="1"/>
              <a:t>permintaan</a:t>
            </a:r>
            <a:r>
              <a:rPr lang="en-US" sz="2400" b="1" dirty="0"/>
              <a:t> </a:t>
            </a:r>
            <a:r>
              <a:rPr lang="en-US" sz="2400" b="1" dirty="0" err="1"/>
              <a:t>semasa</a:t>
            </a:r>
            <a:r>
              <a:rPr lang="en-US" sz="2400" b="1" dirty="0"/>
              <a:t>. </a:t>
            </a:r>
            <a:r>
              <a:rPr lang="en-US" sz="2400" b="1" dirty="0" err="1"/>
              <a:t>Kebiasaan</a:t>
            </a:r>
            <a:r>
              <a:rPr lang="en-US" sz="2400" b="1" dirty="0"/>
              <a:t> </a:t>
            </a:r>
            <a:r>
              <a:rPr lang="en-US" sz="2400" b="1" dirty="0" err="1"/>
              <a:t>amalan</a:t>
            </a:r>
            <a:r>
              <a:rPr lang="en-US" sz="2400" b="1" dirty="0"/>
              <a:t> </a:t>
            </a:r>
            <a:r>
              <a:rPr lang="en-US" sz="2400" b="1" dirty="0" err="1"/>
              <a:t>itu</a:t>
            </a:r>
            <a:r>
              <a:rPr lang="en-US" sz="2400" b="1" dirty="0"/>
              <a:t> </a:t>
            </a:r>
            <a:r>
              <a:rPr lang="en-US" sz="2400" b="1" dirty="0" err="1"/>
              <a:t>boleh</a:t>
            </a:r>
            <a:r>
              <a:rPr lang="en-US" sz="2400" b="1" dirty="0"/>
              <a:t> </a:t>
            </a:r>
            <a:r>
              <a:rPr lang="en-US" sz="2400" b="1" dirty="0" err="1"/>
              <a:t>diselaraskan</a:t>
            </a:r>
            <a:r>
              <a:rPr lang="en-US" sz="2400" b="1" dirty="0"/>
              <a:t> </a:t>
            </a:r>
            <a:r>
              <a:rPr lang="en-US" sz="2400" b="1" dirty="0" err="1"/>
              <a:t>mengikut</a:t>
            </a:r>
            <a:r>
              <a:rPr lang="en-US" sz="2400" b="1" dirty="0"/>
              <a:t> </a:t>
            </a:r>
            <a:r>
              <a:rPr lang="en-US" sz="2400" b="1" dirty="0" err="1"/>
              <a:t>perkembangan</a:t>
            </a:r>
            <a:r>
              <a:rPr lang="en-US" sz="2400" b="1" dirty="0"/>
              <a:t> dan </a:t>
            </a:r>
            <a:r>
              <a:rPr lang="en-US" sz="2400" b="1" dirty="0" err="1"/>
              <a:t>keperluan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batasan</a:t>
            </a:r>
            <a:r>
              <a:rPr lang="en-US" sz="2400" b="1" dirty="0"/>
              <a:t> moral/</a:t>
            </a:r>
            <a:r>
              <a:rPr lang="en-US" sz="2400" b="1" dirty="0" err="1"/>
              <a:t>adat</a:t>
            </a:r>
            <a:r>
              <a:rPr lang="en-US" sz="2400" b="1" dirty="0"/>
              <a:t> </a:t>
            </a:r>
            <a:r>
              <a:rPr lang="en-US" sz="2400" b="1" dirty="0" err="1"/>
              <a:t>istiadat</a:t>
            </a:r>
            <a:r>
              <a:rPr lang="en-US" sz="2400" b="1" dirty="0"/>
              <a:t> yang </a:t>
            </a:r>
            <a:r>
              <a:rPr lang="en-US" sz="2400" b="1" dirty="0" err="1"/>
              <a:t>sedia</a:t>
            </a:r>
            <a:r>
              <a:rPr lang="en-US" sz="2400" b="1" dirty="0"/>
              <a:t> </a:t>
            </a:r>
            <a:r>
              <a:rPr lang="en-US" sz="2400" b="1" dirty="0" err="1"/>
              <a:t>ada</a:t>
            </a:r>
            <a:r>
              <a:rPr lang="en-US" sz="2400" b="1" dirty="0"/>
              <a:t>.</a:t>
            </a:r>
          </a:p>
          <a:p>
            <a:pPr algn="just">
              <a:lnSpc>
                <a:spcPct val="150000"/>
              </a:lnSpc>
              <a:buClr>
                <a:schemeClr val="accent6"/>
              </a:buClr>
            </a:pPr>
            <a:endParaRPr lang="en-US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AE3D6-051F-2D4C-AF83-4B92A0D503D6}"/>
              </a:ext>
            </a:extLst>
          </p:cNvPr>
          <p:cNvSpPr/>
          <p:nvPr/>
        </p:nvSpPr>
        <p:spPr>
          <a:xfrm>
            <a:off x="2791943" y="244875"/>
            <a:ext cx="80602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-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Teori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Epistemologi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itchFamily="18" charset="0"/>
              </a:rPr>
              <a:t>Kebenaran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313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2209</TotalTime>
  <Words>1022</Words>
  <Application>Microsoft Macintosh PowerPoint</Application>
  <PresentationFormat>Widescreen</PresentationFormat>
  <Paragraphs>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Cooper Black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PROFESOR MADYA DATUK DR. SU'AIDI BIN DATO' SAFEI</cp:lastModifiedBy>
  <cp:revision>143</cp:revision>
  <cp:lastPrinted>2019-12-17T01:15:38Z</cp:lastPrinted>
  <dcterms:created xsi:type="dcterms:W3CDTF">2019-11-16T08:58:53Z</dcterms:created>
  <dcterms:modified xsi:type="dcterms:W3CDTF">2020-02-05T03:07:10Z</dcterms:modified>
</cp:coreProperties>
</file>