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55"/>
  </p:notesMasterIdLst>
  <p:sldIdLst>
    <p:sldId id="306" r:id="rId2"/>
    <p:sldId id="316" r:id="rId3"/>
    <p:sldId id="312" r:id="rId4"/>
    <p:sldId id="384" r:id="rId5"/>
    <p:sldId id="399" r:id="rId6"/>
    <p:sldId id="410" r:id="rId7"/>
    <p:sldId id="400" r:id="rId8"/>
    <p:sldId id="389" r:id="rId9"/>
    <p:sldId id="411" r:id="rId10"/>
    <p:sldId id="413" r:id="rId11"/>
    <p:sldId id="414" r:id="rId12"/>
    <p:sldId id="385" r:id="rId13"/>
    <p:sldId id="390" r:id="rId14"/>
    <p:sldId id="415" r:id="rId15"/>
    <p:sldId id="416" r:id="rId16"/>
    <p:sldId id="417" r:id="rId17"/>
    <p:sldId id="401" r:id="rId18"/>
    <p:sldId id="391" r:id="rId19"/>
    <p:sldId id="418" r:id="rId20"/>
    <p:sldId id="419" r:id="rId21"/>
    <p:sldId id="386" r:id="rId22"/>
    <p:sldId id="392" r:id="rId23"/>
    <p:sldId id="402" r:id="rId24"/>
    <p:sldId id="403" r:id="rId25"/>
    <p:sldId id="393" r:id="rId26"/>
    <p:sldId id="404" r:id="rId27"/>
    <p:sldId id="420" r:id="rId28"/>
    <p:sldId id="421" r:id="rId29"/>
    <p:sldId id="405" r:id="rId30"/>
    <p:sldId id="422" r:id="rId31"/>
    <p:sldId id="387" r:id="rId32"/>
    <p:sldId id="394" r:id="rId33"/>
    <p:sldId id="406" r:id="rId34"/>
    <p:sldId id="424" r:id="rId35"/>
    <p:sldId id="425" r:id="rId36"/>
    <p:sldId id="426" r:id="rId37"/>
    <p:sldId id="395" r:id="rId38"/>
    <p:sldId id="427" r:id="rId39"/>
    <p:sldId id="428" r:id="rId40"/>
    <p:sldId id="407" r:id="rId41"/>
    <p:sldId id="388" r:id="rId42"/>
    <p:sldId id="396" r:id="rId43"/>
    <p:sldId id="430" r:id="rId44"/>
    <p:sldId id="408" r:id="rId45"/>
    <p:sldId id="397" r:id="rId46"/>
    <p:sldId id="409" r:id="rId47"/>
    <p:sldId id="320" r:id="rId48"/>
    <p:sldId id="398" r:id="rId49"/>
    <p:sldId id="431" r:id="rId50"/>
    <p:sldId id="433" r:id="rId51"/>
    <p:sldId id="432" r:id="rId52"/>
    <p:sldId id="383" r:id="rId53"/>
    <p:sldId id="303" r:id="rId54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5153"/>
    <a:srgbClr val="8A8A8A"/>
    <a:srgbClr val="6B6B6B"/>
    <a:srgbClr val="264DAE"/>
    <a:srgbClr val="4ADAD7"/>
    <a:srgbClr val="90A3A6"/>
    <a:srgbClr val="EDDFF5"/>
    <a:srgbClr val="493B93"/>
    <a:srgbClr val="80808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80" autoAdjust="0"/>
    <p:restoredTop sz="97094" autoAdjust="0"/>
  </p:normalViewPr>
  <p:slideViewPr>
    <p:cSldViewPr snapToGrid="0">
      <p:cViewPr varScale="1">
        <p:scale>
          <a:sx n="111" d="100"/>
          <a:sy n="111" d="100"/>
        </p:scale>
        <p:origin x="195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33006-993C-46CE-BE81-A42F2D8A626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2CD79-D36A-4E01-AE1C-064887FE9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7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3.1.1.1 Authentication without AAA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3.2.1.4 Fine-Tuning the Authentication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3.2.2.1 Debug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3.2.2.2 Debugging AAA 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3.3.1.1 Comparing Local AAA and Server-Based</a:t>
            </a:r>
            <a:r>
              <a:rPr lang="en-US" baseline="0" dirty="0"/>
              <a:t> AAA Implementations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3.3.1.2 Introducing Cisco Secure Access Control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3.3.2.1 Introducing TACACS+ and RADIUS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3.3.2.2 TACACS+</a:t>
            </a:r>
            <a:r>
              <a:rPr lang="en-US" baseline="0" dirty="0"/>
              <a:t> 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3.3.2.3 RADIUS 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3.3.2.4 Integration of TACACS+ and ACS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3.3.2.5 Integration of</a:t>
            </a:r>
            <a:r>
              <a:rPr lang="en-US" baseline="0" dirty="0"/>
              <a:t> AAA with Active Directory</a:t>
            </a:r>
          </a:p>
          <a:p>
            <a:r>
              <a:rPr lang="en-US" dirty="0"/>
              <a:t>3.3.2.6 Video - Integration of AAA with Identity Service Engine</a:t>
            </a:r>
          </a:p>
          <a:p>
            <a:r>
              <a:rPr lang="en-US" dirty="0"/>
              <a:t>3.3.2.7 Activity - Identify</a:t>
            </a:r>
            <a:r>
              <a:rPr lang="en-US" baseline="0" dirty="0"/>
              <a:t> the AAA Communication Protocol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3.1.1.1 </a:t>
            </a:r>
            <a:r>
              <a:rPr lang="en-US"/>
              <a:t>Authentication without AAA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3.4.1.1 Steps for Configuring Server-Based AAA Authentication with CLI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3.4.1.2 Configuring the</a:t>
            </a:r>
            <a:r>
              <a:rPr lang="en-US" baseline="0" dirty="0"/>
              <a:t> CLI for TACACS+ Servers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3.4.1.3 Configuring the CLI for RADIUS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3.4.1.4 Configure Authentication to Use the AAA Server</a:t>
            </a:r>
          </a:p>
          <a:p>
            <a:r>
              <a:rPr lang="en-US" dirty="0"/>
              <a:t>Syntax Checker - Configure Server-Based AAA 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3.4.2.1 Monitoring Authentication Traffic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3.4.2.2 Debugging TACACS+ and RADIUS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3.4.2.2 Debugging TACACS+</a:t>
            </a:r>
            <a:r>
              <a:rPr lang="en-US" baseline="0" dirty="0"/>
              <a:t> and RADIUS (Cont.)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3.4.2.3</a:t>
            </a:r>
            <a:r>
              <a:rPr lang="en-US" baseline="0" dirty="0"/>
              <a:t> Video Demonstration: Configure a Cisco Router to Access a AAA RADIUS Server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3.5.1.1 Introduction to Server-Based AAA Authorization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3.5.1.2 AAA Authorization</a:t>
            </a:r>
            <a:r>
              <a:rPr lang="en-US" baseline="0" dirty="0"/>
              <a:t> Configuration with CLI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3.5.2.1 Introduction to Server-Based AAA Accounting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3.1.1.2 AAA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3.5.2.2 AAA Accounting Configuration with CLI</a:t>
            </a:r>
          </a:p>
          <a:p>
            <a:r>
              <a:rPr lang="en-US" dirty="0"/>
              <a:t>Syntax</a:t>
            </a:r>
            <a:r>
              <a:rPr lang="en-US" baseline="0" dirty="0"/>
              <a:t> Checker - Configure AAA 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3.5.3.1 Security Using 802.1X Port-Based 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3.5.3.2 802.1X Port Authorization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3.5.3.3 Configuring 802.1X</a:t>
            </a:r>
          </a:p>
          <a:p>
            <a:r>
              <a:rPr lang="en-US" dirty="0"/>
              <a:t>Syntax Checker - Configure 802.1X Port-Authentication on a 2960 Switch</a:t>
            </a:r>
          </a:p>
          <a:p>
            <a:r>
              <a:rPr lang="en-US" dirty="0"/>
              <a:t>3.6.1.1 Packet Tracer - Configure Authentication on Cisco Routers</a:t>
            </a:r>
          </a:p>
          <a:p>
            <a:r>
              <a:rPr lang="en-US" dirty="0"/>
              <a:t>3.6.1.2 Lab - Securing Administrative</a:t>
            </a:r>
            <a:r>
              <a:rPr lang="en-US" baseline="0" dirty="0"/>
              <a:t> Access Using AAA and RADIUS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3.6.1.1 Packet Tracer - Configure Authentication on Cisco Routers</a:t>
            </a:r>
          </a:p>
          <a:p>
            <a:r>
              <a:rPr lang="en-US" dirty="0"/>
              <a:t>3.6.1.2 Lab - Securing Administrative</a:t>
            </a:r>
            <a:r>
              <a:rPr lang="en-US" baseline="0" dirty="0"/>
              <a:t> Access Using AAA and RADIUS</a:t>
            </a:r>
          </a:p>
          <a:p>
            <a:r>
              <a:rPr lang="en-US" baseline="0" dirty="0"/>
              <a:t>3.6.1.3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18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3.1.2.1 Authentication Modes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3.1.2.2 Authorization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3.1.2.3 Accounting</a:t>
            </a:r>
          </a:p>
          <a:p>
            <a:r>
              <a:rPr lang="en-US" dirty="0"/>
              <a:t>3.1.2.4 Activity - </a:t>
            </a:r>
            <a:r>
              <a:rPr lang="en-US" dirty="0" err="1"/>
              <a:t>Indentify</a:t>
            </a:r>
            <a:r>
              <a:rPr lang="en-US" dirty="0"/>
              <a:t> the Characteristics of AAA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3.2.1.1 Authenticating Administrative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3.2.1.2 Authentication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3.2.1.3 Default and Named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17279"/>
            <a:ext cx="8588861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2592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Two Column</a:t>
            </a:r>
            <a:br>
              <a:rPr lang="en-US" dirty="0"/>
            </a:br>
            <a:r>
              <a:rPr lang="en-US" dirty="0"/>
              <a:t>Title Left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>
              <a:buClr>
                <a:schemeClr val="accent5"/>
              </a:buClr>
              <a:buFontTx/>
              <a:buNone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Body copy uses sentence capital letters only, size 20, left aligned</a:t>
            </a:r>
          </a:p>
          <a:p>
            <a:pPr lvl="1"/>
            <a:r>
              <a:rPr lang="en-US" dirty="0"/>
              <a:t>Sub-bullets are size 18 </a:t>
            </a:r>
            <a:br>
              <a:rPr lang="en-US" dirty="0"/>
            </a:br>
            <a:r>
              <a:rPr lang="en-US" dirty="0"/>
              <a:t>and indented</a:t>
            </a:r>
          </a:p>
          <a:p>
            <a:pPr lvl="1"/>
            <a:r>
              <a:rPr lang="en-US" dirty="0"/>
              <a:t>Hyperlink: www.cisco.com </a:t>
            </a:r>
          </a:p>
          <a:p>
            <a:pPr lvl="0"/>
            <a:r>
              <a:rPr lang="en-US" dirty="0"/>
              <a:t>Use Cisco highlight color, bold, or both when emphasizing words, </a:t>
            </a:r>
            <a:br>
              <a:rPr lang="en-US" dirty="0"/>
            </a:br>
            <a:r>
              <a:rPr lang="en-US" dirty="0"/>
              <a:t>do not italicize; use yellow on the </a:t>
            </a:r>
            <a:br>
              <a:rPr lang="en-US" dirty="0"/>
            </a:br>
            <a:r>
              <a:rPr lang="en-US" dirty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Body copy uses sentence capital letters only, size 20, left aligned</a:t>
            </a:r>
          </a:p>
          <a:p>
            <a:pPr lvl="1"/>
            <a:r>
              <a:rPr lang="en-US" dirty="0"/>
              <a:t>Sub-bullets are size 18 </a:t>
            </a:r>
            <a:br>
              <a:rPr lang="en-US" dirty="0"/>
            </a:br>
            <a:r>
              <a:rPr lang="en-US" dirty="0"/>
              <a:t>and indented</a:t>
            </a:r>
          </a:p>
          <a:p>
            <a:pPr lvl="1"/>
            <a:r>
              <a:rPr lang="en-US" dirty="0"/>
              <a:t>Hyperlink: www.cisco.com </a:t>
            </a:r>
          </a:p>
          <a:p>
            <a:pPr lvl="0"/>
            <a:r>
              <a:rPr lang="en-US" dirty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Slide Title Goes Here</a:t>
            </a:r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/>
              <a:t>Source: Placeholder for Notes Is 12 Points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Slide Title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/>
              <a:t>Insert photo here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Slide Title Goes Here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Presenter Name and Title Go Here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538" indent="-236538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“Format large quotes using this slide layout. Be sure to cite your source below.”</a:t>
            </a: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Format large quotes using this slide layout. Be sure to cite your source below.”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Public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/>
              <a:t>Source</a:t>
            </a:r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Telling Shared Experiences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/>
              <a:t>Tell your story here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70477232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/>
              <a:t>Presenter Name and Title Go Here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/>
              <a:t>Demo Title</a:t>
            </a: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/>
              <a:t>Insert photo here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Public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Large photo </a:t>
            </a:r>
            <a:br>
              <a:rPr lang="en-US" dirty="0"/>
            </a:br>
            <a:r>
              <a:rPr lang="en-US" dirty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Public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Public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Public</a:t>
            </a: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Photo placeholder</a:t>
            </a:r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Public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/>
              <a:t>Full bleed image placeholder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video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36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/>
              <a:t>Presenter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Public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+mj-lt"/>
              </a:rPr>
              <a:t>Thank you.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+mj-lt"/>
              </a:rPr>
              <a:t>Thank you.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7793137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/>
              <a:t>Segue Title Here</a:t>
            </a: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Public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/>
              <a:t>Segue Title Here</a:t>
            </a: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Public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5715276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/>
              <a:t>Segue Title Here</a:t>
            </a: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Public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7243975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7279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221224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548096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/>
              <a:t>Slide Title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808080"/>
                </a:solidFill>
                <a:latin typeface="+mj-lt"/>
              </a:rPr>
              <a:t>Cisco Public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30" r:id="rId2"/>
    <p:sldLayoutId id="2147483929" r:id="rId3"/>
    <p:sldLayoutId id="2147483937" r:id="rId4"/>
    <p:sldLayoutId id="2147483900" r:id="rId5"/>
    <p:sldLayoutId id="2147483931" r:id="rId6"/>
    <p:sldLayoutId id="2147483932" r:id="rId7"/>
    <p:sldLayoutId id="2147483933" r:id="rId8"/>
    <p:sldLayoutId id="2147483902" r:id="rId9"/>
    <p:sldLayoutId id="2147483903" r:id="rId10"/>
    <p:sldLayoutId id="2147483935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3" r:id="rId18"/>
    <p:sldLayoutId id="2147483911" r:id="rId19"/>
    <p:sldLayoutId id="2147483912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1" r:id="rId27"/>
    <p:sldLayoutId id="2147483922" r:id="rId28"/>
    <p:sldLayoutId id="2147483936" r:id="rId29"/>
    <p:sldLayoutId id="2147483923" r:id="rId30"/>
    <p:sldLayoutId id="2147483924" r:id="rId31"/>
    <p:sldLayoutId id="2147483925" r:id="rId32"/>
    <p:sldLayoutId id="2147483926" r:id="rId33"/>
    <p:sldLayoutId id="2147483927" r:id="rId34"/>
  </p:sldLayoutIdLst>
  <p:transition>
    <p:wipe dir="r"/>
  </p:transition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tabLst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CCNA Security v2.0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4" y="722449"/>
            <a:ext cx="7681636" cy="2907239"/>
          </a:xfrm>
        </p:spPr>
        <p:txBody>
          <a:bodyPr/>
          <a:lstStyle/>
          <a:p>
            <a:r>
              <a:rPr lang="en-US" sz="4000" dirty="0"/>
              <a:t>Chapter 3:</a:t>
            </a:r>
            <a:br>
              <a:rPr lang="en-US" sz="4000" dirty="0"/>
            </a:br>
            <a:r>
              <a:rPr lang="en-US" sz="4000" dirty="0"/>
              <a:t>Authentication, Authorization, and Accounting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Authorization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833438" y="1546808"/>
            <a:ext cx="3619500" cy="4299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AAA </a:t>
            </a:r>
            <a:r>
              <a:rPr lang="en-US" sz="1800" dirty="0"/>
              <a:t>Authorization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968712"/>
            <a:ext cx="74771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02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Accounting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Types of accounting information:</a:t>
            </a:r>
          </a:p>
          <a:p>
            <a:r>
              <a:rPr lang="en-US" sz="1800" dirty="0"/>
              <a:t>Network</a:t>
            </a:r>
          </a:p>
          <a:p>
            <a:r>
              <a:rPr lang="en-US" sz="1800" dirty="0"/>
              <a:t>Connection</a:t>
            </a:r>
          </a:p>
          <a:p>
            <a:r>
              <a:rPr lang="en-US" sz="1800" dirty="0"/>
              <a:t>EXEC</a:t>
            </a:r>
          </a:p>
          <a:p>
            <a:r>
              <a:rPr lang="en-US" sz="1800" dirty="0"/>
              <a:t>System</a:t>
            </a:r>
          </a:p>
          <a:p>
            <a:r>
              <a:rPr lang="en-US" sz="1800" dirty="0"/>
              <a:t>Command</a:t>
            </a:r>
          </a:p>
          <a:p>
            <a:r>
              <a:rPr lang="en-US" sz="1800" dirty="0"/>
              <a:t>Resource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2686281" y="2597559"/>
            <a:ext cx="2041648" cy="3915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AAA Accounting</a:t>
            </a:r>
            <a:endParaRPr lang="en-US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281" y="2989086"/>
            <a:ext cx="5858365" cy="2682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85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1684020"/>
            <a:ext cx="8112125" cy="1186296"/>
          </a:xfrm>
        </p:spPr>
        <p:txBody>
          <a:bodyPr/>
          <a:lstStyle/>
          <a:p>
            <a:r>
              <a:rPr lang="en-US" sz="4000" dirty="0"/>
              <a:t>Section 3.2:</a:t>
            </a:r>
            <a:br>
              <a:rPr lang="en-US" sz="4000" dirty="0"/>
            </a:br>
            <a:r>
              <a:rPr lang="en-US" sz="4000" dirty="0"/>
              <a:t>Local AAA Authentication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119628"/>
            <a:ext cx="8577072" cy="2023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Upon completion of this section, you should be able to:</a:t>
            </a:r>
          </a:p>
          <a:p>
            <a:r>
              <a:rPr lang="en-US" sz="1800" dirty="0"/>
              <a:t>Configure AAA authentication, using the CLI, to validate users against a local database.</a:t>
            </a:r>
          </a:p>
          <a:p>
            <a:r>
              <a:rPr lang="en-US" sz="1800" dirty="0"/>
              <a:t>Troubleshoot AAA authentication that validates users against a local database.</a:t>
            </a:r>
          </a:p>
        </p:txBody>
      </p:sp>
    </p:spTree>
    <p:extLst>
      <p:ext uri="{BB962C8B-B14F-4D97-AF65-F5344CB8AC3E}">
        <p14:creationId xmlns:p14="http://schemas.microsoft.com/office/powerpoint/2010/main" val="190980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Topic 3.2.1:</a:t>
            </a:r>
            <a:br>
              <a:rPr lang="en-US" sz="2800" dirty="0"/>
            </a:br>
            <a:r>
              <a:rPr lang="en-US" sz="2800" dirty="0"/>
              <a:t>Configuring Local AAA Authentication with CLI</a:t>
            </a:r>
          </a:p>
        </p:txBody>
      </p:sp>
    </p:spTree>
    <p:extLst>
      <p:ext uri="{BB962C8B-B14F-4D97-AF65-F5344CB8AC3E}">
        <p14:creationId xmlns:p14="http://schemas.microsoft.com/office/powerpoint/2010/main" val="12575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Authenticating Administrative Access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Add usernames and passwords to the local router database for users that need administrative access to the router.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Enable AAA globally on the router.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Configure AAA parameters on the router.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Confirm and troubleshoot the AAA configuration.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65" y="3857625"/>
            <a:ext cx="66675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3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Authentication Methods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346" y="3534758"/>
            <a:ext cx="5545831" cy="28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20" y="1082253"/>
            <a:ext cx="5614148" cy="2253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61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Default and Named Methods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640079" y="1237488"/>
            <a:ext cx="4669587" cy="3915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Example Local AAA Authentication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" y="1629015"/>
            <a:ext cx="663892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742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Fine-Tuning the Authentication Configuration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481832" y="5165768"/>
            <a:ext cx="1980268" cy="6497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Show Unique ID of a Session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891" y="1224195"/>
            <a:ext cx="6410896" cy="207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891" y="3683406"/>
            <a:ext cx="6410896" cy="6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839" y="4780430"/>
            <a:ext cx="6391897" cy="142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 txBox="1">
            <a:spLocks/>
          </p:cNvSpPr>
          <p:nvPr/>
        </p:nvSpPr>
        <p:spPr>
          <a:xfrm>
            <a:off x="422571" y="3724189"/>
            <a:ext cx="1980268" cy="6123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Display Locked Out Users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81832" y="1938935"/>
            <a:ext cx="1921007" cy="6444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Command Syntax</a:t>
            </a:r>
          </a:p>
        </p:txBody>
      </p:sp>
    </p:spTree>
    <p:extLst>
      <p:ext uri="{BB962C8B-B14F-4D97-AF65-F5344CB8AC3E}">
        <p14:creationId xmlns:p14="http://schemas.microsoft.com/office/powerpoint/2010/main" val="89366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Topic 3.2.2:</a:t>
            </a:r>
            <a:br>
              <a:rPr lang="en-US" sz="2800" dirty="0"/>
            </a:br>
            <a:r>
              <a:rPr lang="en-US" sz="2800" dirty="0"/>
              <a:t>Troubleshooting Local AAA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02133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Debug Options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1843088" y="1237487"/>
            <a:ext cx="5956206" cy="3915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Debug</a:t>
            </a:r>
            <a:r>
              <a:rPr lang="en-US" sz="2000" dirty="0"/>
              <a:t> Local AAA Authentication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1629015"/>
            <a:ext cx="545782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69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Chapter Outline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99991" y="777667"/>
            <a:ext cx="5663681" cy="528767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3.0 Introduction</a:t>
            </a:r>
          </a:p>
          <a:p>
            <a:r>
              <a:rPr lang="en-US" sz="1600" dirty="0">
                <a:solidFill>
                  <a:schemeClr val="tx2"/>
                </a:solidFill>
              </a:rPr>
              <a:t>3.1 Purpose of the AAA</a:t>
            </a:r>
          </a:p>
          <a:p>
            <a:r>
              <a:rPr lang="en-US" sz="1600" dirty="0">
                <a:solidFill>
                  <a:schemeClr val="tx2"/>
                </a:solidFill>
              </a:rPr>
              <a:t>3.2 Local AAA Authentication</a:t>
            </a:r>
          </a:p>
          <a:p>
            <a:r>
              <a:rPr lang="en-US" sz="1600" dirty="0">
                <a:solidFill>
                  <a:schemeClr val="tx2"/>
                </a:solidFill>
              </a:rPr>
              <a:t>3.3 Server-Based AAA</a:t>
            </a:r>
          </a:p>
          <a:p>
            <a:r>
              <a:rPr lang="en-US" sz="1600" dirty="0">
                <a:solidFill>
                  <a:schemeClr val="tx2"/>
                </a:solidFill>
              </a:rPr>
              <a:t>3.4 Server-Based AAA Authentication</a:t>
            </a:r>
          </a:p>
          <a:p>
            <a:r>
              <a:rPr lang="en-US" sz="1600" dirty="0">
                <a:solidFill>
                  <a:schemeClr val="tx2"/>
                </a:solidFill>
              </a:rPr>
              <a:t>3.5 Server-Based Authorization and Accounting</a:t>
            </a:r>
          </a:p>
          <a:p>
            <a:r>
              <a:rPr lang="en-US" sz="1600" dirty="0">
                <a:solidFill>
                  <a:schemeClr val="tx2"/>
                </a:solidFill>
              </a:rPr>
              <a:t>3.6 Summary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2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Debugging AAA Authentication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800100" y="1356311"/>
            <a:ext cx="4669587" cy="3915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Understanding</a:t>
            </a:r>
            <a:r>
              <a:rPr lang="en-US" sz="2000" dirty="0"/>
              <a:t> Debug Output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747838"/>
            <a:ext cx="75438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181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1698171"/>
            <a:ext cx="8112125" cy="1172145"/>
          </a:xfrm>
        </p:spPr>
        <p:txBody>
          <a:bodyPr/>
          <a:lstStyle/>
          <a:p>
            <a:r>
              <a:rPr lang="en-US" sz="4000" dirty="0"/>
              <a:t>Section 3.3:</a:t>
            </a:r>
            <a:br>
              <a:rPr lang="en-US" sz="4000" dirty="0"/>
            </a:br>
            <a:r>
              <a:rPr lang="en-US" sz="4000" dirty="0"/>
              <a:t>Server-Based AAA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119628"/>
            <a:ext cx="8577072" cy="2023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Upon completion of this section, you should be able to:</a:t>
            </a:r>
          </a:p>
          <a:p>
            <a:r>
              <a:rPr lang="en-US" sz="1800" dirty="0"/>
              <a:t>Describe the benefits of server-based AAA.</a:t>
            </a:r>
          </a:p>
          <a:p>
            <a:r>
              <a:rPr lang="en-US" sz="1800" dirty="0"/>
              <a:t>Compare the TACACS+ and RADIUS authentication protocols.</a:t>
            </a:r>
          </a:p>
        </p:txBody>
      </p:sp>
    </p:spTree>
    <p:extLst>
      <p:ext uri="{BB962C8B-B14F-4D97-AF65-F5344CB8AC3E}">
        <p14:creationId xmlns:p14="http://schemas.microsoft.com/office/powerpoint/2010/main" val="79032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Topic 3.3.1:</a:t>
            </a:r>
            <a:br>
              <a:rPr lang="en-US" sz="2800" dirty="0"/>
            </a:br>
            <a:r>
              <a:rPr lang="en-US" sz="2800" dirty="0"/>
              <a:t>Server-Based AAA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14716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621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Comparing Local AAA and Server-Based AAA Implementations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462068" y="3553471"/>
            <a:ext cx="3187912" cy="26568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Server-based authentication: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User establishes a connection with the router.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Router prompts the user for a username and password.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Router passes the username and password to the Cisco Secure ACS (server or engine)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Cisco Secure ACS authenticates the user.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980" y="1631331"/>
            <a:ext cx="3150454" cy="130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980" y="3862893"/>
            <a:ext cx="5205356" cy="235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 txBox="1">
            <a:spLocks/>
          </p:cNvSpPr>
          <p:nvPr/>
        </p:nvSpPr>
        <p:spPr>
          <a:xfrm>
            <a:off x="462070" y="1310092"/>
            <a:ext cx="3187910" cy="19449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Local authentication: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User establishes a connection with the router.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Router prompts the user for a username and password, authentication the user using a local database.</a:t>
            </a:r>
          </a:p>
        </p:txBody>
      </p:sp>
    </p:spTree>
    <p:extLst>
      <p:ext uri="{BB962C8B-B14F-4D97-AF65-F5344CB8AC3E}">
        <p14:creationId xmlns:p14="http://schemas.microsoft.com/office/powerpoint/2010/main" val="370341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9659"/>
            <a:ext cx="9144000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Introducing Cisco Secure Access Control System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70" y="1298595"/>
            <a:ext cx="6957060" cy="49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17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Topic 3.3.2:</a:t>
            </a:r>
            <a:br>
              <a:rPr lang="en-US" sz="2800" dirty="0"/>
            </a:br>
            <a:r>
              <a:rPr lang="en-US" sz="2800" dirty="0"/>
              <a:t>Server-Based AAA Communication Protocols</a:t>
            </a:r>
          </a:p>
        </p:txBody>
      </p:sp>
    </p:spTree>
    <p:extLst>
      <p:ext uri="{BB962C8B-B14F-4D97-AF65-F5344CB8AC3E}">
        <p14:creationId xmlns:p14="http://schemas.microsoft.com/office/powerpoint/2010/main" val="58038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Introducing TACACS+ and RADIUS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524000"/>
            <a:ext cx="80581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66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TACACS+ Authentication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915829" y="1237488"/>
            <a:ext cx="4770120" cy="3818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TACACS+ </a:t>
            </a:r>
            <a:r>
              <a:rPr lang="en-US" sz="1800" dirty="0"/>
              <a:t>Authentication</a:t>
            </a:r>
            <a:r>
              <a:rPr lang="en-US" sz="2000" dirty="0"/>
              <a:t> Process</a:t>
            </a:r>
            <a:endParaRPr lang="en-US" sz="18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29" y="1619361"/>
            <a:ext cx="7312343" cy="465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61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RADIUS Authentication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771525" y="1337691"/>
            <a:ext cx="5394960" cy="3627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RADIUS</a:t>
            </a:r>
            <a:r>
              <a:rPr lang="en-US" sz="2000" dirty="0"/>
              <a:t> Authentication Process</a:t>
            </a:r>
            <a:endParaRPr lang="en-US" sz="1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704975"/>
            <a:ext cx="760095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60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Integration of TACACS+ and ACS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809625" y="1820418"/>
            <a:ext cx="3619500" cy="3322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Cisco Secure ACS</a:t>
            </a:r>
            <a:endParaRPr lang="en-US" sz="1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152650"/>
            <a:ext cx="75247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20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1584960"/>
            <a:ext cx="8112125" cy="1193916"/>
          </a:xfrm>
        </p:spPr>
        <p:txBody>
          <a:bodyPr/>
          <a:lstStyle/>
          <a:p>
            <a:r>
              <a:rPr lang="en-US" sz="4000" dirty="0"/>
              <a:t>Section 3.1:</a:t>
            </a:r>
            <a:br>
              <a:rPr lang="en-US" sz="4000" dirty="0"/>
            </a:br>
            <a:r>
              <a:rPr lang="en-US" sz="4000" dirty="0"/>
              <a:t>Purpose of the AAA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017520"/>
            <a:ext cx="8577072" cy="23164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Upon completion of this section, you should be able to:</a:t>
            </a:r>
          </a:p>
          <a:p>
            <a:r>
              <a:rPr lang="en-US" sz="1800" dirty="0"/>
              <a:t>Explain why AAA is critical to network security.</a:t>
            </a:r>
          </a:p>
          <a:p>
            <a:r>
              <a:rPr lang="en-US" sz="1800" dirty="0"/>
              <a:t>Describe the characteristics of AAA.</a:t>
            </a:r>
          </a:p>
        </p:txBody>
      </p:sp>
    </p:spTree>
    <p:extLst>
      <p:ext uri="{BB962C8B-B14F-4D97-AF65-F5344CB8AC3E}">
        <p14:creationId xmlns:p14="http://schemas.microsoft.com/office/powerpoint/2010/main" val="307607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Integration of AAA with Active Directory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995488"/>
            <a:ext cx="83248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06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1698171"/>
            <a:ext cx="8112125" cy="1172145"/>
          </a:xfrm>
        </p:spPr>
        <p:txBody>
          <a:bodyPr/>
          <a:lstStyle/>
          <a:p>
            <a:r>
              <a:rPr lang="en-US" sz="4000" dirty="0"/>
              <a:t>Section 3.4:</a:t>
            </a:r>
            <a:br>
              <a:rPr lang="en-US" sz="4000" dirty="0"/>
            </a:br>
            <a:r>
              <a:rPr lang="en-US" sz="4000" dirty="0"/>
              <a:t>Server-Based AAA Authentication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119628"/>
            <a:ext cx="8577072" cy="2023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Upon completion of this section, you should be able to:</a:t>
            </a:r>
          </a:p>
          <a:p>
            <a:r>
              <a:rPr lang="en-US" sz="1800" dirty="0"/>
              <a:t>Configure server-based AAA authentication, using the CLI, on Cisco routers.</a:t>
            </a:r>
          </a:p>
          <a:p>
            <a:r>
              <a:rPr lang="en-US" sz="1800" dirty="0"/>
              <a:t>Troubleshoot server-based AAA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354726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Topic 3.4.1:</a:t>
            </a:r>
            <a:br>
              <a:rPr lang="en-US" sz="2800" dirty="0"/>
            </a:br>
            <a:r>
              <a:rPr lang="en-US" sz="2800" dirty="0"/>
              <a:t>Configuring Server-Based Authentication with CLI</a:t>
            </a:r>
          </a:p>
        </p:txBody>
      </p:sp>
    </p:spTree>
    <p:extLst>
      <p:ext uri="{BB962C8B-B14F-4D97-AF65-F5344CB8AC3E}">
        <p14:creationId xmlns:p14="http://schemas.microsoft.com/office/powerpoint/2010/main" val="205482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24898"/>
            <a:ext cx="8588861" cy="9276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Steps for Configuring Server-Based AAA Authentication with CLI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Enable AAA.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Specify the IP address of the ACS server.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Configure the secret key.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Configure authentication to use either the RADIUS or TACACS+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8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Configuring the CLI with TACACS+ Servers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640080" y="2447544"/>
            <a:ext cx="2576554" cy="758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Server-Based</a:t>
            </a:r>
            <a:r>
              <a:rPr lang="en-US" sz="2000" dirty="0"/>
              <a:t> AAA Reference Topology</a:t>
            </a:r>
            <a:endParaRPr lang="en-US" sz="18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634" y="1409700"/>
            <a:ext cx="5576846" cy="283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634" y="4533900"/>
            <a:ext cx="4876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 txBox="1">
            <a:spLocks/>
          </p:cNvSpPr>
          <p:nvPr/>
        </p:nvSpPr>
        <p:spPr>
          <a:xfrm>
            <a:off x="640080" y="4992624"/>
            <a:ext cx="2171700" cy="758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Configure</a:t>
            </a:r>
            <a:r>
              <a:rPr lang="en-US" sz="2000" dirty="0"/>
              <a:t> a AAA TACACS+ Server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176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Configuring the CLI for RADIUS Servers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914400" y="1795653"/>
            <a:ext cx="4236720" cy="3931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Configure</a:t>
            </a:r>
            <a:r>
              <a:rPr lang="en-US" sz="2000" dirty="0"/>
              <a:t> a AAA RADIUS Server</a:t>
            </a:r>
            <a:endParaRPr lang="en-US" sz="18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88845"/>
            <a:ext cx="73152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95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17279"/>
            <a:ext cx="8818563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Configure Authentication to Use the AAA Server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233202" y="4794075"/>
            <a:ext cx="2819400" cy="7379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Configure</a:t>
            </a:r>
            <a:r>
              <a:rPr lang="en-US" sz="2000" dirty="0"/>
              <a:t> Server-Based AAA Authentication</a:t>
            </a:r>
            <a:endParaRPr lang="en-US" sz="18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602" y="1209276"/>
            <a:ext cx="5528310" cy="27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602" y="4061460"/>
            <a:ext cx="5744688" cy="220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 txBox="1">
            <a:spLocks/>
          </p:cNvSpPr>
          <p:nvPr/>
        </p:nvSpPr>
        <p:spPr>
          <a:xfrm>
            <a:off x="233202" y="2375644"/>
            <a:ext cx="2118360" cy="3689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Command</a:t>
            </a:r>
            <a:r>
              <a:rPr lang="en-US" sz="2000" dirty="0"/>
              <a:t> Syntax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9637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Topic 3.4.2:</a:t>
            </a:r>
            <a:br>
              <a:rPr lang="en-US" sz="2800" dirty="0"/>
            </a:br>
            <a:r>
              <a:rPr lang="en-US" sz="2800" dirty="0"/>
              <a:t>Troubleshooting Server-Based AAA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11937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Monitoring Authentication Traffic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1614488" y="1772793"/>
            <a:ext cx="6012180" cy="3931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Troubleshooting</a:t>
            </a:r>
            <a:r>
              <a:rPr lang="en-US" sz="2000" dirty="0"/>
              <a:t> Server-Based AAA Authentication</a:t>
            </a:r>
            <a:endParaRPr lang="en-US" sz="18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2165985"/>
            <a:ext cx="59150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85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Debugging TACACS+ and RADIUS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1721168"/>
            <a:ext cx="48196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4647248"/>
            <a:ext cx="44005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 txBox="1">
            <a:spLocks/>
          </p:cNvSpPr>
          <p:nvPr/>
        </p:nvSpPr>
        <p:spPr>
          <a:xfrm>
            <a:off x="740142" y="2479167"/>
            <a:ext cx="2805163" cy="3604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Troubleshooting RADIUS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40142" y="5138547"/>
            <a:ext cx="3269883" cy="3604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Troubleshooting TACACS+</a:t>
            </a:r>
          </a:p>
        </p:txBody>
      </p:sp>
    </p:spTree>
    <p:extLst>
      <p:ext uri="{BB962C8B-B14F-4D97-AF65-F5344CB8AC3E}">
        <p14:creationId xmlns:p14="http://schemas.microsoft.com/office/powerpoint/2010/main" val="380425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Topic 3.1.1:</a:t>
            </a:r>
            <a:br>
              <a:rPr lang="en-US" sz="2800" dirty="0"/>
            </a:br>
            <a:r>
              <a:rPr lang="en-US" sz="2800" dirty="0"/>
              <a:t>AAA Overview</a:t>
            </a:r>
          </a:p>
        </p:txBody>
      </p:sp>
    </p:spTree>
    <p:extLst>
      <p:ext uri="{BB962C8B-B14F-4D97-AF65-F5344CB8AC3E}">
        <p14:creationId xmlns:p14="http://schemas.microsoft.com/office/powerpoint/2010/main" val="256029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Debugging TACACS+ and RADIUS (Cont.)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160020" y="4701215"/>
            <a:ext cx="2446020" cy="7208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AAA Server-Based Authentication Failure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39" y="1153477"/>
            <a:ext cx="6140281" cy="2511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805350"/>
            <a:ext cx="6156960" cy="2512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 txBox="1">
            <a:spLocks/>
          </p:cNvSpPr>
          <p:nvPr/>
        </p:nvSpPr>
        <p:spPr>
          <a:xfrm>
            <a:off x="160020" y="2049017"/>
            <a:ext cx="2614379" cy="7208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AAA Server-Based Authentication Success</a:t>
            </a:r>
          </a:p>
        </p:txBody>
      </p:sp>
    </p:spTree>
    <p:extLst>
      <p:ext uri="{BB962C8B-B14F-4D97-AF65-F5344CB8AC3E}">
        <p14:creationId xmlns:p14="http://schemas.microsoft.com/office/powerpoint/2010/main" val="24463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1698171"/>
            <a:ext cx="8112125" cy="1172145"/>
          </a:xfrm>
        </p:spPr>
        <p:txBody>
          <a:bodyPr/>
          <a:lstStyle/>
          <a:p>
            <a:r>
              <a:rPr lang="en-US" sz="4000" dirty="0"/>
              <a:t>Section 3.5:</a:t>
            </a:r>
            <a:br>
              <a:rPr lang="en-US" sz="4000" dirty="0"/>
            </a:br>
            <a:r>
              <a:rPr lang="en-US" sz="4000" dirty="0"/>
              <a:t>Server-Based AAA Authorization and Accounting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119628"/>
            <a:ext cx="8577072" cy="2023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Upon completion of this section, you should be able to:</a:t>
            </a:r>
          </a:p>
          <a:p>
            <a:r>
              <a:rPr lang="en-US" sz="1800" dirty="0"/>
              <a:t>Configure server-based AAA authorization.</a:t>
            </a:r>
          </a:p>
          <a:p>
            <a:r>
              <a:rPr lang="en-US" sz="1800" dirty="0"/>
              <a:t>Configure server-based AAA accounting.</a:t>
            </a:r>
          </a:p>
          <a:p>
            <a:r>
              <a:rPr lang="en-US" sz="1800" dirty="0"/>
              <a:t>Explain the functions of 802.1x components.</a:t>
            </a:r>
          </a:p>
        </p:txBody>
      </p:sp>
    </p:spTree>
    <p:extLst>
      <p:ext uri="{BB962C8B-B14F-4D97-AF65-F5344CB8AC3E}">
        <p14:creationId xmlns:p14="http://schemas.microsoft.com/office/powerpoint/2010/main" val="429354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Topic 3.5.1:</a:t>
            </a:r>
            <a:br>
              <a:rPr lang="en-US" sz="2800" dirty="0"/>
            </a:br>
            <a:r>
              <a:rPr lang="en-US" sz="2800" dirty="0"/>
              <a:t>Configuring Server-Based AAA Authorization</a:t>
            </a:r>
          </a:p>
        </p:txBody>
      </p:sp>
    </p:spTree>
    <p:extLst>
      <p:ext uri="{BB962C8B-B14F-4D97-AF65-F5344CB8AC3E}">
        <p14:creationId xmlns:p14="http://schemas.microsoft.com/office/powerpoint/2010/main" val="201374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17279"/>
            <a:ext cx="8818563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Introduction to Server-Based AAA Authorization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Authentication vs. Authorization</a:t>
            </a:r>
          </a:p>
          <a:p>
            <a:pPr marL="514350" indent="-285750"/>
            <a:r>
              <a:rPr lang="en-US" sz="1800" b="1" dirty="0"/>
              <a:t>Authentication</a:t>
            </a:r>
            <a:r>
              <a:rPr lang="en-US" sz="1800" dirty="0"/>
              <a:t> ensures a device or end-user is legitimate</a:t>
            </a:r>
          </a:p>
          <a:p>
            <a:pPr marL="514350" indent="-285750"/>
            <a:r>
              <a:rPr lang="en-US" sz="1800" b="1" dirty="0"/>
              <a:t>Authorization</a:t>
            </a:r>
            <a:r>
              <a:rPr lang="en-US" sz="1800" dirty="0"/>
              <a:t> allows or disallows authenticated users access to certain areas and programs on the network.</a:t>
            </a:r>
          </a:p>
          <a:p>
            <a:pPr marL="0" indent="0">
              <a:buNone/>
            </a:pPr>
            <a:r>
              <a:rPr lang="en-US" sz="2000" dirty="0"/>
              <a:t>TACACS+ vs. RADIUS</a:t>
            </a:r>
          </a:p>
          <a:p>
            <a:pPr marL="514350" indent="-285750"/>
            <a:r>
              <a:rPr lang="en-US" sz="1800" b="1" dirty="0"/>
              <a:t>TACACS+ </a:t>
            </a:r>
            <a:r>
              <a:rPr lang="en-US" sz="1800" dirty="0"/>
              <a:t>separates authentication from authorization</a:t>
            </a:r>
          </a:p>
          <a:p>
            <a:pPr marL="514350" indent="-285750"/>
            <a:r>
              <a:rPr lang="en-US" sz="1800" b="1" dirty="0"/>
              <a:t>RADIUS</a:t>
            </a:r>
            <a:r>
              <a:rPr lang="en-US" sz="1800" dirty="0"/>
              <a:t> does </a:t>
            </a:r>
            <a:r>
              <a:rPr lang="en-US" sz="1800" b="1" dirty="0"/>
              <a:t>not</a:t>
            </a:r>
            <a:r>
              <a:rPr lang="en-US" sz="1800" dirty="0"/>
              <a:t> separate authentication from authorization</a:t>
            </a:r>
          </a:p>
        </p:txBody>
      </p:sp>
    </p:spTree>
    <p:extLst>
      <p:ext uri="{BB962C8B-B14F-4D97-AF65-F5344CB8AC3E}">
        <p14:creationId xmlns:p14="http://schemas.microsoft.com/office/powerpoint/2010/main" val="85983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AAA Authorization Configuration with CLI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285750" y="5678235"/>
            <a:ext cx="3051809" cy="3892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Example AAA Authorization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589" y="1261096"/>
            <a:ext cx="5209223" cy="121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589" y="2737584"/>
            <a:ext cx="5209223" cy="2490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59" y="5484941"/>
            <a:ext cx="5209224" cy="77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 txBox="1">
            <a:spLocks/>
          </p:cNvSpPr>
          <p:nvPr/>
        </p:nvSpPr>
        <p:spPr>
          <a:xfrm>
            <a:off x="285750" y="3805088"/>
            <a:ext cx="2899410" cy="3557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Authorization Method Lists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85750" y="1671267"/>
            <a:ext cx="2030730" cy="3927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Command Syntax</a:t>
            </a:r>
          </a:p>
        </p:txBody>
      </p:sp>
    </p:spTree>
    <p:extLst>
      <p:ext uri="{BB962C8B-B14F-4D97-AF65-F5344CB8AC3E}">
        <p14:creationId xmlns:p14="http://schemas.microsoft.com/office/powerpoint/2010/main" val="386282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Topic 3.5.2:</a:t>
            </a:r>
            <a:br>
              <a:rPr lang="en-US" sz="2800" dirty="0"/>
            </a:br>
            <a:r>
              <a:rPr lang="en-US" sz="2800" dirty="0"/>
              <a:t>Configuring Server-Based AAA Accounting</a:t>
            </a:r>
          </a:p>
        </p:txBody>
      </p:sp>
    </p:spTree>
    <p:extLst>
      <p:ext uri="{BB962C8B-B14F-4D97-AF65-F5344CB8AC3E}">
        <p14:creationId xmlns:p14="http://schemas.microsoft.com/office/powerpoint/2010/main" val="41912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Introduction to Server-Based AAA Accounting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679" y="1102765"/>
            <a:ext cx="6664643" cy="503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965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AAA Accounting Configuration with CLI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580" y="1123262"/>
            <a:ext cx="4572000" cy="1571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580" y="2901625"/>
            <a:ext cx="4572000" cy="210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580" y="5184422"/>
            <a:ext cx="4572000" cy="110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 txBox="1">
            <a:spLocks/>
          </p:cNvSpPr>
          <p:nvPr/>
        </p:nvSpPr>
        <p:spPr>
          <a:xfrm>
            <a:off x="400049" y="5540314"/>
            <a:ext cx="2823211" cy="3892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Example AAA Accounting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00049" y="3726892"/>
            <a:ext cx="2716531" cy="4530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Accounting Method Lists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400049" y="1706301"/>
            <a:ext cx="2015491" cy="4057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Command Syntax</a:t>
            </a:r>
          </a:p>
        </p:txBody>
      </p:sp>
    </p:spTree>
    <p:extLst>
      <p:ext uri="{BB962C8B-B14F-4D97-AF65-F5344CB8AC3E}">
        <p14:creationId xmlns:p14="http://schemas.microsoft.com/office/powerpoint/2010/main" val="33169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Topic 3.5.3:</a:t>
            </a:r>
            <a:br>
              <a:rPr lang="en-US" sz="2800" dirty="0"/>
            </a:br>
            <a:r>
              <a:rPr lang="en-US" sz="2800" dirty="0"/>
              <a:t>802.1X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2836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17279"/>
            <a:ext cx="9144000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Security Using 802.1X Port-Based Authentication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" y="1136196"/>
            <a:ext cx="4959668" cy="2476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140" y="2939839"/>
            <a:ext cx="4587240" cy="338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 txBox="1">
            <a:spLocks/>
          </p:cNvSpPr>
          <p:nvPr/>
        </p:nvSpPr>
        <p:spPr>
          <a:xfrm>
            <a:off x="567689" y="4437592"/>
            <a:ext cx="3291839" cy="3892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802.1X Message Exchange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5562600" y="1751837"/>
            <a:ext cx="3177540" cy="4530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802.1X Roles</a:t>
            </a:r>
          </a:p>
        </p:txBody>
      </p:sp>
    </p:spTree>
    <p:extLst>
      <p:ext uri="{BB962C8B-B14F-4D97-AF65-F5344CB8AC3E}">
        <p14:creationId xmlns:p14="http://schemas.microsoft.com/office/powerpoint/2010/main" val="345853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Authentication without AAA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948898" y="1222789"/>
            <a:ext cx="4975492" cy="4145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Telnet is Vulnerable to Brute-Force Attacks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98" y="1637368"/>
            <a:ext cx="7246204" cy="465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75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802.1X Port Authorization State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975185" y="1534459"/>
            <a:ext cx="4767889" cy="3892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Command Syntax for dot1x port-control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85" y="1923713"/>
            <a:ext cx="7193631" cy="435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50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 vert="horz" lIns="82296" tIns="45720" rIns="82296" bIns="45720" rtlCol="0" anchor="b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Configuring 802.1X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639253"/>
            <a:ext cx="744855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7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1513755"/>
            <a:ext cx="8112125" cy="1247253"/>
          </a:xfrm>
        </p:spPr>
        <p:txBody>
          <a:bodyPr/>
          <a:lstStyle/>
          <a:p>
            <a:r>
              <a:rPr lang="en-US" sz="4000" dirty="0"/>
              <a:t>Section 3.6:</a:t>
            </a:r>
            <a:br>
              <a:rPr lang="en-US" sz="4000" dirty="0"/>
            </a:br>
            <a:r>
              <a:rPr lang="en-US" sz="4000" dirty="0"/>
              <a:t>Summary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012948"/>
            <a:ext cx="8577072" cy="2656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Chapter Objectives: </a:t>
            </a:r>
          </a:p>
          <a:p>
            <a:r>
              <a:rPr lang="en-US" sz="1800" dirty="0"/>
              <a:t>Explain how AAA is used to secure a network.</a:t>
            </a:r>
          </a:p>
          <a:p>
            <a:r>
              <a:rPr lang="en-US" sz="1800" dirty="0"/>
              <a:t>Implement AAA authentication that validates users against a local database.</a:t>
            </a:r>
          </a:p>
          <a:p>
            <a:r>
              <a:rPr lang="en-US" sz="1800" dirty="0"/>
              <a:t>Implement server-based AAA authentication using TACACS+ and RADIUS protocols.</a:t>
            </a:r>
          </a:p>
          <a:p>
            <a:r>
              <a:rPr lang="en-US" sz="1800" dirty="0"/>
              <a:t>Configure server-based AAA authorization and accounting.</a:t>
            </a:r>
          </a:p>
        </p:txBody>
      </p:sp>
    </p:spTree>
    <p:extLst>
      <p:ext uri="{BB962C8B-B14F-4D97-AF65-F5344CB8AC3E}">
        <p14:creationId xmlns:p14="http://schemas.microsoft.com/office/powerpoint/2010/main" val="359023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Authentication without AAA (Cont.)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1115786" y="1222788"/>
            <a:ext cx="4975492" cy="4145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SSH and Local Database Method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86" y="1609170"/>
            <a:ext cx="6912429" cy="465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27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AAA Components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263" y="1242583"/>
            <a:ext cx="6771475" cy="500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65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Topic 3.1.2:</a:t>
            </a:r>
            <a:br>
              <a:rPr lang="en-US" sz="2800" dirty="0"/>
            </a:br>
            <a:r>
              <a:rPr lang="en-US" sz="2800" dirty="0"/>
              <a:t>AAA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6850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Authentication Modes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753034" y="1977858"/>
            <a:ext cx="1941756" cy="656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Local </a:t>
            </a:r>
            <a:r>
              <a:rPr lang="en-US" sz="1800" dirty="0"/>
              <a:t>AAA</a:t>
            </a:r>
            <a:br>
              <a:rPr lang="en-US" sz="2000" dirty="0"/>
            </a:br>
            <a:r>
              <a:rPr lang="en-US" sz="2000" dirty="0"/>
              <a:t>Authentication</a:t>
            </a:r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52" y="1175658"/>
            <a:ext cx="4842142" cy="226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456" y="4038784"/>
            <a:ext cx="4798934" cy="229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 txBox="1">
            <a:spLocks/>
          </p:cNvSpPr>
          <p:nvPr/>
        </p:nvSpPr>
        <p:spPr>
          <a:xfrm>
            <a:off x="753034" y="4858488"/>
            <a:ext cx="2389735" cy="6515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Server-Based</a:t>
            </a:r>
            <a:br>
              <a:rPr lang="en-US" sz="2000" dirty="0"/>
            </a:br>
            <a:r>
              <a:rPr lang="en-US" sz="2000" dirty="0"/>
              <a:t>AAA Authentication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1100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NetAcad_White_PPT_Template 05Oct12</Template>
  <TotalTime>2969</TotalTime>
  <Words>1134</Words>
  <Application>Microsoft Office PowerPoint</Application>
  <PresentationFormat>On-screen Show (4:3)</PresentationFormat>
  <Paragraphs>223</Paragraphs>
  <Slides>53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Ciscolight</vt:lpstr>
      <vt:lpstr>NetAcad_White_PPT_Template 05Oct12</vt:lpstr>
      <vt:lpstr>Chapter 3: Authentication, Authorization, and Accounting</vt:lpstr>
      <vt:lpstr>Chapter Outline</vt:lpstr>
      <vt:lpstr>Section 3.1: Purpose of the AAA</vt:lpstr>
      <vt:lpstr>Topic 3.1.1: AAA Overview</vt:lpstr>
      <vt:lpstr>Authentication without AAA</vt:lpstr>
      <vt:lpstr>Authentication without AAA (Cont.)</vt:lpstr>
      <vt:lpstr>AAA Components</vt:lpstr>
      <vt:lpstr>Topic 3.1.2: AAA Characteristics</vt:lpstr>
      <vt:lpstr>Authentication Modes</vt:lpstr>
      <vt:lpstr>Authorization</vt:lpstr>
      <vt:lpstr>Accounting</vt:lpstr>
      <vt:lpstr>Section 3.2: Local AAA Authentication</vt:lpstr>
      <vt:lpstr>Topic 3.2.1: Configuring Local AAA Authentication with CLI</vt:lpstr>
      <vt:lpstr>Authenticating Administrative Access</vt:lpstr>
      <vt:lpstr>Authentication Methods</vt:lpstr>
      <vt:lpstr>Default and Named Methods</vt:lpstr>
      <vt:lpstr>Fine-Tuning the Authentication Configuration</vt:lpstr>
      <vt:lpstr>Topic 3.2.2: Troubleshooting Local AAA Authentication</vt:lpstr>
      <vt:lpstr>Debug Options</vt:lpstr>
      <vt:lpstr>Debugging AAA Authentication</vt:lpstr>
      <vt:lpstr>Section 3.3: Server-Based AAA</vt:lpstr>
      <vt:lpstr>Topic 3.3.1: Server-Based AAA Characteristics</vt:lpstr>
      <vt:lpstr>Comparing Local AAA and Server-Based AAA Implementations</vt:lpstr>
      <vt:lpstr>Introducing Cisco Secure Access Control System</vt:lpstr>
      <vt:lpstr>Topic 3.3.2: Server-Based AAA Communication Protocols</vt:lpstr>
      <vt:lpstr>Introducing TACACS+ and RADIUS</vt:lpstr>
      <vt:lpstr>TACACS+ Authentication</vt:lpstr>
      <vt:lpstr>RADIUS Authentication</vt:lpstr>
      <vt:lpstr>Integration of TACACS+ and ACS</vt:lpstr>
      <vt:lpstr>Integration of AAA with Active Directory</vt:lpstr>
      <vt:lpstr>Section 3.4: Server-Based AAA Authentication</vt:lpstr>
      <vt:lpstr>Topic 3.4.1: Configuring Server-Based Authentication with CLI</vt:lpstr>
      <vt:lpstr>Steps for Configuring Server-Based AAA Authentication with CLI</vt:lpstr>
      <vt:lpstr>Configuring the CLI with TACACS+ Servers</vt:lpstr>
      <vt:lpstr>Configuring the CLI for RADIUS Servers</vt:lpstr>
      <vt:lpstr>Configure Authentication to Use the AAA Server</vt:lpstr>
      <vt:lpstr>Topic 3.4.2: Troubleshooting Server-Based AAA Authentication</vt:lpstr>
      <vt:lpstr>Monitoring Authentication Traffic</vt:lpstr>
      <vt:lpstr>Debugging TACACS+ and RADIUS</vt:lpstr>
      <vt:lpstr>Debugging TACACS+ and RADIUS (Cont.)</vt:lpstr>
      <vt:lpstr>Section 3.5: Server-Based AAA Authorization and Accounting</vt:lpstr>
      <vt:lpstr>Topic 3.5.1: Configuring Server-Based AAA Authorization</vt:lpstr>
      <vt:lpstr>Introduction to Server-Based AAA Authorization</vt:lpstr>
      <vt:lpstr>AAA Authorization Configuration with CLI</vt:lpstr>
      <vt:lpstr>Topic 3.5.2: Configuring Server-Based AAA Accounting</vt:lpstr>
      <vt:lpstr>Introduction to Server-Based AAA Accounting</vt:lpstr>
      <vt:lpstr>AAA Accounting Configuration with CLI</vt:lpstr>
      <vt:lpstr>Topic 3.5.3: 802.1X Authentication</vt:lpstr>
      <vt:lpstr>Security Using 802.1X Port-Based Authentication</vt:lpstr>
      <vt:lpstr>802.1X Port Authorization State</vt:lpstr>
      <vt:lpstr>Configuring 802.1X</vt:lpstr>
      <vt:lpstr>Section 3.6: Summary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Real, Relevant,  Surprising and Fresh: Cisco Brand</dc:title>
  <dc:creator>Melissa Gabriel</dc:creator>
  <cp:lastModifiedBy>Khadijah</cp:lastModifiedBy>
  <cp:revision>107</cp:revision>
  <dcterms:created xsi:type="dcterms:W3CDTF">2012-10-09T16:58:47Z</dcterms:created>
  <dcterms:modified xsi:type="dcterms:W3CDTF">2021-04-05T12:37:08Z</dcterms:modified>
</cp:coreProperties>
</file>