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1" r:id="rId5"/>
    <p:sldId id="258" r:id="rId6"/>
    <p:sldId id="259" r:id="rId7"/>
    <p:sldId id="274" r:id="rId8"/>
    <p:sldId id="260" r:id="rId9"/>
    <p:sldId id="262" r:id="rId10"/>
    <p:sldId id="263" r:id="rId11"/>
    <p:sldId id="275" r:id="rId12"/>
    <p:sldId id="264" r:id="rId13"/>
    <p:sldId id="265" r:id="rId14"/>
    <p:sldId id="266" r:id="rId15"/>
    <p:sldId id="279" r:id="rId16"/>
    <p:sldId id="276" r:id="rId17"/>
    <p:sldId id="267" r:id="rId18"/>
    <p:sldId id="277" r:id="rId19"/>
    <p:sldId id="268" r:id="rId20"/>
    <p:sldId id="269" r:id="rId21"/>
    <p:sldId id="270" r:id="rId22"/>
    <p:sldId id="271" r:id="rId23"/>
    <p:sldId id="272" r:id="rId24"/>
    <p:sldId id="280" r:id="rId25"/>
    <p:sldId id="284" r:id="rId26"/>
    <p:sldId id="278" r:id="rId27"/>
    <p:sldId id="281" r:id="rId28"/>
    <p:sldId id="282" r:id="rId29"/>
    <p:sldId id="283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4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23E7-2029-41CF-93CC-753786B155E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F863-C3DA-4C3E-96C2-54968E8D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and Server Hacking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232024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webserver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Compromise o f  user accounts: </a:t>
            </a:r>
          </a:p>
          <a:p>
            <a:pPr lvl="1"/>
            <a:r>
              <a:rPr lang="en-US" dirty="0"/>
              <a:t>If the attacker  is able to compromise a user account, then the </a:t>
            </a:r>
            <a:r>
              <a:rPr lang="pt-BR" dirty="0"/>
              <a:t>attacker can gain a lot  of  useful information.  </a:t>
            </a:r>
          </a:p>
          <a:p>
            <a:pPr lvl="1"/>
            <a:r>
              <a:rPr lang="pt-BR" dirty="0"/>
              <a:t>Attacker  can use the  compromised user </a:t>
            </a:r>
            <a:r>
              <a:rPr lang="en-US" dirty="0"/>
              <a:t>account to  launch further attacks on the web server.</a:t>
            </a:r>
          </a:p>
          <a:p>
            <a:r>
              <a:rPr lang="pt-BR" dirty="0"/>
              <a:t>Data tampering :  </a:t>
            </a:r>
          </a:p>
          <a:p>
            <a:pPr lvl="1"/>
            <a:r>
              <a:rPr lang="pt-BR" dirty="0"/>
              <a:t>Attacker  can alter or delete the data. </a:t>
            </a:r>
          </a:p>
          <a:p>
            <a:r>
              <a:rPr lang="pt-BR" dirty="0"/>
              <a:t>Secondary attacks f rom  the  website : </a:t>
            </a:r>
          </a:p>
          <a:p>
            <a:pPr lvl="1"/>
            <a:r>
              <a:rPr lang="en-US" dirty="0"/>
              <a:t>can use the server t o  launch further  attacks on various websites or client systems</a:t>
            </a:r>
          </a:p>
          <a:p>
            <a:r>
              <a:rPr lang="en-US" dirty="0"/>
              <a:t>Data theft :  </a:t>
            </a:r>
          </a:p>
          <a:p>
            <a:pPr lvl="1"/>
            <a:r>
              <a:rPr lang="en-US" dirty="0"/>
              <a:t>Attackers can get access to sensitive data o f  the company like source code o f  a particular  program.</a:t>
            </a:r>
          </a:p>
          <a:p>
            <a:r>
              <a:rPr lang="pt-BR" dirty="0"/>
              <a:t>Root access to other applications  or  server</a:t>
            </a:r>
          </a:p>
          <a:p>
            <a:pPr lvl="1"/>
            <a:r>
              <a:rPr lang="en-US" dirty="0"/>
              <a:t>Attackers can perform any action once the y get root  access to  the  source.</a:t>
            </a:r>
          </a:p>
        </p:txBody>
      </p:sp>
    </p:spTree>
    <p:extLst>
      <p:ext uri="{BB962C8B-B14F-4D97-AF65-F5344CB8AC3E}">
        <p14:creationId xmlns:p14="http://schemas.microsoft.com/office/powerpoint/2010/main" val="248136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B3E9D-BA2E-4ABD-AC96-E41D22B6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Attack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54215-02AF-48F3-9D0D-D85AF27DA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960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16" y="340412"/>
            <a:ext cx="10515600" cy="1325563"/>
          </a:xfrm>
        </p:spPr>
        <p:txBody>
          <a:bodyPr/>
          <a:lstStyle/>
          <a:p>
            <a:r>
              <a:rPr lang="en-US" dirty="0"/>
              <a:t>Web Server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16" y="15867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Directory Traversal Attacks</a:t>
            </a:r>
          </a:p>
          <a:p>
            <a:pPr lvl="1"/>
            <a:r>
              <a:rPr lang="pt-BR" dirty="0"/>
              <a:t>attackers are able to access restricted directories and execute commands outside of  the web server  root directory by manipulating a URL. </a:t>
            </a:r>
          </a:p>
          <a:p>
            <a:pPr lvl="1"/>
            <a:r>
              <a:rPr lang="pt-BR" dirty="0"/>
              <a:t>Attackers can use the trial-and-error method to navigate   outside of the root  directory and access sensitive information in the system. 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805616" y="480423"/>
            <a:ext cx="6021859" cy="59093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$template = '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red.php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'; if (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($_COOKIE['TEMPLATE'])) $template = $_COOKIE['TEMPLATE'];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include ("/home/users/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phpguru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/templates/" . $template); ?&gt;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/>
              <a:t>An attack against this system could be to send the following HTTP request: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vulnerable.php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HTTP 1.0 Cookie: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TEMPLATE=../../../../../../../../../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/>
              <a:t>Generating a server response such as: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HTTP1.0 200 OK Content-Type: text/html Server: Apache root:fi3sED95ibqR6:0:1:System Operator:/:/bin/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ksh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daemon:*:1:1::/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phpguru:f8fk3j1OIf31.:182:100:Developer:/home/users/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phpguru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/:/bin/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csh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6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 Response Splitting Attack</a:t>
            </a:r>
          </a:p>
          <a:p>
            <a:pPr lvl="1"/>
            <a:r>
              <a:rPr lang="en-US" dirty="0"/>
              <a:t>An HTTP response attack is a web-based attack where a server is tricked by injecting new lines in t o  response headers along with  arbitrary code</a:t>
            </a:r>
          </a:p>
          <a:p>
            <a:pPr lvl="1"/>
            <a:r>
              <a:rPr lang="en-US" dirty="0"/>
              <a:t>Cross-Site Scripting (XSS), Cross Site Request Forgery (CSRF), and SQL Injection are some of  the examples for  this type of attacks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Cache Poisoning Attack</a:t>
            </a:r>
          </a:p>
          <a:p>
            <a:pPr lvl="1"/>
            <a:r>
              <a:rPr lang="pt-BR" dirty="0"/>
              <a:t>Web cache poisoning is an attack that is carried out in contrast to the  reliability of an intermediate web cache source, in which honest content cached for a random URL is swapped with infected content.  </a:t>
            </a:r>
          </a:p>
          <a:p>
            <a:pPr lvl="1"/>
            <a:r>
              <a:rPr lang="pt-BR" dirty="0"/>
              <a:t>Users of  the web cache source can unknowingly use the poisoned content  instead of true and secured content when demanding the required  URL through the web  cache.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6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Man-in-the-Middle Attack(MITM)</a:t>
            </a:r>
          </a:p>
          <a:p>
            <a:pPr lvl="1"/>
            <a:r>
              <a:rPr lang="pt-BR" dirty="0"/>
              <a:t>where an intruder intercepts or modifies the message being exchanged between the user and web server through eavesdropping or intruding into aconnection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1458" y="2183027"/>
            <a:ext cx="5525868" cy="238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9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8944-D04B-4BB3-85D2-61612C4C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Password Cracking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A3EB84-5EA2-47E8-B949-440EBA52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attacker tries to exploit weaknesses to hack well chosen password</a:t>
            </a:r>
          </a:p>
          <a:p>
            <a:r>
              <a:rPr lang="en-US" dirty="0"/>
              <a:t>Trying to get into the webserver admin account by cracking the admin page</a:t>
            </a:r>
          </a:p>
          <a:p>
            <a:r>
              <a:rPr lang="en-US" dirty="0"/>
              <a:t>The techniques applied is similar to the system hacking password cracking</a:t>
            </a:r>
          </a:p>
          <a:p>
            <a:r>
              <a:rPr lang="en-US" dirty="0"/>
              <a:t>Among the target are the applications related to maintaining remote admin access  to the webserver such as:-</a:t>
            </a:r>
          </a:p>
          <a:p>
            <a:pPr lvl="1"/>
            <a:r>
              <a:rPr lang="en-MY" dirty="0"/>
              <a:t>SSH connection</a:t>
            </a:r>
          </a:p>
          <a:p>
            <a:pPr lvl="1"/>
            <a:r>
              <a:rPr lang="en-MY" dirty="0"/>
              <a:t>FTP server to upload web content</a:t>
            </a:r>
          </a:p>
          <a:p>
            <a:pPr lvl="1"/>
            <a:r>
              <a:rPr lang="en-MY" dirty="0"/>
              <a:t>SMTP server</a:t>
            </a:r>
          </a:p>
          <a:p>
            <a:pPr lvl="1"/>
            <a:r>
              <a:rPr lang="en-MY" dirty="0"/>
              <a:t>Web Sharing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76208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D4F5BA-4B9E-4E4B-A955-D581A17F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Assessment Tool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11B06-79A8-444A-B6B9-B8AF39B4B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395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Vulnerability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determining various vulnerabilities and misconfigurations of  a target  web server or network. Vulnerability  scanning is done with  the  help of various </a:t>
            </a:r>
            <a:r>
              <a:rPr lang="pt-BR" dirty="0"/>
              <a:t>automated  tools known as vulnerable scanners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Nessus</a:t>
            </a:r>
          </a:p>
          <a:p>
            <a:pPr lvl="1"/>
            <a:r>
              <a:rPr lang="en-US" dirty="0"/>
              <a:t>a security scanning tools t h a t  scan the  system remotely  and reports if  it  detects the </a:t>
            </a:r>
            <a:r>
              <a:rPr lang="pt-BR" dirty="0"/>
              <a:t>vulnerabilities before  the attacker actually attacks and compromises them</a:t>
            </a:r>
            <a:endParaRPr lang="en-US" dirty="0"/>
          </a:p>
          <a:p>
            <a:r>
              <a:rPr lang="en-US" dirty="0" err="1"/>
              <a:t>BurpSuite</a:t>
            </a:r>
            <a:endParaRPr lang="en-US" dirty="0"/>
          </a:p>
          <a:p>
            <a:pPr lvl="1"/>
            <a:r>
              <a:rPr lang="pt-BR" dirty="0"/>
              <a:t> an  integrated  platform  for performing security testing of web applications. </a:t>
            </a:r>
            <a:endParaRPr lang="en-US" dirty="0"/>
          </a:p>
          <a:p>
            <a:r>
              <a:rPr lang="en-US" dirty="0"/>
              <a:t>OWASP ZAP</a:t>
            </a:r>
          </a:p>
        </p:txBody>
      </p:sp>
    </p:spTree>
    <p:extLst>
      <p:ext uri="{BB962C8B-B14F-4D97-AF65-F5344CB8AC3E}">
        <p14:creationId xmlns:p14="http://schemas.microsoft.com/office/powerpoint/2010/main" val="287798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C35917-27DC-4A27-9E92-8F872ED1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Attack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C6AAE5-5A92-469D-AB41-58F1489B3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4722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10 Common web attacks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Cross-site scripting (XSS) flaws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Command injection flaws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Malicious file execution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Unsecured Direct Object Reference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Cross-site Request Forgery (CSRF)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Information Leakage and Incorrect Error Handling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Broken Authentication and Session Management</a:t>
            </a:r>
          </a:p>
          <a:p>
            <a:pPr marL="685800" lvl="2">
              <a:spcBef>
                <a:spcPts val="1000"/>
              </a:spcBef>
            </a:pPr>
            <a:endParaRPr lang="en-US" altLang="en-US" dirty="0"/>
          </a:p>
          <a:p>
            <a:pPr marL="685800" lvl="2">
              <a:spcBef>
                <a:spcPts val="1000"/>
              </a:spcBef>
            </a:pPr>
            <a:endParaRPr lang="en-US" altLang="en-US" dirty="0"/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Unsecured cryptographic Storage</a:t>
            </a:r>
          </a:p>
          <a:p>
            <a:pPr lvl="1"/>
            <a:r>
              <a:rPr lang="en-US" dirty="0"/>
              <a:t>Unsecured Communication </a:t>
            </a:r>
          </a:p>
          <a:p>
            <a:pPr lvl="1"/>
            <a:r>
              <a:rPr lang="en-US" dirty="0"/>
              <a:t>Failure to Restrict URL Access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5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 Architecture </a:t>
            </a:r>
          </a:p>
          <a:p>
            <a:r>
              <a:rPr lang="en-US" dirty="0"/>
              <a:t>Web Server Defacement</a:t>
            </a:r>
          </a:p>
          <a:p>
            <a:r>
              <a:rPr lang="en-US" dirty="0"/>
              <a:t>Web Server Attack</a:t>
            </a:r>
          </a:p>
          <a:p>
            <a:r>
              <a:rPr lang="en-US" dirty="0"/>
              <a:t>Web Application Attack</a:t>
            </a:r>
          </a:p>
          <a:p>
            <a:r>
              <a:rPr lang="en-US" dirty="0"/>
              <a:t>Defend and Countermeasures </a:t>
            </a:r>
          </a:p>
        </p:txBody>
      </p:sp>
    </p:spTree>
    <p:extLst>
      <p:ext uri="{BB962C8B-B14F-4D97-AF65-F5344CB8AC3E}">
        <p14:creationId xmlns:p14="http://schemas.microsoft.com/office/powerpoint/2010/main" val="191261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3050"/>
            <a:ext cx="8229600" cy="1144588"/>
          </a:xfrm>
        </p:spPr>
        <p:txBody>
          <a:bodyPr/>
          <a:lstStyle/>
          <a:p>
            <a:pPr defTabSz="868363">
              <a:defRPr/>
            </a:pPr>
            <a:r>
              <a:rPr lang="en-US" altLang="en-US" sz="3800">
                <a:effectLst>
                  <a:outerShdw blurRad="38100" dist="38100" dir="2700000" algn="tl">
                    <a:srgbClr val="000000"/>
                  </a:outerShdw>
                </a:effectLst>
              </a:rPr>
              <a:t>Top-10 Web application vulnerabilities</a:t>
            </a:r>
            <a:endParaRPr lang="en-US" altLang="en-US" sz="41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0"/>
            <a:ext cx="8229600" cy="4533900"/>
          </a:xfrm>
        </p:spPr>
        <p:txBody>
          <a:bodyPr/>
          <a:lstStyle/>
          <a:p>
            <a:pPr marL="279400" indent="-279400">
              <a:spcBef>
                <a:spcPts val="600"/>
              </a:spcBef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Cross-site scripting (XSS) flaws</a:t>
            </a:r>
          </a:p>
          <a:p>
            <a:pPr marL="620713" lvl="1" indent="-239713">
              <a:buSzPct val="100000"/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Attackers inject code into a web page, such as a forum or guestbook</a:t>
            </a:r>
          </a:p>
          <a:p>
            <a:pPr marL="620713" lvl="1" indent="-239713">
              <a:buSzPct val="100000"/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When others user view the page, confidential information is stolen </a:t>
            </a:r>
          </a:p>
          <a:p>
            <a:pPr marL="279400" indent="-279400">
              <a:spcBef>
                <a:spcPts val="600"/>
              </a:spcBef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Command injection flaws</a:t>
            </a:r>
          </a:p>
          <a:p>
            <a:pPr marL="620713" lvl="1" indent="-239713">
              <a:buSzPct val="100000"/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 attacker can embed malicious code and run a program on the database server</a:t>
            </a:r>
          </a:p>
          <a:p>
            <a:pPr marL="620713" lvl="1" indent="-239713">
              <a:buSzPct val="100000"/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Example: SQL Injection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68570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3050"/>
            <a:ext cx="8229600" cy="1144588"/>
          </a:xfrm>
        </p:spPr>
        <p:txBody>
          <a:bodyPr/>
          <a:lstStyle/>
          <a:p>
            <a:pPr defTabSz="868363">
              <a:defRPr/>
            </a:pPr>
            <a:r>
              <a:rPr lang="en-US" altLang="en-US" sz="3800">
                <a:effectLst>
                  <a:outerShdw blurRad="38100" dist="38100" dir="2700000" algn="tl">
                    <a:srgbClr val="000000"/>
                  </a:outerShdw>
                </a:effectLst>
              </a:rPr>
              <a:t>Top-10 Web application vulnerabilities</a:t>
            </a:r>
            <a:endParaRPr lang="en-US" altLang="en-US" sz="41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0"/>
            <a:ext cx="8229600" cy="4533900"/>
          </a:xfrm>
        </p:spPr>
        <p:txBody>
          <a:bodyPr/>
          <a:lstStyle/>
          <a:p>
            <a:pPr marL="320675" indent="-320675"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Malicious file execution</a:t>
            </a:r>
          </a:p>
          <a:p>
            <a:pPr marL="660400" lvl="1" indent="-279400">
              <a:spcBef>
                <a:spcPts val="600"/>
              </a:spcBef>
              <a:buSzPct val="100000"/>
              <a:buFontTx/>
              <a:buChar char="•"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Users allowed to upload or run malicious files</a:t>
            </a:r>
          </a:p>
          <a:p>
            <a:pPr marL="320675" indent="-320675"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Unsecured Direct Object Reference</a:t>
            </a:r>
          </a:p>
          <a:p>
            <a:pPr marL="660400" lvl="1" indent="-279400">
              <a:spcBef>
                <a:spcPts val="600"/>
              </a:spcBef>
              <a:buSzPct val="100000"/>
              <a:buFontTx/>
              <a:buChar char="•"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Information in the URL allows a user to reference files, directories, or records</a:t>
            </a:r>
          </a:p>
          <a:p>
            <a:pPr marL="320675" indent="-320675"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Cross-site Request Forgery (CSRF)</a:t>
            </a:r>
          </a:p>
          <a:p>
            <a:pPr marL="660400" lvl="1" indent="-279400">
              <a:spcBef>
                <a:spcPts val="600"/>
              </a:spcBef>
              <a:buSzPct val="100000"/>
              <a:buFontTx/>
              <a:buChar char="•"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Stealing an authenticated session, by replaying a cookie or other token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3578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3050"/>
            <a:ext cx="8229600" cy="1144588"/>
          </a:xfrm>
        </p:spPr>
        <p:txBody>
          <a:bodyPr/>
          <a:lstStyle/>
          <a:p>
            <a:pPr defTabSz="868363">
              <a:defRPr/>
            </a:pPr>
            <a:r>
              <a:rPr lang="en-US" altLang="en-US" sz="3800">
                <a:effectLst>
                  <a:outerShdw blurRad="38100" dist="38100" dir="2700000" algn="tl">
                    <a:srgbClr val="000000"/>
                  </a:outerShdw>
                </a:effectLst>
              </a:rPr>
              <a:t>Top-10 Web application vulnerabilities</a:t>
            </a:r>
            <a:endParaRPr lang="en-US" altLang="en-US" sz="41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0"/>
            <a:ext cx="8229600" cy="4533900"/>
          </a:xfrm>
        </p:spPr>
        <p:txBody>
          <a:bodyPr/>
          <a:lstStyle/>
          <a:p>
            <a:pPr marL="320675" indent="-320675"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Information Leakage and Incorrect Error Handling</a:t>
            </a:r>
          </a:p>
          <a:p>
            <a:pPr marL="660400" lvl="1" indent="-279400">
              <a:spcBef>
                <a:spcPts val="600"/>
              </a:spcBef>
              <a:buSzPct val="100000"/>
              <a:buFontTx/>
              <a:buChar char="•"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Error messages that give away too much information</a:t>
            </a:r>
          </a:p>
          <a:p>
            <a:pPr marL="320675" indent="-320675"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Broken Authentication and Session Management</a:t>
            </a:r>
          </a:p>
          <a:p>
            <a:pPr marL="660400" lvl="1" indent="-279400">
              <a:spcBef>
                <a:spcPts val="600"/>
              </a:spcBef>
              <a:buSzPct val="100000"/>
              <a:buFontTx/>
              <a:buChar char="•"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Allow attackers to steal cookies or passwords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83930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3050"/>
            <a:ext cx="8229600" cy="1144588"/>
          </a:xfrm>
        </p:spPr>
        <p:txBody>
          <a:bodyPr/>
          <a:lstStyle/>
          <a:p>
            <a:pPr defTabSz="868363">
              <a:defRPr/>
            </a:pPr>
            <a:r>
              <a:rPr lang="en-US" altLang="en-US" sz="3800">
                <a:effectLst>
                  <a:outerShdw blurRad="38100" dist="38100" dir="2700000" algn="tl">
                    <a:srgbClr val="000000"/>
                  </a:outerShdw>
                </a:effectLst>
              </a:rPr>
              <a:t>Top-10 Web application vulnerabilities</a:t>
            </a:r>
            <a:endParaRPr lang="en-US" altLang="en-US" sz="41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0"/>
            <a:ext cx="8229600" cy="4533900"/>
          </a:xfrm>
        </p:spPr>
        <p:txBody>
          <a:bodyPr/>
          <a:lstStyle/>
          <a:p>
            <a:pPr marL="306388" indent="-306388">
              <a:spcBef>
                <a:spcPts val="600"/>
              </a:spcBef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Unsecured cryptographic Storage</a:t>
            </a:r>
          </a:p>
          <a:p>
            <a:pPr marL="649288" lvl="1" indent="-268288">
              <a:buSzPct val="100000"/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Storing keys, certificates, and passwords on a Web server can be dangerous</a:t>
            </a:r>
          </a:p>
          <a:p>
            <a:pPr marL="306388" indent="-306388"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Unsecured Communication </a:t>
            </a:r>
          </a:p>
          <a:p>
            <a:pPr marL="649288" lvl="1" indent="-268288">
              <a:spcBef>
                <a:spcPts val="600"/>
              </a:spcBef>
              <a:buSzPct val="100000"/>
              <a:buFontTx/>
              <a:buChar char="•"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Using HTTP instead of HTTPS</a:t>
            </a:r>
          </a:p>
          <a:p>
            <a:pPr marL="306388" indent="-306388">
              <a:buFontTx/>
              <a:buChar char="•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Failure to Restrict URL Access</a:t>
            </a:r>
          </a:p>
          <a:p>
            <a:pPr marL="649288" lvl="1" indent="-268288">
              <a:spcBef>
                <a:spcPts val="600"/>
              </a:spcBef>
              <a:buSzPct val="100000"/>
              <a:buFontTx/>
              <a:buChar char="•"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Security through obscurity</a:t>
            </a:r>
          </a:p>
          <a:p>
            <a:pPr marL="649288" lvl="1" indent="-268288">
              <a:spcBef>
                <a:spcPts val="600"/>
              </a:spcBef>
              <a:buSzPct val="100000"/>
              <a:buFontTx/>
              <a:buChar char="•"/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Hoping users don't find the "secret" URLs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4347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4B1C00-E7A4-43A1-A597-4A7BBAE1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 and </a:t>
            </a:r>
            <a:r>
              <a:rPr lang="en-US" dirty="0" err="1"/>
              <a:t>defence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EB64F-7D30-43E8-8734-AA57D1AA0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09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F0D662-17E7-4B04-84CC-A43B4C7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5A59B2-38E9-44B7-B44B-73B710C7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Countermeasures are the practice of using multiple security systems or technologies to prevent intrusions. </a:t>
            </a:r>
          </a:p>
          <a:p>
            <a:r>
              <a:rPr lang="en-US" dirty="0"/>
              <a:t>These are the key components for protecting and safeguarding the web server against web server intrusions.</a:t>
            </a:r>
          </a:p>
          <a:p>
            <a:r>
              <a:rPr lang="en-US" dirty="0"/>
              <a:t>The following components can be essential in providing the countermeasures against web server attack</a:t>
            </a:r>
          </a:p>
          <a:p>
            <a:pPr lvl="1"/>
            <a:r>
              <a:rPr lang="en-US" dirty="0"/>
              <a:t>Patches and Update</a:t>
            </a:r>
          </a:p>
          <a:p>
            <a:pPr lvl="1"/>
            <a:r>
              <a:rPr lang="en-US" dirty="0"/>
              <a:t>Protocols</a:t>
            </a:r>
          </a:p>
          <a:p>
            <a:pPr lvl="1"/>
            <a:r>
              <a:rPr lang="en-US" dirty="0"/>
              <a:t>Accounts</a:t>
            </a:r>
          </a:p>
          <a:p>
            <a:pPr lvl="1"/>
            <a:r>
              <a:rPr lang="en-US" dirty="0"/>
              <a:t>Files and directories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72687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3EF-51CE-46EA-8687-52C2465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Patches and update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FD30-84A6-4E53-BFBB-2B675CDA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Scan for existing vulnerabilities and patch and update the server software regularly.</a:t>
            </a:r>
          </a:p>
          <a:p>
            <a:r>
              <a:rPr lang="en-US" dirty="0"/>
              <a:t>Ensure that service packs, hotfixes, and security patch levels are consistent on all</a:t>
            </a:r>
          </a:p>
          <a:p>
            <a:r>
              <a:rPr lang="en-US" dirty="0"/>
              <a:t>Have a back-out plan that allows the system and enterprise to return to their original state, prior to the failed implementation.</a:t>
            </a:r>
          </a:p>
          <a:p>
            <a:r>
              <a:rPr lang="en-US" dirty="0"/>
              <a:t>Test the service packs and hotfixes on a representative non - production environment prior to being deployed to production .</a:t>
            </a:r>
          </a:p>
          <a:p>
            <a:r>
              <a:rPr lang="en-US" dirty="0"/>
              <a:t>Ensure that server outages a rescheduled and a complete set of backup tapes and emergency repair disks a </a:t>
            </a:r>
            <a:r>
              <a:rPr lang="en-US" dirty="0" err="1"/>
              <a:t>reavailable</a:t>
            </a:r>
            <a:r>
              <a:rPr lang="en-US" dirty="0"/>
              <a:t> .</a:t>
            </a:r>
          </a:p>
          <a:p>
            <a:r>
              <a:rPr lang="en-US" dirty="0"/>
              <a:t>Schedule periodic service pack upgrades as part of operations maintenance and never try to have more than two service packs behind.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140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C6C5-206B-4E14-BDF6-17F3A4E9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E25A-12E4-415C-8BF4-C1CDA3FF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Block all unnecessary ports, Internet Control Message Protocol (ICMP) traffic, and unnecessary protocols such as NetBIOS and SMB.</a:t>
            </a:r>
          </a:p>
          <a:p>
            <a:r>
              <a:rPr lang="en-US" dirty="0"/>
              <a:t>Harden the TCP/IP stack and consistently apply the latest software patches and updates to the system software.</a:t>
            </a:r>
          </a:p>
          <a:p>
            <a:r>
              <a:rPr lang="en-US" dirty="0"/>
              <a:t>If using in secure protocols such as Telnet, POP3, SMTP, or FTP, take appropriate measures to provide secure authentication and communication, for example , by using </a:t>
            </a:r>
            <a:r>
              <a:rPr lang="en-US" dirty="0" err="1"/>
              <a:t>IPSec</a:t>
            </a:r>
            <a:r>
              <a:rPr lang="en-US" dirty="0"/>
              <a:t> policies.</a:t>
            </a:r>
          </a:p>
          <a:p>
            <a:r>
              <a:rPr lang="en-US" dirty="0"/>
              <a:t>If remote access is needed, make sure that the remote connection is secured properly, by using tunneling and encryption protocols.</a:t>
            </a:r>
          </a:p>
          <a:p>
            <a:r>
              <a:rPr lang="en-US" dirty="0"/>
              <a:t>Disable WebDAV if not used by the application or keep secure if it is required.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727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70F3-D4A8-4396-8A35-F46FC3C8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C784-1923-476C-993A-6B339269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Remove all unused modules and application extensions.</a:t>
            </a:r>
          </a:p>
          <a:p>
            <a:r>
              <a:rPr lang="en-US" dirty="0"/>
              <a:t>Disable unused default user accounts created during installation of an operating system.</a:t>
            </a:r>
          </a:p>
          <a:p>
            <a:r>
              <a:rPr lang="en-US" dirty="0"/>
              <a:t>When creating a new </a:t>
            </a:r>
            <a:r>
              <a:rPr lang="en-US" dirty="0" err="1"/>
              <a:t>webroot</a:t>
            </a:r>
            <a:r>
              <a:rPr lang="en-US" dirty="0"/>
              <a:t> directory, grant the appropriate (least possible) NTFS permissions to the anonymous user being used from the IIS webserver to access the </a:t>
            </a:r>
            <a:r>
              <a:rPr lang="en-US" dirty="0" err="1"/>
              <a:t>webcontent</a:t>
            </a:r>
            <a:r>
              <a:rPr lang="en-US" dirty="0"/>
              <a:t>.</a:t>
            </a:r>
          </a:p>
          <a:p>
            <a:r>
              <a:rPr lang="en-US" dirty="0"/>
              <a:t>Eliminate unnecessary database users and stored procedures and follow the principle of least privilege for the database application to defend against SQL query poisoning.</a:t>
            </a:r>
          </a:p>
          <a:p>
            <a:r>
              <a:rPr lang="en-US" dirty="0"/>
              <a:t>Use secure web permissions, NTFS permissions, and .NET Framework access control mechanisms including URL authorization.</a:t>
            </a:r>
          </a:p>
          <a:p>
            <a:r>
              <a:rPr lang="en-US" dirty="0"/>
              <a:t>Slowdown brute force and dictionary attacks with strong password policies, and then audit and alert for logon failures.</a:t>
            </a:r>
          </a:p>
          <a:p>
            <a:r>
              <a:rPr lang="en-US" dirty="0"/>
              <a:t>Run processes using least privileged accounts as well as least privileged service and user accounts.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350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7B9A-9BA3-47E5-8E3F-EA2402CC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931-580B-409B-94BA-B1EF4CAE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Eliminate unnecessary files within .jar files.</a:t>
            </a:r>
          </a:p>
          <a:p>
            <a:r>
              <a:rPr lang="en-US" dirty="0"/>
              <a:t>Eliminate sensitive configuration in formation with in the byte code.</a:t>
            </a:r>
          </a:p>
          <a:p>
            <a:r>
              <a:rPr lang="en-US" dirty="0"/>
              <a:t>Avoid mapping virtual directories between two different servers or over a network.</a:t>
            </a:r>
          </a:p>
          <a:p>
            <a:r>
              <a:rPr lang="en-US" dirty="0"/>
              <a:t>Monitor and check all network services logs, website access logs, database server logs (e.g., Microsoft SQL Server ,MySQL, Oracle), and OS logs frequently.</a:t>
            </a:r>
          </a:p>
          <a:p>
            <a:r>
              <a:rPr lang="en-US" dirty="0"/>
              <a:t>Disable serving of directory listings.</a:t>
            </a:r>
          </a:p>
          <a:p>
            <a:r>
              <a:rPr lang="en-US" dirty="0"/>
              <a:t>Eliminate the presence of non-web files such as archive files, backup files, text files, and header/include files.</a:t>
            </a:r>
          </a:p>
          <a:p>
            <a:r>
              <a:rPr lang="en-US" dirty="0"/>
              <a:t>Disable serving certain file types by creating a resource mapping</a:t>
            </a:r>
          </a:p>
          <a:p>
            <a:r>
              <a:rPr lang="en-US" dirty="0"/>
              <a:t>Ensure the presence of web application or website files and scripts on a separate partition or drive other than that of the operating system, logs, and any other system files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1165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A94A9-F5A0-4D98-A26F-E922B685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7CEEC-CD1A-482A-93AB-7F0CDBA62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0681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1BF-7B6A-4CB9-9D5F-C31101F9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Web Applications defence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CE68-9ADE-43EF-93B7-C9615C73D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For defending the web applications vulnerabilities do read the OWASP Top 10 Web application vulnerabilities document. </a:t>
            </a:r>
          </a:p>
        </p:txBody>
      </p:sp>
    </p:spTree>
    <p:extLst>
      <p:ext uri="{BB962C8B-B14F-4D97-AF65-F5344CB8AC3E}">
        <p14:creationId xmlns:p14="http://schemas.microsoft.com/office/powerpoint/2010/main" val="2050591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5FB71-6B46-4170-B5E2-3BFA9D6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95B95-587F-42AB-89BE-423A922BF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8406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FF6A3-6525-4279-B192-0D1993F1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996BE0-7B33-489A-8631-CCD2A50B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Web servers  assume critical  importance in the realm of  Internet security.</a:t>
            </a:r>
          </a:p>
          <a:p>
            <a:r>
              <a:rPr lang="pt-BR" dirty="0"/>
              <a:t>Vulnerabilities exist  in different  releases  of  popular  web  servers  and  respective  vendors patch  these  often .</a:t>
            </a:r>
          </a:p>
          <a:p>
            <a:r>
              <a:rPr lang="pt-BR" dirty="0"/>
              <a:t>The  inherent  security risks owing  to  the  compromised  web  servers  impact  the  local  area networks  that  host  these  websites ,  even  on  the  normal  users  of  web  browsers.</a:t>
            </a:r>
          </a:p>
          <a:p>
            <a:r>
              <a:rPr lang="pt-BR" dirty="0"/>
              <a:t>Looking  through  the  long  list  of  vulnerabilities that  had  been  discovered and  patched over  the  past  few  years ,  it  provides  an  attacker  ample  scope  to  plan  attacks  to unpatched servers.</a:t>
            </a:r>
          </a:p>
          <a:p>
            <a:r>
              <a:rPr lang="pt-BR" dirty="0"/>
              <a:t>Different  tools/exploit  codes  aid  an  attacker  in perpetrating  web server's  hacking.</a:t>
            </a:r>
          </a:p>
          <a:p>
            <a:r>
              <a:rPr lang="pt-BR" dirty="0"/>
              <a:t>Countermeasures  include  scanning  for  the  existing  vulnerabilities and  patching  them immediately,  anonymous  access restriction , incoming  traffic  request screening , and filtering.</a:t>
            </a: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9274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market share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03" t="29985" r="38002" b="8866"/>
          <a:stretch/>
        </p:blipFill>
        <p:spPr>
          <a:xfrm>
            <a:off x="3566983" y="1237434"/>
            <a:ext cx="7339914" cy="5513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1492" y="2842054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</a:t>
            </a:r>
          </a:p>
          <a:p>
            <a:r>
              <a:rPr lang="en-US" dirty="0"/>
              <a:t>IIS </a:t>
            </a:r>
          </a:p>
        </p:txBody>
      </p:sp>
    </p:spTree>
    <p:extLst>
      <p:ext uri="{BB962C8B-B14F-4D97-AF65-F5344CB8AC3E}">
        <p14:creationId xmlns:p14="http://schemas.microsoft.com/office/powerpoint/2010/main" val="247900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1595" cy="3561921"/>
          </a:xfrm>
        </p:spPr>
        <p:txBody>
          <a:bodyPr/>
          <a:lstStyle/>
          <a:p>
            <a:r>
              <a:rPr lang="en-US" dirty="0"/>
              <a:t>Open Source web Server</a:t>
            </a:r>
          </a:p>
          <a:p>
            <a:pPr lvl="1"/>
            <a:r>
              <a:rPr lang="en-US" dirty="0"/>
              <a:t>Linux -  the server's operating system </a:t>
            </a:r>
          </a:p>
          <a:p>
            <a:pPr lvl="1"/>
            <a:r>
              <a:rPr lang="en-US" dirty="0"/>
              <a:t>Apache -  the web server component </a:t>
            </a:r>
          </a:p>
          <a:p>
            <a:pPr lvl="1"/>
            <a:r>
              <a:rPr lang="en-US" dirty="0"/>
              <a:t>MySQL -  a relational database </a:t>
            </a:r>
          </a:p>
          <a:p>
            <a:pPr lvl="1"/>
            <a:r>
              <a:rPr lang="en-US" dirty="0"/>
              <a:t>PHP/JSP/ASP -  the application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58" y="2390003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3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IIS </a:t>
            </a:r>
            <a:r>
              <a:rPr lang="en-US" dirty="0" err="1"/>
              <a:t>WebServer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09" y="2520778"/>
            <a:ext cx="5762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23CF6-B2A5-4DCE-8025-E137E122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Defacement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21CD-8394-48EC-B561-C5ECE5577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19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Defacement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85" t="3243" r="26621" b="17357"/>
          <a:stretch/>
        </p:blipFill>
        <p:spPr>
          <a:xfrm>
            <a:off x="5224646" y="1390779"/>
            <a:ext cx="6654318" cy="47861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5065" cy="4351338"/>
          </a:xfrm>
        </p:spPr>
        <p:txBody>
          <a:bodyPr>
            <a:normAutofit/>
          </a:bodyPr>
          <a:lstStyle/>
          <a:p>
            <a:r>
              <a:rPr lang="en-US" dirty="0"/>
              <a:t>Web defacement occurs when an intruder maliciously alters visual appearance of a web page by inserting or  substituting provocative and frequently offending data</a:t>
            </a:r>
          </a:p>
          <a:p>
            <a:r>
              <a:rPr lang="en-US" dirty="0"/>
              <a:t>Defaced pages exposes visitors to  some propaganda or misleading information until the unauthorized change is discovered and corrected</a:t>
            </a:r>
          </a:p>
        </p:txBody>
      </p:sp>
    </p:spTree>
    <p:extLst>
      <p:ext uri="{BB962C8B-B14F-4D97-AF65-F5344CB8AC3E}">
        <p14:creationId xmlns:p14="http://schemas.microsoft.com/office/powerpoint/2010/main" val="16759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kena</a:t>
            </a:r>
            <a:r>
              <a:rPr lang="en-US" dirty="0"/>
              <a:t> deface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02228"/>
              </p:ext>
            </p:extLst>
          </p:nvPr>
        </p:nvGraphicFramePr>
        <p:xfrm>
          <a:off x="838200" y="1825625"/>
          <a:ext cx="10515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Installing  the  server  with  default settings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Unnecessary default, backup, or sample files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Improper  file and  directory  permissions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 conflicts with business ease-of-use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 accounts  with their default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Misconfigurations in web server, operating systems and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isconfigured SSL certificates and encryption settings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Bugs in server software, OS, and web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of self-signed certificates and default certificates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mproper authentication with external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Unnecessary services enabled, including content management and remote administration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Administrative or debugging functions that are enabled or accessible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proper security policy, procedures, and 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 flaws in the server software, OS and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18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1768</Words>
  <Application>Microsoft Office PowerPoint</Application>
  <PresentationFormat>Widescreen</PresentationFormat>
  <Paragraphs>187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Web Application and Server Hacking</vt:lpstr>
      <vt:lpstr>PowerPoint Presentation</vt:lpstr>
      <vt:lpstr>Introduction</vt:lpstr>
      <vt:lpstr>Web server market share</vt:lpstr>
      <vt:lpstr>Web Server Architecture</vt:lpstr>
      <vt:lpstr>PowerPoint Presentation</vt:lpstr>
      <vt:lpstr>Web Server Defacement</vt:lpstr>
      <vt:lpstr>Web Server Defacement</vt:lpstr>
      <vt:lpstr>Why kena deface</vt:lpstr>
      <vt:lpstr>Impact of webserver attack</vt:lpstr>
      <vt:lpstr>Web Server Attack</vt:lpstr>
      <vt:lpstr>Web Server Attack</vt:lpstr>
      <vt:lpstr>PowerPoint Presentation</vt:lpstr>
      <vt:lpstr>PowerPoint Presentation</vt:lpstr>
      <vt:lpstr>Webserver Password Cracking</vt:lpstr>
      <vt:lpstr>Vulnerability Assessment Tool</vt:lpstr>
      <vt:lpstr>Webserver Vulnerability Scanning</vt:lpstr>
      <vt:lpstr>Web Application Attack</vt:lpstr>
      <vt:lpstr>Web Application Attacks</vt:lpstr>
      <vt:lpstr>Top-10 Web application vulnerabilities</vt:lpstr>
      <vt:lpstr>Top-10 Web application vulnerabilities</vt:lpstr>
      <vt:lpstr>Top-10 Web application vulnerabilities</vt:lpstr>
      <vt:lpstr>Top-10 Web application vulnerabilities</vt:lpstr>
      <vt:lpstr>Countermeasures and defence</vt:lpstr>
      <vt:lpstr>PowerPoint Presentation</vt:lpstr>
      <vt:lpstr>Patches and update</vt:lpstr>
      <vt:lpstr>Protocols</vt:lpstr>
      <vt:lpstr>Accounts</vt:lpstr>
      <vt:lpstr>Files and Directories</vt:lpstr>
      <vt:lpstr>Web Applications defence mechanism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and Server Hacking</dc:title>
  <dc:creator>TS. DR. MOHD ZAKI BIN MAS'UD</dc:creator>
  <cp:lastModifiedBy>Mohd Zaki Mas'ud</cp:lastModifiedBy>
  <cp:revision>23</cp:revision>
  <dcterms:created xsi:type="dcterms:W3CDTF">2019-05-08T01:26:12Z</dcterms:created>
  <dcterms:modified xsi:type="dcterms:W3CDTF">2020-04-06T10:05:41Z</dcterms:modified>
</cp:coreProperties>
</file>