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3" r:id="rId2"/>
  </p:sldMasterIdLst>
  <p:notesMasterIdLst>
    <p:notesMasterId r:id="rId53"/>
  </p:notesMasterIdLst>
  <p:sldIdLst>
    <p:sldId id="256" r:id="rId3"/>
    <p:sldId id="260" r:id="rId4"/>
    <p:sldId id="262" r:id="rId5"/>
    <p:sldId id="303" r:id="rId6"/>
    <p:sldId id="321" r:id="rId7"/>
    <p:sldId id="304" r:id="rId8"/>
    <p:sldId id="310" r:id="rId9"/>
    <p:sldId id="320" r:id="rId10"/>
    <p:sldId id="311" r:id="rId11"/>
    <p:sldId id="269" r:id="rId12"/>
    <p:sldId id="322" r:id="rId13"/>
    <p:sldId id="308" r:id="rId14"/>
    <p:sldId id="323" r:id="rId15"/>
    <p:sldId id="309" r:id="rId16"/>
    <p:sldId id="324" r:id="rId17"/>
    <p:sldId id="306" r:id="rId18"/>
    <p:sldId id="290" r:id="rId19"/>
    <p:sldId id="332" r:id="rId20"/>
    <p:sldId id="325" r:id="rId21"/>
    <p:sldId id="333" r:id="rId22"/>
    <p:sldId id="265" r:id="rId23"/>
    <p:sldId id="266" r:id="rId24"/>
    <p:sldId id="289" r:id="rId25"/>
    <p:sldId id="302" r:id="rId26"/>
    <p:sldId id="263" r:id="rId27"/>
    <p:sldId id="264" r:id="rId28"/>
    <p:sldId id="312" r:id="rId29"/>
    <p:sldId id="275" r:id="rId30"/>
    <p:sldId id="334" r:id="rId31"/>
    <p:sldId id="294" r:id="rId32"/>
    <p:sldId id="298" r:id="rId33"/>
    <p:sldId id="299" r:id="rId34"/>
    <p:sldId id="300" r:id="rId35"/>
    <p:sldId id="301" r:id="rId36"/>
    <p:sldId id="316" r:id="rId37"/>
    <p:sldId id="281" r:id="rId38"/>
    <p:sldId id="282" r:id="rId39"/>
    <p:sldId id="283" r:id="rId40"/>
    <p:sldId id="284" r:id="rId41"/>
    <p:sldId id="286" r:id="rId42"/>
    <p:sldId id="317" r:id="rId43"/>
    <p:sldId id="318" r:id="rId44"/>
    <p:sldId id="319" r:id="rId45"/>
    <p:sldId id="329" r:id="rId46"/>
    <p:sldId id="330" r:id="rId47"/>
    <p:sldId id="331" r:id="rId48"/>
    <p:sldId id="326" r:id="rId49"/>
    <p:sldId id="327" r:id="rId50"/>
    <p:sldId id="287" r:id="rId51"/>
    <p:sldId id="288" r:id="rId5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>
        <p:scale>
          <a:sx n="60" d="100"/>
          <a:sy n="60" d="100"/>
        </p:scale>
        <p:origin x="1484" y="1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60" d="100"/>
        <a:sy n="160" d="100"/>
      </p:scale>
      <p:origin x="0" y="-244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C4E817-72EB-459C-8D5C-A7D62284E36D}" type="doc">
      <dgm:prSet loTypeId="urn:microsoft.com/office/officeart/2005/8/layout/matrix3" loCatId="matrix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DC2B5E-5078-4869-9F9D-BE7DAC0155D1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51BB45BB-5CDE-4D8B-86D8-6F1CEC487A16}" type="parTrans" cxnId="{9870D10A-7467-4C05-A3F7-D132141C749A}">
      <dgm:prSet/>
      <dgm:spPr/>
      <dgm:t>
        <a:bodyPr/>
        <a:lstStyle/>
        <a:p>
          <a:endParaRPr lang="en-US"/>
        </a:p>
      </dgm:t>
    </dgm:pt>
    <dgm:pt modelId="{085BB991-8A4A-48F1-B8BB-D445BD19536F}" type="sibTrans" cxnId="{9870D10A-7467-4C05-A3F7-D132141C749A}">
      <dgm:prSet/>
      <dgm:spPr/>
      <dgm:t>
        <a:bodyPr/>
        <a:lstStyle/>
        <a:p>
          <a:endParaRPr lang="en-US"/>
        </a:p>
      </dgm:t>
    </dgm:pt>
    <dgm:pt modelId="{7B2D8BF9-3776-4373-8F0E-D122CCFDC10D}">
      <dgm:prSet phldrT="[Text]" custT="1"/>
      <dgm:spPr/>
      <dgm:t>
        <a:bodyPr/>
        <a:lstStyle/>
        <a:p>
          <a:r>
            <a:rPr lang="en-US" sz="1400" smtClean="0">
              <a:latin typeface="Roboto"/>
            </a:rPr>
            <a:t>Identify the problems and solutions with the support of literature review. </a:t>
          </a:r>
          <a:endParaRPr lang="en-US" sz="1400" dirty="0"/>
        </a:p>
      </dgm:t>
    </dgm:pt>
    <dgm:pt modelId="{8E638D5F-D061-4773-B0EE-433243D71620}" type="parTrans" cxnId="{62A9F519-F838-4B6F-AFBD-874C330B7B7D}">
      <dgm:prSet/>
      <dgm:spPr/>
      <dgm:t>
        <a:bodyPr/>
        <a:lstStyle/>
        <a:p>
          <a:endParaRPr lang="en-US"/>
        </a:p>
      </dgm:t>
    </dgm:pt>
    <dgm:pt modelId="{30B98478-E60B-4E7C-ABD9-AB44E8440049}" type="sibTrans" cxnId="{62A9F519-F838-4B6F-AFBD-874C330B7B7D}">
      <dgm:prSet/>
      <dgm:spPr/>
      <dgm:t>
        <a:bodyPr/>
        <a:lstStyle/>
        <a:p>
          <a:endParaRPr lang="en-US"/>
        </a:p>
      </dgm:t>
    </dgm:pt>
    <dgm:pt modelId="{A8A45DA5-284A-459F-8C2F-2CE220B5050E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8C12CE19-8E50-49EF-B956-2A03E00C2C2D}" type="parTrans" cxnId="{D2BE268D-A053-40B2-8CFB-B3B9B3D53621}">
      <dgm:prSet/>
      <dgm:spPr/>
      <dgm:t>
        <a:bodyPr/>
        <a:lstStyle/>
        <a:p>
          <a:endParaRPr lang="en-US"/>
        </a:p>
      </dgm:t>
    </dgm:pt>
    <dgm:pt modelId="{283C4E71-9C62-4ADD-A8B3-647C0CB34890}" type="sibTrans" cxnId="{D2BE268D-A053-40B2-8CFB-B3B9B3D53621}">
      <dgm:prSet/>
      <dgm:spPr/>
      <dgm:t>
        <a:bodyPr/>
        <a:lstStyle/>
        <a:p>
          <a:endParaRPr lang="en-US"/>
        </a:p>
      </dgm:t>
    </dgm:pt>
    <dgm:pt modelId="{E7AE58B5-095E-482D-8011-6BB048879C7C}">
      <dgm:prSet phldrT="[Text]" custT="1"/>
      <dgm:spPr/>
      <dgm:t>
        <a:bodyPr/>
        <a:lstStyle/>
        <a:p>
          <a:r>
            <a:rPr lang="en-US" sz="1400" smtClean="0">
              <a:latin typeface="Roboto"/>
            </a:rPr>
            <a:t>Construct a project using appropriate methods</a:t>
          </a:r>
          <a:endParaRPr lang="en-US" sz="1400" dirty="0"/>
        </a:p>
      </dgm:t>
    </dgm:pt>
    <dgm:pt modelId="{1E573BF1-6382-4563-8712-D4903902F803}" type="parTrans" cxnId="{3F8D37CC-F6CD-4332-AE39-41A1B20F725E}">
      <dgm:prSet/>
      <dgm:spPr/>
      <dgm:t>
        <a:bodyPr/>
        <a:lstStyle/>
        <a:p>
          <a:endParaRPr lang="en-US"/>
        </a:p>
      </dgm:t>
    </dgm:pt>
    <dgm:pt modelId="{826C632F-A5BA-43ED-89DF-EEAD1776F598}" type="sibTrans" cxnId="{3F8D37CC-F6CD-4332-AE39-41A1B20F725E}">
      <dgm:prSet/>
      <dgm:spPr/>
      <dgm:t>
        <a:bodyPr/>
        <a:lstStyle/>
        <a:p>
          <a:endParaRPr lang="en-US"/>
        </a:p>
      </dgm:t>
    </dgm:pt>
    <dgm:pt modelId="{E805B1D6-BDAD-40E4-AC26-36BEA1F2025D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704E22DC-6387-464B-AE8E-915CB73A948B}" type="parTrans" cxnId="{C9006A1B-C4CD-46F8-8ED4-2C4985E14235}">
      <dgm:prSet/>
      <dgm:spPr/>
      <dgm:t>
        <a:bodyPr/>
        <a:lstStyle/>
        <a:p>
          <a:endParaRPr lang="en-US"/>
        </a:p>
      </dgm:t>
    </dgm:pt>
    <dgm:pt modelId="{56C98297-FD31-463C-ADF3-956A10D0AA17}" type="sibTrans" cxnId="{C9006A1B-C4CD-46F8-8ED4-2C4985E14235}">
      <dgm:prSet/>
      <dgm:spPr/>
      <dgm:t>
        <a:bodyPr/>
        <a:lstStyle/>
        <a:p>
          <a:endParaRPr lang="en-US"/>
        </a:p>
      </dgm:t>
    </dgm:pt>
    <dgm:pt modelId="{62B00CCB-D2E8-4B2B-A7D8-DFB50E8EE65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BB9D094D-CADB-4378-8111-8BFC6BAAD93A}" type="parTrans" cxnId="{88D5B88D-0381-4C19-99B4-05E84EAE457B}">
      <dgm:prSet/>
      <dgm:spPr/>
      <dgm:t>
        <a:bodyPr/>
        <a:lstStyle/>
        <a:p>
          <a:endParaRPr lang="en-US"/>
        </a:p>
      </dgm:t>
    </dgm:pt>
    <dgm:pt modelId="{6A3BA6B7-B4D9-468F-83C1-4C716C805D68}" type="sibTrans" cxnId="{88D5B88D-0381-4C19-99B4-05E84EAE457B}">
      <dgm:prSet/>
      <dgm:spPr/>
      <dgm:t>
        <a:bodyPr/>
        <a:lstStyle/>
        <a:p>
          <a:endParaRPr lang="en-US"/>
        </a:p>
      </dgm:t>
    </dgm:pt>
    <dgm:pt modelId="{3FF7927B-095A-4192-AC1E-A0AE192B2B1F}">
      <dgm:prSet phldrT="[Text]" custT="1"/>
      <dgm:spPr/>
      <dgm:t>
        <a:bodyPr/>
        <a:lstStyle/>
        <a:p>
          <a:r>
            <a:rPr lang="en-US" sz="1400" dirty="0" smtClean="0">
              <a:latin typeface="Roboto"/>
            </a:rPr>
            <a:t>Select relevant information for references</a:t>
          </a:r>
          <a:endParaRPr lang="en-US" sz="1400" dirty="0"/>
        </a:p>
      </dgm:t>
    </dgm:pt>
    <dgm:pt modelId="{4B9D5153-8F13-4D0A-9EE0-F8786C2EEB85}" type="sibTrans" cxnId="{2E4DFB87-E83E-4F12-ACBC-AFBB61339F97}">
      <dgm:prSet/>
      <dgm:spPr/>
      <dgm:t>
        <a:bodyPr/>
        <a:lstStyle/>
        <a:p>
          <a:endParaRPr lang="en-US"/>
        </a:p>
      </dgm:t>
    </dgm:pt>
    <dgm:pt modelId="{FE7CA9D0-6ED7-436A-903D-3C95223619CD}" type="parTrans" cxnId="{2E4DFB87-E83E-4F12-ACBC-AFBB61339F97}">
      <dgm:prSet/>
      <dgm:spPr/>
      <dgm:t>
        <a:bodyPr/>
        <a:lstStyle/>
        <a:p>
          <a:endParaRPr lang="en-US"/>
        </a:p>
      </dgm:t>
    </dgm:pt>
    <dgm:pt modelId="{E4066F8C-CE5D-4E06-AE77-AEAE56C49322}">
      <dgm:prSet phldrT="[Text]" custT="1"/>
      <dgm:spPr/>
      <dgm:t>
        <a:bodyPr/>
        <a:lstStyle/>
        <a:p>
          <a:r>
            <a:rPr lang="en-US" sz="1400" dirty="0" smtClean="0">
              <a:latin typeface="Roboto"/>
            </a:rPr>
            <a:t>Defend the results to elaborate on the significance of the project</a:t>
          </a:r>
          <a:endParaRPr lang="en-US" sz="1400" dirty="0"/>
        </a:p>
      </dgm:t>
    </dgm:pt>
    <dgm:pt modelId="{F91680BD-D5B7-456E-80E5-36907117F98D}" type="sibTrans" cxnId="{B3076F4E-19CE-46FA-8B25-BBE5D6AE8A52}">
      <dgm:prSet/>
      <dgm:spPr/>
      <dgm:t>
        <a:bodyPr/>
        <a:lstStyle/>
        <a:p>
          <a:endParaRPr lang="en-US"/>
        </a:p>
      </dgm:t>
    </dgm:pt>
    <dgm:pt modelId="{EDCBD5FF-BDB9-4811-A3D3-AB72CAFAE590}" type="parTrans" cxnId="{B3076F4E-19CE-46FA-8B25-BBE5D6AE8A52}">
      <dgm:prSet/>
      <dgm:spPr/>
      <dgm:t>
        <a:bodyPr/>
        <a:lstStyle/>
        <a:p>
          <a:endParaRPr lang="en-US"/>
        </a:p>
      </dgm:t>
    </dgm:pt>
    <dgm:pt modelId="{82DE19F7-C4A9-4500-A487-BD4BA7D4EA00}" type="pres">
      <dgm:prSet presAssocID="{0EC4E817-72EB-459C-8D5C-A7D62284E36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308FC1-8660-415A-A852-7C377136A762}" type="pres">
      <dgm:prSet presAssocID="{0EC4E817-72EB-459C-8D5C-A7D62284E36D}" presName="diamond" presStyleLbl="bgShp" presStyleIdx="0" presStyleCnt="1"/>
      <dgm:spPr/>
    </dgm:pt>
    <dgm:pt modelId="{5E455357-9BAC-4548-813C-174C05A43D85}" type="pres">
      <dgm:prSet presAssocID="{0EC4E817-72EB-459C-8D5C-A7D62284E36D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F54D27-17CC-46EB-A31B-D7AEC18AE3EF}" type="pres">
      <dgm:prSet presAssocID="{0EC4E817-72EB-459C-8D5C-A7D62284E36D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CC1E8-0E9A-4847-A596-70DEF01F6848}" type="pres">
      <dgm:prSet presAssocID="{0EC4E817-72EB-459C-8D5C-A7D62284E36D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15F455-53A1-4996-A3A5-EDFEDED54BB4}" type="pres">
      <dgm:prSet presAssocID="{0EC4E817-72EB-459C-8D5C-A7D62284E36D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179A90-B8E7-445D-841F-29BE009F62E7}" type="presOf" srcId="{E7AE58B5-095E-482D-8011-6BB048879C7C}" destId="{F1F54D27-17CC-46EB-A31B-D7AEC18AE3EF}" srcOrd="0" destOrd="1" presId="urn:microsoft.com/office/officeart/2005/8/layout/matrix3"/>
    <dgm:cxn modelId="{88D5B88D-0381-4C19-99B4-05E84EAE457B}" srcId="{0EC4E817-72EB-459C-8D5C-A7D62284E36D}" destId="{62B00CCB-D2E8-4B2B-A7D8-DFB50E8EE652}" srcOrd="3" destOrd="0" parTransId="{BB9D094D-CADB-4378-8111-8BFC6BAAD93A}" sibTransId="{6A3BA6B7-B4D9-468F-83C1-4C716C805D68}"/>
    <dgm:cxn modelId="{3F8D37CC-F6CD-4332-AE39-41A1B20F725E}" srcId="{A8A45DA5-284A-459F-8C2F-2CE220B5050E}" destId="{E7AE58B5-095E-482D-8011-6BB048879C7C}" srcOrd="0" destOrd="0" parTransId="{1E573BF1-6382-4563-8712-D4903902F803}" sibTransId="{826C632F-A5BA-43ED-89DF-EEAD1776F598}"/>
    <dgm:cxn modelId="{62A9F519-F838-4B6F-AFBD-874C330B7B7D}" srcId="{CADC2B5E-5078-4869-9F9D-BE7DAC0155D1}" destId="{7B2D8BF9-3776-4373-8F0E-D122CCFDC10D}" srcOrd="0" destOrd="0" parTransId="{8E638D5F-D061-4773-B0EE-433243D71620}" sibTransId="{30B98478-E60B-4E7C-ABD9-AB44E8440049}"/>
    <dgm:cxn modelId="{16E34A77-0CA5-4142-B5B1-CB3425E51201}" type="presOf" srcId="{E4066F8C-CE5D-4E06-AE77-AEAE56C49322}" destId="{6DDCC1E8-0E9A-4847-A596-70DEF01F6848}" srcOrd="0" destOrd="1" presId="urn:microsoft.com/office/officeart/2005/8/layout/matrix3"/>
    <dgm:cxn modelId="{A277A0E7-A2C4-4A5E-8A94-0DC4E2564912}" type="presOf" srcId="{62B00CCB-D2E8-4B2B-A7D8-DFB50E8EE652}" destId="{7415F455-53A1-4996-A3A5-EDFEDED54BB4}" srcOrd="0" destOrd="0" presId="urn:microsoft.com/office/officeart/2005/8/layout/matrix3"/>
    <dgm:cxn modelId="{8D5B3B14-F9D6-477E-A261-DBF1FC825412}" type="presOf" srcId="{7B2D8BF9-3776-4373-8F0E-D122CCFDC10D}" destId="{5E455357-9BAC-4548-813C-174C05A43D85}" srcOrd="0" destOrd="1" presId="urn:microsoft.com/office/officeart/2005/8/layout/matrix3"/>
    <dgm:cxn modelId="{7B38CBFC-35E0-44E3-A9CC-1624ECF5B542}" type="presOf" srcId="{E805B1D6-BDAD-40E4-AC26-36BEA1F2025D}" destId="{6DDCC1E8-0E9A-4847-A596-70DEF01F6848}" srcOrd="0" destOrd="0" presId="urn:microsoft.com/office/officeart/2005/8/layout/matrix3"/>
    <dgm:cxn modelId="{B3076F4E-19CE-46FA-8B25-BBE5D6AE8A52}" srcId="{E805B1D6-BDAD-40E4-AC26-36BEA1F2025D}" destId="{E4066F8C-CE5D-4E06-AE77-AEAE56C49322}" srcOrd="0" destOrd="0" parTransId="{EDCBD5FF-BDB9-4811-A3D3-AB72CAFAE590}" sibTransId="{F91680BD-D5B7-456E-80E5-36907117F98D}"/>
    <dgm:cxn modelId="{2E4DFB87-E83E-4F12-ACBC-AFBB61339F97}" srcId="{62B00CCB-D2E8-4B2B-A7D8-DFB50E8EE652}" destId="{3FF7927B-095A-4192-AC1E-A0AE192B2B1F}" srcOrd="0" destOrd="0" parTransId="{FE7CA9D0-6ED7-436A-903D-3C95223619CD}" sibTransId="{4B9D5153-8F13-4D0A-9EE0-F8786C2EEB85}"/>
    <dgm:cxn modelId="{5B10B689-15BB-45C5-80BC-33671E04C717}" type="presOf" srcId="{A8A45DA5-284A-459F-8C2F-2CE220B5050E}" destId="{F1F54D27-17CC-46EB-A31B-D7AEC18AE3EF}" srcOrd="0" destOrd="0" presId="urn:microsoft.com/office/officeart/2005/8/layout/matrix3"/>
    <dgm:cxn modelId="{5C2116D1-3637-4619-8750-D99D1D6281B8}" type="presOf" srcId="{3FF7927B-095A-4192-AC1E-A0AE192B2B1F}" destId="{7415F455-53A1-4996-A3A5-EDFEDED54BB4}" srcOrd="0" destOrd="1" presId="urn:microsoft.com/office/officeart/2005/8/layout/matrix3"/>
    <dgm:cxn modelId="{BC9045B4-92F3-4CBA-BE9F-499F44EE2D92}" type="presOf" srcId="{0EC4E817-72EB-459C-8D5C-A7D62284E36D}" destId="{82DE19F7-C4A9-4500-A487-BD4BA7D4EA00}" srcOrd="0" destOrd="0" presId="urn:microsoft.com/office/officeart/2005/8/layout/matrix3"/>
    <dgm:cxn modelId="{92982D03-B245-4C2D-96D5-17A32B9FE5B2}" type="presOf" srcId="{CADC2B5E-5078-4869-9F9D-BE7DAC0155D1}" destId="{5E455357-9BAC-4548-813C-174C05A43D85}" srcOrd="0" destOrd="0" presId="urn:microsoft.com/office/officeart/2005/8/layout/matrix3"/>
    <dgm:cxn modelId="{D2BE268D-A053-40B2-8CFB-B3B9B3D53621}" srcId="{0EC4E817-72EB-459C-8D5C-A7D62284E36D}" destId="{A8A45DA5-284A-459F-8C2F-2CE220B5050E}" srcOrd="1" destOrd="0" parTransId="{8C12CE19-8E50-49EF-B956-2A03E00C2C2D}" sibTransId="{283C4E71-9C62-4ADD-A8B3-647C0CB34890}"/>
    <dgm:cxn modelId="{C9006A1B-C4CD-46F8-8ED4-2C4985E14235}" srcId="{0EC4E817-72EB-459C-8D5C-A7D62284E36D}" destId="{E805B1D6-BDAD-40E4-AC26-36BEA1F2025D}" srcOrd="2" destOrd="0" parTransId="{704E22DC-6387-464B-AE8E-915CB73A948B}" sibTransId="{56C98297-FD31-463C-ADF3-956A10D0AA17}"/>
    <dgm:cxn modelId="{9870D10A-7467-4C05-A3F7-D132141C749A}" srcId="{0EC4E817-72EB-459C-8D5C-A7D62284E36D}" destId="{CADC2B5E-5078-4869-9F9D-BE7DAC0155D1}" srcOrd="0" destOrd="0" parTransId="{51BB45BB-5CDE-4D8B-86D8-6F1CEC487A16}" sibTransId="{085BB991-8A4A-48F1-B8BB-D445BD19536F}"/>
    <dgm:cxn modelId="{A6BCF294-D10B-4FCD-8802-3DC92F1CDA10}" type="presParOf" srcId="{82DE19F7-C4A9-4500-A487-BD4BA7D4EA00}" destId="{3B308FC1-8660-415A-A852-7C377136A762}" srcOrd="0" destOrd="0" presId="urn:microsoft.com/office/officeart/2005/8/layout/matrix3"/>
    <dgm:cxn modelId="{7F455D26-E383-40F2-9687-D9D609B945DE}" type="presParOf" srcId="{82DE19F7-C4A9-4500-A487-BD4BA7D4EA00}" destId="{5E455357-9BAC-4548-813C-174C05A43D85}" srcOrd="1" destOrd="0" presId="urn:microsoft.com/office/officeart/2005/8/layout/matrix3"/>
    <dgm:cxn modelId="{F59E19F5-1DC7-4592-B30B-CAD6E0144959}" type="presParOf" srcId="{82DE19F7-C4A9-4500-A487-BD4BA7D4EA00}" destId="{F1F54D27-17CC-46EB-A31B-D7AEC18AE3EF}" srcOrd="2" destOrd="0" presId="urn:microsoft.com/office/officeart/2005/8/layout/matrix3"/>
    <dgm:cxn modelId="{638B3B77-4FA1-4C8E-8CD4-7BBBA14C2CBA}" type="presParOf" srcId="{82DE19F7-C4A9-4500-A487-BD4BA7D4EA00}" destId="{6DDCC1E8-0E9A-4847-A596-70DEF01F6848}" srcOrd="3" destOrd="0" presId="urn:microsoft.com/office/officeart/2005/8/layout/matrix3"/>
    <dgm:cxn modelId="{A88F6D81-30E8-4956-A0A8-CEE23BE355E8}" type="presParOf" srcId="{82DE19F7-C4A9-4500-A487-BD4BA7D4EA00}" destId="{7415F455-53A1-4996-A3A5-EDFEDED54BB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E64734-302C-41FE-B005-1A53EC9E0984}" type="doc">
      <dgm:prSet loTypeId="urn:microsoft.com/office/officeart/2005/8/layout/list1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2E54720-86AD-4ABE-AECD-53947BA00667}">
      <dgm:prSet phldrT="[Text]"/>
      <dgm:spPr/>
      <dgm:t>
        <a:bodyPr/>
        <a:lstStyle/>
        <a:p>
          <a:r>
            <a:rPr lang="en-US" b="1" dirty="0" smtClean="0"/>
            <a:t>New things </a:t>
          </a:r>
          <a:endParaRPr lang="en-US" dirty="0"/>
        </a:p>
      </dgm:t>
    </dgm:pt>
    <dgm:pt modelId="{E6A974BA-0024-47E2-9C3C-48A21D367C41}" type="parTrans" cxnId="{4009F69C-2146-453E-A745-E619D2A83D9D}">
      <dgm:prSet/>
      <dgm:spPr/>
      <dgm:t>
        <a:bodyPr/>
        <a:lstStyle/>
        <a:p>
          <a:endParaRPr lang="en-US"/>
        </a:p>
      </dgm:t>
    </dgm:pt>
    <dgm:pt modelId="{1195C858-BFAF-4991-AB69-F2A16973C4B8}" type="sibTrans" cxnId="{4009F69C-2146-453E-A745-E619D2A83D9D}">
      <dgm:prSet/>
      <dgm:spPr/>
      <dgm:t>
        <a:bodyPr/>
        <a:lstStyle/>
        <a:p>
          <a:endParaRPr lang="en-US"/>
        </a:p>
      </dgm:t>
    </dgm:pt>
    <dgm:pt modelId="{982FD563-13FC-4838-B0F7-D09120DF44CB}">
      <dgm:prSet phldrT="[Text]"/>
      <dgm:spPr/>
      <dgm:t>
        <a:bodyPr/>
        <a:lstStyle/>
        <a:p>
          <a:r>
            <a:rPr lang="en-US" b="1" dirty="0" smtClean="0"/>
            <a:t>Innovation</a:t>
          </a:r>
          <a:endParaRPr lang="en-US" dirty="0"/>
        </a:p>
      </dgm:t>
    </dgm:pt>
    <dgm:pt modelId="{BF2B0434-29EE-4731-A556-4699F433BD0A}" type="parTrans" cxnId="{CB80FC63-E355-450A-BEB4-C3BF3011C84B}">
      <dgm:prSet/>
      <dgm:spPr/>
      <dgm:t>
        <a:bodyPr/>
        <a:lstStyle/>
        <a:p>
          <a:endParaRPr lang="en-US"/>
        </a:p>
      </dgm:t>
    </dgm:pt>
    <dgm:pt modelId="{72FC1DE4-93A5-4EDF-80A9-37D24BD99AD4}" type="sibTrans" cxnId="{CB80FC63-E355-450A-BEB4-C3BF3011C84B}">
      <dgm:prSet/>
      <dgm:spPr/>
      <dgm:t>
        <a:bodyPr/>
        <a:lstStyle/>
        <a:p>
          <a:endParaRPr lang="en-US"/>
        </a:p>
      </dgm:t>
    </dgm:pt>
    <dgm:pt modelId="{1B150246-9D9E-4D14-B7D2-0235EF6D23D7}">
      <dgm:prSet phldrT="[Text]"/>
      <dgm:spPr/>
      <dgm:t>
        <a:bodyPr/>
        <a:lstStyle/>
        <a:p>
          <a:r>
            <a:rPr lang="en-US" b="1" dirty="0" smtClean="0"/>
            <a:t>Enhancement</a:t>
          </a:r>
          <a:endParaRPr lang="en-US" dirty="0"/>
        </a:p>
      </dgm:t>
    </dgm:pt>
    <dgm:pt modelId="{C5D5E3DE-4B13-45A4-88EF-3E751A8F3F97}" type="parTrans" cxnId="{57ED9DAE-605B-4D7E-92C1-E6AAF406D0CC}">
      <dgm:prSet/>
      <dgm:spPr/>
      <dgm:t>
        <a:bodyPr/>
        <a:lstStyle/>
        <a:p>
          <a:endParaRPr lang="en-US"/>
        </a:p>
      </dgm:t>
    </dgm:pt>
    <dgm:pt modelId="{1DBE548C-0B9B-4654-BA24-FABCEBED7C66}" type="sibTrans" cxnId="{57ED9DAE-605B-4D7E-92C1-E6AAF406D0CC}">
      <dgm:prSet/>
      <dgm:spPr/>
      <dgm:t>
        <a:bodyPr/>
        <a:lstStyle/>
        <a:p>
          <a:endParaRPr lang="en-US"/>
        </a:p>
      </dgm:t>
    </dgm:pt>
    <dgm:pt modelId="{0468D586-6724-4641-9109-7C8FCB281BB7}">
      <dgm:prSet/>
      <dgm:spPr/>
      <dgm:t>
        <a:bodyPr/>
        <a:lstStyle/>
        <a:p>
          <a:r>
            <a:rPr lang="en-US" b="1" dirty="0" smtClean="0"/>
            <a:t>Creating new type of application</a:t>
          </a:r>
          <a:endParaRPr lang="en-US" b="1" dirty="0"/>
        </a:p>
      </dgm:t>
    </dgm:pt>
    <dgm:pt modelId="{6BFBCE1F-3DCB-4288-86B3-B591FBDCAA2A}" type="parTrans" cxnId="{A732140D-E4BA-445E-A8E9-137635F0DE5D}">
      <dgm:prSet/>
      <dgm:spPr/>
      <dgm:t>
        <a:bodyPr/>
        <a:lstStyle/>
        <a:p>
          <a:endParaRPr lang="en-US"/>
        </a:p>
      </dgm:t>
    </dgm:pt>
    <dgm:pt modelId="{066E636B-F132-471A-A26A-94D506BA4E86}" type="sibTrans" cxnId="{A732140D-E4BA-445E-A8E9-137635F0DE5D}">
      <dgm:prSet/>
      <dgm:spPr/>
      <dgm:t>
        <a:bodyPr/>
        <a:lstStyle/>
        <a:p>
          <a:endParaRPr lang="en-US"/>
        </a:p>
      </dgm:t>
    </dgm:pt>
    <dgm:pt modelId="{5047B310-FAB7-477E-AB6E-3BBA7A1E3784}">
      <dgm:prSet/>
      <dgm:spPr/>
      <dgm:t>
        <a:bodyPr/>
        <a:lstStyle/>
        <a:p>
          <a:r>
            <a:rPr lang="en-US" b="1" dirty="0" smtClean="0"/>
            <a:t>Adapting existing technology in different scenarios</a:t>
          </a:r>
          <a:endParaRPr lang="en-US" b="1" dirty="0"/>
        </a:p>
      </dgm:t>
    </dgm:pt>
    <dgm:pt modelId="{3E589D06-3C17-40F0-920A-785C922E44AC}" type="parTrans" cxnId="{BFAC51BA-DA6A-43D5-87C7-94B724BBF05C}">
      <dgm:prSet/>
      <dgm:spPr/>
      <dgm:t>
        <a:bodyPr/>
        <a:lstStyle/>
        <a:p>
          <a:endParaRPr lang="en-US"/>
        </a:p>
      </dgm:t>
    </dgm:pt>
    <dgm:pt modelId="{C64BF4F7-0546-45C6-BC6B-72341DC12795}" type="sibTrans" cxnId="{BFAC51BA-DA6A-43D5-87C7-94B724BBF05C}">
      <dgm:prSet/>
      <dgm:spPr/>
      <dgm:t>
        <a:bodyPr/>
        <a:lstStyle/>
        <a:p>
          <a:endParaRPr lang="en-US"/>
        </a:p>
      </dgm:t>
    </dgm:pt>
    <dgm:pt modelId="{F4B55916-EF49-4B05-B9EA-15B51BEDAC9B}">
      <dgm:prSet/>
      <dgm:spPr/>
      <dgm:t>
        <a:bodyPr/>
        <a:lstStyle/>
        <a:p>
          <a:r>
            <a:rPr lang="en-US" b="1" dirty="0" smtClean="0"/>
            <a:t>Implementing </a:t>
          </a:r>
          <a:r>
            <a:rPr lang="en-US" b="1" smtClean="0"/>
            <a:t>new features/improve process</a:t>
          </a:r>
          <a:endParaRPr lang="en-US" b="1" dirty="0"/>
        </a:p>
      </dgm:t>
    </dgm:pt>
    <dgm:pt modelId="{41524A4C-7CC4-494E-82DD-A5EF8BCCC27E}" type="parTrans" cxnId="{CE9ED0D6-B5B2-48ED-97EC-CEE8C72BBFCF}">
      <dgm:prSet/>
      <dgm:spPr/>
      <dgm:t>
        <a:bodyPr/>
        <a:lstStyle/>
        <a:p>
          <a:endParaRPr lang="en-US"/>
        </a:p>
      </dgm:t>
    </dgm:pt>
    <dgm:pt modelId="{F4B95B28-0292-40EA-9993-EEAD591236CB}" type="sibTrans" cxnId="{CE9ED0D6-B5B2-48ED-97EC-CEE8C72BBFCF}">
      <dgm:prSet/>
      <dgm:spPr/>
      <dgm:t>
        <a:bodyPr/>
        <a:lstStyle/>
        <a:p>
          <a:endParaRPr lang="en-US"/>
        </a:p>
      </dgm:t>
    </dgm:pt>
    <dgm:pt modelId="{C68C1EC7-D0BC-45CF-9213-F6D8D78FC04C}" type="pres">
      <dgm:prSet presAssocID="{3BE64734-302C-41FE-B005-1A53EC9E098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A2FB2D-1FF6-4ADD-8E5F-A5EBD6FB7DBF}" type="pres">
      <dgm:prSet presAssocID="{C2E54720-86AD-4ABE-AECD-53947BA00667}" presName="parentLin" presStyleCnt="0"/>
      <dgm:spPr/>
    </dgm:pt>
    <dgm:pt modelId="{4BE9AA9D-009A-4B42-836B-6578F58CF721}" type="pres">
      <dgm:prSet presAssocID="{C2E54720-86AD-4ABE-AECD-53947BA0066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0A0FC23-2B30-4440-971A-A2357832362B}" type="pres">
      <dgm:prSet presAssocID="{C2E54720-86AD-4ABE-AECD-53947BA00667}" presName="parentText" presStyleLbl="node1" presStyleIdx="0" presStyleCnt="3" custLinFactNeighborY="45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CA6C34-1119-4BA7-9F7B-C2EB873DDDEC}" type="pres">
      <dgm:prSet presAssocID="{C2E54720-86AD-4ABE-AECD-53947BA00667}" presName="negativeSpace" presStyleCnt="0"/>
      <dgm:spPr/>
    </dgm:pt>
    <dgm:pt modelId="{51712482-A134-4813-813C-87B0A90B2904}" type="pres">
      <dgm:prSet presAssocID="{C2E54720-86AD-4ABE-AECD-53947BA0066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9EB0EA-6EE6-43D9-8941-CA164AF7D428}" type="pres">
      <dgm:prSet presAssocID="{1195C858-BFAF-4991-AB69-F2A16973C4B8}" presName="spaceBetweenRectangles" presStyleCnt="0"/>
      <dgm:spPr/>
    </dgm:pt>
    <dgm:pt modelId="{ED974619-4A7F-4695-9209-B9F2BADF5A14}" type="pres">
      <dgm:prSet presAssocID="{982FD563-13FC-4838-B0F7-D09120DF44CB}" presName="parentLin" presStyleCnt="0"/>
      <dgm:spPr/>
    </dgm:pt>
    <dgm:pt modelId="{57C36086-FE6A-414C-80C6-3A3100F75616}" type="pres">
      <dgm:prSet presAssocID="{982FD563-13FC-4838-B0F7-D09120DF44C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DF2D800-9754-4CA3-9D51-6DDAE3BB2C14}" type="pres">
      <dgm:prSet presAssocID="{982FD563-13FC-4838-B0F7-D09120DF44C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52666-BAAF-439A-89B5-86A6465919C6}" type="pres">
      <dgm:prSet presAssocID="{982FD563-13FC-4838-B0F7-D09120DF44CB}" presName="negativeSpace" presStyleCnt="0"/>
      <dgm:spPr/>
    </dgm:pt>
    <dgm:pt modelId="{8A5AD40F-39FC-414A-8937-B9333F209C57}" type="pres">
      <dgm:prSet presAssocID="{982FD563-13FC-4838-B0F7-D09120DF44CB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D1A00-F0D8-492F-8E8B-72A3A40F57A1}" type="pres">
      <dgm:prSet presAssocID="{72FC1DE4-93A5-4EDF-80A9-37D24BD99AD4}" presName="spaceBetweenRectangles" presStyleCnt="0"/>
      <dgm:spPr/>
    </dgm:pt>
    <dgm:pt modelId="{2C95A23B-A76E-4C94-9F70-60D503C4B258}" type="pres">
      <dgm:prSet presAssocID="{1B150246-9D9E-4D14-B7D2-0235EF6D23D7}" presName="parentLin" presStyleCnt="0"/>
      <dgm:spPr/>
    </dgm:pt>
    <dgm:pt modelId="{EC66C128-9C77-4FE8-99D2-372703F05B59}" type="pres">
      <dgm:prSet presAssocID="{1B150246-9D9E-4D14-B7D2-0235EF6D23D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A817959A-994D-44BF-992F-7996C7889C2B}" type="pres">
      <dgm:prSet presAssocID="{1B150246-9D9E-4D14-B7D2-0235EF6D23D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27F34E-723E-4818-A806-D635C79D0218}" type="pres">
      <dgm:prSet presAssocID="{1B150246-9D9E-4D14-B7D2-0235EF6D23D7}" presName="negativeSpace" presStyleCnt="0"/>
      <dgm:spPr/>
    </dgm:pt>
    <dgm:pt modelId="{BFA49332-EDB4-4EBC-AEB6-73EBB07E0B4C}" type="pres">
      <dgm:prSet presAssocID="{1B150246-9D9E-4D14-B7D2-0235EF6D23D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AC51BA-DA6A-43D5-87C7-94B724BBF05C}" srcId="{982FD563-13FC-4838-B0F7-D09120DF44CB}" destId="{5047B310-FAB7-477E-AB6E-3BBA7A1E3784}" srcOrd="0" destOrd="0" parTransId="{3E589D06-3C17-40F0-920A-785C922E44AC}" sibTransId="{C64BF4F7-0546-45C6-BC6B-72341DC12795}"/>
    <dgm:cxn modelId="{F600E7EF-ED92-4431-81B6-E28BFF9F9E33}" type="presOf" srcId="{982FD563-13FC-4838-B0F7-D09120DF44CB}" destId="{CDF2D800-9754-4CA3-9D51-6DDAE3BB2C14}" srcOrd="1" destOrd="0" presId="urn:microsoft.com/office/officeart/2005/8/layout/list1"/>
    <dgm:cxn modelId="{185DA13B-EA59-4ED8-B66C-269FB0FB59AA}" type="presOf" srcId="{3BE64734-302C-41FE-B005-1A53EC9E0984}" destId="{C68C1EC7-D0BC-45CF-9213-F6D8D78FC04C}" srcOrd="0" destOrd="0" presId="urn:microsoft.com/office/officeart/2005/8/layout/list1"/>
    <dgm:cxn modelId="{4009F69C-2146-453E-A745-E619D2A83D9D}" srcId="{3BE64734-302C-41FE-B005-1A53EC9E0984}" destId="{C2E54720-86AD-4ABE-AECD-53947BA00667}" srcOrd="0" destOrd="0" parTransId="{E6A974BA-0024-47E2-9C3C-48A21D367C41}" sibTransId="{1195C858-BFAF-4991-AB69-F2A16973C4B8}"/>
    <dgm:cxn modelId="{55AAF7F4-5805-49FA-BAED-A7A2D475F393}" type="presOf" srcId="{1B150246-9D9E-4D14-B7D2-0235EF6D23D7}" destId="{A817959A-994D-44BF-992F-7996C7889C2B}" srcOrd="1" destOrd="0" presId="urn:microsoft.com/office/officeart/2005/8/layout/list1"/>
    <dgm:cxn modelId="{B41F5F8D-B0B0-4B25-B8A8-E08748998F63}" type="presOf" srcId="{1B150246-9D9E-4D14-B7D2-0235EF6D23D7}" destId="{EC66C128-9C77-4FE8-99D2-372703F05B59}" srcOrd="0" destOrd="0" presId="urn:microsoft.com/office/officeart/2005/8/layout/list1"/>
    <dgm:cxn modelId="{09CB65A3-47C8-47D8-BA59-F90DAD4F5EC3}" type="presOf" srcId="{C2E54720-86AD-4ABE-AECD-53947BA00667}" destId="{4BE9AA9D-009A-4B42-836B-6578F58CF721}" srcOrd="0" destOrd="0" presId="urn:microsoft.com/office/officeart/2005/8/layout/list1"/>
    <dgm:cxn modelId="{FD361B4A-E6B3-42B6-9759-E6BE6C67CDFA}" type="presOf" srcId="{C2E54720-86AD-4ABE-AECD-53947BA00667}" destId="{70A0FC23-2B30-4440-971A-A2357832362B}" srcOrd="1" destOrd="0" presId="urn:microsoft.com/office/officeart/2005/8/layout/list1"/>
    <dgm:cxn modelId="{57ED9DAE-605B-4D7E-92C1-E6AAF406D0CC}" srcId="{3BE64734-302C-41FE-B005-1A53EC9E0984}" destId="{1B150246-9D9E-4D14-B7D2-0235EF6D23D7}" srcOrd="2" destOrd="0" parTransId="{C5D5E3DE-4B13-45A4-88EF-3E751A8F3F97}" sibTransId="{1DBE548C-0B9B-4654-BA24-FABCEBED7C66}"/>
    <dgm:cxn modelId="{AD0ADDB5-C318-4F0E-8A6B-244DC963101E}" type="presOf" srcId="{0468D586-6724-4641-9109-7C8FCB281BB7}" destId="{51712482-A134-4813-813C-87B0A90B2904}" srcOrd="0" destOrd="0" presId="urn:microsoft.com/office/officeart/2005/8/layout/list1"/>
    <dgm:cxn modelId="{CE9ED0D6-B5B2-48ED-97EC-CEE8C72BBFCF}" srcId="{1B150246-9D9E-4D14-B7D2-0235EF6D23D7}" destId="{F4B55916-EF49-4B05-B9EA-15B51BEDAC9B}" srcOrd="0" destOrd="0" parTransId="{41524A4C-7CC4-494E-82DD-A5EF8BCCC27E}" sibTransId="{F4B95B28-0292-40EA-9993-EEAD591236CB}"/>
    <dgm:cxn modelId="{CB80FC63-E355-450A-BEB4-C3BF3011C84B}" srcId="{3BE64734-302C-41FE-B005-1A53EC9E0984}" destId="{982FD563-13FC-4838-B0F7-D09120DF44CB}" srcOrd="1" destOrd="0" parTransId="{BF2B0434-29EE-4731-A556-4699F433BD0A}" sibTransId="{72FC1DE4-93A5-4EDF-80A9-37D24BD99AD4}"/>
    <dgm:cxn modelId="{65997C03-853A-4E84-8723-C24C9374653F}" type="presOf" srcId="{F4B55916-EF49-4B05-B9EA-15B51BEDAC9B}" destId="{BFA49332-EDB4-4EBC-AEB6-73EBB07E0B4C}" srcOrd="0" destOrd="0" presId="urn:microsoft.com/office/officeart/2005/8/layout/list1"/>
    <dgm:cxn modelId="{0B0CFDBF-14E8-40E4-9234-08A3ECCB127D}" type="presOf" srcId="{982FD563-13FC-4838-B0F7-D09120DF44CB}" destId="{57C36086-FE6A-414C-80C6-3A3100F75616}" srcOrd="0" destOrd="0" presId="urn:microsoft.com/office/officeart/2005/8/layout/list1"/>
    <dgm:cxn modelId="{B8740269-C7B8-48EC-9DED-05F2DE2BECF2}" type="presOf" srcId="{5047B310-FAB7-477E-AB6E-3BBA7A1E3784}" destId="{8A5AD40F-39FC-414A-8937-B9333F209C57}" srcOrd="0" destOrd="0" presId="urn:microsoft.com/office/officeart/2005/8/layout/list1"/>
    <dgm:cxn modelId="{A732140D-E4BA-445E-A8E9-137635F0DE5D}" srcId="{C2E54720-86AD-4ABE-AECD-53947BA00667}" destId="{0468D586-6724-4641-9109-7C8FCB281BB7}" srcOrd="0" destOrd="0" parTransId="{6BFBCE1F-3DCB-4288-86B3-B591FBDCAA2A}" sibTransId="{066E636B-F132-471A-A26A-94D506BA4E86}"/>
    <dgm:cxn modelId="{29C71A57-12CB-4FAD-95F9-2DA2B95B3B96}" type="presParOf" srcId="{C68C1EC7-D0BC-45CF-9213-F6D8D78FC04C}" destId="{89A2FB2D-1FF6-4ADD-8E5F-A5EBD6FB7DBF}" srcOrd="0" destOrd="0" presId="urn:microsoft.com/office/officeart/2005/8/layout/list1"/>
    <dgm:cxn modelId="{C230AB41-B713-421E-B0C2-0136DC96671E}" type="presParOf" srcId="{89A2FB2D-1FF6-4ADD-8E5F-A5EBD6FB7DBF}" destId="{4BE9AA9D-009A-4B42-836B-6578F58CF721}" srcOrd="0" destOrd="0" presId="urn:microsoft.com/office/officeart/2005/8/layout/list1"/>
    <dgm:cxn modelId="{0837503A-8473-4D21-844D-F5CC3FC83FA4}" type="presParOf" srcId="{89A2FB2D-1FF6-4ADD-8E5F-A5EBD6FB7DBF}" destId="{70A0FC23-2B30-4440-971A-A2357832362B}" srcOrd="1" destOrd="0" presId="urn:microsoft.com/office/officeart/2005/8/layout/list1"/>
    <dgm:cxn modelId="{D7D331B5-76E2-40EB-9611-663840C60542}" type="presParOf" srcId="{C68C1EC7-D0BC-45CF-9213-F6D8D78FC04C}" destId="{9BCA6C34-1119-4BA7-9F7B-C2EB873DDDEC}" srcOrd="1" destOrd="0" presId="urn:microsoft.com/office/officeart/2005/8/layout/list1"/>
    <dgm:cxn modelId="{8CD25558-9C70-4551-84AC-2701B6B113F3}" type="presParOf" srcId="{C68C1EC7-D0BC-45CF-9213-F6D8D78FC04C}" destId="{51712482-A134-4813-813C-87B0A90B2904}" srcOrd="2" destOrd="0" presId="urn:microsoft.com/office/officeart/2005/8/layout/list1"/>
    <dgm:cxn modelId="{FCC9B267-024C-4178-A8A7-246752E124DF}" type="presParOf" srcId="{C68C1EC7-D0BC-45CF-9213-F6D8D78FC04C}" destId="{6E9EB0EA-6EE6-43D9-8941-CA164AF7D428}" srcOrd="3" destOrd="0" presId="urn:microsoft.com/office/officeart/2005/8/layout/list1"/>
    <dgm:cxn modelId="{52ACCD92-4071-41B5-BB91-8AACA67EC44A}" type="presParOf" srcId="{C68C1EC7-D0BC-45CF-9213-F6D8D78FC04C}" destId="{ED974619-4A7F-4695-9209-B9F2BADF5A14}" srcOrd="4" destOrd="0" presId="urn:microsoft.com/office/officeart/2005/8/layout/list1"/>
    <dgm:cxn modelId="{63CD5427-8A7C-4165-A58E-7643A1576FC9}" type="presParOf" srcId="{ED974619-4A7F-4695-9209-B9F2BADF5A14}" destId="{57C36086-FE6A-414C-80C6-3A3100F75616}" srcOrd="0" destOrd="0" presId="urn:microsoft.com/office/officeart/2005/8/layout/list1"/>
    <dgm:cxn modelId="{B12328F6-BE31-479C-9A6D-A45B3063DBA0}" type="presParOf" srcId="{ED974619-4A7F-4695-9209-B9F2BADF5A14}" destId="{CDF2D800-9754-4CA3-9D51-6DDAE3BB2C14}" srcOrd="1" destOrd="0" presId="urn:microsoft.com/office/officeart/2005/8/layout/list1"/>
    <dgm:cxn modelId="{FDE3FF2D-C5AF-425D-9873-8F3D2D30A74D}" type="presParOf" srcId="{C68C1EC7-D0BC-45CF-9213-F6D8D78FC04C}" destId="{08652666-BAAF-439A-89B5-86A6465919C6}" srcOrd="5" destOrd="0" presId="urn:microsoft.com/office/officeart/2005/8/layout/list1"/>
    <dgm:cxn modelId="{90208471-6AA0-40ED-94CA-CA1589CACFA4}" type="presParOf" srcId="{C68C1EC7-D0BC-45CF-9213-F6D8D78FC04C}" destId="{8A5AD40F-39FC-414A-8937-B9333F209C57}" srcOrd="6" destOrd="0" presId="urn:microsoft.com/office/officeart/2005/8/layout/list1"/>
    <dgm:cxn modelId="{63D17024-7098-428C-8F16-D45FFB462DE9}" type="presParOf" srcId="{C68C1EC7-D0BC-45CF-9213-F6D8D78FC04C}" destId="{173D1A00-F0D8-492F-8E8B-72A3A40F57A1}" srcOrd="7" destOrd="0" presId="urn:microsoft.com/office/officeart/2005/8/layout/list1"/>
    <dgm:cxn modelId="{245FDB02-09F2-4096-BBF0-B9337BE51F9D}" type="presParOf" srcId="{C68C1EC7-D0BC-45CF-9213-F6D8D78FC04C}" destId="{2C95A23B-A76E-4C94-9F70-60D503C4B258}" srcOrd="8" destOrd="0" presId="urn:microsoft.com/office/officeart/2005/8/layout/list1"/>
    <dgm:cxn modelId="{41C6AC5D-1118-42A6-AF06-F5DA48C62FED}" type="presParOf" srcId="{2C95A23B-A76E-4C94-9F70-60D503C4B258}" destId="{EC66C128-9C77-4FE8-99D2-372703F05B59}" srcOrd="0" destOrd="0" presId="urn:microsoft.com/office/officeart/2005/8/layout/list1"/>
    <dgm:cxn modelId="{FBB80434-DE6C-4DCD-AE74-1E1181339C0A}" type="presParOf" srcId="{2C95A23B-A76E-4C94-9F70-60D503C4B258}" destId="{A817959A-994D-44BF-992F-7996C7889C2B}" srcOrd="1" destOrd="0" presId="urn:microsoft.com/office/officeart/2005/8/layout/list1"/>
    <dgm:cxn modelId="{11AA02BC-31D3-4974-880B-4B20590FB346}" type="presParOf" srcId="{C68C1EC7-D0BC-45CF-9213-F6D8D78FC04C}" destId="{E027F34E-723E-4818-A806-D635C79D0218}" srcOrd="9" destOrd="0" presId="urn:microsoft.com/office/officeart/2005/8/layout/list1"/>
    <dgm:cxn modelId="{CEBE5480-3EC5-4D8B-8899-AE776AA3407B}" type="presParOf" srcId="{C68C1EC7-D0BC-45CF-9213-F6D8D78FC04C}" destId="{BFA49332-EDB4-4EBC-AEB6-73EBB07E0B4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ED3350-CF25-4243-B752-797A747DCEA9}" type="doc">
      <dgm:prSet loTypeId="urn:microsoft.com/office/officeart/2005/8/layout/process4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BC07CE3-0980-4569-BA83-221C7C9A29DE}">
      <dgm:prSet phldrT="[Text]" custT="1"/>
      <dgm:spPr/>
      <dgm:t>
        <a:bodyPr/>
        <a:lstStyle/>
        <a:p>
          <a:r>
            <a:rPr lang="en-US" sz="3200" b="1" u="sng" dirty="0"/>
            <a:t>Title:</a:t>
          </a:r>
        </a:p>
      </dgm:t>
    </dgm:pt>
    <dgm:pt modelId="{DB6D7F25-35AF-4C39-904A-87FA83161D37}" type="parTrans" cxnId="{CE753D00-1672-4ACD-A777-5F564650D998}">
      <dgm:prSet/>
      <dgm:spPr/>
      <dgm:t>
        <a:bodyPr/>
        <a:lstStyle/>
        <a:p>
          <a:endParaRPr lang="en-US"/>
        </a:p>
      </dgm:t>
    </dgm:pt>
    <dgm:pt modelId="{1BF88E97-20D6-41CD-94FF-48FF62273059}" type="sibTrans" cxnId="{CE753D00-1672-4ACD-A777-5F564650D998}">
      <dgm:prSet/>
      <dgm:spPr/>
      <dgm:t>
        <a:bodyPr/>
        <a:lstStyle/>
        <a:p>
          <a:endParaRPr lang="en-US"/>
        </a:p>
      </dgm:t>
    </dgm:pt>
    <dgm:pt modelId="{86A17B46-D570-488F-A6B8-4C29048400F8}">
      <dgm:prSet phldrT="[Text]" custT="1"/>
      <dgm:spPr/>
      <dgm:t>
        <a:bodyPr/>
        <a:lstStyle/>
        <a:p>
          <a:r>
            <a:rPr lang="en-US" sz="3200" b="1" u="sng" dirty="0"/>
            <a:t>Field</a:t>
          </a:r>
          <a:r>
            <a:rPr lang="en-US" sz="3200" b="1" u="sng" baseline="0" dirty="0"/>
            <a:t> </a:t>
          </a:r>
          <a:r>
            <a:rPr lang="en-US" sz="3200" b="1" u="sng" dirty="0"/>
            <a:t>:</a:t>
          </a:r>
          <a:r>
            <a:rPr lang="en-US" sz="1900" b="1" dirty="0"/>
            <a:t>  </a:t>
          </a:r>
          <a:endParaRPr lang="en-US" sz="1900" dirty="0"/>
        </a:p>
      </dgm:t>
    </dgm:pt>
    <dgm:pt modelId="{62E5BDB6-39BD-4395-833E-8BBA101A698B}" type="parTrans" cxnId="{0FEA2F60-5078-4FA7-83CA-493F7BC5A555}">
      <dgm:prSet/>
      <dgm:spPr/>
      <dgm:t>
        <a:bodyPr/>
        <a:lstStyle/>
        <a:p>
          <a:endParaRPr lang="en-US"/>
        </a:p>
      </dgm:t>
    </dgm:pt>
    <dgm:pt modelId="{8B190214-653D-48F5-96CA-8D79639D1FE1}" type="sibTrans" cxnId="{0FEA2F60-5078-4FA7-83CA-493F7BC5A555}">
      <dgm:prSet/>
      <dgm:spPr/>
      <dgm:t>
        <a:bodyPr/>
        <a:lstStyle/>
        <a:p>
          <a:endParaRPr lang="en-US"/>
        </a:p>
      </dgm:t>
    </dgm:pt>
    <dgm:pt modelId="{481B99F5-AF4F-46F5-8837-0EC2B19CDD62}">
      <dgm:prSet phldrT="[Text]" custT="1"/>
      <dgm:spPr/>
      <dgm:t>
        <a:bodyPr/>
        <a:lstStyle/>
        <a:p>
          <a:r>
            <a:rPr lang="en-US" sz="3200" b="1" u="sng" dirty="0"/>
            <a:t>Category:</a:t>
          </a:r>
          <a:endParaRPr lang="en-US" sz="3200" dirty="0"/>
        </a:p>
      </dgm:t>
    </dgm:pt>
    <dgm:pt modelId="{535ECE1C-F697-42C7-BB1E-251819C24AE2}" type="parTrans" cxnId="{4023EEA7-5C73-4B31-84F0-52AA7CBEA7B7}">
      <dgm:prSet/>
      <dgm:spPr/>
      <dgm:t>
        <a:bodyPr/>
        <a:lstStyle/>
        <a:p>
          <a:endParaRPr lang="en-US"/>
        </a:p>
      </dgm:t>
    </dgm:pt>
    <dgm:pt modelId="{7529D599-8F83-4618-9C37-CD09BB4DCB03}" type="sibTrans" cxnId="{4023EEA7-5C73-4B31-84F0-52AA7CBEA7B7}">
      <dgm:prSet/>
      <dgm:spPr/>
      <dgm:t>
        <a:bodyPr/>
        <a:lstStyle/>
        <a:p>
          <a:endParaRPr lang="en-US"/>
        </a:p>
      </dgm:t>
    </dgm:pt>
    <dgm:pt modelId="{DCD5E29C-578F-4394-88B4-5B9EE63125BC}">
      <dgm:prSet phldrT="[Text]" custT="1"/>
      <dgm:spPr/>
      <dgm:t>
        <a:bodyPr/>
        <a:lstStyle/>
        <a:p>
          <a:r>
            <a:rPr lang="en-US" sz="3200" b="1" u="sng" dirty="0"/>
            <a:t>Output:</a:t>
          </a:r>
          <a:endParaRPr lang="en-US" sz="3200" dirty="0"/>
        </a:p>
      </dgm:t>
    </dgm:pt>
    <dgm:pt modelId="{641A5DF0-C4EA-43ED-AC98-69F69F055A05}" type="parTrans" cxnId="{D43C2C0D-869E-4DEF-9479-D8CC896E2744}">
      <dgm:prSet/>
      <dgm:spPr/>
      <dgm:t>
        <a:bodyPr/>
        <a:lstStyle/>
        <a:p>
          <a:endParaRPr lang="en-US"/>
        </a:p>
      </dgm:t>
    </dgm:pt>
    <dgm:pt modelId="{028D0D92-6868-4822-920F-2E8C5C691A9D}" type="sibTrans" cxnId="{D43C2C0D-869E-4DEF-9479-D8CC896E2744}">
      <dgm:prSet/>
      <dgm:spPr/>
      <dgm:t>
        <a:bodyPr/>
        <a:lstStyle/>
        <a:p>
          <a:endParaRPr lang="en-US"/>
        </a:p>
      </dgm:t>
    </dgm:pt>
    <dgm:pt modelId="{BCC9F6EA-52BD-4637-B256-FC75205C6A49}">
      <dgm:prSet custT="1"/>
      <dgm:spPr/>
      <dgm:t>
        <a:bodyPr/>
        <a:lstStyle/>
        <a:p>
          <a:r>
            <a:rPr lang="en-US" sz="2000" b="0"/>
            <a:t>Network</a:t>
          </a:r>
          <a:endParaRPr lang="en-US" sz="2000" b="0" dirty="0"/>
        </a:p>
      </dgm:t>
    </dgm:pt>
    <dgm:pt modelId="{B7F2EF4A-6026-465F-9E0A-6604F91965EF}" type="parTrans" cxnId="{40950BC4-8EF0-4BAF-86EA-7ED3A696BB66}">
      <dgm:prSet/>
      <dgm:spPr/>
      <dgm:t>
        <a:bodyPr/>
        <a:lstStyle/>
        <a:p>
          <a:endParaRPr lang="en-US"/>
        </a:p>
      </dgm:t>
    </dgm:pt>
    <dgm:pt modelId="{16F1CC64-1360-4A12-831D-97AFBB7391F1}" type="sibTrans" cxnId="{40950BC4-8EF0-4BAF-86EA-7ED3A696BB66}">
      <dgm:prSet/>
      <dgm:spPr/>
      <dgm:t>
        <a:bodyPr/>
        <a:lstStyle/>
        <a:p>
          <a:endParaRPr lang="en-US"/>
        </a:p>
      </dgm:t>
    </dgm:pt>
    <dgm:pt modelId="{DF930E22-2AAA-4159-89C5-8E3EC0E548BB}">
      <dgm:prSet custT="1"/>
      <dgm:spPr/>
      <dgm:t>
        <a:bodyPr/>
        <a:lstStyle/>
        <a:p>
          <a:r>
            <a:rPr lang="en-US" sz="2000" b="0" dirty="0"/>
            <a:t>Security </a:t>
          </a:r>
          <a:endParaRPr lang="en-US" sz="1200" b="0" dirty="0"/>
        </a:p>
      </dgm:t>
    </dgm:pt>
    <dgm:pt modelId="{25493FDB-8D00-4394-A4A3-BEAE0A7D5A32}" type="parTrans" cxnId="{F1AB8B04-5F47-4E34-BA49-C90CAAB2AA9A}">
      <dgm:prSet/>
      <dgm:spPr/>
      <dgm:t>
        <a:bodyPr/>
        <a:lstStyle/>
        <a:p>
          <a:endParaRPr lang="en-US"/>
        </a:p>
      </dgm:t>
    </dgm:pt>
    <dgm:pt modelId="{234FF167-9E3A-43BB-940F-FC94278FF150}" type="sibTrans" cxnId="{F1AB8B04-5F47-4E34-BA49-C90CAAB2AA9A}">
      <dgm:prSet/>
      <dgm:spPr/>
      <dgm:t>
        <a:bodyPr/>
        <a:lstStyle/>
        <a:p>
          <a:endParaRPr lang="en-US"/>
        </a:p>
      </dgm:t>
    </dgm:pt>
    <dgm:pt modelId="{AA0BC1E6-BAA5-4F7D-8882-505279AC45DD}">
      <dgm:prSet custT="1"/>
      <dgm:spPr/>
      <dgm:t>
        <a:bodyPr/>
        <a:lstStyle/>
        <a:p>
          <a:r>
            <a:rPr lang="en-US" sz="2000" b="1" baseline="0" dirty="0"/>
            <a:t>Type I: </a:t>
          </a:r>
          <a:r>
            <a:rPr lang="en-US" sz="1600" b="0" baseline="0" dirty="0"/>
            <a:t>S</a:t>
          </a:r>
          <a:r>
            <a:rPr lang="en-US" sz="1600" baseline="0" dirty="0"/>
            <a:t>ystem / Tool development </a:t>
          </a:r>
          <a:endParaRPr lang="en-US" sz="2000" baseline="0" dirty="0"/>
        </a:p>
      </dgm:t>
    </dgm:pt>
    <dgm:pt modelId="{29A790C1-B96A-437C-8DAD-3B10FAA951F8}" type="parTrans" cxnId="{5A491255-0DE8-4C4E-8191-BB0F4B876853}">
      <dgm:prSet/>
      <dgm:spPr/>
      <dgm:t>
        <a:bodyPr/>
        <a:lstStyle/>
        <a:p>
          <a:endParaRPr lang="en-US"/>
        </a:p>
      </dgm:t>
    </dgm:pt>
    <dgm:pt modelId="{A257325F-28D6-466D-B19C-F3A2ED7D07B1}" type="sibTrans" cxnId="{5A491255-0DE8-4C4E-8191-BB0F4B876853}">
      <dgm:prSet/>
      <dgm:spPr/>
      <dgm:t>
        <a:bodyPr/>
        <a:lstStyle/>
        <a:p>
          <a:endParaRPr lang="en-US"/>
        </a:p>
      </dgm:t>
    </dgm:pt>
    <dgm:pt modelId="{C882E624-EAA3-42A3-8D42-ABF64889A8B8}">
      <dgm:prSet custT="1"/>
      <dgm:spPr/>
      <dgm:t>
        <a:bodyPr/>
        <a:lstStyle/>
        <a:p>
          <a:r>
            <a:rPr lang="en-US" sz="2000" b="1" baseline="0" dirty="0"/>
            <a:t>Type II: </a:t>
          </a:r>
          <a:r>
            <a:rPr lang="en-US" sz="2000" b="0" baseline="0" dirty="0"/>
            <a:t>Analys</a:t>
          </a:r>
          <a:r>
            <a:rPr lang="en-US" sz="2000" baseline="0" dirty="0"/>
            <a:t>is</a:t>
          </a:r>
        </a:p>
      </dgm:t>
    </dgm:pt>
    <dgm:pt modelId="{1D7AB9A7-B859-44E4-9933-DD1BED7754BB}" type="parTrans" cxnId="{7C773287-7407-4F5C-B3BF-6AD62417A536}">
      <dgm:prSet/>
      <dgm:spPr/>
      <dgm:t>
        <a:bodyPr/>
        <a:lstStyle/>
        <a:p>
          <a:endParaRPr lang="en-US"/>
        </a:p>
      </dgm:t>
    </dgm:pt>
    <dgm:pt modelId="{0797F6C4-E17D-46D8-AE44-6CB3D9395FD9}" type="sibTrans" cxnId="{7C773287-7407-4F5C-B3BF-6AD62417A536}">
      <dgm:prSet/>
      <dgm:spPr/>
      <dgm:t>
        <a:bodyPr/>
        <a:lstStyle/>
        <a:p>
          <a:endParaRPr lang="en-US"/>
        </a:p>
      </dgm:t>
    </dgm:pt>
    <dgm:pt modelId="{107E101A-2B54-4007-8DEE-1889C50D3BF4}">
      <dgm:prSet custT="1"/>
      <dgm:spPr/>
      <dgm:t>
        <a:bodyPr/>
        <a:lstStyle/>
        <a:p>
          <a:r>
            <a:rPr lang="en-US" sz="1600" dirty="0"/>
            <a:t>Simulation</a:t>
          </a:r>
        </a:p>
      </dgm:t>
    </dgm:pt>
    <dgm:pt modelId="{35637BEA-760C-4DDE-ADD1-5B24B886798E}" type="parTrans" cxnId="{99BE09FF-AC77-447C-9585-4A01511F4A05}">
      <dgm:prSet/>
      <dgm:spPr/>
      <dgm:t>
        <a:bodyPr/>
        <a:lstStyle/>
        <a:p>
          <a:endParaRPr lang="en-US"/>
        </a:p>
      </dgm:t>
    </dgm:pt>
    <dgm:pt modelId="{7D9FA8E3-8099-45A0-B66B-1701EABC1A72}" type="sibTrans" cxnId="{99BE09FF-AC77-447C-9585-4A01511F4A05}">
      <dgm:prSet/>
      <dgm:spPr/>
      <dgm:t>
        <a:bodyPr/>
        <a:lstStyle/>
        <a:p>
          <a:endParaRPr lang="en-US"/>
        </a:p>
      </dgm:t>
    </dgm:pt>
    <dgm:pt modelId="{1B6597C0-1C95-4350-BCC6-FA0037994DE8}">
      <dgm:prSet custT="1"/>
      <dgm:spPr/>
      <dgm:t>
        <a:bodyPr/>
        <a:lstStyle/>
        <a:p>
          <a:r>
            <a:rPr lang="en-US" sz="1600" baseline="0" dirty="0"/>
            <a:t>Prototype</a:t>
          </a:r>
        </a:p>
      </dgm:t>
    </dgm:pt>
    <dgm:pt modelId="{3A820BEF-04EB-4E41-BC7C-1E776F41785B}" type="parTrans" cxnId="{3F879F52-AC4C-40EC-9F85-5F010B935631}">
      <dgm:prSet/>
      <dgm:spPr/>
      <dgm:t>
        <a:bodyPr/>
        <a:lstStyle/>
        <a:p>
          <a:endParaRPr lang="en-US"/>
        </a:p>
      </dgm:t>
    </dgm:pt>
    <dgm:pt modelId="{9AD19DFF-BB03-412D-AD76-6E63B876BDC7}" type="sibTrans" cxnId="{3F879F52-AC4C-40EC-9F85-5F010B935631}">
      <dgm:prSet/>
      <dgm:spPr/>
      <dgm:t>
        <a:bodyPr/>
        <a:lstStyle/>
        <a:p>
          <a:endParaRPr lang="en-US"/>
        </a:p>
      </dgm:t>
    </dgm:pt>
    <dgm:pt modelId="{AEEC8E50-67AB-410D-8B37-F056BA907371}">
      <dgm:prSet custT="1"/>
      <dgm:spPr/>
      <dgm:t>
        <a:bodyPr/>
        <a:lstStyle/>
        <a:p>
          <a:r>
            <a:rPr lang="en-US" sz="1600" baseline="0" dirty="0" smtClean="0"/>
            <a:t>System</a:t>
          </a:r>
          <a:r>
            <a:rPr lang="en-US" sz="1600" baseline="0" dirty="0"/>
            <a:t>/</a:t>
          </a:r>
        </a:p>
        <a:p>
          <a:r>
            <a:rPr lang="en-US" sz="1600" baseline="0" dirty="0"/>
            <a:t>application</a:t>
          </a:r>
        </a:p>
      </dgm:t>
    </dgm:pt>
    <dgm:pt modelId="{F82D47B4-7F42-401B-9D0F-B7C47F04DFB4}" type="parTrans" cxnId="{C1BEC129-6FD6-4474-8524-688CFAEED0D0}">
      <dgm:prSet/>
      <dgm:spPr/>
      <dgm:t>
        <a:bodyPr/>
        <a:lstStyle/>
        <a:p>
          <a:endParaRPr lang="en-US"/>
        </a:p>
      </dgm:t>
    </dgm:pt>
    <dgm:pt modelId="{AF12CAA8-69E5-4A16-A241-5C9D9C26BF36}" type="sibTrans" cxnId="{C1BEC129-6FD6-4474-8524-688CFAEED0D0}">
      <dgm:prSet/>
      <dgm:spPr/>
      <dgm:t>
        <a:bodyPr/>
        <a:lstStyle/>
        <a:p>
          <a:endParaRPr lang="en-US"/>
        </a:p>
      </dgm:t>
    </dgm:pt>
    <dgm:pt modelId="{EED6EA2C-A17D-4112-BAE9-30FACBDCD785}">
      <dgm:prSet custT="1"/>
      <dgm:spPr/>
      <dgm:t>
        <a:bodyPr/>
        <a:lstStyle/>
        <a:p>
          <a:r>
            <a:rPr lang="en-US" sz="1600" baseline="0"/>
            <a:t>Script</a:t>
          </a:r>
          <a:endParaRPr lang="en-US" sz="1600" baseline="0" dirty="0"/>
        </a:p>
      </dgm:t>
    </dgm:pt>
    <dgm:pt modelId="{35154A12-57B9-45DF-B26E-E16ADC5B413B}" type="parTrans" cxnId="{8F44991A-C88B-41EF-807F-929B9724D612}">
      <dgm:prSet/>
      <dgm:spPr/>
      <dgm:t>
        <a:bodyPr/>
        <a:lstStyle/>
        <a:p>
          <a:endParaRPr lang="en-US"/>
        </a:p>
      </dgm:t>
    </dgm:pt>
    <dgm:pt modelId="{BF1223BC-B4F6-407C-A4F4-B4A7996AB237}" type="sibTrans" cxnId="{8F44991A-C88B-41EF-807F-929B9724D612}">
      <dgm:prSet/>
      <dgm:spPr/>
      <dgm:t>
        <a:bodyPr/>
        <a:lstStyle/>
        <a:p>
          <a:endParaRPr lang="en-US"/>
        </a:p>
      </dgm:t>
    </dgm:pt>
    <dgm:pt modelId="{2E5872E1-603D-452E-B6FC-E81B3C365F90}">
      <dgm:prSet custT="1"/>
      <dgm:spPr/>
      <dgm:t>
        <a:bodyPr/>
        <a:lstStyle/>
        <a:p>
          <a:r>
            <a:rPr lang="en-US" sz="1600" baseline="0" dirty="0" smtClean="0"/>
            <a:t>Image</a:t>
          </a:r>
          <a:endParaRPr lang="en-US" sz="1600" dirty="0"/>
        </a:p>
      </dgm:t>
    </dgm:pt>
    <dgm:pt modelId="{6584E45C-97AA-494E-9D5D-0DD1874C0AC9}" type="parTrans" cxnId="{5B6B7573-476D-4955-A9FC-3C126A584423}">
      <dgm:prSet/>
      <dgm:spPr/>
      <dgm:t>
        <a:bodyPr/>
        <a:lstStyle/>
        <a:p>
          <a:endParaRPr lang="en-US"/>
        </a:p>
      </dgm:t>
    </dgm:pt>
    <dgm:pt modelId="{E266C007-B142-4019-A6EA-B5A54ED9D4BD}" type="sibTrans" cxnId="{5B6B7573-476D-4955-A9FC-3C126A584423}">
      <dgm:prSet/>
      <dgm:spPr/>
      <dgm:t>
        <a:bodyPr/>
        <a:lstStyle/>
        <a:p>
          <a:endParaRPr lang="en-US"/>
        </a:p>
      </dgm:t>
    </dgm:pt>
    <dgm:pt modelId="{9A238CF9-AEAD-4460-B058-27C7C5636CCD}">
      <dgm:prSet phldrT="[Text]" custT="1"/>
      <dgm:spPr/>
      <dgm:t>
        <a:bodyPr/>
        <a:lstStyle/>
        <a:p>
          <a:r>
            <a:rPr lang="en-US" sz="1600" dirty="0">
              <a:latin typeface="+mn-lt"/>
              <a:ea typeface="+mn-ea"/>
              <a:cs typeface="+mn-cs"/>
            </a:rPr>
            <a:t>Student need to select suitable</a:t>
          </a:r>
          <a:r>
            <a:rPr lang="en-US" sz="1600" baseline="0" dirty="0">
              <a:latin typeface="+mn-lt"/>
              <a:ea typeface="+mn-ea"/>
              <a:cs typeface="+mn-cs"/>
            </a:rPr>
            <a:t> title from proposed field &amp; category and must </a:t>
          </a:r>
          <a:r>
            <a:rPr lang="en-US" sz="1600" dirty="0">
              <a:latin typeface="+mn-lt"/>
              <a:ea typeface="+mn-ea"/>
              <a:cs typeface="+mn-cs"/>
            </a:rPr>
            <a:t>include </a:t>
          </a:r>
          <a:r>
            <a:rPr lang="en-US" sz="1600" b="1" dirty="0">
              <a:latin typeface="+mn-lt"/>
              <a:ea typeface="+mn-ea"/>
              <a:cs typeface="+mn-cs"/>
            </a:rPr>
            <a:t>research element </a:t>
          </a:r>
          <a:r>
            <a:rPr lang="en-US" sz="1600" dirty="0">
              <a:latin typeface="+mn-lt"/>
              <a:ea typeface="+mn-ea"/>
              <a:cs typeface="+mn-cs"/>
            </a:rPr>
            <a:t>in their analysis/system development. </a:t>
          </a:r>
          <a:r>
            <a:rPr lang="en-US" sz="1600" dirty="0"/>
            <a:t>Any chosen topics must consist of </a:t>
          </a:r>
          <a:r>
            <a:rPr lang="en-US" sz="1600" b="1" dirty="0"/>
            <a:t>automation element</a:t>
          </a:r>
          <a:endParaRPr lang="en-US" sz="1800" dirty="0"/>
        </a:p>
      </dgm:t>
    </dgm:pt>
    <dgm:pt modelId="{E98C305C-928A-4CAA-9E60-3695C81B5FE6}" type="parTrans" cxnId="{CD11CDF4-95E3-4550-8A68-71D6DC28D231}">
      <dgm:prSet/>
      <dgm:spPr/>
      <dgm:t>
        <a:bodyPr/>
        <a:lstStyle/>
        <a:p>
          <a:endParaRPr lang="en-US"/>
        </a:p>
      </dgm:t>
    </dgm:pt>
    <dgm:pt modelId="{321D12E4-B4FE-4F3D-BD29-33762322F314}" type="sibTrans" cxnId="{CD11CDF4-95E3-4550-8A68-71D6DC28D231}">
      <dgm:prSet/>
      <dgm:spPr/>
      <dgm:t>
        <a:bodyPr/>
        <a:lstStyle/>
        <a:p>
          <a:endParaRPr lang="en-US"/>
        </a:p>
      </dgm:t>
    </dgm:pt>
    <dgm:pt modelId="{2EC74250-5CC1-49BF-A89A-C29F0F06F929}" type="pres">
      <dgm:prSet presAssocID="{A3ED3350-CF25-4243-B752-797A747DCE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048377-9DEA-4812-AA37-3133571718CE}" type="pres">
      <dgm:prSet presAssocID="{DCD5E29C-578F-4394-88B4-5B9EE63125BC}" presName="boxAndChildren" presStyleCnt="0"/>
      <dgm:spPr/>
      <dgm:t>
        <a:bodyPr/>
        <a:lstStyle/>
        <a:p>
          <a:endParaRPr lang="en-US"/>
        </a:p>
      </dgm:t>
    </dgm:pt>
    <dgm:pt modelId="{40B39C88-414E-402D-A055-D6C56ABAFF8B}" type="pres">
      <dgm:prSet presAssocID="{DCD5E29C-578F-4394-88B4-5B9EE63125BC}" presName="parentTextBox" presStyleLbl="node1" presStyleIdx="0" presStyleCnt="4"/>
      <dgm:spPr/>
      <dgm:t>
        <a:bodyPr/>
        <a:lstStyle/>
        <a:p>
          <a:endParaRPr lang="en-US"/>
        </a:p>
      </dgm:t>
    </dgm:pt>
    <dgm:pt modelId="{C627F124-60BB-41C2-8FD8-1A428754F579}" type="pres">
      <dgm:prSet presAssocID="{DCD5E29C-578F-4394-88B4-5B9EE63125BC}" presName="entireBox" presStyleLbl="node1" presStyleIdx="0" presStyleCnt="4"/>
      <dgm:spPr/>
      <dgm:t>
        <a:bodyPr/>
        <a:lstStyle/>
        <a:p>
          <a:endParaRPr lang="en-US"/>
        </a:p>
      </dgm:t>
    </dgm:pt>
    <dgm:pt modelId="{F0F62421-910F-449F-A985-C9AB10CD9CBA}" type="pres">
      <dgm:prSet presAssocID="{DCD5E29C-578F-4394-88B4-5B9EE63125BC}" presName="descendantBox" presStyleCnt="0"/>
      <dgm:spPr/>
      <dgm:t>
        <a:bodyPr/>
        <a:lstStyle/>
        <a:p>
          <a:endParaRPr lang="en-US"/>
        </a:p>
      </dgm:t>
    </dgm:pt>
    <dgm:pt modelId="{128282AB-AA18-4C73-BDC3-A1939551E65A}" type="pres">
      <dgm:prSet presAssocID="{107E101A-2B54-4007-8DEE-1889C50D3BF4}" presName="childTextBox" presStyleLbl="fgAccFollow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1B0423-6875-47B7-814F-08A64C6BFC08}" type="pres">
      <dgm:prSet presAssocID="{1B6597C0-1C95-4350-BCC6-FA0037994DE8}" presName="childTextBox" presStyleLbl="fgAccFollowNode1" presStyleIdx="1" presStyleCnt="10" custLinFactNeighborX="-2815" custLinFactNeighborY="51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AFD870-5D46-4DD9-B012-128DB154FE92}" type="pres">
      <dgm:prSet presAssocID="{AEEC8E50-67AB-410D-8B37-F056BA907371}" presName="childTextBox" presStyleLbl="fgAccFollow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BDDD91-C18D-4EA1-9036-693B6A46C9AD}" type="pres">
      <dgm:prSet presAssocID="{EED6EA2C-A17D-4112-BAE9-30FACBDCD785}" presName="childTextBox" presStyleLbl="fgAccFollow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EA9EFD-68F9-44A2-9944-C7EE4961AA25}" type="pres">
      <dgm:prSet presAssocID="{2E5872E1-603D-452E-B6FC-E81B3C365F90}" presName="childTextBox" presStyleLbl="fgAccFollow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DA3CA-CB14-4614-B0D9-98B6DC707DDB}" type="pres">
      <dgm:prSet presAssocID="{7529D599-8F83-4618-9C37-CD09BB4DCB03}" presName="sp" presStyleCnt="0"/>
      <dgm:spPr/>
      <dgm:t>
        <a:bodyPr/>
        <a:lstStyle/>
        <a:p>
          <a:endParaRPr lang="en-US"/>
        </a:p>
      </dgm:t>
    </dgm:pt>
    <dgm:pt modelId="{1D495CCA-55BE-4561-862E-B38A0425A3BC}" type="pres">
      <dgm:prSet presAssocID="{481B99F5-AF4F-46F5-8837-0EC2B19CDD62}" presName="arrowAndChildren" presStyleCnt="0"/>
      <dgm:spPr/>
      <dgm:t>
        <a:bodyPr/>
        <a:lstStyle/>
        <a:p>
          <a:endParaRPr lang="en-US"/>
        </a:p>
      </dgm:t>
    </dgm:pt>
    <dgm:pt modelId="{B5B6B486-C06A-4358-8060-DEFC9C8C3793}" type="pres">
      <dgm:prSet presAssocID="{481B99F5-AF4F-46F5-8837-0EC2B19CDD62}" presName="parentTextArrow" presStyleLbl="node1" presStyleIdx="0" presStyleCnt="4"/>
      <dgm:spPr/>
      <dgm:t>
        <a:bodyPr/>
        <a:lstStyle/>
        <a:p>
          <a:endParaRPr lang="en-US"/>
        </a:p>
      </dgm:t>
    </dgm:pt>
    <dgm:pt modelId="{E18290D2-406C-497C-8C0C-A0A4ADEF00B4}" type="pres">
      <dgm:prSet presAssocID="{481B99F5-AF4F-46F5-8837-0EC2B19CDD62}" presName="arrow" presStyleLbl="node1" presStyleIdx="1" presStyleCnt="4"/>
      <dgm:spPr/>
      <dgm:t>
        <a:bodyPr/>
        <a:lstStyle/>
        <a:p>
          <a:endParaRPr lang="en-US"/>
        </a:p>
      </dgm:t>
    </dgm:pt>
    <dgm:pt modelId="{18A5D715-883F-4F20-A9B5-117A5B840B84}" type="pres">
      <dgm:prSet presAssocID="{481B99F5-AF4F-46F5-8837-0EC2B19CDD62}" presName="descendantArrow" presStyleCnt="0"/>
      <dgm:spPr/>
      <dgm:t>
        <a:bodyPr/>
        <a:lstStyle/>
        <a:p>
          <a:endParaRPr lang="en-US"/>
        </a:p>
      </dgm:t>
    </dgm:pt>
    <dgm:pt modelId="{DB847036-DB77-4CD5-93B3-7BB2571FD682}" type="pres">
      <dgm:prSet presAssocID="{AA0BC1E6-BAA5-4F7D-8882-505279AC45DD}" presName="childTextArrow" presStyleLbl="fgAccFollowNode1" presStyleIdx="5" presStyleCnt="10" custLinFactNeighborY="166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F7B30-6B11-454A-BD69-FB2A6FF2E47F}" type="pres">
      <dgm:prSet presAssocID="{C882E624-EAA3-42A3-8D42-ABF64889A8B8}" presName="childTextArrow" presStyleLbl="fgAccFollowNode1" presStyleIdx="6" presStyleCnt="10" custLinFactNeighborY="166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CF1C22-2DE6-42D7-B09A-04C457019013}" type="pres">
      <dgm:prSet presAssocID="{8B190214-653D-48F5-96CA-8D79639D1FE1}" presName="sp" presStyleCnt="0"/>
      <dgm:spPr/>
      <dgm:t>
        <a:bodyPr/>
        <a:lstStyle/>
        <a:p>
          <a:endParaRPr lang="en-US"/>
        </a:p>
      </dgm:t>
    </dgm:pt>
    <dgm:pt modelId="{2DD4F99F-2051-4D57-B91F-C79DC6ABA2AA}" type="pres">
      <dgm:prSet presAssocID="{86A17B46-D570-488F-A6B8-4C29048400F8}" presName="arrowAndChildren" presStyleCnt="0"/>
      <dgm:spPr/>
      <dgm:t>
        <a:bodyPr/>
        <a:lstStyle/>
        <a:p>
          <a:endParaRPr lang="en-US"/>
        </a:p>
      </dgm:t>
    </dgm:pt>
    <dgm:pt modelId="{0DC9112D-1F4A-40F2-AB5B-447E8D96A7CB}" type="pres">
      <dgm:prSet presAssocID="{86A17B46-D570-488F-A6B8-4C29048400F8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7EA07FF9-3A55-4F40-B518-D2068C614516}" type="pres">
      <dgm:prSet presAssocID="{86A17B46-D570-488F-A6B8-4C29048400F8}" presName="arrow" presStyleLbl="node1" presStyleIdx="2" presStyleCnt="4"/>
      <dgm:spPr/>
      <dgm:t>
        <a:bodyPr/>
        <a:lstStyle/>
        <a:p>
          <a:endParaRPr lang="en-US"/>
        </a:p>
      </dgm:t>
    </dgm:pt>
    <dgm:pt modelId="{3F54F512-AAAF-4FFC-9DB4-7E618AA58AE9}" type="pres">
      <dgm:prSet presAssocID="{86A17B46-D570-488F-A6B8-4C29048400F8}" presName="descendantArrow" presStyleCnt="0"/>
      <dgm:spPr/>
      <dgm:t>
        <a:bodyPr/>
        <a:lstStyle/>
        <a:p>
          <a:endParaRPr lang="en-US"/>
        </a:p>
      </dgm:t>
    </dgm:pt>
    <dgm:pt modelId="{8108D626-199B-44EE-93C8-63853C5C2167}" type="pres">
      <dgm:prSet presAssocID="{BCC9F6EA-52BD-4637-B256-FC75205C6A49}" presName="childTextArrow" presStyleLbl="fgAccFollow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ECC19B-D9DE-4E90-B88B-CA6188F600BD}" type="pres">
      <dgm:prSet presAssocID="{DF930E22-2AAA-4159-89C5-8E3EC0E548BB}" presName="childTextArrow" presStyleLbl="fgAccFollow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60C7CF-250F-41BD-A13D-F9078603E7F0}" type="pres">
      <dgm:prSet presAssocID="{1BF88E97-20D6-41CD-94FF-48FF62273059}" presName="sp" presStyleCnt="0"/>
      <dgm:spPr/>
      <dgm:t>
        <a:bodyPr/>
        <a:lstStyle/>
        <a:p>
          <a:endParaRPr lang="en-US"/>
        </a:p>
      </dgm:t>
    </dgm:pt>
    <dgm:pt modelId="{8C2B47D7-D185-44AA-82C7-3A6C552B3E09}" type="pres">
      <dgm:prSet presAssocID="{CBC07CE3-0980-4569-BA83-221C7C9A29DE}" presName="arrowAndChildren" presStyleCnt="0"/>
      <dgm:spPr/>
      <dgm:t>
        <a:bodyPr/>
        <a:lstStyle/>
        <a:p>
          <a:endParaRPr lang="en-US"/>
        </a:p>
      </dgm:t>
    </dgm:pt>
    <dgm:pt modelId="{F8EAF46C-5E0A-4D21-81F7-E1C152AFB20D}" type="pres">
      <dgm:prSet presAssocID="{CBC07CE3-0980-4569-BA83-221C7C9A29DE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363439FD-ABD2-431F-9B7C-6ADC6E3D76B0}" type="pres">
      <dgm:prSet presAssocID="{CBC07CE3-0980-4569-BA83-221C7C9A29DE}" presName="arrow" presStyleLbl="node1" presStyleIdx="3" presStyleCnt="4" custLinFactNeighborX="-8796" custLinFactNeighborY="-123"/>
      <dgm:spPr/>
      <dgm:t>
        <a:bodyPr/>
        <a:lstStyle/>
        <a:p>
          <a:endParaRPr lang="en-US"/>
        </a:p>
      </dgm:t>
    </dgm:pt>
    <dgm:pt modelId="{8EA97120-6F65-4305-A5D2-5C5BA4971B1F}" type="pres">
      <dgm:prSet presAssocID="{CBC07CE3-0980-4569-BA83-221C7C9A29DE}" presName="descendantArrow" presStyleCnt="0"/>
      <dgm:spPr/>
      <dgm:t>
        <a:bodyPr/>
        <a:lstStyle/>
        <a:p>
          <a:endParaRPr lang="en-US"/>
        </a:p>
      </dgm:t>
    </dgm:pt>
    <dgm:pt modelId="{791996B6-C07E-49E5-9B7F-06B95B29651F}" type="pres">
      <dgm:prSet presAssocID="{9A238CF9-AEAD-4460-B058-27C7C5636CCD}" presName="childTextArrow" presStyleLbl="fgAccFollowNode1" presStyleIdx="9" presStyleCnt="10" custScaleY="137433" custLinFactNeighborY="5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950BC4-8EF0-4BAF-86EA-7ED3A696BB66}" srcId="{86A17B46-D570-488F-A6B8-4C29048400F8}" destId="{BCC9F6EA-52BD-4637-B256-FC75205C6A49}" srcOrd="0" destOrd="0" parTransId="{B7F2EF4A-6026-465F-9E0A-6604F91965EF}" sibTransId="{16F1CC64-1360-4A12-831D-97AFBB7391F1}"/>
    <dgm:cxn modelId="{7C46A69E-FB0D-4709-943E-EBEF1BDD5D21}" type="presOf" srcId="{DCD5E29C-578F-4394-88B4-5B9EE63125BC}" destId="{40B39C88-414E-402D-A055-D6C56ABAFF8B}" srcOrd="0" destOrd="0" presId="urn:microsoft.com/office/officeart/2005/8/layout/process4"/>
    <dgm:cxn modelId="{0C08DB59-5AE3-4396-BD95-911794B69670}" type="presOf" srcId="{2E5872E1-603D-452E-B6FC-E81B3C365F90}" destId="{4EEA9EFD-68F9-44A2-9944-C7EE4961AA25}" srcOrd="0" destOrd="0" presId="urn:microsoft.com/office/officeart/2005/8/layout/process4"/>
    <dgm:cxn modelId="{99BE09FF-AC77-447C-9585-4A01511F4A05}" srcId="{DCD5E29C-578F-4394-88B4-5B9EE63125BC}" destId="{107E101A-2B54-4007-8DEE-1889C50D3BF4}" srcOrd="0" destOrd="0" parTransId="{35637BEA-760C-4DDE-ADD1-5B24B886798E}" sibTransId="{7D9FA8E3-8099-45A0-B66B-1701EABC1A72}"/>
    <dgm:cxn modelId="{C1BEC129-6FD6-4474-8524-688CFAEED0D0}" srcId="{DCD5E29C-578F-4394-88B4-5B9EE63125BC}" destId="{AEEC8E50-67AB-410D-8B37-F056BA907371}" srcOrd="2" destOrd="0" parTransId="{F82D47B4-7F42-401B-9D0F-B7C47F04DFB4}" sibTransId="{AF12CAA8-69E5-4A16-A241-5C9D9C26BF36}"/>
    <dgm:cxn modelId="{CE753D00-1672-4ACD-A777-5F564650D998}" srcId="{A3ED3350-CF25-4243-B752-797A747DCEA9}" destId="{CBC07CE3-0980-4569-BA83-221C7C9A29DE}" srcOrd="0" destOrd="0" parTransId="{DB6D7F25-35AF-4C39-904A-87FA83161D37}" sibTransId="{1BF88E97-20D6-41CD-94FF-48FF62273059}"/>
    <dgm:cxn modelId="{E213A0D0-A0AA-4E31-83D2-387345AD9DDC}" type="presOf" srcId="{EED6EA2C-A17D-4112-BAE9-30FACBDCD785}" destId="{90BDDD91-C18D-4EA1-9036-693B6A46C9AD}" srcOrd="0" destOrd="0" presId="urn:microsoft.com/office/officeart/2005/8/layout/process4"/>
    <dgm:cxn modelId="{4023EEA7-5C73-4B31-84F0-52AA7CBEA7B7}" srcId="{A3ED3350-CF25-4243-B752-797A747DCEA9}" destId="{481B99F5-AF4F-46F5-8837-0EC2B19CDD62}" srcOrd="2" destOrd="0" parTransId="{535ECE1C-F697-42C7-BB1E-251819C24AE2}" sibTransId="{7529D599-8F83-4618-9C37-CD09BB4DCB03}"/>
    <dgm:cxn modelId="{68814EBA-D57A-41ED-8172-C9B82D4E6647}" type="presOf" srcId="{DCD5E29C-578F-4394-88B4-5B9EE63125BC}" destId="{C627F124-60BB-41C2-8FD8-1A428754F579}" srcOrd="1" destOrd="0" presId="urn:microsoft.com/office/officeart/2005/8/layout/process4"/>
    <dgm:cxn modelId="{A5A1B5D9-51CC-4E7F-B119-557895F5C231}" type="presOf" srcId="{BCC9F6EA-52BD-4637-B256-FC75205C6A49}" destId="{8108D626-199B-44EE-93C8-63853C5C2167}" srcOrd="0" destOrd="0" presId="urn:microsoft.com/office/officeart/2005/8/layout/process4"/>
    <dgm:cxn modelId="{6BFCEB40-FDC3-4393-944D-3C71EC70060E}" type="presOf" srcId="{86A17B46-D570-488F-A6B8-4C29048400F8}" destId="{7EA07FF9-3A55-4F40-B518-D2068C614516}" srcOrd="1" destOrd="0" presId="urn:microsoft.com/office/officeart/2005/8/layout/process4"/>
    <dgm:cxn modelId="{184E2B1A-1FEA-4898-8C89-82C59992C090}" type="presOf" srcId="{9A238CF9-AEAD-4460-B058-27C7C5636CCD}" destId="{791996B6-C07E-49E5-9B7F-06B95B29651F}" srcOrd="0" destOrd="0" presId="urn:microsoft.com/office/officeart/2005/8/layout/process4"/>
    <dgm:cxn modelId="{F9141C08-8FFD-4760-AAB4-6DFCEBFAAA23}" type="presOf" srcId="{481B99F5-AF4F-46F5-8837-0EC2B19CDD62}" destId="{E18290D2-406C-497C-8C0C-A0A4ADEF00B4}" srcOrd="1" destOrd="0" presId="urn:microsoft.com/office/officeart/2005/8/layout/process4"/>
    <dgm:cxn modelId="{5B6B7573-476D-4955-A9FC-3C126A584423}" srcId="{DCD5E29C-578F-4394-88B4-5B9EE63125BC}" destId="{2E5872E1-603D-452E-B6FC-E81B3C365F90}" srcOrd="4" destOrd="0" parTransId="{6584E45C-97AA-494E-9D5D-0DD1874C0AC9}" sibTransId="{E266C007-B142-4019-A6EA-B5A54ED9D4BD}"/>
    <dgm:cxn modelId="{F1AB8B04-5F47-4E34-BA49-C90CAAB2AA9A}" srcId="{86A17B46-D570-488F-A6B8-4C29048400F8}" destId="{DF930E22-2AAA-4159-89C5-8E3EC0E548BB}" srcOrd="1" destOrd="0" parTransId="{25493FDB-8D00-4394-A4A3-BEAE0A7D5A32}" sibTransId="{234FF167-9E3A-43BB-940F-FC94278FF150}"/>
    <dgm:cxn modelId="{564EB62E-B1ED-4AE3-8561-3A7C6683911E}" type="presOf" srcId="{CBC07CE3-0980-4569-BA83-221C7C9A29DE}" destId="{363439FD-ABD2-431F-9B7C-6ADC6E3D76B0}" srcOrd="1" destOrd="0" presId="urn:microsoft.com/office/officeart/2005/8/layout/process4"/>
    <dgm:cxn modelId="{7C773287-7407-4F5C-B3BF-6AD62417A536}" srcId="{481B99F5-AF4F-46F5-8837-0EC2B19CDD62}" destId="{C882E624-EAA3-42A3-8D42-ABF64889A8B8}" srcOrd="1" destOrd="0" parTransId="{1D7AB9A7-B859-44E4-9933-DD1BED7754BB}" sibTransId="{0797F6C4-E17D-46D8-AE44-6CB3D9395FD9}"/>
    <dgm:cxn modelId="{D43C2C0D-869E-4DEF-9479-D8CC896E2744}" srcId="{A3ED3350-CF25-4243-B752-797A747DCEA9}" destId="{DCD5E29C-578F-4394-88B4-5B9EE63125BC}" srcOrd="3" destOrd="0" parTransId="{641A5DF0-C4EA-43ED-AC98-69F69F055A05}" sibTransId="{028D0D92-6868-4822-920F-2E8C5C691A9D}"/>
    <dgm:cxn modelId="{66652AB6-2991-4312-B5D5-0BB08877B3B2}" type="presOf" srcId="{86A17B46-D570-488F-A6B8-4C29048400F8}" destId="{0DC9112D-1F4A-40F2-AB5B-447E8D96A7CB}" srcOrd="0" destOrd="0" presId="urn:microsoft.com/office/officeart/2005/8/layout/process4"/>
    <dgm:cxn modelId="{A4A0EDED-28ED-43EB-B27C-E25DC9D26432}" type="presOf" srcId="{A3ED3350-CF25-4243-B752-797A747DCEA9}" destId="{2EC74250-5CC1-49BF-A89A-C29F0F06F929}" srcOrd="0" destOrd="0" presId="urn:microsoft.com/office/officeart/2005/8/layout/process4"/>
    <dgm:cxn modelId="{3F879F52-AC4C-40EC-9F85-5F010B935631}" srcId="{DCD5E29C-578F-4394-88B4-5B9EE63125BC}" destId="{1B6597C0-1C95-4350-BCC6-FA0037994DE8}" srcOrd="1" destOrd="0" parTransId="{3A820BEF-04EB-4E41-BC7C-1E776F41785B}" sibTransId="{9AD19DFF-BB03-412D-AD76-6E63B876BDC7}"/>
    <dgm:cxn modelId="{2EF49C5A-B163-427F-A6AB-E69AEA937E17}" type="presOf" srcId="{107E101A-2B54-4007-8DEE-1889C50D3BF4}" destId="{128282AB-AA18-4C73-BDC3-A1939551E65A}" srcOrd="0" destOrd="0" presId="urn:microsoft.com/office/officeart/2005/8/layout/process4"/>
    <dgm:cxn modelId="{5A491255-0DE8-4C4E-8191-BB0F4B876853}" srcId="{481B99F5-AF4F-46F5-8837-0EC2B19CDD62}" destId="{AA0BC1E6-BAA5-4F7D-8882-505279AC45DD}" srcOrd="0" destOrd="0" parTransId="{29A790C1-B96A-437C-8DAD-3B10FAA951F8}" sibTransId="{A257325F-28D6-466D-B19C-F3A2ED7D07B1}"/>
    <dgm:cxn modelId="{8F44991A-C88B-41EF-807F-929B9724D612}" srcId="{DCD5E29C-578F-4394-88B4-5B9EE63125BC}" destId="{EED6EA2C-A17D-4112-BAE9-30FACBDCD785}" srcOrd="3" destOrd="0" parTransId="{35154A12-57B9-45DF-B26E-E16ADC5B413B}" sibTransId="{BF1223BC-B4F6-407C-A4F4-B4A7996AB237}"/>
    <dgm:cxn modelId="{2C0F4C09-294C-4948-BAD8-64305EC16EFC}" type="presOf" srcId="{DF930E22-2AAA-4159-89C5-8E3EC0E548BB}" destId="{12ECC19B-D9DE-4E90-B88B-CA6188F600BD}" srcOrd="0" destOrd="0" presId="urn:microsoft.com/office/officeart/2005/8/layout/process4"/>
    <dgm:cxn modelId="{6908986F-7677-4F69-B005-D421C3A51FBF}" type="presOf" srcId="{AEEC8E50-67AB-410D-8B37-F056BA907371}" destId="{ADAFD870-5D46-4DD9-B012-128DB154FE92}" srcOrd="0" destOrd="0" presId="urn:microsoft.com/office/officeart/2005/8/layout/process4"/>
    <dgm:cxn modelId="{9924B4E6-A817-432F-9F69-EAEF5B36D8F2}" type="presOf" srcId="{CBC07CE3-0980-4569-BA83-221C7C9A29DE}" destId="{F8EAF46C-5E0A-4D21-81F7-E1C152AFB20D}" srcOrd="0" destOrd="0" presId="urn:microsoft.com/office/officeart/2005/8/layout/process4"/>
    <dgm:cxn modelId="{CD11CDF4-95E3-4550-8A68-71D6DC28D231}" srcId="{CBC07CE3-0980-4569-BA83-221C7C9A29DE}" destId="{9A238CF9-AEAD-4460-B058-27C7C5636CCD}" srcOrd="0" destOrd="0" parTransId="{E98C305C-928A-4CAA-9E60-3695C81B5FE6}" sibTransId="{321D12E4-B4FE-4F3D-BD29-33762322F314}"/>
    <dgm:cxn modelId="{A3980172-7345-4465-A5D0-80D414176280}" type="presOf" srcId="{AA0BC1E6-BAA5-4F7D-8882-505279AC45DD}" destId="{DB847036-DB77-4CD5-93B3-7BB2571FD682}" srcOrd="0" destOrd="0" presId="urn:microsoft.com/office/officeart/2005/8/layout/process4"/>
    <dgm:cxn modelId="{4BB7C06D-C134-4C12-A568-EECAA7C9C22D}" type="presOf" srcId="{C882E624-EAA3-42A3-8D42-ABF64889A8B8}" destId="{A92F7B30-6B11-454A-BD69-FB2A6FF2E47F}" srcOrd="0" destOrd="0" presId="urn:microsoft.com/office/officeart/2005/8/layout/process4"/>
    <dgm:cxn modelId="{19984DAD-DCB1-460F-8EB0-DC51E2B547ED}" type="presOf" srcId="{481B99F5-AF4F-46F5-8837-0EC2B19CDD62}" destId="{B5B6B486-C06A-4358-8060-DEFC9C8C3793}" srcOrd="0" destOrd="0" presId="urn:microsoft.com/office/officeart/2005/8/layout/process4"/>
    <dgm:cxn modelId="{2AC99F3B-2E6B-455B-874F-8802918D59AD}" type="presOf" srcId="{1B6597C0-1C95-4350-BCC6-FA0037994DE8}" destId="{FE1B0423-6875-47B7-814F-08A64C6BFC08}" srcOrd="0" destOrd="0" presId="urn:microsoft.com/office/officeart/2005/8/layout/process4"/>
    <dgm:cxn modelId="{0FEA2F60-5078-4FA7-83CA-493F7BC5A555}" srcId="{A3ED3350-CF25-4243-B752-797A747DCEA9}" destId="{86A17B46-D570-488F-A6B8-4C29048400F8}" srcOrd="1" destOrd="0" parTransId="{62E5BDB6-39BD-4395-833E-8BBA101A698B}" sibTransId="{8B190214-653D-48F5-96CA-8D79639D1FE1}"/>
    <dgm:cxn modelId="{CB85424F-5B10-4AC5-AC55-071B270F68B3}" type="presParOf" srcId="{2EC74250-5CC1-49BF-A89A-C29F0F06F929}" destId="{2D048377-9DEA-4812-AA37-3133571718CE}" srcOrd="0" destOrd="0" presId="urn:microsoft.com/office/officeart/2005/8/layout/process4"/>
    <dgm:cxn modelId="{9D1D373C-FE44-48EA-A8D6-77092D4A295E}" type="presParOf" srcId="{2D048377-9DEA-4812-AA37-3133571718CE}" destId="{40B39C88-414E-402D-A055-D6C56ABAFF8B}" srcOrd="0" destOrd="0" presId="urn:microsoft.com/office/officeart/2005/8/layout/process4"/>
    <dgm:cxn modelId="{F8B35CE9-ABBB-486A-998D-E87B11639A49}" type="presParOf" srcId="{2D048377-9DEA-4812-AA37-3133571718CE}" destId="{C627F124-60BB-41C2-8FD8-1A428754F579}" srcOrd="1" destOrd="0" presId="urn:microsoft.com/office/officeart/2005/8/layout/process4"/>
    <dgm:cxn modelId="{E533A1A0-E745-45C4-A8D3-6FE154890433}" type="presParOf" srcId="{2D048377-9DEA-4812-AA37-3133571718CE}" destId="{F0F62421-910F-449F-A985-C9AB10CD9CBA}" srcOrd="2" destOrd="0" presId="urn:microsoft.com/office/officeart/2005/8/layout/process4"/>
    <dgm:cxn modelId="{B36C6A4B-FB27-4330-B407-41AC8E757C7F}" type="presParOf" srcId="{F0F62421-910F-449F-A985-C9AB10CD9CBA}" destId="{128282AB-AA18-4C73-BDC3-A1939551E65A}" srcOrd="0" destOrd="0" presId="urn:microsoft.com/office/officeart/2005/8/layout/process4"/>
    <dgm:cxn modelId="{302E65F2-1B0A-4C57-8AF5-06A5B2A64D94}" type="presParOf" srcId="{F0F62421-910F-449F-A985-C9AB10CD9CBA}" destId="{FE1B0423-6875-47B7-814F-08A64C6BFC08}" srcOrd="1" destOrd="0" presId="urn:microsoft.com/office/officeart/2005/8/layout/process4"/>
    <dgm:cxn modelId="{7B230DA7-DB00-4751-843A-56C1F8A6F962}" type="presParOf" srcId="{F0F62421-910F-449F-A985-C9AB10CD9CBA}" destId="{ADAFD870-5D46-4DD9-B012-128DB154FE92}" srcOrd="2" destOrd="0" presId="urn:microsoft.com/office/officeart/2005/8/layout/process4"/>
    <dgm:cxn modelId="{E2F6D233-8F67-4A8E-828D-DA839A99F76D}" type="presParOf" srcId="{F0F62421-910F-449F-A985-C9AB10CD9CBA}" destId="{90BDDD91-C18D-4EA1-9036-693B6A46C9AD}" srcOrd="3" destOrd="0" presId="urn:microsoft.com/office/officeart/2005/8/layout/process4"/>
    <dgm:cxn modelId="{7FC05302-D7F3-4AB6-9CB6-42135E762BDB}" type="presParOf" srcId="{F0F62421-910F-449F-A985-C9AB10CD9CBA}" destId="{4EEA9EFD-68F9-44A2-9944-C7EE4961AA25}" srcOrd="4" destOrd="0" presId="urn:microsoft.com/office/officeart/2005/8/layout/process4"/>
    <dgm:cxn modelId="{544AB445-657A-481A-9AEE-652BD29DC258}" type="presParOf" srcId="{2EC74250-5CC1-49BF-A89A-C29F0F06F929}" destId="{3E4DA3CA-CB14-4614-B0D9-98B6DC707DDB}" srcOrd="1" destOrd="0" presId="urn:microsoft.com/office/officeart/2005/8/layout/process4"/>
    <dgm:cxn modelId="{99FBA6C8-BDCA-4F33-B078-2A936FB9D4DA}" type="presParOf" srcId="{2EC74250-5CC1-49BF-A89A-C29F0F06F929}" destId="{1D495CCA-55BE-4561-862E-B38A0425A3BC}" srcOrd="2" destOrd="0" presId="urn:microsoft.com/office/officeart/2005/8/layout/process4"/>
    <dgm:cxn modelId="{AB296297-7B4C-44D6-AB5B-7AD693F5EE9E}" type="presParOf" srcId="{1D495CCA-55BE-4561-862E-B38A0425A3BC}" destId="{B5B6B486-C06A-4358-8060-DEFC9C8C3793}" srcOrd="0" destOrd="0" presId="urn:microsoft.com/office/officeart/2005/8/layout/process4"/>
    <dgm:cxn modelId="{D7DE5489-8588-434E-BA59-C32D29BD95AB}" type="presParOf" srcId="{1D495CCA-55BE-4561-862E-B38A0425A3BC}" destId="{E18290D2-406C-497C-8C0C-A0A4ADEF00B4}" srcOrd="1" destOrd="0" presId="urn:microsoft.com/office/officeart/2005/8/layout/process4"/>
    <dgm:cxn modelId="{E0E42845-0D1E-4A85-BB54-2B16711B7AD1}" type="presParOf" srcId="{1D495CCA-55BE-4561-862E-B38A0425A3BC}" destId="{18A5D715-883F-4F20-A9B5-117A5B840B84}" srcOrd="2" destOrd="0" presId="urn:microsoft.com/office/officeart/2005/8/layout/process4"/>
    <dgm:cxn modelId="{B86EC601-CCD7-4F26-BB58-A0995C5EB79F}" type="presParOf" srcId="{18A5D715-883F-4F20-A9B5-117A5B840B84}" destId="{DB847036-DB77-4CD5-93B3-7BB2571FD682}" srcOrd="0" destOrd="0" presId="urn:microsoft.com/office/officeart/2005/8/layout/process4"/>
    <dgm:cxn modelId="{54273CEB-426C-4967-B7AD-C2C418477A8B}" type="presParOf" srcId="{18A5D715-883F-4F20-A9B5-117A5B840B84}" destId="{A92F7B30-6B11-454A-BD69-FB2A6FF2E47F}" srcOrd="1" destOrd="0" presId="urn:microsoft.com/office/officeart/2005/8/layout/process4"/>
    <dgm:cxn modelId="{74A61CBE-F0DE-4242-A588-F5B982DEB8B7}" type="presParOf" srcId="{2EC74250-5CC1-49BF-A89A-C29F0F06F929}" destId="{35CF1C22-2DE6-42D7-B09A-04C457019013}" srcOrd="3" destOrd="0" presId="urn:microsoft.com/office/officeart/2005/8/layout/process4"/>
    <dgm:cxn modelId="{3D306BA6-6E38-4A62-82B3-E3C903939F9B}" type="presParOf" srcId="{2EC74250-5CC1-49BF-A89A-C29F0F06F929}" destId="{2DD4F99F-2051-4D57-B91F-C79DC6ABA2AA}" srcOrd="4" destOrd="0" presId="urn:microsoft.com/office/officeart/2005/8/layout/process4"/>
    <dgm:cxn modelId="{23E2D16E-7A65-4900-A3FF-917466FC4238}" type="presParOf" srcId="{2DD4F99F-2051-4D57-B91F-C79DC6ABA2AA}" destId="{0DC9112D-1F4A-40F2-AB5B-447E8D96A7CB}" srcOrd="0" destOrd="0" presId="urn:microsoft.com/office/officeart/2005/8/layout/process4"/>
    <dgm:cxn modelId="{AFA8D854-DFE6-4A8D-82FE-A344ED1086FE}" type="presParOf" srcId="{2DD4F99F-2051-4D57-B91F-C79DC6ABA2AA}" destId="{7EA07FF9-3A55-4F40-B518-D2068C614516}" srcOrd="1" destOrd="0" presId="urn:microsoft.com/office/officeart/2005/8/layout/process4"/>
    <dgm:cxn modelId="{6EE9A9C0-8092-4AC7-9210-636A73465ADC}" type="presParOf" srcId="{2DD4F99F-2051-4D57-B91F-C79DC6ABA2AA}" destId="{3F54F512-AAAF-4FFC-9DB4-7E618AA58AE9}" srcOrd="2" destOrd="0" presId="urn:microsoft.com/office/officeart/2005/8/layout/process4"/>
    <dgm:cxn modelId="{38184871-F25D-413E-AE44-80F674EBFCFB}" type="presParOf" srcId="{3F54F512-AAAF-4FFC-9DB4-7E618AA58AE9}" destId="{8108D626-199B-44EE-93C8-63853C5C2167}" srcOrd="0" destOrd="0" presId="urn:microsoft.com/office/officeart/2005/8/layout/process4"/>
    <dgm:cxn modelId="{5AFCA420-D109-4A72-9F1C-245059140575}" type="presParOf" srcId="{3F54F512-AAAF-4FFC-9DB4-7E618AA58AE9}" destId="{12ECC19B-D9DE-4E90-B88B-CA6188F600BD}" srcOrd="1" destOrd="0" presId="urn:microsoft.com/office/officeart/2005/8/layout/process4"/>
    <dgm:cxn modelId="{4F71409D-2DEA-4B67-A192-3BFD784D504B}" type="presParOf" srcId="{2EC74250-5CC1-49BF-A89A-C29F0F06F929}" destId="{9360C7CF-250F-41BD-A13D-F9078603E7F0}" srcOrd="5" destOrd="0" presId="urn:microsoft.com/office/officeart/2005/8/layout/process4"/>
    <dgm:cxn modelId="{6182086F-3EE6-4CDC-9422-7AD04FCF9BCE}" type="presParOf" srcId="{2EC74250-5CC1-49BF-A89A-C29F0F06F929}" destId="{8C2B47D7-D185-44AA-82C7-3A6C552B3E09}" srcOrd="6" destOrd="0" presId="urn:microsoft.com/office/officeart/2005/8/layout/process4"/>
    <dgm:cxn modelId="{C7C2AA0E-9042-45FD-8811-E86CB6647694}" type="presParOf" srcId="{8C2B47D7-D185-44AA-82C7-3A6C552B3E09}" destId="{F8EAF46C-5E0A-4D21-81F7-E1C152AFB20D}" srcOrd="0" destOrd="0" presId="urn:microsoft.com/office/officeart/2005/8/layout/process4"/>
    <dgm:cxn modelId="{1AFFAA1D-A6A5-4787-9FA1-366FC8CE535E}" type="presParOf" srcId="{8C2B47D7-D185-44AA-82C7-3A6C552B3E09}" destId="{363439FD-ABD2-431F-9B7C-6ADC6E3D76B0}" srcOrd="1" destOrd="0" presId="urn:microsoft.com/office/officeart/2005/8/layout/process4"/>
    <dgm:cxn modelId="{E2955302-275F-4481-9413-1174A24AA9E0}" type="presParOf" srcId="{8C2B47D7-D185-44AA-82C7-3A6C552B3E09}" destId="{8EA97120-6F65-4305-A5D2-5C5BA4971B1F}" srcOrd="2" destOrd="0" presId="urn:microsoft.com/office/officeart/2005/8/layout/process4"/>
    <dgm:cxn modelId="{CE7196BB-918C-421E-A642-D52979F9BBCB}" type="presParOf" srcId="{8EA97120-6F65-4305-A5D2-5C5BA4971B1F}" destId="{791996B6-C07E-49E5-9B7F-06B95B2965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1645C9-D82C-400A-8AB6-77F0769DB8F7}" type="doc">
      <dgm:prSet loTypeId="urn:microsoft.com/office/officeart/2005/8/layout/vList6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8E4BA4-92D4-4A52-9E2F-66423FF009D0}">
      <dgm:prSet phldrT="[Text]" custT="1"/>
      <dgm:spPr/>
      <dgm:t>
        <a:bodyPr/>
        <a:lstStyle/>
        <a:p>
          <a:r>
            <a:rPr lang="en-US" sz="2800" dirty="0"/>
            <a:t>Type </a:t>
          </a:r>
          <a:r>
            <a:rPr lang="en-US" sz="2800" dirty="0" smtClean="0"/>
            <a:t>I: </a:t>
          </a:r>
          <a:r>
            <a:rPr lang="en-US" sz="2800" dirty="0"/>
            <a:t>System/Tool development</a:t>
          </a:r>
        </a:p>
      </dgm:t>
    </dgm:pt>
    <dgm:pt modelId="{DA429673-11CF-46CC-B756-3D16C5FF7A91}" type="parTrans" cxnId="{1E5BCA09-1A14-41D4-88C1-5E9AC5F51450}">
      <dgm:prSet/>
      <dgm:spPr/>
      <dgm:t>
        <a:bodyPr/>
        <a:lstStyle/>
        <a:p>
          <a:endParaRPr lang="en-US"/>
        </a:p>
      </dgm:t>
    </dgm:pt>
    <dgm:pt modelId="{0B1620CD-3546-49FC-A8D6-8CD4367F2112}" type="sibTrans" cxnId="{1E5BCA09-1A14-41D4-88C1-5E9AC5F51450}">
      <dgm:prSet/>
      <dgm:spPr/>
      <dgm:t>
        <a:bodyPr/>
        <a:lstStyle/>
        <a:p>
          <a:endParaRPr lang="en-US"/>
        </a:p>
      </dgm:t>
    </dgm:pt>
    <dgm:pt modelId="{B84BBA78-2001-421A-B967-65D2EC75FBAC}">
      <dgm:prSet phldrT="[Text]" custT="1"/>
      <dgm:spPr/>
      <dgm:t>
        <a:bodyPr/>
        <a:lstStyle/>
        <a:p>
          <a:pPr marL="403225" indent="-231775" rtl="0"/>
          <a:r>
            <a: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entury Gothic" panose="020B0502020202020204" pitchFamily="34" charset="0"/>
              <a:ea typeface="MS PGothic" panose="020B0600070205080204" pitchFamily="34" charset="-128"/>
            </a:rPr>
            <a:t>Application/ tool/ Prototype</a:t>
          </a:r>
          <a:endParaRPr lang="en-US" sz="1800" dirty="0"/>
        </a:p>
      </dgm:t>
    </dgm:pt>
    <dgm:pt modelId="{222B23C6-7002-4BCF-8EF1-8303A5204180}" type="parTrans" cxnId="{882145E4-4E7D-4C3C-9C58-65F638AF95F1}">
      <dgm:prSet/>
      <dgm:spPr/>
      <dgm:t>
        <a:bodyPr/>
        <a:lstStyle/>
        <a:p>
          <a:endParaRPr lang="en-US"/>
        </a:p>
      </dgm:t>
    </dgm:pt>
    <dgm:pt modelId="{4D9089E1-B177-4E61-B81D-C8BFD113A5B2}" type="sibTrans" cxnId="{882145E4-4E7D-4C3C-9C58-65F638AF95F1}">
      <dgm:prSet/>
      <dgm:spPr/>
      <dgm:t>
        <a:bodyPr/>
        <a:lstStyle/>
        <a:p>
          <a:endParaRPr lang="en-US"/>
        </a:p>
      </dgm:t>
    </dgm:pt>
    <dgm:pt modelId="{B5B4BE7C-2577-43BA-80F6-80CCA1B39F7E}">
      <dgm:prSet phldrT="[Text]" custT="1"/>
      <dgm:spPr/>
      <dgm:t>
        <a:bodyPr/>
        <a:lstStyle/>
        <a:p>
          <a:r>
            <a:rPr lang="en-US" sz="2800" dirty="0"/>
            <a:t>Type </a:t>
          </a:r>
          <a:r>
            <a:rPr lang="en-US" sz="2800" dirty="0" smtClean="0"/>
            <a:t>II: </a:t>
          </a:r>
          <a:r>
            <a:rPr lang="en-US" sz="2800" dirty="0"/>
            <a:t>Analysis</a:t>
          </a:r>
        </a:p>
      </dgm:t>
    </dgm:pt>
    <dgm:pt modelId="{E4FF8CAA-5424-470F-B2F6-EED863F71901}" type="parTrans" cxnId="{63E80DEC-5AD1-44EE-A417-EB9A6F8D070D}">
      <dgm:prSet/>
      <dgm:spPr/>
      <dgm:t>
        <a:bodyPr/>
        <a:lstStyle/>
        <a:p>
          <a:endParaRPr lang="en-US"/>
        </a:p>
      </dgm:t>
    </dgm:pt>
    <dgm:pt modelId="{6C1CE322-81F3-4C15-9B10-70BF1329DA62}" type="sibTrans" cxnId="{63E80DEC-5AD1-44EE-A417-EB9A6F8D070D}">
      <dgm:prSet/>
      <dgm:spPr/>
      <dgm:t>
        <a:bodyPr/>
        <a:lstStyle/>
        <a:p>
          <a:endParaRPr lang="en-US"/>
        </a:p>
      </dgm:t>
    </dgm:pt>
    <dgm:pt modelId="{0C74E2B9-6F16-4027-A569-3FB171B6B639}">
      <dgm:prSet phldrT="[Text]" custT="1"/>
      <dgm:spPr/>
      <dgm:t>
        <a:bodyPr/>
        <a:lstStyle/>
        <a:p>
          <a:pPr marL="0" indent="171450" rtl="0"/>
          <a:r>
            <a: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entury Gothic" panose="020B0502020202020204" pitchFamily="34" charset="0"/>
              <a:ea typeface="MS PGothic" panose="020B0600070205080204" pitchFamily="34" charset="-128"/>
            </a:rPr>
            <a:t>Simulation result analysis</a:t>
          </a:r>
          <a:endParaRPr lang="en-US" sz="1800" dirty="0"/>
        </a:p>
      </dgm:t>
    </dgm:pt>
    <dgm:pt modelId="{9308A136-DF87-41CB-BB52-8FEBBBCF6F5F}" type="parTrans" cxnId="{69E7F8C8-D80F-4AA3-8A4F-ADD975A30BDF}">
      <dgm:prSet/>
      <dgm:spPr/>
      <dgm:t>
        <a:bodyPr/>
        <a:lstStyle/>
        <a:p>
          <a:endParaRPr lang="en-US"/>
        </a:p>
      </dgm:t>
    </dgm:pt>
    <dgm:pt modelId="{C4F0FCF8-9F9D-4943-98CC-1781659B8556}" type="sibTrans" cxnId="{69E7F8C8-D80F-4AA3-8A4F-ADD975A30BDF}">
      <dgm:prSet/>
      <dgm:spPr/>
      <dgm:t>
        <a:bodyPr/>
        <a:lstStyle/>
        <a:p>
          <a:endParaRPr lang="en-US"/>
        </a:p>
      </dgm:t>
    </dgm:pt>
    <dgm:pt modelId="{232D8534-22F1-44E7-ACCB-2BE33BEF4653}">
      <dgm:prSet phldrT="[Text]" custT="1"/>
      <dgm:spPr/>
      <dgm:t>
        <a:bodyPr/>
        <a:lstStyle/>
        <a:p>
          <a:pPr marL="171450" indent="0" rtl="0"/>
          <a:endParaRPr lang="en-US" sz="1800" dirty="0"/>
        </a:p>
      </dgm:t>
    </dgm:pt>
    <dgm:pt modelId="{659E91EE-3D8A-43F1-B1D6-5813095EF5DB}" type="parTrans" cxnId="{3B67C517-F7B7-4BF5-A90F-216F93762F7D}">
      <dgm:prSet/>
      <dgm:spPr/>
      <dgm:t>
        <a:bodyPr/>
        <a:lstStyle/>
        <a:p>
          <a:endParaRPr lang="en-US"/>
        </a:p>
      </dgm:t>
    </dgm:pt>
    <dgm:pt modelId="{B417F83D-9239-4DBC-9A53-19B66F8D65D9}" type="sibTrans" cxnId="{3B67C517-F7B7-4BF5-A90F-216F93762F7D}">
      <dgm:prSet/>
      <dgm:spPr/>
      <dgm:t>
        <a:bodyPr/>
        <a:lstStyle/>
        <a:p>
          <a:endParaRPr lang="en-US"/>
        </a:p>
      </dgm:t>
    </dgm:pt>
    <dgm:pt modelId="{0FCDEE4C-06F1-42D9-967C-94BC3AD144E2}">
      <dgm:prSet phldrT="[Text]" custT="1"/>
      <dgm:spPr/>
      <dgm:t>
        <a:bodyPr/>
        <a:lstStyle/>
        <a:p>
          <a:pPr marL="171450" indent="0" rtl="0"/>
          <a:endParaRPr lang="en-US" sz="1800" dirty="0"/>
        </a:p>
      </dgm:t>
    </dgm:pt>
    <dgm:pt modelId="{A6ACAB67-3766-4AD9-8FF4-5DEB46C04727}" type="parTrans" cxnId="{04951EB3-7928-41E8-83DC-66241016AD5A}">
      <dgm:prSet/>
      <dgm:spPr/>
      <dgm:t>
        <a:bodyPr/>
        <a:lstStyle/>
        <a:p>
          <a:endParaRPr lang="en-US"/>
        </a:p>
      </dgm:t>
    </dgm:pt>
    <dgm:pt modelId="{9E1A622A-C538-471F-9286-FD2D7E39BA29}" type="sibTrans" cxnId="{04951EB3-7928-41E8-83DC-66241016AD5A}">
      <dgm:prSet/>
      <dgm:spPr/>
      <dgm:t>
        <a:bodyPr/>
        <a:lstStyle/>
        <a:p>
          <a:endParaRPr lang="en-US"/>
        </a:p>
      </dgm:t>
    </dgm:pt>
    <dgm:pt modelId="{9D3C4A1F-F93E-4658-919B-5CAADFFFD103}">
      <dgm:prSet custT="1"/>
      <dgm:spPr/>
      <dgm:t>
        <a:bodyPr/>
        <a:lstStyle/>
        <a:p>
          <a:pPr marL="0" indent="171450" rtl="0"/>
          <a:r>
            <a: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entury Gothic" panose="020B0502020202020204" pitchFamily="34" charset="0"/>
              <a:ea typeface="MS PGothic" panose="020B0600070205080204" pitchFamily="34" charset="-128"/>
            </a:rPr>
            <a:t>Test bed analysis</a:t>
          </a:r>
        </a:p>
      </dgm:t>
    </dgm:pt>
    <dgm:pt modelId="{1C7AFCC6-2767-4B2C-A65C-2A2EB3EA4010}" type="parTrans" cxnId="{BB250BFF-5691-4D96-BE08-86A32FCEE1A3}">
      <dgm:prSet/>
      <dgm:spPr/>
      <dgm:t>
        <a:bodyPr/>
        <a:lstStyle/>
        <a:p>
          <a:endParaRPr lang="en-US"/>
        </a:p>
      </dgm:t>
    </dgm:pt>
    <dgm:pt modelId="{D1483610-6850-4AFE-8F15-EBEB61C56A84}" type="sibTrans" cxnId="{BB250BFF-5691-4D96-BE08-86A32FCEE1A3}">
      <dgm:prSet/>
      <dgm:spPr/>
      <dgm:t>
        <a:bodyPr/>
        <a:lstStyle/>
        <a:p>
          <a:endParaRPr lang="en-US"/>
        </a:p>
      </dgm:t>
    </dgm:pt>
    <dgm:pt modelId="{DE71AB10-462E-4F47-BCB5-6BF5A2453680}">
      <dgm:prSet custT="1"/>
      <dgm:spPr/>
      <dgm:t>
        <a:bodyPr/>
        <a:lstStyle/>
        <a:p>
          <a:pPr marL="0" indent="171450" rtl="0"/>
          <a:r>
            <a: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entury Gothic" panose="020B0502020202020204" pitchFamily="34" charset="0"/>
              <a:ea typeface="MS PGothic" panose="020B0600070205080204" pitchFamily="34" charset="-128"/>
            </a:rPr>
            <a:t>Scripting (except NS2)</a:t>
          </a:r>
        </a:p>
      </dgm:t>
    </dgm:pt>
    <dgm:pt modelId="{14BE103D-4D0C-4BD3-924E-B9239AB90939}" type="parTrans" cxnId="{34640885-B1E4-4776-A7C2-D4D80F74FF1B}">
      <dgm:prSet/>
      <dgm:spPr/>
      <dgm:t>
        <a:bodyPr/>
        <a:lstStyle/>
        <a:p>
          <a:endParaRPr lang="en-US"/>
        </a:p>
      </dgm:t>
    </dgm:pt>
    <dgm:pt modelId="{4646B90E-190E-41FB-9BCE-10F03DD421CD}" type="sibTrans" cxnId="{34640885-B1E4-4776-A7C2-D4D80F74FF1B}">
      <dgm:prSet/>
      <dgm:spPr/>
      <dgm:t>
        <a:bodyPr/>
        <a:lstStyle/>
        <a:p>
          <a:endParaRPr lang="en-US"/>
        </a:p>
      </dgm:t>
    </dgm:pt>
    <dgm:pt modelId="{B16F4065-FAED-4CDD-819D-128291708EF0}">
      <dgm:prSet custT="1"/>
      <dgm:spPr/>
      <dgm:t>
        <a:bodyPr/>
        <a:lstStyle/>
        <a:p>
          <a:pPr marL="0" indent="171450" rtl="0"/>
          <a:r>
            <a: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entury Gothic" panose="020B0502020202020204" pitchFamily="34" charset="0"/>
              <a:ea typeface="MS PGothic" panose="020B0600070205080204" pitchFamily="34" charset="-128"/>
            </a:rPr>
            <a:t>Enhancement of the research</a:t>
          </a:r>
        </a:p>
      </dgm:t>
    </dgm:pt>
    <dgm:pt modelId="{7C0AB201-6163-4549-86FA-B4C5DBA65B3A}" type="parTrans" cxnId="{FFA48256-8045-43D0-87D1-22B48732CCCB}">
      <dgm:prSet/>
      <dgm:spPr/>
      <dgm:t>
        <a:bodyPr/>
        <a:lstStyle/>
        <a:p>
          <a:endParaRPr lang="en-US"/>
        </a:p>
      </dgm:t>
    </dgm:pt>
    <dgm:pt modelId="{EC1BA5E5-B40B-456E-9055-A5199C9F3ED4}" type="sibTrans" cxnId="{FFA48256-8045-43D0-87D1-22B48732CCCB}">
      <dgm:prSet/>
      <dgm:spPr/>
      <dgm:t>
        <a:bodyPr/>
        <a:lstStyle/>
        <a:p>
          <a:endParaRPr lang="en-US"/>
        </a:p>
      </dgm:t>
    </dgm:pt>
    <dgm:pt modelId="{85E7116A-B99D-4F63-A481-897220F44E7C}">
      <dgm:prSet custT="1"/>
      <dgm:spPr/>
      <dgm:t>
        <a:bodyPr/>
        <a:lstStyle/>
        <a:p>
          <a:pPr marL="0" indent="171450" rtl="0"/>
          <a:r>
            <a: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entury Gothic" panose="020B0502020202020204" pitchFamily="34" charset="0"/>
              <a:ea typeface="MS PGothic" panose="020B0600070205080204" pitchFamily="34" charset="-128"/>
            </a:rPr>
            <a:t>Analysis recommendation</a:t>
          </a:r>
        </a:p>
      </dgm:t>
    </dgm:pt>
    <dgm:pt modelId="{ECD72352-6D72-4E62-937F-B6874CD88E95}" type="parTrans" cxnId="{D00C32FA-6355-4902-B220-AEA66E5CF14F}">
      <dgm:prSet/>
      <dgm:spPr/>
      <dgm:t>
        <a:bodyPr/>
        <a:lstStyle/>
        <a:p>
          <a:endParaRPr lang="en-US"/>
        </a:p>
      </dgm:t>
    </dgm:pt>
    <dgm:pt modelId="{52F7B5AF-4B7B-4152-9BB1-5E2C89C6A285}" type="sibTrans" cxnId="{D00C32FA-6355-4902-B220-AEA66E5CF14F}">
      <dgm:prSet/>
      <dgm:spPr/>
      <dgm:t>
        <a:bodyPr/>
        <a:lstStyle/>
        <a:p>
          <a:endParaRPr lang="en-US"/>
        </a:p>
      </dgm:t>
    </dgm:pt>
    <dgm:pt modelId="{9FD64303-23FC-41BE-85C4-5AB424C48375}">
      <dgm:prSet phldrT="[Text]"/>
      <dgm:spPr/>
      <dgm:t>
        <a:bodyPr/>
        <a:lstStyle/>
        <a:p>
          <a:pPr marL="0" indent="171450" rtl="0"/>
          <a:endParaRPr lang="en-US" sz="1600" dirty="0"/>
        </a:p>
      </dgm:t>
    </dgm:pt>
    <dgm:pt modelId="{8E39B8B1-7C71-4CA9-94CF-E5BF0DB97789}" type="parTrans" cxnId="{7C9D7BC2-039F-4116-863F-152F0CF32106}">
      <dgm:prSet/>
      <dgm:spPr/>
      <dgm:t>
        <a:bodyPr/>
        <a:lstStyle/>
        <a:p>
          <a:endParaRPr lang="en-US"/>
        </a:p>
      </dgm:t>
    </dgm:pt>
    <dgm:pt modelId="{1EF36986-9E23-4361-9ACC-05F7987D83A9}" type="sibTrans" cxnId="{7C9D7BC2-039F-4116-863F-152F0CF32106}">
      <dgm:prSet/>
      <dgm:spPr/>
      <dgm:t>
        <a:bodyPr/>
        <a:lstStyle/>
        <a:p>
          <a:endParaRPr lang="en-US"/>
        </a:p>
      </dgm:t>
    </dgm:pt>
    <dgm:pt modelId="{32F2D48E-9865-49CE-966F-290546E208B1}" type="pres">
      <dgm:prSet presAssocID="{5E1645C9-D82C-400A-8AB6-77F0769DB8F7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6F7A115-BFC3-4177-A237-0E5CB2E70ED7}" type="pres">
      <dgm:prSet presAssocID="{E48E4BA4-92D4-4A52-9E2F-66423FF009D0}" presName="linNode" presStyleCnt="0"/>
      <dgm:spPr/>
    </dgm:pt>
    <dgm:pt modelId="{9231EF7A-D9A4-4B16-A0DB-158B52295211}" type="pres">
      <dgm:prSet presAssocID="{E48E4BA4-92D4-4A52-9E2F-66423FF009D0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203683-2E97-4B80-889A-792C3A4B01B8}" type="pres">
      <dgm:prSet presAssocID="{E48E4BA4-92D4-4A52-9E2F-66423FF009D0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EA8E16-6875-4095-B8B6-EACA0EADD7F8}" type="pres">
      <dgm:prSet presAssocID="{0B1620CD-3546-49FC-A8D6-8CD4367F2112}" presName="spacing" presStyleCnt="0"/>
      <dgm:spPr/>
    </dgm:pt>
    <dgm:pt modelId="{69FD8738-36A5-4929-80EF-CCA687490147}" type="pres">
      <dgm:prSet presAssocID="{B5B4BE7C-2577-43BA-80F6-80CCA1B39F7E}" presName="linNode" presStyleCnt="0"/>
      <dgm:spPr/>
    </dgm:pt>
    <dgm:pt modelId="{62C0909E-DC38-495F-8456-7BE1BE0FD1A5}" type="pres">
      <dgm:prSet presAssocID="{B5B4BE7C-2577-43BA-80F6-80CCA1B39F7E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E798-329B-4196-BEC6-AAE494420E65}" type="pres">
      <dgm:prSet presAssocID="{B5B4BE7C-2577-43BA-80F6-80CCA1B39F7E}" presName="childShp" presStyleLbl="bgAccFollowNode1" presStyleIdx="1" presStyleCnt="2" custScaleX="123661" custScaleY="128644" custLinFactNeighborX="122" custLinFactNeighborY="-38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E80DEC-5AD1-44EE-A417-EB9A6F8D070D}" srcId="{5E1645C9-D82C-400A-8AB6-77F0769DB8F7}" destId="{B5B4BE7C-2577-43BA-80F6-80CCA1B39F7E}" srcOrd="1" destOrd="0" parTransId="{E4FF8CAA-5424-470F-B2F6-EED863F71901}" sibTransId="{6C1CE322-81F3-4C15-9B10-70BF1329DA62}"/>
    <dgm:cxn modelId="{69E7F8C8-D80F-4AA3-8A4F-ADD975A30BDF}" srcId="{B5B4BE7C-2577-43BA-80F6-80CCA1B39F7E}" destId="{0C74E2B9-6F16-4027-A569-3FB171B6B639}" srcOrd="1" destOrd="0" parTransId="{9308A136-DF87-41CB-BB52-8FEBBBCF6F5F}" sibTransId="{C4F0FCF8-9F9D-4943-98CC-1781659B8556}"/>
    <dgm:cxn modelId="{BB250BFF-5691-4D96-BE08-86A32FCEE1A3}" srcId="{B5B4BE7C-2577-43BA-80F6-80CCA1B39F7E}" destId="{9D3C4A1F-F93E-4658-919B-5CAADFFFD103}" srcOrd="2" destOrd="0" parTransId="{1C7AFCC6-2767-4B2C-A65C-2A2EB3EA4010}" sibTransId="{D1483610-6850-4AFE-8F15-EBEB61C56A84}"/>
    <dgm:cxn modelId="{987D0429-D498-4C14-A4B7-6F16C22B7698}" type="presOf" srcId="{B84BBA78-2001-421A-B967-65D2EC75FBAC}" destId="{B7203683-2E97-4B80-889A-792C3A4B01B8}" srcOrd="0" destOrd="2" presId="urn:microsoft.com/office/officeart/2005/8/layout/vList6"/>
    <dgm:cxn modelId="{7B16FF7A-AD61-4639-88C6-7D9965DEE4AF}" type="presOf" srcId="{B16F4065-FAED-4CDD-819D-128291708EF0}" destId="{0EBBE798-329B-4196-BEC6-AAE494420E65}" srcOrd="0" destOrd="4" presId="urn:microsoft.com/office/officeart/2005/8/layout/vList6"/>
    <dgm:cxn modelId="{54712F15-E148-4A2F-9937-7A7CCB12B903}" type="presOf" srcId="{E48E4BA4-92D4-4A52-9E2F-66423FF009D0}" destId="{9231EF7A-D9A4-4B16-A0DB-158B52295211}" srcOrd="0" destOrd="0" presId="urn:microsoft.com/office/officeart/2005/8/layout/vList6"/>
    <dgm:cxn modelId="{5C63965B-16F6-43B0-AB10-7A1B334D553F}" type="presOf" srcId="{B5B4BE7C-2577-43BA-80F6-80CCA1B39F7E}" destId="{62C0909E-DC38-495F-8456-7BE1BE0FD1A5}" srcOrd="0" destOrd="0" presId="urn:microsoft.com/office/officeart/2005/8/layout/vList6"/>
    <dgm:cxn modelId="{7C9D7BC2-039F-4116-863F-152F0CF32106}" srcId="{B5B4BE7C-2577-43BA-80F6-80CCA1B39F7E}" destId="{9FD64303-23FC-41BE-85C4-5AB424C48375}" srcOrd="0" destOrd="0" parTransId="{8E39B8B1-7C71-4CA9-94CF-E5BF0DB97789}" sibTransId="{1EF36986-9E23-4361-9ACC-05F7987D83A9}"/>
    <dgm:cxn modelId="{34640885-B1E4-4776-A7C2-D4D80F74FF1B}" srcId="{B5B4BE7C-2577-43BA-80F6-80CCA1B39F7E}" destId="{DE71AB10-462E-4F47-BCB5-6BF5A2453680}" srcOrd="3" destOrd="0" parTransId="{14BE103D-4D0C-4BD3-924E-B9239AB90939}" sibTransId="{4646B90E-190E-41FB-9BCE-10F03DD421CD}"/>
    <dgm:cxn modelId="{0249D3A3-2AEE-4EE7-BBE6-A532B9D0B7B7}" type="presOf" srcId="{0C74E2B9-6F16-4027-A569-3FB171B6B639}" destId="{0EBBE798-329B-4196-BEC6-AAE494420E65}" srcOrd="0" destOrd="1" presId="urn:microsoft.com/office/officeart/2005/8/layout/vList6"/>
    <dgm:cxn modelId="{03EC43B6-EF3E-40F6-BFAE-0BBFA0F5448B}" type="presOf" srcId="{0FCDEE4C-06F1-42D9-967C-94BC3AD144E2}" destId="{B7203683-2E97-4B80-889A-792C3A4B01B8}" srcOrd="0" destOrd="1" presId="urn:microsoft.com/office/officeart/2005/8/layout/vList6"/>
    <dgm:cxn modelId="{451CC989-900D-449A-977F-3D49B3193B9A}" type="presOf" srcId="{5E1645C9-D82C-400A-8AB6-77F0769DB8F7}" destId="{32F2D48E-9865-49CE-966F-290546E208B1}" srcOrd="0" destOrd="0" presId="urn:microsoft.com/office/officeart/2005/8/layout/vList6"/>
    <dgm:cxn modelId="{B903554C-32E2-4FAB-BAE7-7B81984198FE}" type="presOf" srcId="{DE71AB10-462E-4F47-BCB5-6BF5A2453680}" destId="{0EBBE798-329B-4196-BEC6-AAE494420E65}" srcOrd="0" destOrd="3" presId="urn:microsoft.com/office/officeart/2005/8/layout/vList6"/>
    <dgm:cxn modelId="{1E5BCA09-1A14-41D4-88C1-5E9AC5F51450}" srcId="{5E1645C9-D82C-400A-8AB6-77F0769DB8F7}" destId="{E48E4BA4-92D4-4A52-9E2F-66423FF009D0}" srcOrd="0" destOrd="0" parTransId="{DA429673-11CF-46CC-B756-3D16C5FF7A91}" sibTransId="{0B1620CD-3546-49FC-A8D6-8CD4367F2112}"/>
    <dgm:cxn modelId="{335B42F9-DBF3-4967-BF7D-AE708CA17F48}" type="presOf" srcId="{9D3C4A1F-F93E-4658-919B-5CAADFFFD103}" destId="{0EBBE798-329B-4196-BEC6-AAE494420E65}" srcOrd="0" destOrd="2" presId="urn:microsoft.com/office/officeart/2005/8/layout/vList6"/>
    <dgm:cxn modelId="{FFA48256-8045-43D0-87D1-22B48732CCCB}" srcId="{B5B4BE7C-2577-43BA-80F6-80CCA1B39F7E}" destId="{B16F4065-FAED-4CDD-819D-128291708EF0}" srcOrd="4" destOrd="0" parTransId="{7C0AB201-6163-4549-86FA-B4C5DBA65B3A}" sibTransId="{EC1BA5E5-B40B-456E-9055-A5199C9F3ED4}"/>
    <dgm:cxn modelId="{882145E4-4E7D-4C3C-9C58-65F638AF95F1}" srcId="{E48E4BA4-92D4-4A52-9E2F-66423FF009D0}" destId="{B84BBA78-2001-421A-B967-65D2EC75FBAC}" srcOrd="2" destOrd="0" parTransId="{222B23C6-7002-4BCF-8EF1-8303A5204180}" sibTransId="{4D9089E1-B177-4E61-B81D-C8BFD113A5B2}"/>
    <dgm:cxn modelId="{557C2B06-ACB8-41C3-9C83-8DB6F48F4727}" type="presOf" srcId="{232D8534-22F1-44E7-ACCB-2BE33BEF4653}" destId="{B7203683-2E97-4B80-889A-792C3A4B01B8}" srcOrd="0" destOrd="0" presId="urn:microsoft.com/office/officeart/2005/8/layout/vList6"/>
    <dgm:cxn modelId="{04951EB3-7928-41E8-83DC-66241016AD5A}" srcId="{E48E4BA4-92D4-4A52-9E2F-66423FF009D0}" destId="{0FCDEE4C-06F1-42D9-967C-94BC3AD144E2}" srcOrd="1" destOrd="0" parTransId="{A6ACAB67-3766-4AD9-8FF4-5DEB46C04727}" sibTransId="{9E1A622A-C538-471F-9286-FD2D7E39BA29}"/>
    <dgm:cxn modelId="{0470E5D2-8797-4845-810D-1DD940D3229C}" type="presOf" srcId="{85E7116A-B99D-4F63-A481-897220F44E7C}" destId="{0EBBE798-329B-4196-BEC6-AAE494420E65}" srcOrd="0" destOrd="5" presId="urn:microsoft.com/office/officeart/2005/8/layout/vList6"/>
    <dgm:cxn modelId="{6E6C01E7-5C54-4E51-80FA-B9E9B8FB6748}" type="presOf" srcId="{9FD64303-23FC-41BE-85C4-5AB424C48375}" destId="{0EBBE798-329B-4196-BEC6-AAE494420E65}" srcOrd="0" destOrd="0" presId="urn:microsoft.com/office/officeart/2005/8/layout/vList6"/>
    <dgm:cxn modelId="{D00C32FA-6355-4902-B220-AEA66E5CF14F}" srcId="{B5B4BE7C-2577-43BA-80F6-80CCA1B39F7E}" destId="{85E7116A-B99D-4F63-A481-897220F44E7C}" srcOrd="5" destOrd="0" parTransId="{ECD72352-6D72-4E62-937F-B6874CD88E95}" sibTransId="{52F7B5AF-4B7B-4152-9BB1-5E2C89C6A285}"/>
    <dgm:cxn modelId="{3B67C517-F7B7-4BF5-A90F-216F93762F7D}" srcId="{E48E4BA4-92D4-4A52-9E2F-66423FF009D0}" destId="{232D8534-22F1-44E7-ACCB-2BE33BEF4653}" srcOrd="0" destOrd="0" parTransId="{659E91EE-3D8A-43F1-B1D6-5813095EF5DB}" sibTransId="{B417F83D-9239-4DBC-9A53-19B66F8D65D9}"/>
    <dgm:cxn modelId="{CCFDDCD6-1763-418F-BD95-27422F0D61E4}" type="presParOf" srcId="{32F2D48E-9865-49CE-966F-290546E208B1}" destId="{C6F7A115-BFC3-4177-A237-0E5CB2E70ED7}" srcOrd="0" destOrd="0" presId="urn:microsoft.com/office/officeart/2005/8/layout/vList6"/>
    <dgm:cxn modelId="{59D2CACD-BFAC-487D-A174-5640DD83AAC0}" type="presParOf" srcId="{C6F7A115-BFC3-4177-A237-0E5CB2E70ED7}" destId="{9231EF7A-D9A4-4B16-A0DB-158B52295211}" srcOrd="0" destOrd="0" presId="urn:microsoft.com/office/officeart/2005/8/layout/vList6"/>
    <dgm:cxn modelId="{9E71593F-E483-4EFF-B0C9-3A7E14708BD3}" type="presParOf" srcId="{C6F7A115-BFC3-4177-A237-0E5CB2E70ED7}" destId="{B7203683-2E97-4B80-889A-792C3A4B01B8}" srcOrd="1" destOrd="0" presId="urn:microsoft.com/office/officeart/2005/8/layout/vList6"/>
    <dgm:cxn modelId="{05E50D34-4D0D-448B-AEE0-A252AF645ED9}" type="presParOf" srcId="{32F2D48E-9865-49CE-966F-290546E208B1}" destId="{76EA8E16-6875-4095-B8B6-EACA0EADD7F8}" srcOrd="1" destOrd="0" presId="urn:microsoft.com/office/officeart/2005/8/layout/vList6"/>
    <dgm:cxn modelId="{CB6716C2-CD62-48AE-B0AC-4D6ABF17656B}" type="presParOf" srcId="{32F2D48E-9865-49CE-966F-290546E208B1}" destId="{69FD8738-36A5-4929-80EF-CCA687490147}" srcOrd="2" destOrd="0" presId="urn:microsoft.com/office/officeart/2005/8/layout/vList6"/>
    <dgm:cxn modelId="{E4570F62-9715-4D4C-9B39-C092DF70DDB1}" type="presParOf" srcId="{69FD8738-36A5-4929-80EF-CCA687490147}" destId="{62C0909E-DC38-495F-8456-7BE1BE0FD1A5}" srcOrd="0" destOrd="0" presId="urn:microsoft.com/office/officeart/2005/8/layout/vList6"/>
    <dgm:cxn modelId="{72BF939B-98EB-43D9-8A25-9964B7A25853}" type="presParOf" srcId="{69FD8738-36A5-4929-80EF-CCA687490147}" destId="{0EBBE798-329B-4196-BEC6-AAE494420E6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08FC1-8660-415A-A852-7C377136A762}">
      <dsp:nvSpPr>
        <dsp:cNvPr id="0" name=""/>
        <dsp:cNvSpPr/>
      </dsp:nvSpPr>
      <dsp:spPr>
        <a:xfrm>
          <a:off x="1066800" y="0"/>
          <a:ext cx="5334000" cy="5334000"/>
        </a:xfrm>
        <a:prstGeom prst="diamond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E455357-9BAC-4548-813C-174C05A43D85}">
      <dsp:nvSpPr>
        <dsp:cNvPr id="0" name=""/>
        <dsp:cNvSpPr/>
      </dsp:nvSpPr>
      <dsp:spPr>
        <a:xfrm>
          <a:off x="1573530" y="506729"/>
          <a:ext cx="2080260" cy="20802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1</a:t>
          </a:r>
          <a:endParaRPr lang="en-US" sz="36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latin typeface="Roboto"/>
            </a:rPr>
            <a:t>Identify the problems and solutions with the support of literature review. </a:t>
          </a:r>
          <a:endParaRPr lang="en-US" sz="1400" kern="1200" dirty="0"/>
        </a:p>
      </dsp:txBody>
      <dsp:txXfrm>
        <a:off x="1675080" y="608279"/>
        <a:ext cx="1877160" cy="1877160"/>
      </dsp:txXfrm>
    </dsp:sp>
    <dsp:sp modelId="{F1F54D27-17CC-46EB-A31B-D7AEC18AE3EF}">
      <dsp:nvSpPr>
        <dsp:cNvPr id="0" name=""/>
        <dsp:cNvSpPr/>
      </dsp:nvSpPr>
      <dsp:spPr>
        <a:xfrm>
          <a:off x="3813810" y="506729"/>
          <a:ext cx="2080260" cy="20802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2</a:t>
          </a:r>
          <a:endParaRPr lang="en-US" sz="36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>
              <a:latin typeface="Roboto"/>
            </a:rPr>
            <a:t>Construct a project using appropriate methods</a:t>
          </a:r>
          <a:endParaRPr lang="en-US" sz="1400" kern="1200" dirty="0"/>
        </a:p>
      </dsp:txBody>
      <dsp:txXfrm>
        <a:off x="3915360" y="608279"/>
        <a:ext cx="1877160" cy="1877160"/>
      </dsp:txXfrm>
    </dsp:sp>
    <dsp:sp modelId="{6DDCC1E8-0E9A-4847-A596-70DEF01F6848}">
      <dsp:nvSpPr>
        <dsp:cNvPr id="0" name=""/>
        <dsp:cNvSpPr/>
      </dsp:nvSpPr>
      <dsp:spPr>
        <a:xfrm>
          <a:off x="1573530" y="2747010"/>
          <a:ext cx="2080260" cy="20802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3</a:t>
          </a:r>
          <a:endParaRPr lang="en-US" sz="36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Roboto"/>
            </a:rPr>
            <a:t>Defend the results to elaborate on the significance of the project</a:t>
          </a:r>
          <a:endParaRPr lang="en-US" sz="1400" kern="1200" dirty="0"/>
        </a:p>
      </dsp:txBody>
      <dsp:txXfrm>
        <a:off x="1675080" y="2848560"/>
        <a:ext cx="1877160" cy="1877160"/>
      </dsp:txXfrm>
    </dsp:sp>
    <dsp:sp modelId="{7415F455-53A1-4996-A3A5-EDFEDED54BB4}">
      <dsp:nvSpPr>
        <dsp:cNvPr id="0" name=""/>
        <dsp:cNvSpPr/>
      </dsp:nvSpPr>
      <dsp:spPr>
        <a:xfrm>
          <a:off x="3813810" y="2747010"/>
          <a:ext cx="2080260" cy="20802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4</a:t>
          </a:r>
          <a:endParaRPr lang="en-US" sz="36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Roboto"/>
            </a:rPr>
            <a:t>Select relevant information for references</a:t>
          </a:r>
          <a:endParaRPr lang="en-US" sz="1400" kern="1200" dirty="0"/>
        </a:p>
      </dsp:txBody>
      <dsp:txXfrm>
        <a:off x="3915360" y="2848560"/>
        <a:ext cx="1877160" cy="1877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12482-A134-4813-813C-87B0A90B2904}">
      <dsp:nvSpPr>
        <dsp:cNvPr id="0" name=""/>
        <dsp:cNvSpPr/>
      </dsp:nvSpPr>
      <dsp:spPr>
        <a:xfrm>
          <a:off x="0" y="406149"/>
          <a:ext cx="6096000" cy="81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73117" tIns="416560" rIns="47311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Creating new type of application</a:t>
          </a:r>
          <a:endParaRPr lang="en-US" sz="2000" b="1" kern="1200" dirty="0"/>
        </a:p>
      </dsp:txBody>
      <dsp:txXfrm>
        <a:off x="0" y="406149"/>
        <a:ext cx="6096000" cy="819000"/>
      </dsp:txXfrm>
    </dsp:sp>
    <dsp:sp modelId="{70A0FC23-2B30-4440-971A-A2357832362B}">
      <dsp:nvSpPr>
        <dsp:cNvPr id="0" name=""/>
        <dsp:cNvSpPr/>
      </dsp:nvSpPr>
      <dsp:spPr>
        <a:xfrm>
          <a:off x="304800" y="137795"/>
          <a:ext cx="4267200" cy="5904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New things </a:t>
          </a:r>
          <a:endParaRPr lang="en-US" sz="2000" kern="1200" dirty="0"/>
        </a:p>
      </dsp:txBody>
      <dsp:txXfrm>
        <a:off x="333621" y="166616"/>
        <a:ext cx="4209558" cy="532758"/>
      </dsp:txXfrm>
    </dsp:sp>
    <dsp:sp modelId="{8A5AD40F-39FC-414A-8937-B9333F209C57}">
      <dsp:nvSpPr>
        <dsp:cNvPr id="0" name=""/>
        <dsp:cNvSpPr/>
      </dsp:nvSpPr>
      <dsp:spPr>
        <a:xfrm>
          <a:off x="0" y="1628350"/>
          <a:ext cx="6096000" cy="110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2401755"/>
              <a:satOff val="9091"/>
              <a:lumOff val="-588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73117" tIns="416560" rIns="47311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Adapting existing technology in different scenarios</a:t>
          </a:r>
          <a:endParaRPr lang="en-US" sz="2000" b="1" kern="1200" dirty="0"/>
        </a:p>
      </dsp:txBody>
      <dsp:txXfrm>
        <a:off x="0" y="1628350"/>
        <a:ext cx="6096000" cy="1102500"/>
      </dsp:txXfrm>
    </dsp:sp>
    <dsp:sp modelId="{CDF2D800-9754-4CA3-9D51-6DDAE3BB2C14}">
      <dsp:nvSpPr>
        <dsp:cNvPr id="0" name=""/>
        <dsp:cNvSpPr/>
      </dsp:nvSpPr>
      <dsp:spPr>
        <a:xfrm>
          <a:off x="304800" y="1333149"/>
          <a:ext cx="4267200" cy="590400"/>
        </a:xfrm>
        <a:prstGeom prst="roundRect">
          <a:avLst/>
        </a:prstGeom>
        <a:gradFill rotWithShape="0">
          <a:gsLst>
            <a:gs pos="0">
              <a:schemeClr val="accent4">
                <a:hueOff val="2401755"/>
                <a:satOff val="9091"/>
                <a:lumOff val="-58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2401755"/>
                <a:satOff val="9091"/>
                <a:lumOff val="-58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2401755"/>
                <a:satOff val="9091"/>
                <a:lumOff val="-58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Innovation</a:t>
          </a:r>
          <a:endParaRPr lang="en-US" sz="2000" kern="1200" dirty="0"/>
        </a:p>
      </dsp:txBody>
      <dsp:txXfrm>
        <a:off x="333621" y="1361970"/>
        <a:ext cx="4209558" cy="532758"/>
      </dsp:txXfrm>
    </dsp:sp>
    <dsp:sp modelId="{BFA49332-EDB4-4EBC-AEB6-73EBB07E0B4C}">
      <dsp:nvSpPr>
        <dsp:cNvPr id="0" name=""/>
        <dsp:cNvSpPr/>
      </dsp:nvSpPr>
      <dsp:spPr>
        <a:xfrm>
          <a:off x="0" y="3134050"/>
          <a:ext cx="6096000" cy="81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4803510"/>
              <a:satOff val="18182"/>
              <a:lumOff val="-1177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73117" tIns="416560" rIns="47311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Implementing </a:t>
          </a:r>
          <a:r>
            <a:rPr lang="en-US" sz="2000" b="1" kern="1200" smtClean="0"/>
            <a:t>new features/improve process</a:t>
          </a:r>
          <a:endParaRPr lang="en-US" sz="2000" b="1" kern="1200" dirty="0"/>
        </a:p>
      </dsp:txBody>
      <dsp:txXfrm>
        <a:off x="0" y="3134050"/>
        <a:ext cx="6096000" cy="819000"/>
      </dsp:txXfrm>
    </dsp:sp>
    <dsp:sp modelId="{A817959A-994D-44BF-992F-7996C7889C2B}">
      <dsp:nvSpPr>
        <dsp:cNvPr id="0" name=""/>
        <dsp:cNvSpPr/>
      </dsp:nvSpPr>
      <dsp:spPr>
        <a:xfrm>
          <a:off x="304800" y="2838850"/>
          <a:ext cx="4267200" cy="590400"/>
        </a:xfrm>
        <a:prstGeom prst="roundRect">
          <a:avLst/>
        </a:prstGeom>
        <a:gradFill rotWithShape="0">
          <a:gsLst>
            <a:gs pos="0">
              <a:schemeClr val="accent4">
                <a:hueOff val="4803510"/>
                <a:satOff val="18182"/>
                <a:lumOff val="-117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4803510"/>
                <a:satOff val="18182"/>
                <a:lumOff val="-117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4803510"/>
                <a:satOff val="18182"/>
                <a:lumOff val="-117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Enhancement</a:t>
          </a:r>
          <a:endParaRPr lang="en-US" sz="2000" kern="1200" dirty="0"/>
        </a:p>
      </dsp:txBody>
      <dsp:txXfrm>
        <a:off x="333621" y="2867671"/>
        <a:ext cx="4209558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7F124-60BB-41C2-8FD8-1A428754F579}">
      <dsp:nvSpPr>
        <dsp:cNvPr id="0" name=""/>
        <dsp:cNvSpPr/>
      </dsp:nvSpPr>
      <dsp:spPr>
        <a:xfrm>
          <a:off x="0" y="4562537"/>
          <a:ext cx="8229600" cy="99817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u="sng" kern="1200" dirty="0"/>
            <a:t>Output:</a:t>
          </a:r>
          <a:endParaRPr lang="en-US" sz="3200" kern="1200" dirty="0"/>
        </a:p>
      </dsp:txBody>
      <dsp:txXfrm>
        <a:off x="0" y="4562537"/>
        <a:ext cx="8229600" cy="539012"/>
      </dsp:txXfrm>
    </dsp:sp>
    <dsp:sp modelId="{128282AB-AA18-4C73-BDC3-A1939551E65A}">
      <dsp:nvSpPr>
        <dsp:cNvPr id="0" name=""/>
        <dsp:cNvSpPr/>
      </dsp:nvSpPr>
      <dsp:spPr>
        <a:xfrm>
          <a:off x="1004" y="5081586"/>
          <a:ext cx="1645518" cy="45915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Simulation</a:t>
          </a:r>
        </a:p>
      </dsp:txBody>
      <dsp:txXfrm>
        <a:off x="1004" y="5081586"/>
        <a:ext cx="1645518" cy="459158"/>
      </dsp:txXfrm>
    </dsp:sp>
    <dsp:sp modelId="{FE1B0423-6875-47B7-814F-08A64C6BFC08}">
      <dsp:nvSpPr>
        <dsp:cNvPr id="0" name=""/>
        <dsp:cNvSpPr/>
      </dsp:nvSpPr>
      <dsp:spPr>
        <a:xfrm>
          <a:off x="1600201" y="5103441"/>
          <a:ext cx="1645518" cy="459158"/>
        </a:xfrm>
        <a:prstGeom prst="rect">
          <a:avLst/>
        </a:prstGeom>
        <a:solidFill>
          <a:schemeClr val="accent4">
            <a:tint val="40000"/>
            <a:alpha val="90000"/>
            <a:hueOff val="556743"/>
            <a:satOff val="1579"/>
            <a:lumOff val="2"/>
            <a:alphaOff val="0"/>
          </a:schemeClr>
        </a:solidFill>
        <a:ln w="6350" cap="flat" cmpd="sng" algn="in">
          <a:solidFill>
            <a:schemeClr val="accent4">
              <a:tint val="40000"/>
              <a:alpha val="90000"/>
              <a:hueOff val="556743"/>
              <a:satOff val="1579"/>
              <a:lumOff val="2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/>
            <a:t>Prototype</a:t>
          </a:r>
        </a:p>
      </dsp:txBody>
      <dsp:txXfrm>
        <a:off x="1600201" y="5103441"/>
        <a:ext cx="1645518" cy="459158"/>
      </dsp:txXfrm>
    </dsp:sp>
    <dsp:sp modelId="{ADAFD870-5D46-4DD9-B012-128DB154FE92}">
      <dsp:nvSpPr>
        <dsp:cNvPr id="0" name=""/>
        <dsp:cNvSpPr/>
      </dsp:nvSpPr>
      <dsp:spPr>
        <a:xfrm>
          <a:off x="3292040" y="5081586"/>
          <a:ext cx="1645518" cy="459158"/>
        </a:xfrm>
        <a:prstGeom prst="rect">
          <a:avLst/>
        </a:prstGeom>
        <a:solidFill>
          <a:schemeClr val="accent4">
            <a:tint val="40000"/>
            <a:alpha val="90000"/>
            <a:hueOff val="1113486"/>
            <a:satOff val="3157"/>
            <a:lumOff val="4"/>
            <a:alphaOff val="0"/>
          </a:schemeClr>
        </a:solidFill>
        <a:ln w="6350" cap="flat" cmpd="sng" algn="in">
          <a:solidFill>
            <a:schemeClr val="accent4">
              <a:tint val="40000"/>
              <a:alpha val="90000"/>
              <a:hueOff val="1113486"/>
              <a:satOff val="3157"/>
              <a:lumOff val="4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System</a:t>
          </a:r>
          <a:r>
            <a:rPr lang="en-US" sz="1600" kern="1200" baseline="0" dirty="0"/>
            <a:t>/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/>
            <a:t>application</a:t>
          </a:r>
        </a:p>
      </dsp:txBody>
      <dsp:txXfrm>
        <a:off x="3292040" y="5081586"/>
        <a:ext cx="1645518" cy="459158"/>
      </dsp:txXfrm>
    </dsp:sp>
    <dsp:sp modelId="{90BDDD91-C18D-4EA1-9036-693B6A46C9AD}">
      <dsp:nvSpPr>
        <dsp:cNvPr id="0" name=""/>
        <dsp:cNvSpPr/>
      </dsp:nvSpPr>
      <dsp:spPr>
        <a:xfrm>
          <a:off x="4937559" y="5081586"/>
          <a:ext cx="1645518" cy="459158"/>
        </a:xfrm>
        <a:prstGeom prst="rect">
          <a:avLst/>
        </a:prstGeom>
        <a:solidFill>
          <a:schemeClr val="accent4">
            <a:tint val="40000"/>
            <a:alpha val="90000"/>
            <a:hueOff val="1670229"/>
            <a:satOff val="4736"/>
            <a:lumOff val="6"/>
            <a:alphaOff val="0"/>
          </a:schemeClr>
        </a:solidFill>
        <a:ln w="6350" cap="flat" cmpd="sng" algn="in">
          <a:solidFill>
            <a:schemeClr val="accent4">
              <a:tint val="40000"/>
              <a:alpha val="90000"/>
              <a:hueOff val="1670229"/>
              <a:satOff val="4736"/>
              <a:lumOff val="6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/>
            <a:t>Script</a:t>
          </a:r>
          <a:endParaRPr lang="en-US" sz="1600" kern="1200" baseline="0" dirty="0"/>
        </a:p>
      </dsp:txBody>
      <dsp:txXfrm>
        <a:off x="4937559" y="5081586"/>
        <a:ext cx="1645518" cy="459158"/>
      </dsp:txXfrm>
    </dsp:sp>
    <dsp:sp modelId="{4EEA9EFD-68F9-44A2-9944-C7EE4961AA25}">
      <dsp:nvSpPr>
        <dsp:cNvPr id="0" name=""/>
        <dsp:cNvSpPr/>
      </dsp:nvSpPr>
      <dsp:spPr>
        <a:xfrm>
          <a:off x="6583077" y="5081586"/>
          <a:ext cx="1645518" cy="459158"/>
        </a:xfrm>
        <a:prstGeom prst="rect">
          <a:avLst/>
        </a:prstGeom>
        <a:solidFill>
          <a:schemeClr val="accent4">
            <a:tint val="40000"/>
            <a:alpha val="90000"/>
            <a:hueOff val="2226972"/>
            <a:satOff val="6314"/>
            <a:lumOff val="8"/>
            <a:alphaOff val="0"/>
          </a:schemeClr>
        </a:solidFill>
        <a:ln w="6350" cap="flat" cmpd="sng" algn="in">
          <a:solidFill>
            <a:schemeClr val="accent4">
              <a:tint val="40000"/>
              <a:alpha val="90000"/>
              <a:hueOff val="2226972"/>
              <a:satOff val="6314"/>
              <a:lumOff val="8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Image</a:t>
          </a:r>
          <a:endParaRPr lang="en-US" sz="1600" kern="1200" dirty="0"/>
        </a:p>
      </dsp:txBody>
      <dsp:txXfrm>
        <a:off x="6583077" y="5081586"/>
        <a:ext cx="1645518" cy="459158"/>
      </dsp:txXfrm>
    </dsp:sp>
    <dsp:sp modelId="{E18290D2-406C-497C-8C0C-A0A4ADEF00B4}">
      <dsp:nvSpPr>
        <dsp:cNvPr id="0" name=""/>
        <dsp:cNvSpPr/>
      </dsp:nvSpPr>
      <dsp:spPr>
        <a:xfrm rot="10800000">
          <a:off x="0" y="3042321"/>
          <a:ext cx="8229600" cy="1535187"/>
        </a:xfrm>
        <a:prstGeom prst="upArrowCallout">
          <a:avLst/>
        </a:prstGeom>
        <a:gradFill rotWithShape="0">
          <a:gsLst>
            <a:gs pos="0">
              <a:schemeClr val="accent4">
                <a:hueOff val="1601170"/>
                <a:satOff val="6061"/>
                <a:lumOff val="-39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1601170"/>
                <a:satOff val="6061"/>
                <a:lumOff val="-39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1601170"/>
                <a:satOff val="6061"/>
                <a:lumOff val="-39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u="sng" kern="1200" dirty="0"/>
            <a:t>Category:</a:t>
          </a:r>
          <a:endParaRPr lang="en-US" sz="3200" kern="1200" dirty="0"/>
        </a:p>
      </dsp:txBody>
      <dsp:txXfrm rot="-10800000">
        <a:off x="0" y="3042321"/>
        <a:ext cx="8229600" cy="538850"/>
      </dsp:txXfrm>
    </dsp:sp>
    <dsp:sp modelId="{DB847036-DB77-4CD5-93B3-7BB2571FD682}">
      <dsp:nvSpPr>
        <dsp:cNvPr id="0" name=""/>
        <dsp:cNvSpPr/>
      </dsp:nvSpPr>
      <dsp:spPr>
        <a:xfrm>
          <a:off x="0" y="3657599"/>
          <a:ext cx="4114799" cy="459021"/>
        </a:xfrm>
        <a:prstGeom prst="rect">
          <a:avLst/>
        </a:prstGeom>
        <a:solidFill>
          <a:schemeClr val="accent4">
            <a:tint val="40000"/>
            <a:alpha val="90000"/>
            <a:hueOff val="2783715"/>
            <a:satOff val="7893"/>
            <a:lumOff val="9"/>
            <a:alphaOff val="0"/>
          </a:schemeClr>
        </a:solidFill>
        <a:ln w="6350" cap="flat" cmpd="sng" algn="in">
          <a:solidFill>
            <a:schemeClr val="accent4">
              <a:tint val="40000"/>
              <a:alpha val="90000"/>
              <a:hueOff val="2783715"/>
              <a:satOff val="7893"/>
              <a:lumOff val="9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baseline="0" dirty="0"/>
            <a:t>Type I: </a:t>
          </a:r>
          <a:r>
            <a:rPr lang="en-US" sz="1600" b="0" kern="1200" baseline="0" dirty="0"/>
            <a:t>S</a:t>
          </a:r>
          <a:r>
            <a:rPr lang="en-US" sz="1600" kern="1200" baseline="0" dirty="0"/>
            <a:t>ystem / Tool development </a:t>
          </a:r>
          <a:endParaRPr lang="en-US" sz="2000" kern="1200" baseline="0" dirty="0"/>
        </a:p>
      </dsp:txBody>
      <dsp:txXfrm>
        <a:off x="0" y="3657599"/>
        <a:ext cx="4114799" cy="459021"/>
      </dsp:txXfrm>
    </dsp:sp>
    <dsp:sp modelId="{A92F7B30-6B11-454A-BD69-FB2A6FF2E47F}">
      <dsp:nvSpPr>
        <dsp:cNvPr id="0" name=""/>
        <dsp:cNvSpPr/>
      </dsp:nvSpPr>
      <dsp:spPr>
        <a:xfrm>
          <a:off x="4114800" y="3657599"/>
          <a:ext cx="4114799" cy="459021"/>
        </a:xfrm>
        <a:prstGeom prst="rect">
          <a:avLst/>
        </a:prstGeom>
        <a:solidFill>
          <a:schemeClr val="accent4">
            <a:tint val="40000"/>
            <a:alpha val="90000"/>
            <a:hueOff val="3340458"/>
            <a:satOff val="9471"/>
            <a:lumOff val="11"/>
            <a:alphaOff val="0"/>
          </a:schemeClr>
        </a:solidFill>
        <a:ln w="6350" cap="flat" cmpd="sng" algn="in">
          <a:solidFill>
            <a:schemeClr val="accent4">
              <a:tint val="40000"/>
              <a:alpha val="90000"/>
              <a:hueOff val="3340458"/>
              <a:satOff val="9471"/>
              <a:lumOff val="11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baseline="0" dirty="0"/>
            <a:t>Type II: </a:t>
          </a:r>
          <a:r>
            <a:rPr lang="en-US" sz="2000" b="0" kern="1200" baseline="0" dirty="0"/>
            <a:t>Analys</a:t>
          </a:r>
          <a:r>
            <a:rPr lang="en-US" sz="2000" kern="1200" baseline="0" dirty="0"/>
            <a:t>is</a:t>
          </a:r>
        </a:p>
      </dsp:txBody>
      <dsp:txXfrm>
        <a:off x="4114800" y="3657599"/>
        <a:ext cx="4114799" cy="459021"/>
      </dsp:txXfrm>
    </dsp:sp>
    <dsp:sp modelId="{7EA07FF9-3A55-4F40-B518-D2068C614516}">
      <dsp:nvSpPr>
        <dsp:cNvPr id="0" name=""/>
        <dsp:cNvSpPr/>
      </dsp:nvSpPr>
      <dsp:spPr>
        <a:xfrm rot="10800000">
          <a:off x="0" y="1522106"/>
          <a:ext cx="8229600" cy="1535187"/>
        </a:xfrm>
        <a:prstGeom prst="upArrowCallout">
          <a:avLst/>
        </a:prstGeom>
        <a:gradFill rotWithShape="0">
          <a:gsLst>
            <a:gs pos="0">
              <a:schemeClr val="accent4">
                <a:hueOff val="3202340"/>
                <a:satOff val="12121"/>
                <a:lumOff val="-78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3202340"/>
                <a:satOff val="12121"/>
                <a:lumOff val="-78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3202340"/>
                <a:satOff val="12121"/>
                <a:lumOff val="-78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u="sng" kern="1200" dirty="0"/>
            <a:t>Field</a:t>
          </a:r>
          <a:r>
            <a:rPr lang="en-US" sz="3200" b="1" u="sng" kern="1200" baseline="0" dirty="0"/>
            <a:t> </a:t>
          </a:r>
          <a:r>
            <a:rPr lang="en-US" sz="3200" b="1" u="sng" kern="1200" dirty="0"/>
            <a:t>:</a:t>
          </a:r>
          <a:r>
            <a:rPr lang="en-US" sz="1900" b="1" kern="1200" dirty="0"/>
            <a:t>  </a:t>
          </a:r>
          <a:endParaRPr lang="en-US" sz="1900" kern="1200" dirty="0"/>
        </a:p>
      </dsp:txBody>
      <dsp:txXfrm rot="-10800000">
        <a:off x="0" y="1522106"/>
        <a:ext cx="8229600" cy="538850"/>
      </dsp:txXfrm>
    </dsp:sp>
    <dsp:sp modelId="{8108D626-199B-44EE-93C8-63853C5C2167}">
      <dsp:nvSpPr>
        <dsp:cNvPr id="0" name=""/>
        <dsp:cNvSpPr/>
      </dsp:nvSpPr>
      <dsp:spPr>
        <a:xfrm>
          <a:off x="0" y="2060957"/>
          <a:ext cx="4114799" cy="459021"/>
        </a:xfrm>
        <a:prstGeom prst="rect">
          <a:avLst/>
        </a:prstGeom>
        <a:solidFill>
          <a:schemeClr val="accent4">
            <a:tint val="40000"/>
            <a:alpha val="90000"/>
            <a:hueOff val="3897201"/>
            <a:satOff val="11050"/>
            <a:lumOff val="13"/>
            <a:alphaOff val="0"/>
          </a:schemeClr>
        </a:solidFill>
        <a:ln w="6350" cap="flat" cmpd="sng" algn="in">
          <a:solidFill>
            <a:schemeClr val="accent4">
              <a:tint val="40000"/>
              <a:alpha val="90000"/>
              <a:hueOff val="3897201"/>
              <a:satOff val="11050"/>
              <a:lumOff val="13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/>
            <a:t>Network</a:t>
          </a:r>
          <a:endParaRPr lang="en-US" sz="2000" b="0" kern="1200" dirty="0"/>
        </a:p>
      </dsp:txBody>
      <dsp:txXfrm>
        <a:off x="0" y="2060957"/>
        <a:ext cx="4114799" cy="459021"/>
      </dsp:txXfrm>
    </dsp:sp>
    <dsp:sp modelId="{12ECC19B-D9DE-4E90-B88B-CA6188F600BD}">
      <dsp:nvSpPr>
        <dsp:cNvPr id="0" name=""/>
        <dsp:cNvSpPr/>
      </dsp:nvSpPr>
      <dsp:spPr>
        <a:xfrm>
          <a:off x="4114800" y="2060957"/>
          <a:ext cx="4114799" cy="459021"/>
        </a:xfrm>
        <a:prstGeom prst="rect">
          <a:avLst/>
        </a:prstGeom>
        <a:solidFill>
          <a:schemeClr val="accent4">
            <a:tint val="40000"/>
            <a:alpha val="90000"/>
            <a:hueOff val="4453944"/>
            <a:satOff val="12628"/>
            <a:lumOff val="15"/>
            <a:alphaOff val="0"/>
          </a:schemeClr>
        </a:solidFill>
        <a:ln w="6350" cap="flat" cmpd="sng" algn="in">
          <a:solidFill>
            <a:schemeClr val="accent4">
              <a:tint val="40000"/>
              <a:alpha val="90000"/>
              <a:hueOff val="4453944"/>
              <a:satOff val="12628"/>
              <a:lumOff val="15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Security </a:t>
          </a:r>
          <a:endParaRPr lang="en-US" sz="1200" b="0" kern="1200" dirty="0"/>
        </a:p>
      </dsp:txBody>
      <dsp:txXfrm>
        <a:off x="4114800" y="2060957"/>
        <a:ext cx="4114799" cy="459021"/>
      </dsp:txXfrm>
    </dsp:sp>
    <dsp:sp modelId="{363439FD-ABD2-431F-9B7C-6ADC6E3D76B0}">
      <dsp:nvSpPr>
        <dsp:cNvPr id="0" name=""/>
        <dsp:cNvSpPr/>
      </dsp:nvSpPr>
      <dsp:spPr>
        <a:xfrm rot="10800000">
          <a:off x="0" y="2"/>
          <a:ext cx="8229600" cy="1535187"/>
        </a:xfrm>
        <a:prstGeom prst="upArrowCallout">
          <a:avLst/>
        </a:prstGeom>
        <a:gradFill rotWithShape="0">
          <a:gsLst>
            <a:gs pos="0">
              <a:schemeClr val="accent4">
                <a:hueOff val="4803510"/>
                <a:satOff val="18182"/>
                <a:lumOff val="-117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4803510"/>
                <a:satOff val="18182"/>
                <a:lumOff val="-117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4803510"/>
                <a:satOff val="18182"/>
                <a:lumOff val="-117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u="sng" kern="1200" dirty="0"/>
            <a:t>Title:</a:t>
          </a:r>
        </a:p>
      </dsp:txBody>
      <dsp:txXfrm rot="-10800000">
        <a:off x="0" y="2"/>
        <a:ext cx="8229600" cy="538850"/>
      </dsp:txXfrm>
    </dsp:sp>
    <dsp:sp modelId="{791996B6-C07E-49E5-9B7F-06B95B29651F}">
      <dsp:nvSpPr>
        <dsp:cNvPr id="0" name=""/>
        <dsp:cNvSpPr/>
      </dsp:nvSpPr>
      <dsp:spPr>
        <a:xfrm>
          <a:off x="0" y="457197"/>
          <a:ext cx="8229600" cy="630846"/>
        </a:xfrm>
        <a:prstGeom prst="rect">
          <a:avLst/>
        </a:prstGeom>
        <a:solidFill>
          <a:schemeClr val="accent4">
            <a:tint val="40000"/>
            <a:alpha val="90000"/>
            <a:hueOff val="5010687"/>
            <a:satOff val="14207"/>
            <a:lumOff val="17"/>
            <a:alphaOff val="0"/>
          </a:schemeClr>
        </a:solidFill>
        <a:ln w="6350" cap="flat" cmpd="sng" algn="in">
          <a:solidFill>
            <a:schemeClr val="accent4">
              <a:tint val="40000"/>
              <a:alpha val="90000"/>
              <a:hueOff val="5010687"/>
              <a:satOff val="14207"/>
              <a:lumOff val="17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+mn-lt"/>
              <a:ea typeface="+mn-ea"/>
              <a:cs typeface="+mn-cs"/>
            </a:rPr>
            <a:t>Student need to select suitable</a:t>
          </a:r>
          <a:r>
            <a:rPr lang="en-US" sz="1600" kern="1200" baseline="0" dirty="0">
              <a:latin typeface="+mn-lt"/>
              <a:ea typeface="+mn-ea"/>
              <a:cs typeface="+mn-cs"/>
            </a:rPr>
            <a:t> title from proposed field &amp; category and must </a:t>
          </a:r>
          <a:r>
            <a:rPr lang="en-US" sz="1600" kern="1200" dirty="0">
              <a:latin typeface="+mn-lt"/>
              <a:ea typeface="+mn-ea"/>
              <a:cs typeface="+mn-cs"/>
            </a:rPr>
            <a:t>include </a:t>
          </a:r>
          <a:r>
            <a:rPr lang="en-US" sz="1600" b="1" kern="1200" dirty="0">
              <a:latin typeface="+mn-lt"/>
              <a:ea typeface="+mn-ea"/>
              <a:cs typeface="+mn-cs"/>
            </a:rPr>
            <a:t>research element </a:t>
          </a:r>
          <a:r>
            <a:rPr lang="en-US" sz="1600" kern="1200" dirty="0">
              <a:latin typeface="+mn-lt"/>
              <a:ea typeface="+mn-ea"/>
              <a:cs typeface="+mn-cs"/>
            </a:rPr>
            <a:t>in their analysis/system development. </a:t>
          </a:r>
          <a:r>
            <a:rPr lang="en-US" sz="1600" kern="1200" dirty="0"/>
            <a:t>Any chosen topics must consist of </a:t>
          </a:r>
          <a:r>
            <a:rPr lang="en-US" sz="1600" b="1" kern="1200" dirty="0"/>
            <a:t>automation element</a:t>
          </a:r>
          <a:endParaRPr lang="en-US" sz="1800" kern="1200" dirty="0"/>
        </a:p>
      </dsp:txBody>
      <dsp:txXfrm>
        <a:off x="0" y="457197"/>
        <a:ext cx="8229600" cy="6308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03683-2E97-4B80-889A-792C3A4B01B8}">
      <dsp:nvSpPr>
        <dsp:cNvPr id="0" name=""/>
        <dsp:cNvSpPr/>
      </dsp:nvSpPr>
      <dsp:spPr>
        <a:xfrm>
          <a:off x="2977896" y="466"/>
          <a:ext cx="4466844" cy="18409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  <a:p>
          <a:pPr marL="171450" lvl="1" indent="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  <a:p>
          <a:pPr marL="403225" lvl="1" indent="-231775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en-US" altLang="en-US" sz="18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entury Gothic" panose="020B0502020202020204" pitchFamily="34" charset="0"/>
              <a:ea typeface="MS PGothic" panose="020B0600070205080204" pitchFamily="34" charset="-128"/>
            </a:rPr>
            <a:t>Application/ tool/ Prototype</a:t>
          </a:r>
          <a:endParaRPr lang="en-US" sz="1800" kern="1200" dirty="0"/>
        </a:p>
      </dsp:txBody>
      <dsp:txXfrm>
        <a:off x="2977896" y="230582"/>
        <a:ext cx="3776496" cy="1380697"/>
      </dsp:txXfrm>
    </dsp:sp>
    <dsp:sp modelId="{9231EF7A-D9A4-4B16-A0DB-158B52295211}">
      <dsp:nvSpPr>
        <dsp:cNvPr id="0" name=""/>
        <dsp:cNvSpPr/>
      </dsp:nvSpPr>
      <dsp:spPr>
        <a:xfrm>
          <a:off x="0" y="466"/>
          <a:ext cx="2977896" cy="184092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Type </a:t>
          </a:r>
          <a:r>
            <a:rPr lang="en-US" sz="2800" kern="1200" dirty="0" smtClean="0"/>
            <a:t>I: </a:t>
          </a:r>
          <a:r>
            <a:rPr lang="en-US" sz="2800" kern="1200" dirty="0"/>
            <a:t>System/Tool development</a:t>
          </a:r>
        </a:p>
      </dsp:txBody>
      <dsp:txXfrm>
        <a:off x="89867" y="90333"/>
        <a:ext cx="2798162" cy="1661195"/>
      </dsp:txXfrm>
    </dsp:sp>
    <dsp:sp modelId="{0EBBE798-329B-4196-BEC6-AAE494420E65}">
      <dsp:nvSpPr>
        <dsp:cNvPr id="0" name=""/>
        <dsp:cNvSpPr/>
      </dsp:nvSpPr>
      <dsp:spPr>
        <a:xfrm>
          <a:off x="2611464" y="1955422"/>
          <a:ext cx="4833275" cy="2368245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5010687"/>
            <a:satOff val="14207"/>
            <a:lumOff val="17"/>
            <a:alphaOff val="0"/>
          </a:schemeClr>
        </a:solidFill>
        <a:ln w="6350" cap="flat" cmpd="sng" algn="in">
          <a:solidFill>
            <a:schemeClr val="accent4">
              <a:tint val="40000"/>
              <a:alpha val="90000"/>
              <a:hueOff val="5010687"/>
              <a:satOff val="14207"/>
              <a:lumOff val="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0" lvl="1" indent="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0" lvl="1" indent="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entury Gothic" panose="020B0502020202020204" pitchFamily="34" charset="0"/>
              <a:ea typeface="MS PGothic" panose="020B0600070205080204" pitchFamily="34" charset="-128"/>
            </a:rPr>
            <a:t>Simulation result analysis</a:t>
          </a:r>
          <a:endParaRPr lang="en-US" sz="1800" kern="1200" dirty="0"/>
        </a:p>
        <a:p>
          <a:pPr marL="0" lvl="1" indent="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entury Gothic" panose="020B0502020202020204" pitchFamily="34" charset="0"/>
              <a:ea typeface="MS PGothic" panose="020B0600070205080204" pitchFamily="34" charset="-128"/>
            </a:rPr>
            <a:t>Test bed analysis</a:t>
          </a:r>
        </a:p>
        <a:p>
          <a:pPr marL="0" lvl="1" indent="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entury Gothic" panose="020B0502020202020204" pitchFamily="34" charset="0"/>
              <a:ea typeface="MS PGothic" panose="020B0600070205080204" pitchFamily="34" charset="-128"/>
            </a:rPr>
            <a:t>Scripting (except NS2)</a:t>
          </a:r>
        </a:p>
        <a:p>
          <a:pPr marL="0" lvl="1" indent="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entury Gothic" panose="020B0502020202020204" pitchFamily="34" charset="0"/>
              <a:ea typeface="MS PGothic" panose="020B0600070205080204" pitchFamily="34" charset="-128"/>
            </a:rPr>
            <a:t>Enhancement of the research</a:t>
          </a:r>
        </a:p>
        <a:p>
          <a:pPr marL="0" lvl="1" indent="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entury Gothic" panose="020B0502020202020204" pitchFamily="34" charset="0"/>
              <a:ea typeface="MS PGothic" panose="020B0600070205080204" pitchFamily="34" charset="-128"/>
            </a:rPr>
            <a:t>Analysis recommendation</a:t>
          </a:r>
        </a:p>
      </dsp:txBody>
      <dsp:txXfrm>
        <a:off x="2611464" y="2251453"/>
        <a:ext cx="3945183" cy="1776183"/>
      </dsp:txXfrm>
    </dsp:sp>
    <dsp:sp modelId="{62C0909E-DC38-495F-8456-7BE1BE0FD1A5}">
      <dsp:nvSpPr>
        <dsp:cNvPr id="0" name=""/>
        <dsp:cNvSpPr/>
      </dsp:nvSpPr>
      <dsp:spPr>
        <a:xfrm>
          <a:off x="2902" y="2289146"/>
          <a:ext cx="2605658" cy="1840929"/>
        </a:xfrm>
        <a:prstGeom prst="roundRect">
          <a:avLst/>
        </a:prstGeom>
        <a:gradFill rotWithShape="0">
          <a:gsLst>
            <a:gs pos="0">
              <a:schemeClr val="accent4">
                <a:hueOff val="4803510"/>
                <a:satOff val="18182"/>
                <a:lumOff val="-1177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4803510"/>
                <a:satOff val="18182"/>
                <a:lumOff val="-1177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4803510"/>
                <a:satOff val="18182"/>
                <a:lumOff val="-1177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Type </a:t>
          </a:r>
          <a:r>
            <a:rPr lang="en-US" sz="2800" kern="1200" dirty="0" smtClean="0"/>
            <a:t>II: </a:t>
          </a:r>
          <a:r>
            <a:rPr lang="en-US" sz="2800" kern="1200" dirty="0"/>
            <a:t>Analysis</a:t>
          </a:r>
        </a:p>
      </dsp:txBody>
      <dsp:txXfrm>
        <a:off x="92769" y="2379013"/>
        <a:ext cx="2425924" cy="1661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FB629-16DA-4D03-9218-DB8E2A32D581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0242B-08DD-4934-9543-1C9991DF3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0242B-08DD-4934-9543-1C9991DF3C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1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0242B-08DD-4934-9543-1C9991DF3C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18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0242B-08DD-4934-9543-1C9991DF3C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2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93480F-C348-40DE-AD73-234E8ABA4C19}" type="datetime1">
              <a:rPr lang="en-US" altLang="zh-TW" smtClean="0"/>
              <a:t>2/17/2022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1202144-A3AB-4012-82BA-03456C02845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1818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03C7-5ED1-44CA-B0F8-831A484C3A67}" type="datetime1">
              <a:rPr lang="en-US" altLang="zh-TW" smtClean="0"/>
              <a:t>2/17/2022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18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E04-8DDF-4985-93C4-075EF1726F65}" type="datetime1">
              <a:rPr lang="en-US" altLang="zh-TW" smtClean="0"/>
              <a:t>2/17/2022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172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D393-6F63-448E-B29B-A642EC488D11}" type="datetime1">
              <a:rPr lang="en-US" altLang="zh-TW" smtClean="0"/>
              <a:t>2/17/2022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455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A1049D-FF15-4DC6-828A-B80D80461F6D}" type="datetime1">
              <a:rPr lang="en-US" altLang="zh-TW" smtClean="0"/>
              <a:t>2/17/2022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202144-A3AB-4012-82BA-03456C02845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79491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1CE1-3B43-458D-9DA5-79BBC90C5E6E}" type="datetime1">
              <a:rPr lang="en-US" altLang="zh-TW" smtClean="0"/>
              <a:t>2/17/2022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693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751B-69B9-40D0-9175-DA4C0373AB01}" type="datetime1">
              <a:rPr lang="en-US" altLang="zh-TW" smtClean="0"/>
              <a:t>2/17/2022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287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19B9-8C80-4A14-88FA-37FAC3D7C2D1}" type="datetime1">
              <a:rPr lang="en-US" altLang="zh-TW" smtClean="0"/>
              <a:t>2/17/2022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7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A9C2-9F65-4FA9-B1D0-87180EA0C5EB}" type="datetime1">
              <a:rPr lang="en-US" altLang="zh-TW" smtClean="0"/>
              <a:t>2/17/2022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326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ADF307-F1CF-48B5-84FA-78CA75C52652}" type="datetime1">
              <a:rPr lang="en-US" altLang="zh-TW" smtClean="0"/>
              <a:t>2/17/2022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202144-A3AB-4012-82BA-03456C02845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43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7FF2E-7E70-4420-AE3D-6094A1010AB5}" type="datetime1">
              <a:rPr lang="en-US" altLang="zh-TW" smtClean="0"/>
              <a:t>2/17/2022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202144-A3AB-4012-82BA-03456C02845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433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BB31C249-ECA8-44E6-992E-D913402D3524}" type="datetime1">
              <a:rPr lang="en-US" altLang="zh-TW" smtClean="0"/>
              <a:t>2/17/2022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81202144-A3AB-4012-82BA-03456C02845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581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mailto:smwarusia@utem.edu.my" TargetMode="External"/><Relationship Id="rId2" Type="http://schemas.openxmlformats.org/officeDocument/2006/relationships/hyperlink" Target="mailto:zaheera@utem.edu.my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2000" y="3962400"/>
            <a:ext cx="8077200" cy="1470025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b="1" dirty="0"/>
              <a:t/>
            </a:r>
            <a:br>
              <a:rPr lang="en-US" altLang="zh-TW" sz="3200" b="1" dirty="0"/>
            </a:br>
            <a:r>
              <a:rPr lang="en-US" altLang="zh-TW" sz="3200" b="1" dirty="0"/>
              <a:t>FINAL YEAR PROJECT I &amp; </a:t>
            </a:r>
            <a:r>
              <a:rPr lang="en-US" altLang="zh-TW" sz="3200" b="1" dirty="0" smtClean="0"/>
              <a:t>II</a:t>
            </a:r>
            <a:br>
              <a:rPr lang="en-US" altLang="zh-TW" sz="3200" b="1" dirty="0" smtClean="0"/>
            </a:br>
            <a:r>
              <a:rPr lang="en-US" altLang="zh-TW" sz="3200" b="1" dirty="0" smtClean="0"/>
              <a:t>(psm1 &amp; psm2)</a:t>
            </a:r>
            <a:r>
              <a:rPr lang="en-US" altLang="zh-TW" sz="3200" b="1" dirty="0"/>
              <a:t/>
            </a:r>
            <a:br>
              <a:rPr lang="en-US" altLang="zh-TW" sz="3200" b="1" dirty="0"/>
            </a:br>
            <a:r>
              <a:rPr lang="en-US" altLang="zh-TW" sz="3200" b="1" dirty="0"/>
              <a:t/>
            </a:r>
            <a:br>
              <a:rPr lang="en-US" altLang="zh-TW" sz="3200" b="1" dirty="0"/>
            </a:br>
            <a:r>
              <a:rPr lang="en-US" altLang="zh-TW" sz="3200" b="1" dirty="0"/>
              <a:t>BACHELOR OF COMPUTER </a:t>
            </a:r>
            <a:r>
              <a:rPr lang="en-US" altLang="zh-TW" sz="3200" b="1" dirty="0" smtClean="0"/>
              <a:t>SCIENCE (NETWORKING)&amp;(</a:t>
            </a:r>
            <a:r>
              <a:rPr lang="en-US" altLang="zh-TW" sz="3200" b="1" dirty="0"/>
              <a:t>COMPUTER SECURITY) </a:t>
            </a:r>
            <a:br>
              <a:rPr lang="en-US" altLang="zh-TW" sz="3200" b="1" dirty="0"/>
            </a:b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1600" i="1" dirty="0" smtClean="0"/>
              <a:t>PREPARED </a:t>
            </a:r>
            <a:r>
              <a:rPr lang="en-US" altLang="zh-TW" sz="1600" i="1" dirty="0"/>
              <a:t>BY:</a:t>
            </a:r>
            <a:br>
              <a:rPr lang="en-US" altLang="zh-TW" sz="1600" i="1" dirty="0"/>
            </a:br>
            <a:r>
              <a:rPr lang="en-US" altLang="zh-TW" sz="1600" i="1" dirty="0"/>
              <a:t>PSM/PD COMMITTEE </a:t>
            </a:r>
            <a:r>
              <a:rPr lang="en-US" altLang="zh-TW" sz="1600" i="1" dirty="0" smtClean="0"/>
              <a:t>FTMK</a:t>
            </a:r>
            <a:br>
              <a:rPr lang="en-US" altLang="zh-TW" sz="1600" i="1" dirty="0" smtClean="0"/>
            </a:br>
            <a:r>
              <a:rPr lang="en-US" altLang="zh-TW" sz="1600" i="1" dirty="0" err="1" smtClean="0"/>
              <a:t>UT</a:t>
            </a:r>
            <a:r>
              <a:rPr lang="en-US" altLang="zh-TW" sz="1600" i="1" cap="none" dirty="0" err="1" smtClean="0"/>
              <a:t>e</a:t>
            </a:r>
            <a:r>
              <a:rPr lang="en-US" altLang="zh-TW" sz="1600" i="1" dirty="0" err="1" smtClean="0"/>
              <a:t>M</a:t>
            </a:r>
            <a:endParaRPr lang="zh-TW" altLang="en-US" sz="16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12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561" y="61714"/>
            <a:ext cx="7086600" cy="9906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3.0 FYP field - Networking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009" y="990600"/>
            <a:ext cx="8686800" cy="5029200"/>
          </a:xfrm>
        </p:spPr>
        <p:txBody>
          <a:bodyPr>
            <a:noAutofit/>
          </a:bodyPr>
          <a:lstStyle/>
          <a:p>
            <a:pPr marL="231775" indent="-231775"/>
            <a:r>
              <a:rPr lang="en-US" sz="2000" dirty="0"/>
              <a:t>Computer System (</a:t>
            </a:r>
            <a:r>
              <a:rPr lang="en-US" sz="2000" dirty="0" err="1"/>
              <a:t>eg</a:t>
            </a:r>
            <a:r>
              <a:rPr lang="en-US" sz="2000" dirty="0"/>
              <a:t>. Kernel, RAID, GRID Computing,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marL="231775" indent="-231775"/>
            <a:r>
              <a:rPr lang="en-US" sz="2000" dirty="0"/>
              <a:t>Computer </a:t>
            </a:r>
            <a:r>
              <a:rPr lang="en-US" sz="2000" dirty="0" smtClean="0"/>
              <a:t>Networking (</a:t>
            </a:r>
            <a:r>
              <a:rPr lang="en-US" sz="2000" dirty="0" err="1" smtClean="0"/>
              <a:t>eg</a:t>
            </a:r>
            <a:r>
              <a:rPr lang="en-US" sz="2000" dirty="0" smtClean="0"/>
              <a:t>. IPv6 migration, </a:t>
            </a:r>
            <a:r>
              <a:rPr lang="en-US" sz="2000" dirty="0"/>
              <a:t>Redesign network,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marL="231775" indent="-231775"/>
            <a:r>
              <a:rPr lang="en-US" sz="2000" dirty="0"/>
              <a:t>Multimedia Networking</a:t>
            </a:r>
          </a:p>
          <a:p>
            <a:pPr marL="231775" indent="-231775"/>
            <a:r>
              <a:rPr lang="en-US" sz="2000" dirty="0"/>
              <a:t>Wireless Networking (Ad Hoc, Sensor, Security, performance analysis)</a:t>
            </a:r>
          </a:p>
          <a:p>
            <a:pPr marL="231775" indent="-231775"/>
            <a:r>
              <a:rPr lang="en-US" sz="2000" dirty="0"/>
              <a:t>Image Processing (Encryption, Classification, Segmentation, Soft computing)</a:t>
            </a:r>
          </a:p>
          <a:p>
            <a:pPr marL="231775" indent="-231775"/>
            <a:r>
              <a:rPr lang="en-US" sz="2000" dirty="0"/>
              <a:t>Application Development based on the above research field (</a:t>
            </a:r>
            <a:r>
              <a:rPr lang="en-US" sz="2000" dirty="0" err="1"/>
              <a:t>eg</a:t>
            </a:r>
            <a:r>
              <a:rPr lang="en-US" sz="2000" dirty="0"/>
              <a:t> NMS, TCP/IP </a:t>
            </a:r>
            <a:r>
              <a:rPr lang="en-US" sz="2000" dirty="0" smtClean="0"/>
              <a:t>Programming</a:t>
            </a:r>
            <a:r>
              <a:rPr lang="en-US" sz="2000" dirty="0"/>
              <a:t>, </a:t>
            </a:r>
            <a:r>
              <a:rPr lang="en-US" sz="2000" dirty="0" smtClean="0"/>
              <a:t>Network Programming interfacing</a:t>
            </a:r>
            <a:r>
              <a:rPr lang="en-US" sz="2000" dirty="0"/>
              <a:t>, agent,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pPr marL="231775" indent="-231775"/>
            <a:r>
              <a:rPr lang="en-US" altLang="en-US" dirty="0" smtClean="0"/>
              <a:t>Mobile Communication</a:t>
            </a:r>
            <a:endParaRPr lang="en-US" altLang="en-US" dirty="0"/>
          </a:p>
          <a:p>
            <a:pPr marL="231775" indent="-231775"/>
            <a:r>
              <a:rPr lang="en-US" altLang="en-US" dirty="0" smtClean="0"/>
              <a:t>Embedded system</a:t>
            </a:r>
            <a:endParaRPr lang="en-US" altLang="en-US" dirty="0"/>
          </a:p>
          <a:p>
            <a:pPr marL="231775" indent="-231775"/>
            <a:r>
              <a:rPr lang="en-US" altLang="en-US" dirty="0" err="1" smtClean="0"/>
              <a:t>IoT</a:t>
            </a:r>
            <a:r>
              <a:rPr lang="en-US" altLang="en-US" dirty="0"/>
              <a:t>, </a:t>
            </a:r>
            <a:r>
              <a:rPr lang="en-US" altLang="en-US" dirty="0" smtClean="0"/>
              <a:t>CPS, </a:t>
            </a:r>
            <a:r>
              <a:rPr lang="en-US" altLang="en-US" dirty="0" err="1" smtClean="0"/>
              <a:t>QoS</a:t>
            </a:r>
            <a:r>
              <a:rPr lang="en-US" altLang="en-US" dirty="0"/>
              <a:t>, </a:t>
            </a:r>
            <a:r>
              <a:rPr lang="en-US" altLang="en-US" dirty="0" err="1" smtClean="0"/>
              <a:t>QoE</a:t>
            </a:r>
            <a:endParaRPr lang="en-US" altLang="en-US" dirty="0" smtClean="0"/>
          </a:p>
          <a:p>
            <a:pPr marL="231775" indent="-231775"/>
            <a:r>
              <a:rPr lang="en-US" sz="2000" dirty="0" smtClean="0"/>
              <a:t>Network Monitoring System/Tool</a:t>
            </a:r>
          </a:p>
          <a:p>
            <a:pPr marL="231775" indent="-231775"/>
            <a:r>
              <a:rPr lang="en-US" sz="2000" dirty="0" smtClean="0"/>
              <a:t>Network Management System/Tool</a:t>
            </a:r>
          </a:p>
          <a:p>
            <a:pPr marL="231775" indent="-231775"/>
            <a:r>
              <a:rPr lang="en-US" sz="2000" dirty="0" smtClean="0"/>
              <a:t>RFID System integrate with features</a:t>
            </a:r>
          </a:p>
          <a:p>
            <a:pPr lvl="0"/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086600" cy="129302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3.1 FYP field - Security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9249"/>
            <a:ext cx="8686800" cy="4069080"/>
          </a:xfrm>
        </p:spPr>
        <p:txBody>
          <a:bodyPr>
            <a:noAutofit/>
          </a:bodyPr>
          <a:lstStyle/>
          <a:p>
            <a:pPr marL="231775" indent="-231775"/>
            <a:r>
              <a:rPr lang="en-US" dirty="0" smtClean="0"/>
              <a:t>Computer Security (</a:t>
            </a:r>
            <a:r>
              <a:rPr lang="en-US" dirty="0" err="1" smtClean="0"/>
              <a:t>eg</a:t>
            </a:r>
            <a:r>
              <a:rPr lang="en-US" dirty="0" smtClean="0"/>
              <a:t>: IDS, Firewall, IPS,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231775" indent="-231775"/>
            <a:r>
              <a:rPr lang="en-US" dirty="0" smtClean="0"/>
              <a:t>Mobile/Wireless (</a:t>
            </a:r>
            <a:r>
              <a:rPr lang="en-US" dirty="0" err="1" smtClean="0"/>
              <a:t>eg</a:t>
            </a:r>
            <a:r>
              <a:rPr lang="en-US" dirty="0" smtClean="0"/>
              <a:t>. Security, performance analysis)</a:t>
            </a:r>
          </a:p>
          <a:p>
            <a:pPr lvl="0"/>
            <a:r>
              <a:rPr lang="en-US" altLang="en-US" dirty="0" smtClean="0"/>
              <a:t>Cryptography</a:t>
            </a:r>
          </a:p>
          <a:p>
            <a:pPr lvl="0"/>
            <a:r>
              <a:rPr lang="en-US" altLang="en-US" dirty="0" smtClean="0"/>
              <a:t>Computer and Network Forensic</a:t>
            </a:r>
          </a:p>
          <a:p>
            <a:pPr lvl="0"/>
            <a:r>
              <a:rPr lang="en-US" altLang="en-US" dirty="0" smtClean="0"/>
              <a:t>Virus</a:t>
            </a:r>
          </a:p>
          <a:p>
            <a:pPr lvl="0"/>
            <a:r>
              <a:rPr lang="en-US" altLang="en-US" dirty="0" smtClean="0"/>
              <a:t>Network </a:t>
            </a:r>
            <a:r>
              <a:rPr lang="en-US" altLang="en-US" dirty="0"/>
              <a:t>Security (IDS, Malware, anti-virus </a:t>
            </a:r>
            <a:r>
              <a:rPr lang="en-US" altLang="en-US" dirty="0" err="1"/>
              <a:t>etc</a:t>
            </a:r>
            <a:r>
              <a:rPr lang="en-US" altLang="en-US" dirty="0"/>
              <a:t>)</a:t>
            </a:r>
            <a:endParaRPr lang="en-US" dirty="0"/>
          </a:p>
          <a:p>
            <a:pPr lvl="0"/>
            <a:r>
              <a:rPr lang="en-US" altLang="en-US" dirty="0"/>
              <a:t>Watermarking</a:t>
            </a:r>
            <a:endParaRPr lang="en-US" dirty="0"/>
          </a:p>
          <a:p>
            <a:pPr lvl="0"/>
            <a:r>
              <a:rPr lang="en-US" altLang="en-US" dirty="0"/>
              <a:t>Steganography</a:t>
            </a:r>
            <a:endParaRPr lang="en-US" dirty="0"/>
          </a:p>
          <a:p>
            <a:pPr lvl="0"/>
            <a:r>
              <a:rPr lang="en-US" altLang="en-US" dirty="0"/>
              <a:t>IPV6 security</a:t>
            </a:r>
            <a:endParaRPr lang="en-US" dirty="0"/>
          </a:p>
          <a:p>
            <a:pPr lvl="0"/>
            <a:r>
              <a:rPr lang="en-US" altLang="en-US" dirty="0"/>
              <a:t>System Security</a:t>
            </a:r>
            <a:endParaRPr lang="en-US" dirty="0"/>
          </a:p>
          <a:p>
            <a:pPr lvl="0"/>
            <a:r>
              <a:rPr lang="en-US" altLang="en-US" dirty="0"/>
              <a:t>Sensor Security</a:t>
            </a:r>
            <a:endParaRPr lang="en-US" dirty="0"/>
          </a:p>
          <a:p>
            <a:pPr lvl="0"/>
            <a:r>
              <a:rPr lang="en-US" altLang="en-US" dirty="0"/>
              <a:t>Sandbox</a:t>
            </a:r>
            <a:endParaRPr lang="en-US" dirty="0"/>
          </a:p>
          <a:p>
            <a:pPr lvl="0"/>
            <a:r>
              <a:rPr lang="en-US" altLang="en-US" dirty="0"/>
              <a:t>Honeypot/</a:t>
            </a:r>
            <a:r>
              <a:rPr lang="en-US" altLang="en-US" dirty="0" err="1"/>
              <a:t>HoneyNet</a:t>
            </a:r>
            <a:endParaRPr lang="en-US" dirty="0"/>
          </a:p>
          <a:p>
            <a:r>
              <a:rPr lang="en-US" altLang="en-US" dirty="0"/>
              <a:t>Biometric</a:t>
            </a:r>
            <a:endParaRPr lang="en-US" dirty="0"/>
          </a:p>
          <a:p>
            <a:pPr marL="231775" indent="-231775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66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7692"/>
            <a:ext cx="8324115" cy="904696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4.0 FYP category (Networking)</a:t>
            </a:r>
            <a:br>
              <a:rPr lang="en-US" sz="2800" b="1" dirty="0" smtClean="0"/>
            </a:br>
            <a:r>
              <a:rPr lang="en-US" sz="2800" b="1" dirty="0" smtClean="0"/>
              <a:t>Type I – System/tool development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7955280" cy="5400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Example of Type I: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/>
              <a:t>Based Smart Patients Monitoring </a:t>
            </a:r>
            <a:r>
              <a:rPr lang="en-US" dirty="0" smtClean="0"/>
              <a:t>System</a:t>
            </a:r>
          </a:p>
          <a:p>
            <a:r>
              <a:rPr lang="en-US" dirty="0" err="1"/>
              <a:t>QoS</a:t>
            </a:r>
            <a:r>
              <a:rPr lang="en-US" dirty="0"/>
              <a:t> on </a:t>
            </a:r>
            <a:r>
              <a:rPr lang="en-US" dirty="0" smtClean="0"/>
              <a:t>Live Video Streaming Over IPv6 </a:t>
            </a:r>
            <a:r>
              <a:rPr lang="en-US" dirty="0"/>
              <a:t>and </a:t>
            </a:r>
            <a:r>
              <a:rPr lang="en-US" dirty="0" smtClean="0"/>
              <a:t>IPv4</a:t>
            </a:r>
          </a:p>
          <a:p>
            <a:r>
              <a:rPr lang="en-US" dirty="0"/>
              <a:t>Server Monitoring </a:t>
            </a:r>
            <a:r>
              <a:rPr lang="en-US" dirty="0" smtClean="0"/>
              <a:t>Systems</a:t>
            </a:r>
          </a:p>
          <a:p>
            <a:r>
              <a:rPr lang="en-US" dirty="0"/>
              <a:t>Home Security Alarm System (Motion Sensor and Open Door Detector</a:t>
            </a:r>
            <a:r>
              <a:rPr lang="en-US" dirty="0" smtClean="0"/>
              <a:t>)</a:t>
            </a:r>
          </a:p>
          <a:p>
            <a:r>
              <a:rPr lang="en-US" dirty="0"/>
              <a:t>Wireless Automatic Connection by Using </a:t>
            </a:r>
            <a:r>
              <a:rPr lang="en-US" dirty="0" smtClean="0"/>
              <a:t>Ad-Hoc</a:t>
            </a:r>
          </a:p>
          <a:p>
            <a:r>
              <a:rPr lang="en-US" dirty="0" smtClean="0"/>
              <a:t>Raspberry Pi/</a:t>
            </a:r>
            <a:r>
              <a:rPr lang="en-US" dirty="0" err="1" smtClean="0"/>
              <a:t>Adruino</a:t>
            </a:r>
            <a:r>
              <a:rPr lang="en-US" dirty="0" smtClean="0"/>
              <a:t> related projects</a:t>
            </a:r>
          </a:p>
          <a:p>
            <a:pPr lvl="1"/>
            <a:r>
              <a:rPr lang="en-US" dirty="0" smtClean="0"/>
              <a:t>Must have end-user interface (</a:t>
            </a:r>
            <a:r>
              <a:rPr lang="en-US" dirty="0" err="1" smtClean="0"/>
              <a:t>eg</a:t>
            </a:r>
            <a:r>
              <a:rPr lang="en-US" dirty="0" smtClean="0"/>
              <a:t>. Web interface/mobile apps)</a:t>
            </a:r>
          </a:p>
          <a:p>
            <a:pPr lvl="1"/>
            <a:r>
              <a:rPr lang="en-US" dirty="0" smtClean="0"/>
              <a:t>Must consists of project integration (</a:t>
            </a:r>
            <a:r>
              <a:rPr lang="en-US" dirty="0" err="1" smtClean="0"/>
              <a:t>eg</a:t>
            </a:r>
            <a:r>
              <a:rPr lang="en-US" dirty="0" smtClean="0"/>
              <a:t>. Smart parking system must consist of sensing and billing.)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54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260" y="14177"/>
            <a:ext cx="7786687" cy="129302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4.1 FYP category (Networking)</a:t>
            </a:r>
            <a:br>
              <a:rPr lang="en-US" sz="2800" b="1" dirty="0" smtClean="0"/>
            </a:br>
            <a:r>
              <a:rPr lang="en-US" sz="2800" b="1" dirty="0" smtClean="0"/>
              <a:t>Type II – Analysis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458200" cy="54004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b="1" u="sng" dirty="0"/>
              <a:t>Example of Type </a:t>
            </a:r>
            <a:r>
              <a:rPr lang="en-US" sz="2600" b="1" u="sng" dirty="0" smtClean="0"/>
              <a:t>II</a:t>
            </a:r>
            <a:r>
              <a:rPr lang="en-US" sz="2600" b="1" u="sng" dirty="0"/>
              <a:t>:</a:t>
            </a:r>
          </a:p>
          <a:p>
            <a:pPr marL="0" indent="0">
              <a:buNone/>
            </a:pPr>
            <a:endParaRPr lang="en-US" b="1" dirty="0" smtClean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dk1"/>
                </a:solidFill>
              </a:rPr>
              <a:t>Analyzing </a:t>
            </a:r>
            <a:r>
              <a:rPr lang="en-US" sz="2600" b="1" dirty="0">
                <a:solidFill>
                  <a:schemeClr val="dk1"/>
                </a:solidFill>
              </a:rPr>
              <a:t>Protocol/Network</a:t>
            </a:r>
          </a:p>
          <a:p>
            <a:pPr marL="341313" indent="-231775"/>
            <a:r>
              <a:rPr lang="en-US" sz="2600" dirty="0">
                <a:solidFill>
                  <a:schemeClr val="dk1"/>
                </a:solidFill>
              </a:rPr>
              <a:t>Measures (Performance, Normal &amp; Abnormal </a:t>
            </a:r>
            <a:r>
              <a:rPr lang="en-US" sz="2600" dirty="0" smtClean="0">
                <a:solidFill>
                  <a:schemeClr val="dk1"/>
                </a:solidFill>
              </a:rPr>
              <a:t>Behavior, </a:t>
            </a:r>
            <a:r>
              <a:rPr lang="en-US" sz="2600" dirty="0">
                <a:solidFill>
                  <a:schemeClr val="dk1"/>
                </a:solidFill>
              </a:rPr>
              <a:t>etc…)</a:t>
            </a:r>
          </a:p>
          <a:p>
            <a:pPr marL="341313" indent="-231775"/>
            <a:r>
              <a:rPr lang="en-US" sz="2600" dirty="0" smtClean="0">
                <a:solidFill>
                  <a:schemeClr val="dk1"/>
                </a:solidFill>
              </a:rPr>
              <a:t>Comparison </a:t>
            </a:r>
            <a:r>
              <a:rPr lang="en-US" sz="2600" dirty="0">
                <a:solidFill>
                  <a:schemeClr val="dk1"/>
                </a:solidFill>
              </a:rPr>
              <a:t>between IPv4 and IPv6 features</a:t>
            </a:r>
          </a:p>
          <a:p>
            <a:pPr marL="341313" indent="-231775"/>
            <a:r>
              <a:rPr lang="en-US" sz="2600" dirty="0">
                <a:solidFill>
                  <a:schemeClr val="dk1"/>
                </a:solidFill>
              </a:rPr>
              <a:t>Comparison between network (Case Study on Environment</a:t>
            </a:r>
            <a:r>
              <a:rPr lang="en-US" sz="2600" dirty="0" smtClean="0">
                <a:solidFill>
                  <a:schemeClr val="dk1"/>
                </a:solidFill>
              </a:rPr>
              <a:t>)</a:t>
            </a:r>
          </a:p>
          <a:p>
            <a:pPr marL="341313" indent="-231775"/>
            <a:endParaRPr lang="en-US" dirty="0" smtClean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dk1"/>
                </a:solidFill>
              </a:rPr>
              <a:t>Wireless Network</a:t>
            </a:r>
          </a:p>
          <a:p>
            <a:pPr marL="341313" indent="-231775"/>
            <a:r>
              <a:rPr lang="en-US" sz="2600" dirty="0">
                <a:solidFill>
                  <a:schemeClr val="dk1"/>
                </a:solidFill>
              </a:rPr>
              <a:t>Authentication Tools &amp; Techniques</a:t>
            </a:r>
          </a:p>
          <a:p>
            <a:pPr marL="341313" indent="-231775"/>
            <a:r>
              <a:rPr lang="en-US" sz="2600" dirty="0">
                <a:solidFill>
                  <a:schemeClr val="dk1"/>
                </a:solidFill>
              </a:rPr>
              <a:t>Performance Analysis</a:t>
            </a:r>
          </a:p>
          <a:p>
            <a:pPr marL="341313" indent="-231775"/>
            <a:r>
              <a:rPr lang="en-US" sz="2600" dirty="0">
                <a:solidFill>
                  <a:schemeClr val="dk1"/>
                </a:solidFill>
              </a:rPr>
              <a:t>Bluetooth Application</a:t>
            </a:r>
          </a:p>
          <a:p>
            <a:pPr marL="341313" indent="-231775"/>
            <a:r>
              <a:rPr lang="en-US" sz="2600" dirty="0">
                <a:solidFill>
                  <a:schemeClr val="dk1"/>
                </a:solidFill>
              </a:rPr>
              <a:t>Wireless IPv6 Analysis</a:t>
            </a:r>
          </a:p>
          <a:p>
            <a:pPr marL="341313" indent="-231775"/>
            <a:endParaRPr lang="en-US" dirty="0">
              <a:solidFill>
                <a:schemeClr val="dk1"/>
              </a:solidFill>
            </a:endParaRPr>
          </a:p>
          <a:p>
            <a:r>
              <a:rPr lang="en-US" dirty="0"/>
              <a:t>Required</a:t>
            </a:r>
          </a:p>
          <a:p>
            <a:pPr lvl="1"/>
            <a:r>
              <a:rPr lang="en-US" sz="2200" b="1" dirty="0"/>
              <a:t>APPLE to APPLE COMPARISON</a:t>
            </a:r>
          </a:p>
          <a:p>
            <a:pPr lvl="1"/>
            <a:r>
              <a:rPr lang="en-US" sz="2200" b="1" dirty="0"/>
              <a:t>MUST USE TOOLS and PARAMETERS</a:t>
            </a: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4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"/>
            <a:ext cx="6911340" cy="129302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4.2 FYP </a:t>
            </a:r>
            <a:r>
              <a:rPr lang="en-US" sz="2800" b="1" dirty="0"/>
              <a:t>category </a:t>
            </a:r>
            <a:r>
              <a:rPr lang="en-US" sz="2800" b="1" dirty="0" smtClean="0"/>
              <a:t>(Security)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>Type I </a:t>
            </a:r>
            <a:r>
              <a:rPr lang="en-US" sz="2800" b="1" dirty="0"/>
              <a:t>– </a:t>
            </a:r>
            <a:r>
              <a:rPr lang="en-US" sz="2800" b="1" dirty="0" smtClean="0"/>
              <a:t>System/tool development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295400"/>
            <a:ext cx="7955280" cy="4968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Example of Type </a:t>
            </a:r>
            <a:r>
              <a:rPr lang="en-US" sz="2000" b="1" u="sng" dirty="0" smtClean="0"/>
              <a:t>I</a:t>
            </a:r>
            <a:r>
              <a:rPr lang="en-US" sz="2000" b="1" u="sng" dirty="0"/>
              <a:t>:</a:t>
            </a:r>
          </a:p>
          <a:p>
            <a:pPr marL="177800" indent="-177800">
              <a:buFont typeface="Arial" pitchFamily="34" charset="0"/>
              <a:buChar char="•"/>
            </a:pPr>
            <a:endParaRPr lang="en-US" sz="2000" b="1" dirty="0">
              <a:solidFill>
                <a:schemeClr val="dk1"/>
              </a:solidFill>
            </a:endParaRPr>
          </a:p>
          <a:p>
            <a:pPr marL="341313" indent="-231775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Cryptology </a:t>
            </a:r>
            <a:r>
              <a:rPr lang="en-US" sz="2000" dirty="0">
                <a:solidFill>
                  <a:schemeClr val="dk1"/>
                </a:solidFill>
              </a:rPr>
              <a:t>Algorithms or Application Development</a:t>
            </a:r>
          </a:p>
          <a:p>
            <a:pPr marL="341313" indent="-231775"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Security Application Development</a:t>
            </a:r>
          </a:p>
          <a:p>
            <a:pPr marL="341313" indent="-231775"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Developing Kernel-level Rootkit Malware Detection Tool</a:t>
            </a:r>
          </a:p>
          <a:p>
            <a:pPr marL="341313" indent="-231775"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Developing Data Carving Algorithm for Contiguous Data in Linux System</a:t>
            </a:r>
          </a:p>
          <a:p>
            <a:pPr marL="341313" indent="-231775"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Development of secure keyboard using </a:t>
            </a:r>
            <a:r>
              <a:rPr lang="en-US" dirty="0" err="1">
                <a:solidFill>
                  <a:schemeClr val="dk1"/>
                </a:solidFill>
              </a:rPr>
              <a:t>Arduino</a:t>
            </a:r>
            <a:r>
              <a:rPr lang="en-US" dirty="0">
                <a:solidFill>
                  <a:schemeClr val="dk1"/>
                </a:solidFill>
              </a:rPr>
              <a:t> Leonardo: encryption module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914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52" y="228600"/>
            <a:ext cx="6911340" cy="129302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4.3 FYP </a:t>
            </a:r>
            <a:r>
              <a:rPr lang="en-US" sz="2800" b="1" dirty="0"/>
              <a:t>category </a:t>
            </a:r>
            <a:r>
              <a:rPr lang="en-US" sz="2800" b="1" dirty="0" smtClean="0"/>
              <a:t>(Security)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T</a:t>
            </a:r>
            <a:r>
              <a:rPr lang="en-US" sz="2800" b="1" dirty="0" smtClean="0"/>
              <a:t>ype II - Analysis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295400"/>
            <a:ext cx="7955280" cy="4968240"/>
          </a:xfrm>
        </p:spPr>
        <p:txBody>
          <a:bodyPr>
            <a:normAutofit/>
          </a:bodyPr>
          <a:lstStyle/>
          <a:p>
            <a:pPr marL="177800" indent="-177800">
              <a:buFont typeface="Arial" pitchFamily="34" charset="0"/>
              <a:buChar char="•"/>
            </a:pPr>
            <a:endParaRPr lang="en-US" sz="20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sz="2000" b="1" u="sng" dirty="0"/>
              <a:t>Example of Type II:</a:t>
            </a:r>
          </a:p>
          <a:p>
            <a:pPr marL="341313" indent="-231775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Cryptology </a:t>
            </a:r>
            <a:r>
              <a:rPr lang="en-US" sz="2000" dirty="0">
                <a:solidFill>
                  <a:schemeClr val="dk1"/>
                </a:solidFill>
              </a:rPr>
              <a:t>Algorithms or Application Comparison</a:t>
            </a:r>
          </a:p>
          <a:p>
            <a:pPr marL="341313" indent="-231775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</a:rPr>
              <a:t>Security </a:t>
            </a:r>
            <a:r>
              <a:rPr lang="en-US" sz="2000" dirty="0">
                <a:solidFill>
                  <a:schemeClr val="dk1"/>
                </a:solidFill>
              </a:rPr>
              <a:t>Application Comparison</a:t>
            </a:r>
          </a:p>
          <a:p>
            <a:pPr marL="341313" indent="-231775">
              <a:buFont typeface="Arial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Malicious Code Pattern </a:t>
            </a:r>
            <a:r>
              <a:rPr lang="en-US" sz="2000" dirty="0" smtClean="0">
                <a:solidFill>
                  <a:schemeClr val="dk1"/>
                </a:solidFill>
              </a:rPr>
              <a:t>Analysis</a:t>
            </a:r>
          </a:p>
          <a:p>
            <a:pPr marL="341313" indent="-231775"/>
            <a:r>
              <a:rPr lang="en-US" sz="2000" dirty="0">
                <a:solidFill>
                  <a:schemeClr val="dk1"/>
                </a:solidFill>
              </a:rPr>
              <a:t>Feature Selection for HTTP Botnet Detection</a:t>
            </a:r>
          </a:p>
          <a:p>
            <a:pPr marL="341313" indent="-231775"/>
            <a:r>
              <a:rPr lang="en-US" sz="2000" dirty="0">
                <a:solidFill>
                  <a:schemeClr val="dk1"/>
                </a:solidFill>
              </a:rPr>
              <a:t>Linear Regression for Malware </a:t>
            </a:r>
            <a:r>
              <a:rPr lang="en-US" sz="2000" dirty="0" smtClean="0">
                <a:solidFill>
                  <a:schemeClr val="dk1"/>
                </a:solidFill>
              </a:rPr>
              <a:t>Analysis</a:t>
            </a:r>
          </a:p>
          <a:p>
            <a:pPr marL="341313" indent="-231775"/>
            <a:r>
              <a:rPr lang="en-US" sz="2000" dirty="0">
                <a:solidFill>
                  <a:schemeClr val="dk1"/>
                </a:solidFill>
              </a:rPr>
              <a:t>Development of </a:t>
            </a:r>
            <a:r>
              <a:rPr lang="en-US" sz="2000" dirty="0" err="1">
                <a:solidFill>
                  <a:schemeClr val="dk1"/>
                </a:solidFill>
              </a:rPr>
              <a:t>Weblink</a:t>
            </a:r>
            <a:r>
              <a:rPr lang="en-US" sz="2000" dirty="0">
                <a:solidFill>
                  <a:schemeClr val="dk1"/>
                </a:solidFill>
              </a:rPr>
              <a:t> Crawler for Inspecting Broken </a:t>
            </a:r>
            <a:r>
              <a:rPr lang="en-US" sz="2000" dirty="0" smtClean="0">
                <a:solidFill>
                  <a:schemeClr val="dk1"/>
                </a:solidFill>
              </a:rPr>
              <a:t>Link</a:t>
            </a:r>
          </a:p>
          <a:p>
            <a:pPr marL="341313" indent="-231775"/>
            <a:r>
              <a:rPr lang="en-US" sz="2000" dirty="0"/>
              <a:t>Analysis of Data Hiding </a:t>
            </a:r>
            <a:endParaRPr lang="en-US" sz="2000" dirty="0" smtClean="0"/>
          </a:p>
          <a:p>
            <a:pPr marL="341313" indent="-231775"/>
            <a:r>
              <a:rPr lang="en-US" sz="2000" dirty="0"/>
              <a:t>Peer-to-Peer (P2P) Botnet </a:t>
            </a:r>
            <a:r>
              <a:rPr lang="en-US" sz="2000" dirty="0" err="1"/>
              <a:t>Behavious</a:t>
            </a:r>
            <a:r>
              <a:rPr lang="en-US" sz="2000" dirty="0"/>
              <a:t> Analysis 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2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6377940" cy="302427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4.4 FYP Output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16</a:t>
            </a:fld>
            <a:endParaRPr lang="en-US" altLang="zh-TW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19328511"/>
              </p:ext>
            </p:extLst>
          </p:nvPr>
        </p:nvGraphicFramePr>
        <p:xfrm>
          <a:off x="1524000" y="1397000"/>
          <a:ext cx="744474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381000" y="6324600"/>
            <a:ext cx="8587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u="sng" dirty="0"/>
              <a:t>Note:</a:t>
            </a:r>
            <a:r>
              <a:rPr lang="en-US" u="sng" dirty="0"/>
              <a:t> </a:t>
            </a:r>
            <a:r>
              <a:rPr lang="en-US" b="1" dirty="0"/>
              <a:t>Projects that involved with comparison analysis </a:t>
            </a:r>
            <a:r>
              <a:rPr lang="en-US" b="1" dirty="0">
                <a:solidFill>
                  <a:srgbClr val="FF0000"/>
                </a:solidFill>
              </a:rPr>
              <a:t>ONLY </a:t>
            </a:r>
            <a:r>
              <a:rPr lang="en-US" b="1" dirty="0"/>
              <a:t>is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b="1" dirty="0"/>
              <a:t> allowed.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6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79" y="76200"/>
            <a:ext cx="2426221" cy="7620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5.0 FYP </a:t>
            </a:r>
            <a:r>
              <a:rPr lang="en-US" sz="3200" b="1" dirty="0"/>
              <a:t>1 – Milestones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17</a:t>
            </a:fld>
            <a:endParaRPr lang="en-US" altLang="zh-TW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76199"/>
            <a:ext cx="5791200" cy="6800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79" y="76200"/>
            <a:ext cx="2426221" cy="7620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5.0 FYP </a:t>
            </a:r>
            <a:r>
              <a:rPr lang="en-US" sz="3200" b="1" dirty="0"/>
              <a:t>1 – Milestones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18</a:t>
            </a:fld>
            <a:endParaRPr lang="en-US" altLang="zh-TW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8" y="48338"/>
            <a:ext cx="5872162" cy="680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6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2667000" cy="1485900"/>
          </a:xfrm>
        </p:spPr>
        <p:txBody>
          <a:bodyPr>
            <a:normAutofit/>
          </a:bodyPr>
          <a:lstStyle/>
          <a:p>
            <a:r>
              <a:rPr lang="en-US" sz="3200" b="1" dirty="0"/>
              <a:t>5.2 FYP 2 </a:t>
            </a:r>
            <a:r>
              <a:rPr lang="en-US" sz="3200" b="1" dirty="0" smtClean="0"/>
              <a:t>Milestones</a:t>
            </a:r>
            <a:endParaRPr lang="en-MY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19</a:t>
            </a:fld>
            <a:endParaRPr lang="en-US" altLang="zh-TW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06124"/>
            <a:ext cx="5486400" cy="675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7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-113114"/>
            <a:ext cx="6377940" cy="129302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04800"/>
            <a:ext cx="7010400" cy="458724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How to start FYP?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FYP </a:t>
            </a:r>
            <a:r>
              <a:rPr lang="en-US" sz="2000" dirty="0" smtClean="0"/>
              <a:t>Field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FYP Category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FYP Milestone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Student’s Responsibilities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FYP Problems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FYP </a:t>
            </a:r>
            <a:r>
              <a:rPr lang="en-US" sz="2000" dirty="0" smtClean="0"/>
              <a:t>Evaluation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FYP Proposal 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FYP Log </a:t>
            </a:r>
            <a:r>
              <a:rPr lang="en-US" sz="2000" dirty="0" smtClean="0"/>
              <a:t>Report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FYP Report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Prohibited Action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Lecturer’s </a:t>
            </a:r>
            <a:r>
              <a:rPr lang="en-US" sz="2000" dirty="0" smtClean="0"/>
              <a:t>Expertise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Others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2667000" cy="1485900"/>
          </a:xfrm>
        </p:spPr>
        <p:txBody>
          <a:bodyPr>
            <a:normAutofit/>
          </a:bodyPr>
          <a:lstStyle/>
          <a:p>
            <a:r>
              <a:rPr lang="en-US" sz="3200" b="1" dirty="0"/>
              <a:t>5.2 FYP 2 </a:t>
            </a:r>
            <a:r>
              <a:rPr lang="en-US" sz="3200" b="1" dirty="0" smtClean="0"/>
              <a:t>Milestones</a:t>
            </a:r>
            <a:endParaRPr lang="en-MY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20</a:t>
            </a:fld>
            <a:endParaRPr lang="en-US" altLang="zh-TW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04800"/>
            <a:ext cx="6384261" cy="642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786" y="228600"/>
            <a:ext cx="8168640" cy="129302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6.0 </a:t>
            </a:r>
            <a:r>
              <a:rPr lang="en-US" sz="3200" b="1" dirty="0"/>
              <a:t>Student’s </a:t>
            </a:r>
            <a:r>
              <a:rPr lang="en-US" sz="3200" b="1" dirty="0" smtClean="0"/>
              <a:t>responsibility-Approval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656" y="1143000"/>
            <a:ext cx="7200900" cy="35814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Selection of Title and Summary of  the </a:t>
            </a:r>
            <a:r>
              <a:rPr lang="en-US" sz="2400" dirty="0" smtClean="0"/>
              <a:t>Project </a:t>
            </a:r>
            <a:r>
              <a:rPr lang="en-US" sz="2400" dirty="0"/>
              <a:t>Proposal  </a:t>
            </a:r>
          </a:p>
          <a:p>
            <a:pPr lvl="1"/>
            <a:r>
              <a:rPr lang="en-US" sz="2400" dirty="0"/>
              <a:t>Need to provide information related to the project according to the Literature Review</a:t>
            </a:r>
          </a:p>
          <a:p>
            <a:pPr lvl="1"/>
            <a:endParaRPr lang="en-US" sz="2400" dirty="0"/>
          </a:p>
          <a:p>
            <a:r>
              <a:rPr lang="en-US" sz="2400" dirty="0"/>
              <a:t>Selection of Supervisor </a:t>
            </a:r>
          </a:p>
          <a:p>
            <a:pPr lvl="1"/>
            <a:r>
              <a:rPr lang="en-US" sz="2400" dirty="0"/>
              <a:t>Student must propose the  title and summary of the research proposal to the selected supervisor</a:t>
            </a:r>
          </a:p>
          <a:p>
            <a:pPr lvl="1"/>
            <a:r>
              <a:rPr lang="en-US" sz="2400" dirty="0"/>
              <a:t>Student is responsible to get approval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6712"/>
            <a:ext cx="7737231" cy="129302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6.1 </a:t>
            </a:r>
            <a:r>
              <a:rPr lang="en-US" sz="3200" b="1" dirty="0"/>
              <a:t>Student’s responsibility </a:t>
            </a:r>
            <a:br>
              <a:rPr lang="en-US" sz="3200" b="1" dirty="0"/>
            </a:br>
            <a:r>
              <a:rPr lang="en-US" sz="3200" b="1" dirty="0"/>
              <a:t>– </a:t>
            </a:r>
            <a:r>
              <a:rPr lang="en-US" sz="3200" b="1" dirty="0" smtClean="0"/>
              <a:t>H</a:t>
            </a:r>
            <a:r>
              <a:rPr lang="en-US" sz="3200" b="1" dirty="0"/>
              <a:t>W</a:t>
            </a:r>
            <a:r>
              <a:rPr lang="en-US" sz="3200" b="1" dirty="0" smtClean="0"/>
              <a:t> </a:t>
            </a:r>
            <a:r>
              <a:rPr lang="en-US" sz="3200" b="1" dirty="0"/>
              <a:t>&amp; </a:t>
            </a:r>
            <a:r>
              <a:rPr lang="en-US" sz="3200" b="1" dirty="0" smtClean="0"/>
              <a:t>SW</a:t>
            </a:r>
            <a:r>
              <a:rPr lang="en-US" sz="3200" b="1" dirty="0" smtClean="0"/>
              <a:t> </a:t>
            </a:r>
            <a:r>
              <a:rPr lang="en-US" sz="3200" b="1" dirty="0"/>
              <a:t>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7711440" cy="4513412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Students should list the needed hardware and software to conduct their research.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For example the number of </a:t>
            </a:r>
            <a:r>
              <a:rPr lang="en-US" sz="2400" dirty="0" smtClean="0"/>
              <a:t>required servers</a:t>
            </a:r>
            <a:r>
              <a:rPr lang="en-US" sz="2400" dirty="0"/>
              <a:t>, workstations, PCs, firewalls </a:t>
            </a:r>
            <a:r>
              <a:rPr lang="en-US" sz="2400" dirty="0" err="1" smtClean="0"/>
              <a:t>etc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Type </a:t>
            </a:r>
            <a:r>
              <a:rPr lang="en-US" sz="2400" dirty="0"/>
              <a:t>of operating system and software to be used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The number of routers, wireless </a:t>
            </a:r>
            <a:r>
              <a:rPr lang="en-US" sz="2400" dirty="0" err="1"/>
              <a:t>etc</a:t>
            </a:r>
            <a:r>
              <a:rPr lang="en-US" sz="2400" dirty="0"/>
              <a:t> (please provide the </a:t>
            </a:r>
            <a:r>
              <a:rPr lang="en-US" sz="2400" dirty="0" smtClean="0"/>
              <a:t>network </a:t>
            </a:r>
            <a:r>
              <a:rPr lang="en-US" sz="2400" dirty="0"/>
              <a:t>design)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29" y="78572"/>
            <a:ext cx="7025640" cy="129302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6.2 </a:t>
            </a:r>
            <a:r>
              <a:rPr lang="en-US" sz="3200" b="1" dirty="0"/>
              <a:t>Student’s responsibility </a:t>
            </a:r>
            <a:br>
              <a:rPr lang="en-US" sz="3200" b="1" dirty="0"/>
            </a:br>
            <a:r>
              <a:rPr lang="en-US" sz="3200" b="1" dirty="0"/>
              <a:t>– </a:t>
            </a:r>
            <a:r>
              <a:rPr lang="en-US" sz="3200" b="1" dirty="0" smtClean="0"/>
              <a:t>Project </a:t>
            </a:r>
            <a:r>
              <a:rPr lang="en-US" sz="3200" b="1" dirty="0"/>
              <a:t>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200900" cy="3581400"/>
          </a:xfrm>
        </p:spPr>
        <p:txBody>
          <a:bodyPr>
            <a:noAutofit/>
          </a:bodyPr>
          <a:lstStyle/>
          <a:p>
            <a:r>
              <a:rPr lang="en-US" sz="2400" dirty="0"/>
              <a:t>Implementation method and location</a:t>
            </a:r>
          </a:p>
          <a:p>
            <a:pPr lvl="1"/>
            <a:r>
              <a:rPr lang="en-US" sz="2400" dirty="0"/>
              <a:t>Students should discuss with their supervisor and indicate in the proposal, the location of the study to be carried out.</a:t>
            </a:r>
          </a:p>
          <a:p>
            <a:pPr lvl="1"/>
            <a:r>
              <a:rPr lang="en-US" sz="2400" dirty="0"/>
              <a:t>If it is implemented outside </a:t>
            </a:r>
            <a:r>
              <a:rPr lang="en-US" sz="2400" dirty="0" err="1"/>
              <a:t>UTeM</a:t>
            </a:r>
            <a:r>
              <a:rPr lang="en-US" sz="2400" dirty="0"/>
              <a:t> or FTMK, student should get a letter of authorization from the relevant industry</a:t>
            </a:r>
          </a:p>
          <a:p>
            <a:pPr lvl="1"/>
            <a:r>
              <a:rPr lang="en-US" sz="2400" dirty="0"/>
              <a:t>Notify if the research need to be implemented in  Security Laboratory and so on.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5146"/>
            <a:ext cx="7955280" cy="4968240"/>
          </a:xfrm>
        </p:spPr>
        <p:txBody>
          <a:bodyPr>
            <a:normAutofit/>
          </a:bodyPr>
          <a:lstStyle/>
          <a:p>
            <a:r>
              <a:rPr lang="en-US" sz="2400" dirty="0"/>
              <a:t>Student are required to meet their supervisor for at least  </a:t>
            </a:r>
            <a:r>
              <a:rPr lang="en-US" sz="2400" b="1" dirty="0"/>
              <a:t>5 times</a:t>
            </a:r>
            <a:r>
              <a:rPr lang="en-US" sz="2400" dirty="0"/>
              <a:t> </a:t>
            </a:r>
            <a:r>
              <a:rPr lang="en-US" sz="2400" b="1" dirty="0" smtClean="0"/>
              <a:t>(5x) </a:t>
            </a:r>
            <a:r>
              <a:rPr lang="en-US" sz="2400" dirty="0" smtClean="0"/>
              <a:t>per </a:t>
            </a:r>
            <a:r>
              <a:rPr lang="en-US" sz="2400" dirty="0"/>
              <a:t>semester.</a:t>
            </a:r>
          </a:p>
          <a:p>
            <a:endParaRPr lang="en-US" sz="2400" dirty="0"/>
          </a:p>
          <a:p>
            <a:r>
              <a:rPr lang="en-US" sz="2400" dirty="0"/>
              <a:t>If failed to do so, warning letter from supervisor will be issued in the following week: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</a:rPr>
              <a:t>Week 6 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First warning letter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</a:rPr>
              <a:t>Week </a:t>
            </a:r>
            <a:r>
              <a:rPr lang="en-US" sz="2400" b="1" dirty="0">
                <a:solidFill>
                  <a:srgbClr val="FF0000"/>
                </a:solidFill>
              </a:rPr>
              <a:t>9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/>
              <a:t>Second warning letter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FYP </a:t>
            </a:r>
            <a:r>
              <a:rPr lang="en-US" sz="2400" dirty="0"/>
              <a:t>presentation will start at </a:t>
            </a:r>
            <a:r>
              <a:rPr lang="en-US" sz="2400" b="1" dirty="0"/>
              <a:t>week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2" name="Rectangle 1"/>
          <p:cNvSpPr/>
          <p:nvPr/>
        </p:nvSpPr>
        <p:spPr>
          <a:xfrm>
            <a:off x="644769" y="115585"/>
            <a:ext cx="7162800" cy="96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8900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6.3 Student’s responsibility </a:t>
            </a:r>
            <a:b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– Meeting your </a:t>
            </a:r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upervisor</a:t>
            </a:r>
            <a:endParaRPr lang="en-US" sz="3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493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585" y="241593"/>
            <a:ext cx="7825740" cy="129302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7.0 FYP Problems - Supervisor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955280" cy="4343400"/>
          </a:xfrm>
        </p:spPr>
        <p:txBody>
          <a:bodyPr>
            <a:normAutofit/>
          </a:bodyPr>
          <a:lstStyle/>
          <a:p>
            <a:r>
              <a:rPr lang="en-US" sz="2400" b="1" dirty="0"/>
              <a:t>Supervisor?</a:t>
            </a:r>
          </a:p>
          <a:p>
            <a:pPr lvl="1"/>
            <a:r>
              <a:rPr lang="en-US" sz="2400" dirty="0"/>
              <a:t>Busy (meeting, project, classes, etc)</a:t>
            </a:r>
          </a:p>
          <a:p>
            <a:endParaRPr lang="en-US" sz="2400" dirty="0"/>
          </a:p>
          <a:p>
            <a:r>
              <a:rPr lang="en-US" sz="2400" b="1" dirty="0"/>
              <a:t>How to solve it?</a:t>
            </a:r>
          </a:p>
          <a:p>
            <a:pPr lvl="1"/>
            <a:r>
              <a:rPr lang="en-US" sz="2400" dirty="0"/>
              <a:t>Make an appointment</a:t>
            </a:r>
          </a:p>
          <a:p>
            <a:pPr lvl="1"/>
            <a:r>
              <a:rPr lang="en-US" sz="2400" dirty="0"/>
              <a:t>Produce your Gant Chart</a:t>
            </a:r>
          </a:p>
          <a:p>
            <a:pPr lvl="1"/>
            <a:r>
              <a:rPr lang="en-US" sz="2400" dirty="0"/>
              <a:t>Follow your Gant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6705600" cy="129302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7.1  FYP problems - Students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7955280" cy="512064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Do not have titles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Do not know what they are doing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Do not meet supervisors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Not serious / Take it easy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Try to get minimum passing marks from supervisor and evaluator.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Give a lot of reasons.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Do not know </a:t>
            </a:r>
            <a:r>
              <a:rPr lang="en-US" sz="2400" dirty="0" smtClean="0"/>
              <a:t>FYP </a:t>
            </a:r>
            <a:r>
              <a:rPr lang="en-US" sz="2400" dirty="0"/>
              <a:t>standards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50" y="152400"/>
            <a:ext cx="6377940" cy="9144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8</a:t>
            </a:r>
            <a:r>
              <a:rPr lang="en-US" sz="3200" b="1" dirty="0" smtClean="0"/>
              <a:t>.0 </a:t>
            </a:r>
            <a:r>
              <a:rPr lang="en-US" sz="3200" b="1" dirty="0" smtClean="0"/>
              <a:t>FYP Evaluation</a:t>
            </a:r>
            <a:endParaRPr lang="en-US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27</a:t>
            </a:fld>
            <a:endParaRPr lang="en-US" altLang="zh-TW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48" y="1148639"/>
            <a:ext cx="7082288" cy="467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77" y="80716"/>
            <a:ext cx="2746924" cy="129302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9</a:t>
            </a:r>
            <a:r>
              <a:rPr lang="en-US" sz="3200" b="1" dirty="0" smtClean="0"/>
              <a:t>.0 </a:t>
            </a:r>
            <a:r>
              <a:rPr lang="en-US" sz="3200" b="1" dirty="0"/>
              <a:t>Proposal Form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28</a:t>
            </a:fld>
            <a:endParaRPr lang="en-US" altLang="zh-TW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80716"/>
            <a:ext cx="5400675" cy="6677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77" y="80716"/>
            <a:ext cx="2746924" cy="129302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9</a:t>
            </a:r>
            <a:r>
              <a:rPr lang="en-US" sz="3200" b="1" dirty="0" smtClean="0"/>
              <a:t>.0 </a:t>
            </a:r>
            <a:r>
              <a:rPr lang="en-US" sz="3200" b="1" dirty="0"/>
              <a:t>Proposal Form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29</a:t>
            </a:fld>
            <a:endParaRPr lang="en-US" altLang="zh-TW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28600"/>
            <a:ext cx="534352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3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837" y="609600"/>
            <a:ext cx="8534400" cy="129302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1.0 Introduction – Subject code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676400"/>
            <a:ext cx="7955280" cy="458724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Individual project</a:t>
            </a:r>
          </a:p>
          <a:p>
            <a:r>
              <a:rPr lang="en-US" dirty="0" smtClean="0"/>
              <a:t>Total of 6 credits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registration requirements of the code and its subject 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Implemented </a:t>
            </a:r>
            <a:r>
              <a:rPr lang="en-US" sz="2000" dirty="0"/>
              <a:t>in 2 semesters (PSM 1 and PSM 2) </a:t>
            </a:r>
            <a:r>
              <a:rPr lang="en-US" sz="2000" dirty="0" err="1"/>
              <a:t>i.e</a:t>
            </a:r>
            <a:r>
              <a:rPr lang="en-US" sz="2000" dirty="0"/>
              <a:t> before the students undergo industrial training</a:t>
            </a:r>
          </a:p>
          <a:p>
            <a:r>
              <a:rPr lang="en-US" sz="2000" dirty="0"/>
              <a:t>Students will not be allowed to undergo Industrial Training if failed in PSM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3</a:t>
            </a:fld>
            <a:endParaRPr lang="en-US" altLang="zh-TW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379902"/>
              </p:ext>
            </p:extLst>
          </p:nvPr>
        </p:nvGraphicFramePr>
        <p:xfrm>
          <a:off x="1713309" y="2819400"/>
          <a:ext cx="5717382" cy="200389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83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0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Pre-Requisite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685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pitchFamily="34" charset="0"/>
                          <a:cs typeface="Calibri" pitchFamily="34" charset="0"/>
                        </a:rPr>
                        <a:t>BITU</a:t>
                      </a:r>
                      <a:r>
                        <a:rPr lang="en-US" b="1" baseline="0" dirty="0" smtClean="0">
                          <a:latin typeface="Calibri" pitchFamily="34" charset="0"/>
                          <a:cs typeface="Calibri" pitchFamily="34" charset="0"/>
                        </a:rPr>
                        <a:t> 3973 </a:t>
                      </a:r>
                    </a:p>
                    <a:p>
                      <a:r>
                        <a:rPr lang="en-US" b="1" baseline="0" dirty="0" smtClean="0">
                          <a:latin typeface="Calibri" pitchFamily="34" charset="0"/>
                          <a:cs typeface="Calibri" pitchFamily="34" charset="0"/>
                        </a:rPr>
                        <a:t>(3 credits)</a:t>
                      </a:r>
                      <a:endParaRPr lang="en-US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Projek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Sarjana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Muda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smtClean="0"/>
                        <a:t>1</a:t>
                      </a:r>
                    </a:p>
                    <a:p>
                      <a:pPr algn="ctr"/>
                      <a:r>
                        <a:rPr lang="en-US" b="1" i="1" dirty="0" smtClean="0">
                          <a:latin typeface="Calibri" pitchFamily="34" charset="0"/>
                          <a:cs typeface="Calibri" pitchFamily="34" charset="0"/>
                        </a:rPr>
                        <a:t>Final</a:t>
                      </a:r>
                      <a:r>
                        <a:rPr lang="en-US" b="1" i="1" baseline="0" dirty="0" smtClean="0">
                          <a:latin typeface="Calibri" pitchFamily="34" charset="0"/>
                          <a:cs typeface="Calibri" pitchFamily="34" charset="0"/>
                        </a:rPr>
                        <a:t> Year Project 1</a:t>
                      </a:r>
                      <a:endParaRPr lang="en-US" b="1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itchFamily="34" charset="0"/>
                          <a:cs typeface="Calibri" pitchFamily="34" charset="0"/>
                        </a:rPr>
                        <a:t>BITU</a:t>
                      </a:r>
                      <a:r>
                        <a:rPr lang="en-US" b="1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b="1" baseline="0" dirty="0" smtClean="0">
                          <a:latin typeface="Calibri" pitchFamily="34" charset="0"/>
                          <a:cs typeface="Calibri" pitchFamily="34" charset="0"/>
                        </a:rPr>
                        <a:t>3923 </a:t>
                      </a:r>
                    </a:p>
                    <a:p>
                      <a:r>
                        <a:rPr lang="en-US" b="1" baseline="0" dirty="0" smtClean="0">
                          <a:latin typeface="Calibri" pitchFamily="34" charset="0"/>
                          <a:cs typeface="Calibri" pitchFamily="34" charset="0"/>
                        </a:rPr>
                        <a:t>(Workshop 2)</a:t>
                      </a:r>
                      <a:endParaRPr lang="en-US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7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pitchFamily="34" charset="0"/>
                          <a:cs typeface="Calibri" pitchFamily="34" charset="0"/>
                        </a:rPr>
                        <a:t>BITU</a:t>
                      </a:r>
                      <a:r>
                        <a:rPr lang="en-US" b="1" baseline="0" dirty="0" smtClean="0">
                          <a:latin typeface="Calibri" pitchFamily="34" charset="0"/>
                          <a:cs typeface="Calibri" pitchFamily="34" charset="0"/>
                        </a:rPr>
                        <a:t> 3983 </a:t>
                      </a:r>
                    </a:p>
                    <a:p>
                      <a:r>
                        <a:rPr lang="en-US" b="1" baseline="0" dirty="0" smtClean="0">
                          <a:latin typeface="Calibri" pitchFamily="34" charset="0"/>
                          <a:cs typeface="Calibri" pitchFamily="34" charset="0"/>
                        </a:rPr>
                        <a:t>(3 credits)</a:t>
                      </a:r>
                      <a:endParaRPr lang="en-US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Projek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Sarjana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Muda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smtClean="0"/>
                        <a:t>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 smtClean="0">
                          <a:latin typeface="Calibri" pitchFamily="34" charset="0"/>
                          <a:cs typeface="Calibri" pitchFamily="34" charset="0"/>
                        </a:rPr>
                        <a:t>Final</a:t>
                      </a:r>
                      <a:r>
                        <a:rPr lang="en-US" b="1" i="1" baseline="0" dirty="0" smtClean="0">
                          <a:latin typeface="Calibri" pitchFamily="34" charset="0"/>
                          <a:cs typeface="Calibri" pitchFamily="34" charset="0"/>
                        </a:rPr>
                        <a:t> Year Project 2</a:t>
                      </a:r>
                      <a:endParaRPr lang="en-US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pitchFamily="34" charset="0"/>
                          <a:cs typeface="Calibri" pitchFamily="34" charset="0"/>
                        </a:rPr>
                        <a:t>BITU</a:t>
                      </a:r>
                      <a:r>
                        <a:rPr lang="en-US" b="1" baseline="0" dirty="0" smtClean="0">
                          <a:latin typeface="Calibri" pitchFamily="34" charset="0"/>
                          <a:cs typeface="Calibri" pitchFamily="34" charset="0"/>
                        </a:rPr>
                        <a:t> 3973 </a:t>
                      </a:r>
                      <a:endParaRPr lang="en-US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47" y="82062"/>
            <a:ext cx="5907453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3200" b="1" dirty="0" smtClean="0"/>
              <a:t>10.0 </a:t>
            </a:r>
            <a:r>
              <a:rPr lang="en-US" sz="3200" b="1" dirty="0"/>
              <a:t>FYP 1 &amp; FYP 2 : Log report</a:t>
            </a:r>
            <a:endParaRPr lang="en-MY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562" y="1219200"/>
            <a:ext cx="7315200" cy="4557714"/>
          </a:xfrm>
        </p:spPr>
        <p:txBody>
          <a:bodyPr>
            <a:normAutofit/>
          </a:bodyPr>
          <a:lstStyle/>
          <a:p>
            <a:r>
              <a:rPr lang="en-US" sz="2400" dirty="0"/>
              <a:t>Log </a:t>
            </a:r>
            <a:r>
              <a:rPr lang="en-US" sz="2400" dirty="0" smtClean="0"/>
              <a:t>Report</a:t>
            </a:r>
            <a:endParaRPr lang="en-US" sz="2400" dirty="0"/>
          </a:p>
          <a:p>
            <a:pPr lvl="1"/>
            <a:r>
              <a:rPr lang="en-US" sz="2400" dirty="0"/>
              <a:t>Students must </a:t>
            </a:r>
            <a:r>
              <a:rPr lang="en-US" sz="2400" dirty="0">
                <a:solidFill>
                  <a:srgbClr val="FF0000"/>
                </a:solidFill>
              </a:rPr>
              <a:t>write their </a:t>
            </a:r>
            <a:r>
              <a:rPr lang="en-US" sz="2400" dirty="0" smtClean="0">
                <a:solidFill>
                  <a:srgbClr val="FF0000"/>
                </a:solidFill>
              </a:rPr>
              <a:t>FYP </a:t>
            </a:r>
            <a:r>
              <a:rPr lang="en-US" sz="2400" dirty="0">
                <a:solidFill>
                  <a:srgbClr val="FF0000"/>
                </a:solidFill>
              </a:rPr>
              <a:t>activities</a:t>
            </a:r>
            <a:r>
              <a:rPr lang="en-US" sz="2400" dirty="0"/>
              <a:t> in their log </a:t>
            </a:r>
            <a:r>
              <a:rPr lang="en-US" sz="2400" dirty="0" smtClean="0"/>
              <a:t>report.</a:t>
            </a:r>
            <a:endParaRPr lang="en-US" sz="2400" dirty="0"/>
          </a:p>
          <a:p>
            <a:pPr lvl="1"/>
            <a:r>
              <a:rPr lang="en-US" sz="2400" dirty="0"/>
              <a:t>Students must </a:t>
            </a:r>
            <a:r>
              <a:rPr lang="en-US" sz="2400" dirty="0">
                <a:solidFill>
                  <a:srgbClr val="FF0000"/>
                </a:solidFill>
              </a:rPr>
              <a:t>write their discussion</a:t>
            </a:r>
            <a:r>
              <a:rPr lang="en-US" sz="2400" dirty="0"/>
              <a:t> with the supervisor in their log </a:t>
            </a:r>
            <a:r>
              <a:rPr lang="en-US" sz="2400" dirty="0" smtClean="0"/>
              <a:t>report. The report requires date (as stated in milestones), and both student’s and </a:t>
            </a:r>
            <a:r>
              <a:rPr lang="en-US" sz="2400" dirty="0">
                <a:solidFill>
                  <a:srgbClr val="FF0000"/>
                </a:solidFill>
              </a:rPr>
              <a:t>supervisor’s </a:t>
            </a:r>
            <a:r>
              <a:rPr lang="en-US" sz="2400" dirty="0" smtClean="0">
                <a:solidFill>
                  <a:srgbClr val="FF0000"/>
                </a:solidFill>
              </a:rPr>
              <a:t>signatures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Student </a:t>
            </a:r>
            <a:r>
              <a:rPr lang="en-US" sz="2400" dirty="0">
                <a:solidFill>
                  <a:srgbClr val="FF0000"/>
                </a:solidFill>
              </a:rPr>
              <a:t>must </a:t>
            </a:r>
            <a:r>
              <a:rPr lang="en-US" sz="2400" dirty="0" smtClean="0">
                <a:solidFill>
                  <a:srgbClr val="FF0000"/>
                </a:solidFill>
              </a:rPr>
              <a:t>upload </a:t>
            </a:r>
            <a:r>
              <a:rPr lang="en-US" sz="2400" dirty="0"/>
              <a:t>their log </a:t>
            </a:r>
            <a:r>
              <a:rPr lang="en-US" sz="2400" dirty="0" smtClean="0"/>
              <a:t>report in </a:t>
            </a:r>
            <a:r>
              <a:rPr lang="en-US" sz="2400" dirty="0" smtClean="0"/>
              <a:t>E-PSM</a:t>
            </a:r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30</a:t>
            </a:fld>
            <a:endParaRPr lang="en-US" altLang="zh-TW"/>
          </a:p>
        </p:txBody>
      </p:sp>
      <p:sp>
        <p:nvSpPr>
          <p:cNvPr id="6" name="Oval 5">
            <a:hlinkHover r:id="rId2" action="ppaction://hlinksldjump"/>
          </p:cNvPr>
          <p:cNvSpPr/>
          <p:nvPr/>
        </p:nvSpPr>
        <p:spPr bwMode="auto">
          <a:xfrm>
            <a:off x="8001000" y="457200"/>
            <a:ext cx="838200" cy="9144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9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166451"/>
              </p:ext>
            </p:extLst>
          </p:nvPr>
        </p:nvGraphicFramePr>
        <p:xfrm>
          <a:off x="762000" y="838200"/>
          <a:ext cx="8265696" cy="516597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48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5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397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Output </a:t>
                      </a:r>
                      <a:r>
                        <a:rPr lang="en-US" sz="1800" dirty="0" smtClean="0"/>
                        <a:t>FYP </a:t>
                      </a:r>
                      <a:r>
                        <a:rPr lang="en-US" sz="1800" dirty="0"/>
                        <a:t>1 – </a:t>
                      </a:r>
                      <a:r>
                        <a:rPr lang="en-US" sz="1800" dirty="0" err="1"/>
                        <a:t>Sem</a:t>
                      </a:r>
                      <a:r>
                        <a:rPr lang="en-US" sz="1800" dirty="0"/>
                        <a:t> 2 (14 weeks)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Output </a:t>
                      </a:r>
                      <a:r>
                        <a:rPr lang="en-US" sz="1800" dirty="0" smtClean="0"/>
                        <a:t>FYP </a:t>
                      </a:r>
                      <a:r>
                        <a:rPr lang="en-US" sz="1800" dirty="0"/>
                        <a:t>2 –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smtClean="0"/>
                        <a:t>Short </a:t>
                      </a:r>
                      <a:r>
                        <a:rPr lang="en-US" sz="1800" baseline="0" dirty="0" err="1" smtClean="0"/>
                        <a:t>Sem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/>
                        <a:t>(8 weeks)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58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Up to Implementation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Complete</a:t>
                      </a:r>
                      <a:r>
                        <a:rPr lang="en-US" sz="1800" baseline="0" dirty="0"/>
                        <a:t> prototype (min 70%)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aseline="0" dirty="0"/>
                        <a:t>Complete analysis(min 70%)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aseline="0" dirty="0"/>
                        <a:t>Complete System / tool (min </a:t>
                      </a:r>
                      <a:r>
                        <a:rPr lang="en-US" sz="1400" baseline="0" dirty="0"/>
                        <a:t>70%)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800" baseline="0" dirty="0"/>
                        <a:t>Product/Analysis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baseline="0" dirty="0"/>
                        <a:t>Complete Testing and Result Analysis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56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Treatment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Documentation (1-4)</a:t>
                      </a:r>
                    </a:p>
                    <a:p>
                      <a:pPr marL="285750" lvl="0" indent="-22225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Type I: System/</a:t>
                      </a:r>
                      <a:r>
                        <a:rPr lang="en-US" sz="1800" baseline="0" dirty="0"/>
                        <a:t>tool development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baseline="0" dirty="0"/>
                        <a:t> </a:t>
                      </a:r>
                      <a:endParaRPr lang="en-US" sz="1800" dirty="0"/>
                    </a:p>
                    <a:p>
                      <a:pPr marL="566738" lvl="1" indent="-161925"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 literature review</a:t>
                      </a:r>
                    </a:p>
                    <a:p>
                      <a:pPr marL="566738" lvl="1" indent="-161925"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system design (DFD, Context Diagram if any)</a:t>
                      </a:r>
                    </a:p>
                    <a:p>
                      <a:pPr marL="566738" lvl="1" indent="-161925"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Algorithm</a:t>
                      </a:r>
                    </a:p>
                    <a:p>
                      <a:pPr marL="285750" indent="-22225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 Type II: Analysis</a:t>
                      </a:r>
                    </a:p>
                    <a:p>
                      <a:pPr marL="566738" lvl="1" indent="-161925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 literature review </a:t>
                      </a:r>
                    </a:p>
                    <a:p>
                      <a:pPr marL="566738" lvl="1" indent="-161925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 experimental /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 err="1"/>
                        <a:t>testbed</a:t>
                      </a:r>
                      <a:r>
                        <a:rPr lang="en-US" sz="1800" dirty="0"/>
                        <a:t> design</a:t>
                      </a:r>
                    </a:p>
                    <a:p>
                      <a:pPr marL="566738" lvl="1" indent="-161925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 scripting design</a:t>
                      </a:r>
                    </a:p>
                    <a:p>
                      <a:pPr marL="566738" lvl="1" indent="-161925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 simulation design</a:t>
                      </a:r>
                    </a:p>
                    <a:p>
                      <a:pPr marL="566738" lvl="1" indent="-161925">
                        <a:buFont typeface="Arial" pitchFamily="34" charset="0"/>
                        <a:buChar char="•"/>
                      </a:pP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800" dirty="0"/>
                        <a:t>Complete Report (chapter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1-7)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38871" y="96598"/>
            <a:ext cx="3234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11.0  </a:t>
            </a:r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 </a:t>
            </a:r>
            <a: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Output</a:t>
            </a:r>
            <a:endParaRPr lang="en-US" sz="3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24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085296"/>
              </p:ext>
            </p:extLst>
          </p:nvPr>
        </p:nvGraphicFramePr>
        <p:xfrm>
          <a:off x="762000" y="1219200"/>
          <a:ext cx="8229601" cy="48514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Proposed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 General Content</a:t>
                      </a:r>
                    </a:p>
                    <a:p>
                      <a:pPr marL="457200" lvl="1" indent="-96838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 Chapter 1, 2, 3, 7</a:t>
                      </a:r>
                    </a:p>
                    <a:p>
                      <a:pPr marL="457200" lvl="1" indent="-96838">
                        <a:buFont typeface="Arial" pitchFamily="34" charset="0"/>
                        <a:buChar char="•"/>
                      </a:pPr>
                      <a:endParaRPr lang="en-US" sz="1800" dirty="0"/>
                    </a:p>
                    <a:p>
                      <a:pPr marL="360362" lvl="1" indent="0">
                        <a:buFont typeface="Arial" pitchFamily="34" charset="0"/>
                        <a:buNone/>
                      </a:pPr>
                      <a:endParaRPr lang="en-US" sz="1800" dirty="0"/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800" dirty="0"/>
                        <a:t>Chapter 1: Introduction</a:t>
                      </a:r>
                    </a:p>
                    <a:p>
                      <a:pPr marL="457200" lvl="1" indent="-101600">
                        <a:buFontTx/>
                        <a:buChar char="-"/>
                      </a:pPr>
                      <a:r>
                        <a:rPr lang="en-US" sz="1800" dirty="0"/>
                        <a:t>Intro</a:t>
                      </a:r>
                    </a:p>
                    <a:p>
                      <a:pPr marL="457200" lvl="1" indent="-101600">
                        <a:buFontTx/>
                        <a:buChar char="-"/>
                      </a:pPr>
                      <a:r>
                        <a:rPr lang="en-US" sz="1800" dirty="0"/>
                        <a:t> Background</a:t>
                      </a:r>
                    </a:p>
                    <a:p>
                      <a:pPr marL="457200" lvl="1" indent="-101600">
                        <a:buFontTx/>
                        <a:buChar char="-"/>
                      </a:pPr>
                      <a:r>
                        <a:rPr lang="en-US" sz="1800" dirty="0"/>
                        <a:t> PS,</a:t>
                      </a:r>
                      <a:r>
                        <a:rPr lang="en-US" sz="1800" baseline="0" dirty="0"/>
                        <a:t> PQ, PO, </a:t>
                      </a:r>
                      <a:r>
                        <a:rPr lang="en-US" sz="1800" baseline="0" dirty="0" smtClean="0"/>
                        <a:t>scope, report </a:t>
                      </a:r>
                      <a:r>
                        <a:rPr lang="en-US" sz="1800" baseline="0" dirty="0"/>
                        <a:t>organization, conclusion</a:t>
                      </a:r>
                      <a:endParaRPr lang="en-US" sz="1800" dirty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 Chapter 2: Literature Review</a:t>
                      </a:r>
                    </a:p>
                    <a:p>
                      <a:pPr marL="457200" lvl="1" indent="-101600">
                        <a:buFontTx/>
                        <a:buChar char="-"/>
                      </a:pPr>
                      <a:r>
                        <a:rPr lang="en-US" sz="1800" baseline="0" dirty="0"/>
                        <a:t>Intro, Related work/previous work</a:t>
                      </a:r>
                    </a:p>
                    <a:p>
                      <a:pPr marL="457200" lvl="1" indent="-101600">
                        <a:buFontTx/>
                        <a:buChar char="-"/>
                      </a:pPr>
                      <a:r>
                        <a:rPr lang="en-US" sz="1800" baseline="0" dirty="0"/>
                        <a:t> critical review of current problem, justification</a:t>
                      </a:r>
                    </a:p>
                    <a:p>
                      <a:pPr marL="457200" lvl="1" indent="-101600">
                        <a:buFontTx/>
                        <a:buChar char="-"/>
                      </a:pPr>
                      <a:r>
                        <a:rPr lang="en-US" sz="1800" baseline="0" dirty="0"/>
                        <a:t> proposed solution/further project</a:t>
                      </a:r>
                    </a:p>
                    <a:p>
                      <a:pPr marL="457200" lvl="1" indent="-101600">
                        <a:buFontTx/>
                        <a:buChar char="-"/>
                      </a:pPr>
                      <a:r>
                        <a:rPr lang="en-US" sz="1800" baseline="0" dirty="0"/>
                        <a:t> conclusion</a:t>
                      </a:r>
                      <a:endParaRPr lang="en-US" sz="1800" dirty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 Chapter 3: Project Methodology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800" dirty="0"/>
                        <a:t>       - Type I System: follow</a:t>
                      </a:r>
                      <a:r>
                        <a:rPr lang="en-US" sz="1800" baseline="0" dirty="0"/>
                        <a:t> SE method</a:t>
                      </a:r>
                    </a:p>
                    <a:p>
                      <a:pPr marL="450850" indent="-450850">
                        <a:buFont typeface="Arial" pitchFamily="34" charset="0"/>
                        <a:buNone/>
                      </a:pPr>
                      <a:r>
                        <a:rPr lang="en-US" sz="1800" baseline="0" dirty="0"/>
                        <a:t>       - Type II Analysis: experimental, </a:t>
                      </a:r>
                      <a:r>
                        <a:rPr lang="en-US" sz="1800" baseline="0" dirty="0" err="1"/>
                        <a:t>testbed</a:t>
                      </a:r>
                      <a:r>
                        <a:rPr lang="en-US" sz="1800" baseline="0" dirty="0"/>
                        <a:t>, simulation, pilot test, survey</a:t>
                      </a:r>
                    </a:p>
                    <a:p>
                      <a:pPr marL="450850" indent="-450850">
                        <a:buFont typeface="Arial" pitchFamily="34" charset="0"/>
                        <a:buNone/>
                      </a:pPr>
                      <a:r>
                        <a:rPr lang="en-US" sz="1800" baseline="0" dirty="0"/>
                        <a:t>       - describe activities/steps/stages involved (milestones/</a:t>
                      </a:r>
                      <a:r>
                        <a:rPr lang="en-US" sz="1800" baseline="0" dirty="0" err="1"/>
                        <a:t>gantt</a:t>
                      </a:r>
                      <a:r>
                        <a:rPr lang="en-US" sz="1800" baseline="0" dirty="0"/>
                        <a:t> chart)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55916" y="261408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11.1 </a:t>
            </a:r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 </a:t>
            </a:r>
            <a: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Report format </a:t>
            </a:r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General</a:t>
            </a:r>
            <a:endParaRPr lang="en-US" sz="3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580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520176"/>
              </p:ext>
            </p:extLst>
          </p:nvPr>
        </p:nvGraphicFramePr>
        <p:xfrm>
          <a:off x="685800" y="1295400"/>
          <a:ext cx="8229601" cy="2382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Proposed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 General Content</a:t>
                      </a:r>
                    </a:p>
                    <a:p>
                      <a:pPr marL="457200" lvl="1" indent="-96838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 Chapter 1, 2, 3, 7</a:t>
                      </a:r>
                    </a:p>
                    <a:p>
                      <a:pPr marL="360362" lvl="1" indent="0">
                        <a:buFont typeface="Arial" pitchFamily="34" charset="0"/>
                        <a:buNone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800" dirty="0"/>
                        <a:t>Chapter 7: Project Conclusion</a:t>
                      </a:r>
                    </a:p>
                    <a:p>
                      <a:pPr marL="457200" lvl="1" indent="-101600">
                        <a:buFontTx/>
                        <a:buChar char="-"/>
                      </a:pPr>
                      <a:r>
                        <a:rPr lang="en-US" sz="1800" dirty="0"/>
                        <a:t>Intro</a:t>
                      </a:r>
                    </a:p>
                    <a:p>
                      <a:pPr marL="457200" lvl="1" indent="-101600">
                        <a:buFontTx/>
                        <a:buChar char="-"/>
                      </a:pPr>
                      <a:r>
                        <a:rPr lang="en-US" sz="1800" dirty="0"/>
                        <a:t> Project Summarization</a:t>
                      </a:r>
                    </a:p>
                    <a:p>
                      <a:pPr marL="457200" lvl="1" indent="-101600">
                        <a:buFontTx/>
                        <a:buChar char="-"/>
                      </a:pPr>
                      <a:r>
                        <a:rPr lang="en-US" sz="1800" dirty="0"/>
                        <a:t> Project Contribution</a:t>
                      </a:r>
                    </a:p>
                    <a:p>
                      <a:pPr marL="457200" lvl="1" indent="-101600">
                        <a:buFontTx/>
                        <a:buChar char="-"/>
                      </a:pPr>
                      <a:r>
                        <a:rPr lang="en-US" sz="1800" baseline="0" dirty="0"/>
                        <a:t> Project Limitation</a:t>
                      </a:r>
                    </a:p>
                    <a:p>
                      <a:pPr marL="457200" lvl="1" indent="-101600">
                        <a:buFontTx/>
                        <a:buChar char="-"/>
                      </a:pPr>
                      <a:r>
                        <a:rPr lang="en-US" sz="1800" baseline="0" dirty="0"/>
                        <a:t> Future Works</a:t>
                      </a:r>
                    </a:p>
                    <a:p>
                      <a:pPr marL="457200" lvl="1" indent="-101600">
                        <a:buFontTx/>
                        <a:buChar char="-"/>
                      </a:pPr>
                      <a:r>
                        <a:rPr lang="en-US" sz="1800" baseline="0" dirty="0"/>
                        <a:t> Conclusion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67323" y="228600"/>
            <a:ext cx="602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11.1 </a:t>
            </a:r>
            <a: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</a:t>
            </a:r>
            <a:r>
              <a:rPr lang="en-US" sz="3200" b="1" dirty="0" smtClean="0">
                <a:solidFill>
                  <a:schemeClr val="tx2"/>
                </a:solidFill>
              </a:rPr>
              <a:t>YP  </a:t>
            </a:r>
            <a:r>
              <a:rPr lang="en-US" sz="3200" b="1" dirty="0">
                <a:solidFill>
                  <a:schemeClr val="tx2"/>
                </a:solidFill>
              </a:rPr>
              <a:t>Report format - General</a:t>
            </a:r>
            <a:endParaRPr lang="en-US" sz="3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592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16268"/>
              </p:ext>
            </p:extLst>
          </p:nvPr>
        </p:nvGraphicFramePr>
        <p:xfrm>
          <a:off x="685800" y="1143000"/>
          <a:ext cx="8229602" cy="574203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5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Proposed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288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 Specific</a:t>
                      </a:r>
                      <a:r>
                        <a:rPr lang="en-US" sz="1800" baseline="0" dirty="0"/>
                        <a:t> content </a:t>
                      </a:r>
                      <a:endParaRPr lang="en-US" sz="1800" dirty="0"/>
                    </a:p>
                    <a:p>
                      <a:pPr marL="457200" lvl="1" indent="-96838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 Chapter 4, 5, 6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800" u="sng" dirty="0"/>
                        <a:t>Type I: System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Chapter 4: Analysis &amp; Design</a:t>
                      </a:r>
                    </a:p>
                    <a:p>
                      <a:pPr marL="457200" lvl="1" indent="-101600" algn="l" defTabSz="914400" rtl="0" eaLnBrk="1" latinLnBrk="0" hangingPunct="1">
                        <a:buFontTx/>
                        <a:buChar char="-"/>
                      </a:pP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follow SE</a:t>
                      </a:r>
                      <a:r>
                        <a:rPr lang="en-US" sz="1800" baseline="0" dirty="0"/>
                        <a:t> e.g. DFD</a:t>
                      </a:r>
                    </a:p>
                    <a:p>
                      <a:pPr marL="114300" lvl="0" indent="-1143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/>
                        <a:t>Chapter 5: Implementation</a:t>
                      </a:r>
                    </a:p>
                    <a:p>
                      <a:pPr marL="571500" marR="0" lvl="1" indent="-114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follow SE</a:t>
                      </a:r>
                      <a:r>
                        <a:rPr lang="en-US" sz="1800" baseline="0" dirty="0"/>
                        <a:t> </a:t>
                      </a:r>
                      <a:endParaRPr lang="en-US" sz="1800" kern="1200" dirty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Chapter 6: Testing</a:t>
                      </a:r>
                    </a:p>
                    <a:p>
                      <a:pPr marL="4572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/>
                        <a:t>method/step how to test and analyze</a:t>
                      </a:r>
                    </a:p>
                    <a:p>
                      <a:pPr marL="4572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follow SE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marL="4572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800" u="sng" dirty="0"/>
                    </a:p>
                    <a:p>
                      <a:pPr marL="1971675" indent="-1971675">
                        <a:buFont typeface="Arial" pitchFamily="34" charset="0"/>
                        <a:buNone/>
                      </a:pPr>
                      <a:r>
                        <a:rPr lang="en-US" sz="1800" u="sng" dirty="0"/>
                        <a:t>Type II: Analysis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Chapter 4: Design</a:t>
                      </a:r>
                    </a:p>
                    <a:p>
                      <a:pPr marL="457200" lvl="1" indent="-101600" algn="l" defTabSz="914400" rtl="0" eaLnBrk="1" latinLnBrk="0" hangingPunct="1">
                        <a:buFontTx/>
                        <a:buChar char="-"/>
                      </a:pP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testbed</a:t>
                      </a:r>
                      <a:r>
                        <a:rPr lang="en-US" sz="1800" baseline="0" dirty="0"/>
                        <a:t> design, experimental design, simulation design</a:t>
                      </a:r>
                    </a:p>
                    <a:p>
                      <a:pPr marL="457200" marR="0" lvl="1" indent="-101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dirty="0"/>
                        <a:t>architecture (network - logical/physical)</a:t>
                      </a:r>
                    </a:p>
                    <a:p>
                      <a:pPr marL="114300" lvl="0" indent="-1143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/>
                        <a:t>Chapter 5: Implementation</a:t>
                      </a:r>
                    </a:p>
                    <a:p>
                      <a:pPr marL="571500" lvl="1" indent="-1143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/>
                        <a:t>eliminate step on h/w</a:t>
                      </a:r>
                      <a:r>
                        <a:rPr lang="en-US" sz="1800" kern="1200" baseline="0" dirty="0"/>
                        <a:t> &amp; s/w configuration</a:t>
                      </a:r>
                      <a:endParaRPr lang="en-US" sz="1800" kern="1200" dirty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Chapter 6: Testing &amp; Analysis </a:t>
                      </a:r>
                    </a:p>
                    <a:p>
                      <a:pPr marL="4572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/>
                        <a:t>method/step how to test and analyze</a:t>
                      </a:r>
                    </a:p>
                    <a:p>
                      <a:pPr marL="4572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/>
                        <a:t>comparative analysis of the result</a:t>
                      </a:r>
                      <a:endParaRPr lang="en-US" sz="1800" b="1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66262" y="65782"/>
            <a:ext cx="5715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11.2 </a:t>
            </a:r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FYP  </a:t>
            </a:r>
            <a: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Report format</a:t>
            </a:r>
            <a:endParaRPr lang="en-US" sz="3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Specific</a:t>
            </a:r>
            <a:endParaRPr lang="en-US" sz="3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444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3013"/>
            <a:ext cx="7543800" cy="129302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11.3 </a:t>
            </a:r>
            <a:r>
              <a:rPr lang="en-US" sz="3200" b="1" dirty="0"/>
              <a:t>Literature Review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955280" cy="4663440"/>
          </a:xfrm>
        </p:spPr>
        <p:txBody>
          <a:bodyPr>
            <a:normAutofit/>
          </a:bodyPr>
          <a:lstStyle/>
          <a:p>
            <a:r>
              <a:rPr lang="en-US" sz="2600" b="1" dirty="0"/>
              <a:t>Minimum Requirements for PSM Reports</a:t>
            </a:r>
          </a:p>
          <a:p>
            <a:pPr lvl="1"/>
            <a:r>
              <a:rPr lang="en-US" dirty="0"/>
              <a:t>10 related Conference Papers</a:t>
            </a:r>
          </a:p>
          <a:p>
            <a:pPr lvl="1"/>
            <a:r>
              <a:rPr lang="en-US" dirty="0"/>
              <a:t>2 related Journals Papers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Websites</a:t>
            </a:r>
          </a:p>
          <a:p>
            <a:endParaRPr lang="en-US" dirty="0"/>
          </a:p>
          <a:p>
            <a:r>
              <a:rPr lang="en-US" sz="2600" b="1" dirty="0"/>
              <a:t>Minimum Requirements for PSM Proposal</a:t>
            </a:r>
          </a:p>
          <a:p>
            <a:pPr lvl="1"/>
            <a:r>
              <a:rPr lang="en-US" dirty="0"/>
              <a:t>3 related Papers (Conference or Journal)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Websites</a:t>
            </a:r>
          </a:p>
          <a:p>
            <a:pPr lvl="2"/>
            <a:r>
              <a:rPr lang="en-US" dirty="0" smtClean="0"/>
              <a:t>Websites </a:t>
            </a:r>
            <a:r>
              <a:rPr lang="en-US" dirty="0"/>
              <a:t>classified as weak </a:t>
            </a: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150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172200" cy="129302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11.4 </a:t>
            </a:r>
            <a:r>
              <a:rPr lang="en-US" sz="3200" b="1" dirty="0" smtClean="0"/>
              <a:t>Report preparation – FYP 1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143000"/>
            <a:ext cx="7200900" cy="3581400"/>
          </a:xfrm>
        </p:spPr>
        <p:txBody>
          <a:bodyPr>
            <a:noAutofit/>
          </a:bodyPr>
          <a:lstStyle/>
          <a:p>
            <a:r>
              <a:rPr lang="en-US" sz="2400" dirty="0"/>
              <a:t>Format for report preparation is referring to </a:t>
            </a:r>
            <a:r>
              <a:rPr lang="en-US" sz="2400" dirty="0" smtClean="0"/>
              <a:t>“</a:t>
            </a:r>
            <a:r>
              <a:rPr lang="en-US" sz="2400" dirty="0" err="1" smtClean="0"/>
              <a:t>Panduan</a:t>
            </a:r>
            <a:r>
              <a:rPr lang="en-US" sz="2400" dirty="0" smtClean="0"/>
              <a:t> </a:t>
            </a:r>
            <a:r>
              <a:rPr lang="en-US" sz="2400" dirty="0" err="1" smtClean="0"/>
              <a:t>Penulisan</a:t>
            </a:r>
            <a:r>
              <a:rPr lang="en-US" sz="2400" dirty="0" smtClean="0"/>
              <a:t> </a:t>
            </a:r>
            <a:r>
              <a:rPr lang="en-US" sz="2400" dirty="0" err="1" smtClean="0"/>
              <a:t>Projek</a:t>
            </a:r>
            <a:r>
              <a:rPr lang="en-US" sz="2400" dirty="0" smtClean="0"/>
              <a:t> </a:t>
            </a:r>
            <a:r>
              <a:rPr lang="en-US" sz="2400" dirty="0" err="1" smtClean="0"/>
              <a:t>Sarjana</a:t>
            </a:r>
            <a:r>
              <a:rPr lang="en-US" sz="2400" dirty="0" smtClean="0"/>
              <a:t> </a:t>
            </a:r>
            <a:r>
              <a:rPr lang="en-US" sz="2400" dirty="0" err="1" smtClean="0"/>
              <a:t>Muda</a:t>
            </a:r>
            <a:r>
              <a:rPr lang="en-US" sz="2400" dirty="0" smtClean="0"/>
              <a:t>”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FYP </a:t>
            </a:r>
            <a:r>
              <a:rPr lang="en-US" sz="2400" dirty="0"/>
              <a:t>1</a:t>
            </a:r>
          </a:p>
          <a:p>
            <a:pPr lvl="1"/>
            <a:r>
              <a:rPr lang="en-US" sz="2400" dirty="0"/>
              <a:t>Report preparation is referring to the books guideline </a:t>
            </a:r>
          </a:p>
          <a:p>
            <a:pPr lvl="1"/>
            <a:r>
              <a:rPr lang="en-US" sz="2400" dirty="0"/>
              <a:t>Prepare at least until Chapter 4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36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27" y="228600"/>
            <a:ext cx="7070834" cy="129302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11.4 </a:t>
            </a:r>
            <a:r>
              <a:rPr lang="en-US" sz="3200" b="1" dirty="0" smtClean="0"/>
              <a:t>Report preparation – FYP 2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7955280" cy="4069080"/>
          </a:xfrm>
        </p:spPr>
        <p:txBody>
          <a:bodyPr>
            <a:noAutofit/>
          </a:bodyPr>
          <a:lstStyle/>
          <a:p>
            <a:r>
              <a:rPr lang="en-US" sz="2800" dirty="0" smtClean="0"/>
              <a:t>FYP 2</a:t>
            </a:r>
            <a:endParaRPr lang="en-US" sz="2800" dirty="0"/>
          </a:p>
          <a:p>
            <a:pPr lvl="1"/>
            <a:r>
              <a:rPr lang="en-US" sz="2800" dirty="0" smtClean="0"/>
              <a:t>Final </a:t>
            </a:r>
            <a:r>
              <a:rPr lang="en-US" sz="2800" dirty="0"/>
              <a:t>report has been approved by supervisor and evaluator. </a:t>
            </a:r>
          </a:p>
          <a:p>
            <a:pPr lvl="1"/>
            <a:r>
              <a:rPr lang="en-US" sz="2800" dirty="0" smtClean="0"/>
              <a:t>Final report has been signed by student and supervisor.</a:t>
            </a:r>
          </a:p>
          <a:p>
            <a:pPr lvl="1"/>
            <a:r>
              <a:rPr lang="en-US" sz="2800" dirty="0" smtClean="0"/>
              <a:t>Student must upload Proposal report, FYP report,  </a:t>
            </a:r>
            <a:r>
              <a:rPr lang="en-US" sz="2800" dirty="0" err="1" smtClean="0"/>
              <a:t>Turnitin</a:t>
            </a:r>
            <a:r>
              <a:rPr lang="en-US" sz="2800" dirty="0" smtClean="0"/>
              <a:t> report, log book, program in </a:t>
            </a:r>
            <a:r>
              <a:rPr lang="en-US" sz="2800" dirty="0" smtClean="0"/>
              <a:t>E-PSM and </a:t>
            </a:r>
            <a:r>
              <a:rPr lang="en-US" sz="2800" dirty="0" err="1" smtClean="0"/>
              <a:t>Ulearn</a:t>
            </a:r>
            <a:r>
              <a:rPr lang="en-US" sz="2800" dirty="0" smtClean="0"/>
              <a:t>.</a:t>
            </a:r>
            <a:endParaRPr lang="en-US" b="1" dirty="0" smtClean="0"/>
          </a:p>
          <a:p>
            <a:pPr lvl="1"/>
            <a:r>
              <a:rPr lang="en-US" sz="2800" b="1" dirty="0" smtClean="0"/>
              <a:t> </a:t>
            </a:r>
            <a:r>
              <a:rPr lang="en-US" sz="2800" dirty="0" smtClean="0"/>
              <a:t>Students </a:t>
            </a:r>
            <a:r>
              <a:rPr lang="en-US" sz="2800" dirty="0"/>
              <a:t>can be failed if it does not meet the conditions set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37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686800" cy="129302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12.0 </a:t>
            </a:r>
            <a:r>
              <a:rPr lang="en-US" sz="3200" b="1" dirty="0" smtClean="0"/>
              <a:t>Prohibited Action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955280" cy="4358640"/>
          </a:xfrm>
        </p:spPr>
        <p:txBody>
          <a:bodyPr>
            <a:noAutofit/>
          </a:bodyPr>
          <a:lstStyle/>
          <a:p>
            <a:r>
              <a:rPr lang="en-US" sz="2400" dirty="0"/>
              <a:t>Copying </a:t>
            </a:r>
            <a:r>
              <a:rPr lang="en-US" sz="2400" dirty="0" smtClean="0"/>
              <a:t>previous FYP </a:t>
            </a:r>
            <a:r>
              <a:rPr lang="en-US" sz="2400" dirty="0"/>
              <a:t>project either from:</a:t>
            </a:r>
          </a:p>
          <a:p>
            <a:pPr lvl="1"/>
            <a:r>
              <a:rPr lang="en-US" sz="2400" dirty="0"/>
              <a:t>current students or former students</a:t>
            </a:r>
          </a:p>
          <a:p>
            <a:pPr lvl="1"/>
            <a:r>
              <a:rPr lang="en-US" sz="2400" dirty="0"/>
              <a:t>other university students</a:t>
            </a:r>
          </a:p>
          <a:p>
            <a:pPr lvl="1"/>
            <a:r>
              <a:rPr lang="en-US" sz="2400" dirty="0"/>
              <a:t>the existing project on the market</a:t>
            </a:r>
          </a:p>
          <a:p>
            <a:r>
              <a:rPr lang="en-US" sz="2400" dirty="0"/>
              <a:t>To study without the approval of the agency or industry </a:t>
            </a:r>
          </a:p>
          <a:p>
            <a:r>
              <a:rPr lang="en-US" sz="2400" dirty="0"/>
              <a:t>Plagiarism of journal or paper or project</a:t>
            </a:r>
          </a:p>
          <a:p>
            <a:r>
              <a:rPr lang="en-US" sz="2400" dirty="0"/>
              <a:t>Hire or request someone to complete the project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38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200900" cy="14859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12.1 </a:t>
            </a:r>
            <a:r>
              <a:rPr lang="en-US" sz="3200" b="1" dirty="0"/>
              <a:t>Project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97240" cy="4069080"/>
          </a:xfrm>
        </p:spPr>
        <p:txBody>
          <a:bodyPr>
            <a:noAutofit/>
          </a:bodyPr>
          <a:lstStyle/>
          <a:p>
            <a:r>
              <a:rPr lang="en-US" sz="2800" dirty="0"/>
              <a:t>Get the first draft out as soon as possible</a:t>
            </a:r>
          </a:p>
          <a:p>
            <a:r>
              <a:rPr lang="en-US" sz="2800" dirty="0"/>
              <a:t>Don’t kill yourself trying to get perfection for the first time</a:t>
            </a:r>
          </a:p>
          <a:p>
            <a:r>
              <a:rPr lang="en-US" sz="2800" dirty="0"/>
              <a:t>Make sure you and your supervisor know what is going on</a:t>
            </a:r>
          </a:p>
          <a:p>
            <a:r>
              <a:rPr lang="en-US" sz="2800" dirty="0"/>
              <a:t>Write as you go along, not at the last minute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39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711440" cy="129302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1.1 Introduction – FYP goal</a:t>
            </a:r>
            <a:endParaRPr lang="en-US" sz="32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4</a:t>
            </a:fld>
            <a:endParaRPr lang="en-US" altLang="zh-TW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68697531"/>
              </p:ext>
            </p:extLst>
          </p:nvPr>
        </p:nvGraphicFramePr>
        <p:xfrm>
          <a:off x="990600" y="1219200"/>
          <a:ext cx="7467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303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5442818" cy="129302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13.0 </a:t>
            </a:r>
            <a:r>
              <a:rPr lang="en-US" sz="3200" b="1" dirty="0"/>
              <a:t>Lecturer’s expertise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40</a:t>
            </a:fld>
            <a:endParaRPr lang="en-US" altLang="zh-TW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986754"/>
              </p:ext>
            </p:extLst>
          </p:nvPr>
        </p:nvGraphicFramePr>
        <p:xfrm>
          <a:off x="457200" y="838200"/>
          <a:ext cx="8610600" cy="530463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67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1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0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Name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Expertise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Prof. Dr. </a:t>
                      </a:r>
                      <a:r>
                        <a:rPr lang="en-US" sz="1200" u="none" strike="noStrike" dirty="0" err="1">
                          <a:effectLst/>
                        </a:rPr>
                        <a:t>Shahrin</a:t>
                      </a:r>
                      <a:r>
                        <a:rPr lang="en-US" sz="1200" u="none" strike="noStrike" dirty="0">
                          <a:effectLst/>
                        </a:rPr>
                        <a:t> bin Sahib @ </a:t>
                      </a:r>
                      <a:r>
                        <a:rPr lang="en-US" sz="1200" u="none" strike="noStrike" dirty="0" err="1">
                          <a:effectLst/>
                        </a:rPr>
                        <a:t>Sahibuddin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Computer and Network Security, Software Security Testing, Computer Forensic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9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Prof.  Dr. </a:t>
                      </a:r>
                      <a:r>
                        <a:rPr lang="en-US" sz="1200" u="none" strike="noStrike" dirty="0" err="1">
                          <a:effectLst/>
                        </a:rPr>
                        <a:t>Rabiah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binti</a:t>
                      </a:r>
                      <a:r>
                        <a:rPr lang="en-US" sz="1200" u="none" strike="noStrike" dirty="0">
                          <a:effectLst/>
                        </a:rPr>
                        <a:t> Ahmad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Information Security, Anti Cyberterrorism, Health Information Security and Management, Information Mining and Analysis, Risk Analysis, Health Informatics, Applied </a:t>
                      </a:r>
                      <a:r>
                        <a:rPr lang="en-US" sz="1200" u="none" strike="noStrike" dirty="0" err="1">
                          <a:effectLst/>
                        </a:rPr>
                        <a:t>Cryptolography</a:t>
                      </a:r>
                      <a:r>
                        <a:rPr lang="en-US" sz="1200" u="none" strike="noStrike" dirty="0">
                          <a:effectLst/>
                        </a:rPr>
                        <a:t> , Genetic Algorithm, Research Management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9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Prof. Madya Dr. Mohd Faizal bin Abdollah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Intrusion Detection System, Computer and Network Security, Forensic,  Mobile and Wireless Security, Network Management, Networking.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Prof Madya Dr. Nor Azman bin Abu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Cryptography, Image Processing, Euclidean Travelling Salesman Problem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9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u="none" strike="noStrike">
                          <a:effectLst/>
                        </a:rPr>
                        <a:t>Dr. Siti Rahayu bt. Selamat 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Computer and Network Forensic, Computer and Network Security, Software Security Testing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Dr. Robiah bt. Yusof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Computer and Network Security, Computer Forensic, Malware, Intrusion Detection System, Network Management.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4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Mohammad Radzi bin Motsidi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QoS</a:t>
                      </a:r>
                      <a:r>
                        <a:rPr lang="en-US" sz="1200" u="none" strike="noStrike" dirty="0">
                          <a:effectLst/>
                        </a:rPr>
                        <a:t> and </a:t>
                      </a:r>
                      <a:r>
                        <a:rPr lang="en-US" sz="1200" u="none" strike="noStrike" dirty="0" err="1">
                          <a:effectLst/>
                        </a:rPr>
                        <a:t>QoE</a:t>
                      </a:r>
                      <a:r>
                        <a:rPr lang="en-US" sz="1200" u="none" strike="noStrike" dirty="0">
                          <a:effectLst/>
                        </a:rPr>
                        <a:t> of Wireless Network, Computer Security, Network Performance Analysis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73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200" u="none" strike="noStrike">
                          <a:effectLst/>
                        </a:rPr>
                        <a:t>Dr. Nurul Azma bt. Zakaria 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IPv6 Migration, 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IoT</a:t>
                      </a:r>
                      <a:r>
                        <a:rPr lang="en-US" sz="1200" u="none" strike="noStrike" dirty="0" smtClean="0">
                          <a:effectLst/>
                        </a:rPr>
                        <a:t>,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200" u="none" strike="noStrike" dirty="0" smtClean="0">
                          <a:effectLst/>
                        </a:rPr>
                        <a:t>CPS, </a:t>
                      </a:r>
                      <a:r>
                        <a:rPr lang="en-US" sz="1200" u="none" strike="noStrike" dirty="0">
                          <a:effectLst/>
                        </a:rPr>
                        <a:t>Embedded  System </a:t>
                      </a:r>
                      <a:r>
                        <a:rPr lang="en-US" sz="1200" u="none" strike="noStrike" dirty="0" smtClean="0">
                          <a:effectLst/>
                        </a:rPr>
                        <a:t>Design, Computer System and Communication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50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Dr. Shekh Faisal bin Abdul Latip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Design of symmetric-key primitives and security protocols, Cryptanalysis of cryptographic algorithms and security protocols, Side-channel analysis of cryptosystems.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6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err="1" smtClean="0">
                          <a:effectLst/>
                        </a:rPr>
                        <a:t>Dr</a:t>
                      </a:r>
                      <a:r>
                        <a:rPr lang="en-US" sz="1200" u="none" strike="noStrike" dirty="0" smtClean="0">
                          <a:effectLst/>
                        </a:rPr>
                        <a:t> S.M. 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Warusia</a:t>
                      </a:r>
                      <a:r>
                        <a:rPr lang="en-US" sz="1200" u="none" strike="noStrike" dirty="0" smtClean="0">
                          <a:effectLst/>
                        </a:rPr>
                        <a:t> Mohamed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</a:rPr>
                        <a:t>Intrusion Detection System, Network Security And Data Mining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8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Haniza bt. Nahar 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Wireless Network Performance, Network Administration, Networking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32" marR="6432" marT="6432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5442818" cy="129302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13.0 </a:t>
            </a:r>
            <a:r>
              <a:rPr lang="en-US" sz="3200" b="1" dirty="0"/>
              <a:t>Lecturer’s expertise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41</a:t>
            </a:fld>
            <a:endParaRPr lang="en-US" altLang="zh-TW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702400"/>
              </p:ext>
            </p:extLst>
          </p:nvPr>
        </p:nvGraphicFramePr>
        <p:xfrm>
          <a:off x="609600" y="838200"/>
          <a:ext cx="7956550" cy="508455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32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50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8" marR="6758" marT="67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Mohd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Zaki</a:t>
                      </a:r>
                      <a:r>
                        <a:rPr lang="en-US" sz="1400" u="none" strike="noStrike" dirty="0">
                          <a:effectLst/>
                        </a:rPr>
                        <a:t> bin </a:t>
                      </a:r>
                      <a:r>
                        <a:rPr lang="en-US" sz="1400" u="none" strike="noStrike" dirty="0" err="1">
                          <a:effectLst/>
                        </a:rPr>
                        <a:t>Mas'ud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8" marR="6758" marT="67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Malware Analysis, Computer Forensic And Network Security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8" marR="6758" marT="6758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8" marR="6758" marT="67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Dr. </a:t>
                      </a:r>
                      <a:r>
                        <a:rPr lang="en-US" sz="1400" u="none" strike="noStrike" dirty="0" err="1">
                          <a:effectLst/>
                        </a:rPr>
                        <a:t>Nazrulazhar</a:t>
                      </a:r>
                      <a:r>
                        <a:rPr lang="en-US" sz="1400" u="none" strike="noStrike" dirty="0">
                          <a:effectLst/>
                        </a:rPr>
                        <a:t> bin Bahaman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8" marR="6758" marT="67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Ipv6 Migration, </a:t>
                      </a:r>
                      <a:r>
                        <a:rPr lang="en-US" sz="1400" u="none" strike="noStrike" dirty="0" err="1">
                          <a:effectLst/>
                        </a:rPr>
                        <a:t>IoT</a:t>
                      </a:r>
                      <a:r>
                        <a:rPr lang="en-US" sz="1400" u="none" strike="noStrike" dirty="0">
                          <a:effectLst/>
                        </a:rPr>
                        <a:t>, Computer Network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8" marR="6758" marT="6758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2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8" marR="6758" marT="67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Dr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Norharyati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bt.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Harum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8" marR="6758" marT="67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Signal Processing, Wireless Communication, </a:t>
                      </a:r>
                      <a:r>
                        <a:rPr lang="en-US" sz="1400" u="none" strike="noStrike" dirty="0" err="1">
                          <a:effectLst/>
                        </a:rPr>
                        <a:t>IoT</a:t>
                      </a:r>
                      <a:r>
                        <a:rPr lang="en-US" sz="1400" u="none" strike="noStrike" dirty="0">
                          <a:effectLst/>
                        </a:rPr>
                        <a:t>, Mobile Communication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8" marR="6758" marT="6758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8" marR="6758" marT="67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Dr Othman bin Mohd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8" marR="6758" marT="67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Image Processing, Network</a:t>
                      </a:r>
                      <a:r>
                        <a:rPr lang="en-US" sz="1400" u="none" strike="noStrike" baseline="0" dirty="0">
                          <a:effectLst/>
                        </a:rPr>
                        <a:t> Management,</a:t>
                      </a:r>
                      <a:r>
                        <a:rPr lang="en-US" sz="1400" u="none" strike="noStrike" dirty="0">
                          <a:effectLst/>
                        </a:rPr>
                        <a:t> Remote Sensing,</a:t>
                      </a:r>
                      <a:r>
                        <a:rPr lang="en-US" sz="1400" u="none" strike="noStrike" baseline="0" dirty="0">
                          <a:effectLst/>
                        </a:rPr>
                        <a:t> Geographic Information System</a:t>
                      </a:r>
                      <a:r>
                        <a:rPr lang="en-US" sz="1400" u="none" strike="noStrike" dirty="0">
                          <a:effectLst/>
                        </a:rPr>
                        <a:t>, Management Information System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8" marR="6758" marT="6758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2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8" marR="6758" marT="67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 smtClean="0">
                          <a:effectLst/>
                        </a:rPr>
                        <a:t>Dr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err="1" smtClean="0">
                          <a:effectLst/>
                        </a:rPr>
                        <a:t>Zulkiflee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</a:rPr>
                        <a:t>bin Muslim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8" marR="6758" marT="67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Ipv6 IDS, Feature Selection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8" marR="6758" marT="6758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2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8" marR="6758" marT="67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Dr Aslinda bt. Hassan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8" marR="6758" marT="67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Network Performance Modelling And Analysis, Network Protocols In Ad Hoc Network, Network Programming Interfaces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8" marR="6758" marT="6758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23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8" marR="6758" marT="67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Khadijah bt. Wan Mohd Ghazali 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8" marR="6758" marT="67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Computer And Network Security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8" marR="6758" marT="6758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3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8" marR="6758" marT="67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Marliza bt. Ramly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8" marR="6758" marT="67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Network Sensor Analysis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8" marR="6758" marT="6758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23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8" marR="6758" marT="67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400" u="none" strike="noStrike" dirty="0" smtClean="0">
                          <a:effectLst/>
                        </a:rPr>
                        <a:t>Dr Mohd </a:t>
                      </a:r>
                      <a:r>
                        <a:rPr lang="sv-SE" sz="1400" u="none" strike="noStrike" dirty="0">
                          <a:effectLst/>
                        </a:rPr>
                        <a:t>Fairuz Iskandar bin Othman </a:t>
                      </a:r>
                      <a:endParaRPr lang="sv-S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8" marR="6758" marT="67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IT Governance And</a:t>
                      </a:r>
                      <a:r>
                        <a:rPr lang="en-US" sz="1400" u="none" strike="noStrike" baseline="0" dirty="0">
                          <a:effectLst/>
                        </a:rPr>
                        <a:t> Management</a:t>
                      </a:r>
                      <a:r>
                        <a:rPr lang="en-US" sz="1400" u="none" strike="noStrike" dirty="0">
                          <a:effectLst/>
                        </a:rPr>
                        <a:t>, IT Security, </a:t>
                      </a:r>
                      <a:r>
                        <a:rPr lang="en-US" sz="1400" u="none" strike="noStrike" dirty="0" err="1">
                          <a:effectLst/>
                        </a:rPr>
                        <a:t>NeuroIS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8" marR="6758" marT="6758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5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8" marR="6758" marT="67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 smtClean="0">
                          <a:effectLst/>
                        </a:rPr>
                        <a:t>Mohd</a:t>
                      </a:r>
                      <a:r>
                        <a:rPr lang="en-US" sz="1400" u="none" strike="noStrike" dirty="0">
                          <a:effectLst/>
                        </a:rPr>
                        <a:t>. </a:t>
                      </a:r>
                      <a:r>
                        <a:rPr lang="en-US" sz="1400" u="none" strike="noStrike" dirty="0" err="1">
                          <a:effectLst/>
                        </a:rPr>
                        <a:t>Rizuan</a:t>
                      </a:r>
                      <a:r>
                        <a:rPr lang="en-US" sz="1400" u="none" strike="noStrike" dirty="0">
                          <a:effectLst/>
                        </a:rPr>
                        <a:t> bin </a:t>
                      </a:r>
                      <a:r>
                        <a:rPr lang="en-US" sz="1400" u="none" strike="noStrike" dirty="0" err="1">
                          <a:effectLst/>
                        </a:rPr>
                        <a:t>Baharon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8" marR="6758" marT="67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Cryptography, Cloud Security, Privacy-preserving Data Aggregation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8" marR="6758" marT="6758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69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5442818" cy="129302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13.0 </a:t>
            </a:r>
            <a:r>
              <a:rPr lang="en-US" sz="3200" b="1" dirty="0"/>
              <a:t>Lecturer’s expertise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42</a:t>
            </a:fld>
            <a:endParaRPr lang="en-US" altLang="zh-TW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234783"/>
              </p:ext>
            </p:extLst>
          </p:nvPr>
        </p:nvGraphicFramePr>
        <p:xfrm>
          <a:off x="685800" y="1219200"/>
          <a:ext cx="7956550" cy="47421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2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0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3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47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Muhammad </a:t>
                      </a:r>
                      <a:r>
                        <a:rPr lang="en-US" sz="1400" u="none" strike="noStrike" dirty="0" err="1">
                          <a:effectLst/>
                        </a:rPr>
                        <a:t>Syahrul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Azhar</a:t>
                      </a:r>
                      <a:r>
                        <a:rPr lang="en-US" sz="1400" u="none" strike="noStrike" dirty="0">
                          <a:effectLst/>
                        </a:rPr>
                        <a:t> bin Sani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Network Performance Analysis, Routing In Mobile Ad Hoc Network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Suhaimi</a:t>
                      </a:r>
                      <a:r>
                        <a:rPr lang="en-US" sz="1400" u="none" strike="noStrike" dirty="0">
                          <a:effectLst/>
                        </a:rPr>
                        <a:t> bin </a:t>
                      </a:r>
                      <a:r>
                        <a:rPr lang="en-US" sz="1400" u="none" strike="noStrike" dirty="0" err="1">
                          <a:effectLst/>
                        </a:rPr>
                        <a:t>Basrah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Information Theory, Watermarking, Multimedia</a:t>
                      </a:r>
                      <a:r>
                        <a:rPr lang="en-US" sz="1400" u="none" strike="noStrike" baseline="0" dirty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</a:rPr>
                        <a:t> Networking, Network Coding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 smtClean="0">
                          <a:effectLst/>
                        </a:rPr>
                        <a:t>Dr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err="1" smtClean="0">
                          <a:effectLst/>
                        </a:rPr>
                        <a:t>Syahrulnaziah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bt.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Anawar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Network Routing And Management, Pervasive And Ubiquitous Computing, Human Centric Computing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Dr. </a:t>
                      </a:r>
                      <a:r>
                        <a:rPr lang="en-US" sz="1400" u="none" strike="noStrike" dirty="0" err="1">
                          <a:effectLst/>
                        </a:rPr>
                        <a:t>Wahidah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bt.</a:t>
                      </a:r>
                      <a:r>
                        <a:rPr lang="en-US" sz="1400" u="none" strike="noStrike" dirty="0">
                          <a:effectLst/>
                        </a:rPr>
                        <a:t> Md. Shah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P2P Network, Network Performance Analysis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Dr.</a:t>
                      </a:r>
                      <a:r>
                        <a:rPr lang="en-US" sz="1400" u="none" strike="noStrike" baseline="0" dirty="0">
                          <a:effectLst/>
                        </a:rPr>
                        <a:t>  </a:t>
                      </a:r>
                      <a:r>
                        <a:rPr lang="en-US" sz="1400" u="none" strike="noStrike" dirty="0" err="1">
                          <a:effectLst/>
                        </a:rPr>
                        <a:t>Zaheera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binti</a:t>
                      </a:r>
                      <a:r>
                        <a:rPr lang="en-US" sz="1400" u="none" strike="noStrike" dirty="0">
                          <a:effectLst/>
                        </a:rPr>
                        <a:t> Zainal </a:t>
                      </a:r>
                      <a:r>
                        <a:rPr lang="en-US" sz="1400" u="none" strike="noStrike" dirty="0" err="1">
                          <a:effectLst/>
                        </a:rPr>
                        <a:t>Abidin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Network Management, Network Security, Wireless Security, Image Processing, Pattern Recognition And Biometrics.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Zakiah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bt.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Ayop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Network Routing , Network Performance Analysis.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4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Dr Zurina bt. Sa'aya 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Information Retrieval, Recommender System.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4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Dr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err="1" smtClean="0">
                          <a:effectLst/>
                        </a:rPr>
                        <a:t>Raihana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Syahirah</a:t>
                      </a:r>
                      <a:r>
                        <a:rPr lang="en-US" sz="1400" u="none" strike="noStrike" dirty="0">
                          <a:effectLst/>
                        </a:rPr>
                        <a:t> Abdullah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Network </a:t>
                      </a:r>
                      <a:r>
                        <a:rPr lang="en-US" sz="1400" u="none" strike="noStrike" dirty="0" err="1">
                          <a:effectLst/>
                        </a:rPr>
                        <a:t>Securiry</a:t>
                      </a:r>
                      <a:r>
                        <a:rPr lang="en-US" sz="1400" u="none" strike="noStrike" dirty="0">
                          <a:effectLst/>
                        </a:rPr>
                        <a:t>, Malware And Network Analysis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4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Dr</a:t>
                      </a:r>
                      <a:r>
                        <a:rPr lang="en-US" sz="1400" u="none" strike="noStrike" dirty="0" smtClean="0">
                          <a:effectLst/>
                        </a:rPr>
                        <a:t> Nur Fadzilah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Othman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Information Security, Privacy, Usable Security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4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Irda</a:t>
                      </a:r>
                      <a:r>
                        <a:rPr lang="en-U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Roslan</a:t>
                      </a:r>
                      <a:endParaRPr lang="en-US" sz="14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WLAN, Computer System and Communication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90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734" y="0"/>
            <a:ext cx="5442818" cy="129302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13.0 </a:t>
            </a:r>
            <a:r>
              <a:rPr lang="en-US" sz="3200" b="1" dirty="0"/>
              <a:t>Lecturer’s expertise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43</a:t>
            </a:fld>
            <a:endParaRPr lang="en-US" altLang="zh-TW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638279"/>
              </p:ext>
            </p:extLst>
          </p:nvPr>
        </p:nvGraphicFramePr>
        <p:xfrm>
          <a:off x="685800" y="1219200"/>
          <a:ext cx="7956550" cy="21861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2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0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3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47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Erman</a:t>
                      </a:r>
                      <a:r>
                        <a:rPr lang="en-US" sz="1600" u="none" strike="noStrike" dirty="0">
                          <a:effectLst/>
                        </a:rPr>
                        <a:t> Hamid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Network Performance Analysis, Routing In Mobile Ad Hoc Network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Nor </a:t>
                      </a:r>
                      <a:r>
                        <a:rPr lang="en-US" sz="1600" dirty="0" err="1" smtClean="0"/>
                        <a:t>Azman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/>
                        <a:t>Mat </a:t>
                      </a:r>
                      <a:r>
                        <a:rPr lang="en-US" sz="1600" dirty="0" err="1"/>
                        <a:t>Ariff</a:t>
                      </a:r>
                      <a:endParaRPr lang="ms-MY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Pattern Recognition</a:t>
                      </a:r>
                      <a:r>
                        <a:rPr lang="en-US" sz="1600" baseline="0" dirty="0"/>
                        <a:t> And Network Management</a:t>
                      </a:r>
                      <a:endParaRPr lang="ms-MY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Ariff</a:t>
                      </a:r>
                      <a:r>
                        <a:rPr lang="en-US" sz="1600" u="none" strike="noStrike" dirty="0">
                          <a:effectLst/>
                        </a:rPr>
                        <a:t> bin Idris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Wireless Network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548"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6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6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Mohd</a:t>
                      </a:r>
                      <a:r>
                        <a:rPr lang="en-US" sz="16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Najwan</a:t>
                      </a:r>
                      <a:r>
                        <a:rPr lang="en-US" sz="16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Khambari</a:t>
                      </a:r>
                      <a:endParaRPr lang="en-US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1" marR="6601" marT="6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Networking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1" marR="6601" marT="6601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5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00900" cy="1485900"/>
          </a:xfrm>
        </p:spPr>
        <p:txBody>
          <a:bodyPr>
            <a:normAutofit/>
          </a:bodyPr>
          <a:lstStyle/>
          <a:p>
            <a:r>
              <a:rPr lang="en-MY" sz="3200" b="1" dirty="0" smtClean="0"/>
              <a:t>14.1 </a:t>
            </a:r>
            <a:r>
              <a:rPr lang="en-MY" sz="3200" b="1" dirty="0" smtClean="0"/>
              <a:t>Others - FYP </a:t>
            </a:r>
            <a:r>
              <a:rPr lang="en-MY" sz="3200" b="1" dirty="0"/>
              <a:t>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200900" cy="3581400"/>
          </a:xfrm>
        </p:spPr>
        <p:txBody>
          <a:bodyPr>
            <a:noAutofit/>
          </a:bodyPr>
          <a:lstStyle/>
          <a:p>
            <a:r>
              <a:rPr lang="en-MY" sz="2400" dirty="0" smtClean="0"/>
              <a:t>Available in </a:t>
            </a:r>
            <a:r>
              <a:rPr lang="en-MY" sz="2400" dirty="0" err="1" smtClean="0"/>
              <a:t>ULearn</a:t>
            </a:r>
            <a:r>
              <a:rPr lang="en-MY" sz="2400" dirty="0" smtClean="0"/>
              <a:t>:</a:t>
            </a:r>
          </a:p>
          <a:p>
            <a:pPr lvl="1"/>
            <a:r>
              <a:rPr lang="en-MY" sz="2400" dirty="0" smtClean="0"/>
              <a:t>FYP Implementation Guidance (</a:t>
            </a:r>
            <a:r>
              <a:rPr lang="en-MY" sz="2400" dirty="0" err="1" smtClean="0"/>
              <a:t>Panduan</a:t>
            </a:r>
            <a:r>
              <a:rPr lang="en-MY" sz="2400" dirty="0" smtClean="0"/>
              <a:t> </a:t>
            </a:r>
            <a:r>
              <a:rPr lang="en-MY" sz="2400" dirty="0" err="1" smtClean="0"/>
              <a:t>Perlaksanaan</a:t>
            </a:r>
            <a:r>
              <a:rPr lang="en-MY" sz="2400" dirty="0" smtClean="0"/>
              <a:t> PSM)</a:t>
            </a:r>
          </a:p>
          <a:p>
            <a:pPr lvl="2"/>
            <a:r>
              <a:rPr lang="en-MY" sz="2400" dirty="0" smtClean="0"/>
              <a:t>Complete info about FYP execution for committee, supervisors and students.</a:t>
            </a:r>
          </a:p>
          <a:p>
            <a:pPr lvl="1"/>
            <a:r>
              <a:rPr lang="en-MY" sz="2400" dirty="0" smtClean="0"/>
              <a:t>FYP </a:t>
            </a:r>
            <a:r>
              <a:rPr lang="en-MY" sz="2400" dirty="0"/>
              <a:t>W</a:t>
            </a:r>
            <a:r>
              <a:rPr lang="en-MY" sz="2400" dirty="0" smtClean="0"/>
              <a:t>riting Guidance (</a:t>
            </a:r>
            <a:r>
              <a:rPr lang="en-MY" sz="2400" dirty="0" err="1" smtClean="0"/>
              <a:t>Panduan</a:t>
            </a:r>
            <a:r>
              <a:rPr lang="en-MY" sz="2400" dirty="0" smtClean="0"/>
              <a:t> </a:t>
            </a:r>
            <a:r>
              <a:rPr lang="en-MY" sz="2400" dirty="0" err="1" smtClean="0"/>
              <a:t>Penulisan</a:t>
            </a:r>
            <a:r>
              <a:rPr lang="en-MY" sz="2400" dirty="0" smtClean="0"/>
              <a:t> PSM)</a:t>
            </a:r>
          </a:p>
          <a:p>
            <a:pPr lvl="2"/>
            <a:r>
              <a:rPr lang="en-MY" sz="2400" dirty="0" smtClean="0"/>
              <a:t>Complete info about content of FYP report and formatting.</a:t>
            </a:r>
          </a:p>
          <a:p>
            <a:pPr lvl="2"/>
            <a:r>
              <a:rPr lang="en-MY" sz="2400" dirty="0" smtClean="0"/>
              <a:t>Refer to BITC &amp; BITZ section (for guidance on FYP contents)</a:t>
            </a:r>
          </a:p>
          <a:p>
            <a:pPr lvl="1"/>
            <a:r>
              <a:rPr lang="en-MY" sz="2400" dirty="0" smtClean="0"/>
              <a:t>Project Proposal Form</a:t>
            </a:r>
          </a:p>
          <a:p>
            <a:pPr marL="457200" lvl="1" indent="0">
              <a:buNone/>
            </a:pP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9431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200900" cy="1485900"/>
          </a:xfrm>
        </p:spPr>
        <p:txBody>
          <a:bodyPr>
            <a:normAutofit/>
          </a:bodyPr>
          <a:lstStyle/>
          <a:p>
            <a:r>
              <a:rPr lang="en-MY" sz="3200" b="1" dirty="0" smtClean="0"/>
              <a:t>14.2 </a:t>
            </a:r>
            <a:r>
              <a:rPr lang="en-MY" sz="3200" b="1" dirty="0"/>
              <a:t>Others </a:t>
            </a:r>
            <a:r>
              <a:rPr lang="en-MY" sz="3200" b="1" dirty="0" smtClean="0"/>
              <a:t>– Things to do now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7518"/>
            <a:ext cx="2584464" cy="3581400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ULearn</a:t>
            </a:r>
            <a:endParaRPr lang="en-US" sz="1800" dirty="0" smtClean="0"/>
          </a:p>
          <a:p>
            <a:r>
              <a:rPr lang="en-US" sz="1800" dirty="0" smtClean="0"/>
              <a:t>Enroll BITU 3973 Final Year Project 1 (FYP1/PSM1) course page</a:t>
            </a:r>
          </a:p>
          <a:p>
            <a:r>
              <a:rPr lang="en-US" sz="1800" dirty="0" smtClean="0"/>
              <a:t>Get all documents related for BITC &amp; </a:t>
            </a:r>
            <a:r>
              <a:rPr lang="en-US" sz="1800" dirty="0" smtClean="0"/>
              <a:t>BITZ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64" y="2709863"/>
            <a:ext cx="6305536" cy="30813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064" y="1113818"/>
            <a:ext cx="6305536" cy="15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200900" cy="1485900"/>
          </a:xfrm>
        </p:spPr>
        <p:txBody>
          <a:bodyPr>
            <a:normAutofit/>
          </a:bodyPr>
          <a:lstStyle/>
          <a:p>
            <a:r>
              <a:rPr lang="en-MY" sz="3200" b="1" dirty="0" smtClean="0"/>
              <a:t>14.2 </a:t>
            </a:r>
            <a:r>
              <a:rPr lang="en-MY" sz="3200" b="1" dirty="0"/>
              <a:t>Others – Things to do </a:t>
            </a:r>
            <a:r>
              <a:rPr lang="en-MY" sz="3200" b="1" dirty="0" smtClean="0"/>
              <a:t>now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219200"/>
            <a:ext cx="7200900" cy="3581400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/>
              <a:t>Project Proposal FYP 1</a:t>
            </a:r>
          </a:p>
          <a:p>
            <a:pPr lvl="1"/>
            <a:r>
              <a:rPr lang="en-US" sz="2600" dirty="0" smtClean="0"/>
              <a:t>Seek and engage with supervisor (SV)</a:t>
            </a:r>
          </a:p>
          <a:p>
            <a:pPr lvl="1"/>
            <a:r>
              <a:rPr lang="en-US" sz="2600" dirty="0" smtClean="0"/>
              <a:t>Discuss feasible project with SV</a:t>
            </a:r>
          </a:p>
          <a:p>
            <a:pPr lvl="1"/>
            <a:r>
              <a:rPr lang="en-US" sz="2600" dirty="0" smtClean="0"/>
              <a:t>Ask SV to sign the *form to confirm on the proposed project, then submit the hardcopy of the proposal form to FYP </a:t>
            </a:r>
            <a:r>
              <a:rPr lang="en-US" sz="2600" dirty="0" err="1" smtClean="0"/>
              <a:t>committtee</a:t>
            </a:r>
            <a:r>
              <a:rPr lang="en-US" sz="2600" dirty="0" smtClean="0"/>
              <a:t> (BITC/BITZ) by Week 1, </a:t>
            </a:r>
            <a:r>
              <a:rPr lang="en-US" sz="2600" dirty="0" err="1" smtClean="0"/>
              <a:t>Sem</a:t>
            </a:r>
            <a:r>
              <a:rPr lang="en-US" sz="2600" dirty="0" smtClean="0"/>
              <a:t> 2 </a:t>
            </a:r>
            <a:r>
              <a:rPr lang="en-US" sz="2600" dirty="0" smtClean="0"/>
              <a:t>2021/2022.</a:t>
            </a:r>
            <a:endParaRPr lang="en-US" sz="2600" dirty="0" smtClean="0"/>
          </a:p>
          <a:p>
            <a:pPr lvl="1"/>
            <a:r>
              <a:rPr lang="en-US" sz="2600" dirty="0" smtClean="0"/>
              <a:t>However, early discussion and draft proposal submission to supervisor and FYP Committee (before </a:t>
            </a:r>
            <a:r>
              <a:rPr lang="en-US" sz="2600" dirty="0" err="1" smtClean="0"/>
              <a:t>Sem</a:t>
            </a:r>
            <a:r>
              <a:rPr lang="en-US" sz="2600" dirty="0" smtClean="0"/>
              <a:t> 1 Break) is encouraged.</a:t>
            </a:r>
          </a:p>
          <a:p>
            <a:pPr lvl="1">
              <a:buNone/>
            </a:pPr>
            <a:r>
              <a:rPr lang="en-US" sz="2600" dirty="0" smtClean="0"/>
              <a:t>* Fill up project proposal form (download from course page)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9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54" y="139479"/>
            <a:ext cx="7200900" cy="14859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14.3 </a:t>
            </a:r>
            <a:r>
              <a:rPr lang="en-US" sz="3200" b="1" dirty="0"/>
              <a:t>Others </a:t>
            </a:r>
            <a:r>
              <a:rPr lang="en-US" sz="3200" b="1" dirty="0" smtClean="0"/>
              <a:t>– E-PSM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949" y="1147441"/>
            <a:ext cx="7200900" cy="3581400"/>
          </a:xfrm>
        </p:spPr>
        <p:txBody>
          <a:bodyPr/>
          <a:lstStyle/>
          <a:p>
            <a:r>
              <a:rPr lang="en-US" dirty="0" smtClean="0"/>
              <a:t>Collection of documents related to FYP 1 &amp; FYP 2 projects</a:t>
            </a:r>
          </a:p>
          <a:p>
            <a:pPr lvl="1"/>
            <a:r>
              <a:rPr lang="en-US" dirty="0" smtClean="0"/>
              <a:t>Uploaded by students</a:t>
            </a:r>
          </a:p>
          <a:p>
            <a:pPr lvl="1"/>
            <a:r>
              <a:rPr lang="en-US" dirty="0" smtClean="0"/>
              <a:t>Reviewed &amp; commented by supervisors</a:t>
            </a:r>
          </a:p>
          <a:p>
            <a:pPr lvl="1"/>
            <a:r>
              <a:rPr lang="en-US" dirty="0" smtClean="0"/>
              <a:t>Managed by the FYP committee</a:t>
            </a:r>
          </a:p>
          <a:p>
            <a:r>
              <a:rPr lang="en-US" dirty="0" smtClean="0"/>
              <a:t>Available on the 1</a:t>
            </a:r>
            <a:r>
              <a:rPr lang="en-US" baseline="30000" dirty="0" smtClean="0"/>
              <a:t>st</a:t>
            </a:r>
            <a:r>
              <a:rPr lang="en-US" dirty="0" smtClean="0"/>
              <a:t> week of </a:t>
            </a:r>
            <a:r>
              <a:rPr lang="en-US" dirty="0" err="1" smtClean="0"/>
              <a:t>Sem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10022" y="3276600"/>
            <a:ext cx="280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https://pres.utem.edu.my/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168" t="13704" r="16249" b="10741"/>
          <a:stretch/>
        </p:blipFill>
        <p:spPr>
          <a:xfrm>
            <a:off x="2543921" y="3654792"/>
            <a:ext cx="5702332" cy="304522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543921" y="5105400"/>
            <a:ext cx="580279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Oval 7"/>
          <p:cNvSpPr/>
          <p:nvPr/>
        </p:nvSpPr>
        <p:spPr>
          <a:xfrm>
            <a:off x="5334000" y="4212336"/>
            <a:ext cx="580279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078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886700" cy="5181600"/>
          </a:xfrm>
        </p:spPr>
        <p:txBody>
          <a:bodyPr>
            <a:normAutofit/>
          </a:bodyPr>
          <a:lstStyle/>
          <a:p>
            <a:r>
              <a:rPr lang="en-MY" sz="2400" dirty="0" smtClean="0"/>
              <a:t>Any </a:t>
            </a:r>
            <a:r>
              <a:rPr lang="en-MY" sz="2400" dirty="0"/>
              <a:t>queries/further info, please refer to:</a:t>
            </a:r>
          </a:p>
          <a:p>
            <a:pPr lvl="1"/>
            <a:r>
              <a:rPr lang="en-MY" sz="2400" dirty="0" smtClean="0"/>
              <a:t>FYP </a:t>
            </a:r>
            <a:r>
              <a:rPr lang="en-MY" sz="2400" dirty="0"/>
              <a:t>Committee, </a:t>
            </a:r>
            <a:r>
              <a:rPr lang="en-MY" sz="2400" dirty="0" smtClean="0"/>
              <a:t>BITC</a:t>
            </a:r>
            <a:endParaRPr lang="en-MY" sz="2400" dirty="0"/>
          </a:p>
          <a:p>
            <a:pPr lvl="2"/>
            <a:r>
              <a:rPr lang="en-MY" sz="2400" dirty="0" err="1"/>
              <a:t>Dr.</a:t>
            </a:r>
            <a:r>
              <a:rPr lang="en-MY" sz="2400" dirty="0"/>
              <a:t>  </a:t>
            </a:r>
            <a:r>
              <a:rPr lang="en-MY" sz="2400" dirty="0" err="1"/>
              <a:t>Zaheera</a:t>
            </a:r>
            <a:r>
              <a:rPr lang="en-MY" sz="2400" dirty="0"/>
              <a:t> </a:t>
            </a:r>
            <a:r>
              <a:rPr lang="en-MY" sz="2400" dirty="0" err="1"/>
              <a:t>binti</a:t>
            </a:r>
            <a:r>
              <a:rPr lang="en-MY" sz="2400" dirty="0"/>
              <a:t> Zainal </a:t>
            </a:r>
            <a:r>
              <a:rPr lang="en-MY" sz="2400" dirty="0" err="1"/>
              <a:t>Abidin</a:t>
            </a:r>
            <a:r>
              <a:rPr lang="en-MY" sz="2400" dirty="0"/>
              <a:t> </a:t>
            </a:r>
            <a:r>
              <a:rPr lang="en-MY" sz="2400" dirty="0" smtClean="0"/>
              <a:t>: </a:t>
            </a:r>
            <a:r>
              <a:rPr lang="en-MY" sz="2400" dirty="0" smtClean="0">
                <a:hlinkClick r:id="rId2"/>
              </a:rPr>
              <a:t>zaheera@utem.edu.my</a:t>
            </a:r>
            <a:endParaRPr lang="en-MY" sz="2400" dirty="0" smtClean="0"/>
          </a:p>
          <a:p>
            <a:pPr lvl="1"/>
            <a:r>
              <a:rPr lang="en-MY" sz="2400" dirty="0" smtClean="0"/>
              <a:t>FYP </a:t>
            </a:r>
            <a:r>
              <a:rPr lang="en-MY" sz="2400" dirty="0"/>
              <a:t>Committee, </a:t>
            </a:r>
            <a:r>
              <a:rPr lang="en-MY" sz="2400" dirty="0" smtClean="0"/>
              <a:t>BITZ</a:t>
            </a:r>
            <a:endParaRPr lang="en-MY" sz="2400" dirty="0"/>
          </a:p>
          <a:p>
            <a:pPr lvl="2"/>
            <a:r>
              <a:rPr lang="en-MY" sz="2400" dirty="0" smtClean="0"/>
              <a:t>Dr </a:t>
            </a:r>
            <a:r>
              <a:rPr lang="en-MY" sz="2400" dirty="0" smtClean="0"/>
              <a:t>Nur Fadzilah </a:t>
            </a:r>
            <a:r>
              <a:rPr lang="en-MY" sz="2400" dirty="0" err="1" smtClean="0"/>
              <a:t>binti</a:t>
            </a:r>
            <a:r>
              <a:rPr lang="en-MY" sz="2400" dirty="0" smtClean="0"/>
              <a:t> Othman: </a:t>
            </a:r>
            <a:r>
              <a:rPr lang="en-MY" sz="2400" dirty="0" smtClean="0">
                <a:hlinkClick r:id="rId3"/>
              </a:rPr>
              <a:t>fadzilah.othman@utem.edu.my</a:t>
            </a:r>
            <a:endParaRPr lang="en-MY" sz="2400" dirty="0"/>
          </a:p>
          <a:p>
            <a:pPr lvl="1"/>
            <a:r>
              <a:rPr lang="en-MY" sz="2400" dirty="0"/>
              <a:t>Your supervisor</a:t>
            </a:r>
          </a:p>
          <a:p>
            <a:pPr marL="0" indent="0">
              <a:buNone/>
            </a:pPr>
            <a:endParaRPr lang="en-MY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00900" cy="14859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14.4 </a:t>
            </a:r>
            <a:r>
              <a:rPr lang="en-US" sz="3200" b="1" dirty="0"/>
              <a:t>Others</a:t>
            </a:r>
            <a:r>
              <a:rPr lang="en-US" sz="3200" b="1" dirty="0" smtClean="0"/>
              <a:t>– FYP Committee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5769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200900" cy="14859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R</a:t>
            </a:r>
            <a:r>
              <a:rPr lang="en-US" sz="3200" b="1" dirty="0" smtClean="0"/>
              <a:t>eferences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979" y="1905000"/>
            <a:ext cx="7200900" cy="3581400"/>
          </a:xfrm>
        </p:spPr>
        <p:txBody>
          <a:bodyPr>
            <a:normAutofit/>
          </a:bodyPr>
          <a:lstStyle/>
          <a:p>
            <a:r>
              <a:rPr lang="en-US" sz="2000" dirty="0" err="1"/>
              <a:t>Buku</a:t>
            </a:r>
            <a:r>
              <a:rPr lang="en-US" sz="2000" dirty="0"/>
              <a:t> </a:t>
            </a:r>
            <a:r>
              <a:rPr lang="en-US" sz="2000" dirty="0" err="1"/>
              <a:t>Panduan</a:t>
            </a:r>
            <a:r>
              <a:rPr lang="en-US" sz="2000" dirty="0"/>
              <a:t> </a:t>
            </a:r>
            <a:r>
              <a:rPr lang="en-US" sz="2000" dirty="0" err="1"/>
              <a:t>Akademik</a:t>
            </a:r>
            <a:r>
              <a:rPr lang="en-US" sz="2000" dirty="0"/>
              <a:t> FTMK</a:t>
            </a:r>
          </a:p>
          <a:p>
            <a:r>
              <a:rPr lang="en-US" sz="2000" dirty="0"/>
              <a:t>Format </a:t>
            </a:r>
            <a:r>
              <a:rPr lang="en-US" sz="2000" dirty="0" err="1"/>
              <a:t>Panduan</a:t>
            </a:r>
            <a:r>
              <a:rPr lang="en-US" sz="2000" dirty="0"/>
              <a:t> </a:t>
            </a:r>
            <a:r>
              <a:rPr lang="en-US" sz="2000" dirty="0" err="1"/>
              <a:t>Penulisan</a:t>
            </a:r>
            <a:r>
              <a:rPr lang="en-US" sz="2000" dirty="0"/>
              <a:t> </a:t>
            </a:r>
            <a:r>
              <a:rPr lang="en-US" sz="2000" dirty="0" err="1"/>
              <a:t>Laporan</a:t>
            </a:r>
            <a:r>
              <a:rPr lang="en-US" sz="2000" dirty="0"/>
              <a:t> </a:t>
            </a:r>
            <a:r>
              <a:rPr lang="en-US" sz="2000" dirty="0" err="1"/>
              <a:t>Projek</a:t>
            </a:r>
            <a:r>
              <a:rPr lang="en-US" sz="2000" dirty="0"/>
              <a:t> </a:t>
            </a:r>
            <a:r>
              <a:rPr lang="en-US" sz="2000" dirty="0" err="1"/>
              <a:t>Sarjana</a:t>
            </a:r>
            <a:r>
              <a:rPr lang="en-US" sz="2000" dirty="0"/>
              <a:t> </a:t>
            </a:r>
            <a:r>
              <a:rPr lang="en-US" sz="2000" dirty="0" err="1"/>
              <a:t>Muda</a:t>
            </a:r>
            <a:r>
              <a:rPr lang="en-US" sz="2000" dirty="0"/>
              <a:t> FTMK</a:t>
            </a:r>
          </a:p>
          <a:p>
            <a:r>
              <a:rPr lang="en-US" sz="2000" dirty="0" err="1" smtClean="0"/>
              <a:t>ULearn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49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8153400" cy="129302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1.2 Introduction – Required elements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648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PSM </a:t>
            </a:r>
            <a:r>
              <a:rPr lang="en-US" sz="2000" dirty="0"/>
              <a:t>project must have at least one of the following elements:</a:t>
            </a:r>
          </a:p>
          <a:p>
            <a:pPr lvl="1"/>
            <a:endParaRPr lang="en-US" b="1" dirty="0"/>
          </a:p>
          <a:p>
            <a:pPr lvl="0"/>
            <a:endParaRPr lang="en-US" alt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5</a:t>
            </a:fld>
            <a:endParaRPr lang="en-US" altLang="zh-TW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48096915"/>
              </p:ext>
            </p:extLst>
          </p:nvPr>
        </p:nvGraphicFramePr>
        <p:xfrm>
          <a:off x="1219200" y="2057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0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133600"/>
            <a:ext cx="7315200" cy="1825096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/>
              <a:t>Q &amp; 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50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4267200" cy="9906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2.0 How to start your FYP?</a:t>
            </a:r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6</a:t>
            </a:fld>
            <a:endParaRPr lang="en-US" altLang="zh-TW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84359894"/>
              </p:ext>
            </p:extLst>
          </p:nvPr>
        </p:nvGraphicFramePr>
        <p:xfrm>
          <a:off x="685800" y="990600"/>
          <a:ext cx="82296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841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77" y="11723"/>
            <a:ext cx="6377940" cy="129302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2.1 FYP </a:t>
            </a:r>
            <a:r>
              <a:rPr lang="en-US" sz="3200" b="1" dirty="0"/>
              <a:t>Title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955280" cy="4069080"/>
          </a:xfrm>
        </p:spPr>
        <p:txBody>
          <a:bodyPr>
            <a:noAutofit/>
          </a:bodyPr>
          <a:lstStyle/>
          <a:p>
            <a:r>
              <a:rPr lang="en-US" sz="1600" dirty="0"/>
              <a:t>Evaluating KISMET and WIFI Manager as Wireless IDS</a:t>
            </a:r>
          </a:p>
          <a:p>
            <a:r>
              <a:rPr lang="en-US" sz="1600" dirty="0"/>
              <a:t>Development of Dual-IP Web Based Router Configuration System</a:t>
            </a:r>
          </a:p>
          <a:p>
            <a:r>
              <a:rPr lang="en-US" sz="1600" dirty="0"/>
              <a:t>Development of Remote System for Home-Light Management</a:t>
            </a:r>
          </a:p>
          <a:p>
            <a:r>
              <a:rPr lang="en-US" sz="1600" dirty="0"/>
              <a:t>Development of </a:t>
            </a:r>
            <a:r>
              <a:rPr lang="en-US" sz="1600" dirty="0" err="1"/>
              <a:t>WebCam</a:t>
            </a:r>
            <a:r>
              <a:rPr lang="en-US" sz="1600" dirty="0"/>
              <a:t>-SMS-Online </a:t>
            </a:r>
            <a:r>
              <a:rPr lang="en-US" sz="1600" dirty="0" err="1"/>
              <a:t>DataBase</a:t>
            </a:r>
            <a:r>
              <a:rPr lang="en-US" sz="1600" dirty="0"/>
              <a:t> Home Security System</a:t>
            </a:r>
          </a:p>
          <a:p>
            <a:r>
              <a:rPr lang="en-US" sz="1600" dirty="0"/>
              <a:t>Comparison of IPv6 and IPv4 Proxy Server Implementation</a:t>
            </a:r>
          </a:p>
          <a:p>
            <a:r>
              <a:rPr lang="en-US" sz="1600" dirty="0"/>
              <a:t>Analysis of Botnet Analysis using DNS Traffic</a:t>
            </a:r>
          </a:p>
          <a:p>
            <a:r>
              <a:rPr lang="en-US" sz="1600" dirty="0"/>
              <a:t>Web Based Device Control and Communication via Parallel Port</a:t>
            </a:r>
          </a:p>
          <a:p>
            <a:r>
              <a:rPr lang="en-US" sz="1600" dirty="0"/>
              <a:t>Comparison of QOS in IPv4 and IPv6 Network Environment</a:t>
            </a:r>
          </a:p>
          <a:p>
            <a:r>
              <a:rPr lang="en-US" sz="1600" dirty="0"/>
              <a:t>Comparison of VOIP Performance on IPv4 and IPv6 Network</a:t>
            </a:r>
          </a:p>
          <a:p>
            <a:r>
              <a:rPr lang="en-US" sz="1600" dirty="0"/>
              <a:t>Comparison between IPv4 and IPv6 over Wireless LAN Technology</a:t>
            </a:r>
          </a:p>
          <a:p>
            <a:r>
              <a:rPr lang="en-US" sz="1600" dirty="0"/>
              <a:t>The Study of IP Spoofing</a:t>
            </a:r>
          </a:p>
          <a:p>
            <a:r>
              <a:rPr lang="en-US" sz="1600" dirty="0"/>
              <a:t>A Simulation of Elliptic Curve </a:t>
            </a:r>
            <a:r>
              <a:rPr lang="en-US" sz="1600" dirty="0" err="1"/>
              <a:t>Diffie</a:t>
            </a:r>
            <a:r>
              <a:rPr lang="en-US" sz="1600" dirty="0"/>
              <a:t>-Hellman as a Teaching Tool</a:t>
            </a:r>
          </a:p>
          <a:p>
            <a:r>
              <a:rPr lang="en-US" sz="1600" dirty="0"/>
              <a:t>AES and DES System as a Teaching Tool</a:t>
            </a:r>
          </a:p>
          <a:p>
            <a:r>
              <a:rPr lang="en-US" sz="1600" dirty="0"/>
              <a:t>Implementation of Network Rendering Farm Using Farmer-Joe Engine</a:t>
            </a:r>
          </a:p>
          <a:p>
            <a:r>
              <a:rPr lang="en-US" sz="1600" dirty="0"/>
              <a:t>Development of Bluetooth Quiz System for Network Security Subject in FTMK</a:t>
            </a:r>
          </a:p>
          <a:p>
            <a:r>
              <a:rPr lang="en-US" sz="1400" dirty="0"/>
              <a:t>Development of Dirham Point of Sale System with Infrared Technology Enhancement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23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612" y="115486"/>
            <a:ext cx="6377940" cy="129302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2.1 FYP </a:t>
            </a:r>
            <a:r>
              <a:rPr lang="en-US" sz="3200" b="1" dirty="0"/>
              <a:t>Title (Example</a:t>
            </a:r>
            <a:r>
              <a:rPr lang="en-US" sz="3200" b="1" dirty="0" smtClean="0"/>
              <a:t>) -</a:t>
            </a:r>
            <a:r>
              <a:rPr lang="en-US" sz="3200" b="1" dirty="0" err="1" smtClean="0"/>
              <a:t>cont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55280" cy="4069080"/>
          </a:xfrm>
        </p:spPr>
        <p:txBody>
          <a:bodyPr>
            <a:noAutofit/>
          </a:bodyPr>
          <a:lstStyle/>
          <a:p>
            <a:r>
              <a:rPr lang="en-US" sz="1400" dirty="0"/>
              <a:t>Cash on delivery system using Raspberry PI Barcode Scanner</a:t>
            </a:r>
          </a:p>
          <a:p>
            <a:r>
              <a:rPr lang="en-US" sz="1400" dirty="0"/>
              <a:t>Book Reader For Blind People</a:t>
            </a:r>
          </a:p>
          <a:p>
            <a:r>
              <a:rPr lang="en-US" sz="1400" dirty="0" smtClean="0"/>
              <a:t>The </a:t>
            </a:r>
            <a:r>
              <a:rPr lang="en-US" sz="1400" dirty="0"/>
              <a:t>Vehicles Access Entry using Raspberry PI and RFID</a:t>
            </a:r>
          </a:p>
          <a:p>
            <a:r>
              <a:rPr lang="en-US" sz="1400" dirty="0"/>
              <a:t>Smart Door Notify</a:t>
            </a:r>
          </a:p>
          <a:p>
            <a:r>
              <a:rPr lang="en-US" sz="1400" dirty="0"/>
              <a:t>Image restoration using inverse filter and wavelet-based image</a:t>
            </a:r>
          </a:p>
          <a:p>
            <a:r>
              <a:rPr lang="en-US" sz="1400" dirty="0"/>
              <a:t>Recognize type of trees by its leaves using statistical method in pattern recognition</a:t>
            </a:r>
          </a:p>
          <a:p>
            <a:r>
              <a:rPr lang="en-US" sz="1400" dirty="0"/>
              <a:t>Generalized Character Recognition on Car License Plate</a:t>
            </a:r>
          </a:p>
          <a:p>
            <a:r>
              <a:rPr lang="en-US" sz="1400" dirty="0"/>
              <a:t>The segmentation of satellite image using image edge detection and watershed transform techniques</a:t>
            </a:r>
          </a:p>
          <a:p>
            <a:r>
              <a:rPr lang="en-US" sz="1400" dirty="0"/>
              <a:t>Network Design for Universal Cyclone Sdn. Bhd. using System Approach</a:t>
            </a:r>
          </a:p>
          <a:p>
            <a:r>
              <a:rPr lang="en-US" sz="1400" dirty="0"/>
              <a:t>Wireless Signal Strength Monitoring Using Android Apps</a:t>
            </a:r>
          </a:p>
          <a:p>
            <a:r>
              <a:rPr lang="en-US" sz="1400" dirty="0"/>
              <a:t>Smart Home Automation System</a:t>
            </a:r>
          </a:p>
          <a:p>
            <a:r>
              <a:rPr lang="en-US" sz="1400" dirty="0"/>
              <a:t>Network Analysis Performance for </a:t>
            </a:r>
            <a:r>
              <a:rPr lang="en-US" sz="1400" dirty="0" err="1"/>
              <a:t>Majlis</a:t>
            </a:r>
            <a:r>
              <a:rPr lang="en-US" sz="1400" dirty="0"/>
              <a:t> </a:t>
            </a:r>
            <a:r>
              <a:rPr lang="en-US" sz="1400" dirty="0" err="1"/>
              <a:t>Perbandaran</a:t>
            </a:r>
            <a:r>
              <a:rPr lang="en-US" sz="1400" dirty="0"/>
              <a:t> Hang </a:t>
            </a:r>
            <a:r>
              <a:rPr lang="en-US" sz="1400" dirty="0" err="1"/>
              <a:t>Tuah</a:t>
            </a:r>
            <a:r>
              <a:rPr lang="en-US" sz="1400" dirty="0"/>
              <a:t> Jaya Malacca</a:t>
            </a:r>
          </a:p>
          <a:p>
            <a:r>
              <a:rPr lang="en-US" sz="1400" dirty="0"/>
              <a:t>Performance Analysis of Various Switching </a:t>
            </a:r>
            <a:r>
              <a:rPr lang="en-US" sz="1400" dirty="0" smtClean="0"/>
              <a:t>Solutions</a:t>
            </a:r>
            <a:endParaRPr lang="en-US" sz="1400" dirty="0"/>
          </a:p>
          <a:p>
            <a:r>
              <a:rPr lang="en-US" sz="1400" dirty="0"/>
              <a:t>User Acceptance of Crowd Sourcing Technology in Rural and Urban Area in Malaysia</a:t>
            </a:r>
          </a:p>
          <a:p>
            <a:r>
              <a:rPr lang="en-US" sz="1400" dirty="0"/>
              <a:t>Applying Technology Acceptance Model to Compare Network Monitoring System for Educational Purpose</a:t>
            </a:r>
          </a:p>
          <a:p>
            <a:r>
              <a:rPr lang="en-US" sz="1400" dirty="0"/>
              <a:t>Video based Hyper-Focal Imaging Method for Pupil Detection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961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152400"/>
            <a:ext cx="8001000" cy="125969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2.2 FYP </a:t>
            </a:r>
            <a:r>
              <a:rPr lang="en-US" sz="2800" b="1" dirty="0"/>
              <a:t>Title - </a:t>
            </a:r>
            <a:r>
              <a:rPr lang="en-US" sz="2800" b="1" dirty="0" smtClean="0"/>
              <a:t>100% Rejected (Example</a:t>
            </a:r>
            <a:r>
              <a:rPr lang="en-US" sz="28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955280" cy="4069080"/>
          </a:xfrm>
        </p:spPr>
        <p:txBody>
          <a:bodyPr>
            <a:noAutofit/>
          </a:bodyPr>
          <a:lstStyle/>
          <a:p>
            <a:r>
              <a:rPr lang="en-US" sz="2400" dirty="0"/>
              <a:t>DELIMA Bus Online Booking System</a:t>
            </a:r>
          </a:p>
          <a:p>
            <a:r>
              <a:rPr lang="it-IT" sz="2400" dirty="0"/>
              <a:t>E-Tuition Learning Portal via SMS</a:t>
            </a:r>
          </a:p>
          <a:p>
            <a:r>
              <a:rPr lang="en-US" sz="2400" dirty="0"/>
              <a:t>‘</a:t>
            </a:r>
            <a:r>
              <a:rPr lang="en-US" sz="2400" dirty="0" err="1"/>
              <a:t>Mee</a:t>
            </a:r>
            <a:r>
              <a:rPr lang="en-US" sz="2400" dirty="0"/>
              <a:t> </a:t>
            </a:r>
            <a:r>
              <a:rPr lang="en-US" sz="2400" dirty="0" err="1"/>
              <a:t>Goreng</a:t>
            </a:r>
            <a:r>
              <a:rPr lang="en-US" sz="2400" dirty="0"/>
              <a:t> </a:t>
            </a:r>
            <a:r>
              <a:rPr lang="en-US" sz="2400" dirty="0" err="1"/>
              <a:t>Mamak</a:t>
            </a:r>
            <a:r>
              <a:rPr lang="en-US" sz="2400" dirty="0"/>
              <a:t>’ SMS Ordering System</a:t>
            </a:r>
          </a:p>
          <a:p>
            <a:r>
              <a:rPr lang="sv-SE" sz="2400" dirty="0"/>
              <a:t>Lab Reservation System via SMS</a:t>
            </a:r>
          </a:p>
          <a:p>
            <a:r>
              <a:rPr lang="en-US" sz="2400" dirty="0"/>
              <a:t>‘</a:t>
            </a:r>
            <a:r>
              <a:rPr lang="en-US" sz="2400" dirty="0" err="1"/>
              <a:t>Mak</a:t>
            </a:r>
            <a:r>
              <a:rPr lang="en-US" sz="2400" dirty="0"/>
              <a:t> </a:t>
            </a:r>
            <a:r>
              <a:rPr lang="en-US" sz="2400" dirty="0" err="1"/>
              <a:t>Cik</a:t>
            </a:r>
            <a:r>
              <a:rPr lang="en-US" sz="2400" dirty="0"/>
              <a:t> Café’ PDA-SMS Ordering System</a:t>
            </a:r>
          </a:p>
          <a:p>
            <a:r>
              <a:rPr lang="en-US" sz="2400" dirty="0" err="1"/>
              <a:t>UTeM</a:t>
            </a:r>
            <a:r>
              <a:rPr lang="en-US" sz="2400" dirty="0"/>
              <a:t> Bas Booking System via 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2144-A3AB-4012-82BA-03456C02845F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44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43AC056-5A87-4CF2-9278-B220FC8D37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2438</TotalTime>
  <Words>2925</Words>
  <Application>Microsoft Office PowerPoint</Application>
  <PresentationFormat>On-screen Show (4:3)</PresentationFormat>
  <Paragraphs>569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微軟正黑體</vt:lpstr>
      <vt:lpstr>MS PGothic</vt:lpstr>
      <vt:lpstr>Arial</vt:lpstr>
      <vt:lpstr>Calibri</vt:lpstr>
      <vt:lpstr>Century Gothic</vt:lpstr>
      <vt:lpstr>Franklin Gothic Book</vt:lpstr>
      <vt:lpstr>Roboto</vt:lpstr>
      <vt:lpstr>Times New Roman</vt:lpstr>
      <vt:lpstr>Wingdings</vt:lpstr>
      <vt:lpstr>Crop</vt:lpstr>
      <vt:lpstr> FINAL YEAR PROJECT I &amp; II (psm1 &amp; psm2)  BACHELOR OF COMPUTER SCIENCE (NETWORKING)&amp;(COMPUTER SECURITY)     PREPARED BY: PSM/PD COMMITTEE FTMK UTeM</vt:lpstr>
      <vt:lpstr>Outline</vt:lpstr>
      <vt:lpstr>1.0 Introduction – Subject code </vt:lpstr>
      <vt:lpstr>1.1 Introduction – FYP goal</vt:lpstr>
      <vt:lpstr>1.2 Introduction – Required elements</vt:lpstr>
      <vt:lpstr>2.0 How to start your FYP?</vt:lpstr>
      <vt:lpstr>2.1 FYP Title (Example)</vt:lpstr>
      <vt:lpstr>2.1 FYP Title (Example) -cont</vt:lpstr>
      <vt:lpstr>2.2 FYP Title - 100% Rejected (Example)</vt:lpstr>
      <vt:lpstr>3.0 FYP field - Networking</vt:lpstr>
      <vt:lpstr>3.1 FYP field - Security</vt:lpstr>
      <vt:lpstr>4.0 FYP category (Networking) Type I – System/tool development</vt:lpstr>
      <vt:lpstr>4.1 FYP category (Networking) Type II – Analysis</vt:lpstr>
      <vt:lpstr>4.2 FYP category (Security) Type I – System/tool development</vt:lpstr>
      <vt:lpstr>4.3 FYP category (Security) Type II - Analysis</vt:lpstr>
      <vt:lpstr>4.4 FYP Output </vt:lpstr>
      <vt:lpstr>5.0 FYP 1 – Milestones</vt:lpstr>
      <vt:lpstr>5.0 FYP 1 – Milestones</vt:lpstr>
      <vt:lpstr>5.2 FYP 2 Milestones</vt:lpstr>
      <vt:lpstr>5.2 FYP 2 Milestones</vt:lpstr>
      <vt:lpstr>6.0 Student’s responsibility-Approval</vt:lpstr>
      <vt:lpstr>6.1 Student’s responsibility  – HW &amp; SW requirement</vt:lpstr>
      <vt:lpstr>6.2 Student’s responsibility  – Project implementation </vt:lpstr>
      <vt:lpstr>PowerPoint Presentation</vt:lpstr>
      <vt:lpstr>7.0 FYP Problems - Supervisor</vt:lpstr>
      <vt:lpstr>7.1  FYP problems - Students</vt:lpstr>
      <vt:lpstr>8.0 FYP Evaluation</vt:lpstr>
      <vt:lpstr>9.0 Proposal Form</vt:lpstr>
      <vt:lpstr>9.0 Proposal Form</vt:lpstr>
      <vt:lpstr>10.0 FYP 1 &amp; FYP 2 : Log report</vt:lpstr>
      <vt:lpstr>PowerPoint Presentation</vt:lpstr>
      <vt:lpstr>PowerPoint Presentation</vt:lpstr>
      <vt:lpstr>PowerPoint Presentation</vt:lpstr>
      <vt:lpstr>PowerPoint Presentation</vt:lpstr>
      <vt:lpstr>11.3 Literature Review References</vt:lpstr>
      <vt:lpstr>11.4 Report preparation – FYP 1</vt:lpstr>
      <vt:lpstr>11.4 Report preparation – FYP 2</vt:lpstr>
      <vt:lpstr>12.0 Prohibited Action </vt:lpstr>
      <vt:lpstr>12.1 Project TIPs</vt:lpstr>
      <vt:lpstr>13.0 Lecturer’s expertise</vt:lpstr>
      <vt:lpstr>13.0 Lecturer’s expertise</vt:lpstr>
      <vt:lpstr>13.0 Lecturer’s expertise</vt:lpstr>
      <vt:lpstr>13.0 Lecturer’s expertise</vt:lpstr>
      <vt:lpstr>14.1 Others - FYP Documents</vt:lpstr>
      <vt:lpstr>14.2 Others – Things to do now</vt:lpstr>
      <vt:lpstr>14.2 Others – Things to do now</vt:lpstr>
      <vt:lpstr>14.3 Others – E-PSM</vt:lpstr>
      <vt:lpstr>14.4 Others– FYP Committee</vt:lpstr>
      <vt:lpstr>References </vt:lpstr>
      <vt:lpstr>Q &amp; A</vt:lpstr>
    </vt:vector>
  </TitlesOfParts>
  <Company>UTeM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PORJEK SARJANA MUDA  I &amp; II KURSUS IJAZAH SARJANA MUDA SAINS KOMPUTER (RANGKAIAN KOMPUTER)   disediakan oleh: Jawatankuasa Projek Sarjana Muda FTMK, UTEM 2012</dc:title>
  <dc:creator>00681</dc:creator>
  <cp:keywords/>
  <cp:lastModifiedBy>DR. NUR FADZILAH BINTI OTHMAN</cp:lastModifiedBy>
  <cp:revision>200</cp:revision>
  <dcterms:created xsi:type="dcterms:W3CDTF">2012-12-10T00:41:45Z</dcterms:created>
  <dcterms:modified xsi:type="dcterms:W3CDTF">2022-02-17T04:16:34Z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TC024238919991</vt:lpwstr>
  </property>
</Properties>
</file>