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DD6"/>
    <a:srgbClr val="73FB79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645"/>
  </p:normalViewPr>
  <p:slideViewPr>
    <p:cSldViewPr snapToGrid="0" snapToObjects="1">
      <p:cViewPr varScale="1">
        <p:scale>
          <a:sx n="151" d="100"/>
          <a:sy n="15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13941E-2945-4F56-BD18-D2A737D218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0708D1-CCBD-44F2-9F2F-7EF9768BDF08}">
      <dgm:prSet/>
      <dgm:spPr/>
      <dgm:t>
        <a:bodyPr/>
        <a:lstStyle/>
        <a:p>
          <a:r>
            <a:rPr lang="en-MY"/>
            <a:t>Provide the basis for various types of technical explanations</a:t>
          </a:r>
          <a:endParaRPr lang="en-US"/>
        </a:p>
      </dgm:t>
    </dgm:pt>
    <dgm:pt modelId="{966D35D6-FCE4-4FD2-B0EF-E9DFE98F768A}" type="parTrans" cxnId="{C8066CE8-B2D6-4681-90C7-E3C5C94C14E7}">
      <dgm:prSet/>
      <dgm:spPr/>
      <dgm:t>
        <a:bodyPr/>
        <a:lstStyle/>
        <a:p>
          <a:endParaRPr lang="en-US"/>
        </a:p>
      </dgm:t>
    </dgm:pt>
    <dgm:pt modelId="{68D48569-BD98-4B9D-907A-E0392BC863A3}" type="sibTrans" cxnId="{C8066CE8-B2D6-4681-90C7-E3C5C94C14E7}">
      <dgm:prSet/>
      <dgm:spPr/>
      <dgm:t>
        <a:bodyPr/>
        <a:lstStyle/>
        <a:p>
          <a:endParaRPr lang="en-US"/>
        </a:p>
      </dgm:t>
    </dgm:pt>
    <dgm:pt modelId="{BACC5BF0-09E1-4486-A86B-08C7BEDF628C}">
      <dgm:prSet/>
      <dgm:spPr/>
      <dgm:t>
        <a:bodyPr/>
        <a:lstStyle/>
        <a:p>
          <a:r>
            <a:rPr lang="en-MY"/>
            <a:t>Visualize the product </a:t>
          </a:r>
          <a:endParaRPr lang="en-US"/>
        </a:p>
      </dgm:t>
    </dgm:pt>
    <dgm:pt modelId="{2ECD1EAE-9734-4E88-9905-EE64D1FEAEA1}" type="parTrans" cxnId="{A04894C6-C939-4C79-9A58-B011C5EB7897}">
      <dgm:prSet/>
      <dgm:spPr/>
      <dgm:t>
        <a:bodyPr/>
        <a:lstStyle/>
        <a:p>
          <a:endParaRPr lang="en-US"/>
        </a:p>
      </dgm:t>
    </dgm:pt>
    <dgm:pt modelId="{923B6EE9-AF5C-498B-829E-FD37FA7AA618}" type="sibTrans" cxnId="{A04894C6-C939-4C79-9A58-B011C5EB7897}">
      <dgm:prSet/>
      <dgm:spPr/>
      <dgm:t>
        <a:bodyPr/>
        <a:lstStyle/>
        <a:p>
          <a:endParaRPr lang="en-US"/>
        </a:p>
      </dgm:t>
    </dgm:pt>
    <dgm:pt modelId="{8BEB2B33-812B-49A2-997D-FD4C3B195D70}">
      <dgm:prSet/>
      <dgm:spPr/>
      <dgm:t>
        <a:bodyPr/>
        <a:lstStyle/>
        <a:p>
          <a:r>
            <a:rPr lang="en-MY"/>
            <a:t>Learn about the different parts of the product</a:t>
          </a:r>
          <a:endParaRPr lang="en-US"/>
        </a:p>
      </dgm:t>
    </dgm:pt>
    <dgm:pt modelId="{C59ABC76-A801-4459-8A42-FAB7243E7451}" type="parTrans" cxnId="{EFB785C3-CBE1-4868-B0A8-F1DCC0D6C53E}">
      <dgm:prSet/>
      <dgm:spPr/>
      <dgm:t>
        <a:bodyPr/>
        <a:lstStyle/>
        <a:p>
          <a:endParaRPr lang="en-US"/>
        </a:p>
      </dgm:t>
    </dgm:pt>
    <dgm:pt modelId="{CCCCB048-9399-49AA-9329-48BE783A967E}" type="sibTrans" cxnId="{EFB785C3-CBE1-4868-B0A8-F1DCC0D6C53E}">
      <dgm:prSet/>
      <dgm:spPr/>
      <dgm:t>
        <a:bodyPr/>
        <a:lstStyle/>
        <a:p>
          <a:endParaRPr lang="en-US"/>
        </a:p>
      </dgm:t>
    </dgm:pt>
    <dgm:pt modelId="{CCBF0A77-849C-428B-9334-2486CE4D36EF}">
      <dgm:prSet/>
      <dgm:spPr/>
      <dgm:t>
        <a:bodyPr/>
        <a:lstStyle/>
        <a:p>
          <a:r>
            <a:rPr lang="en-MY"/>
            <a:t>Learn about the functions of the product </a:t>
          </a:r>
          <a:endParaRPr lang="en-US"/>
        </a:p>
      </dgm:t>
    </dgm:pt>
    <dgm:pt modelId="{37AA28A9-33D2-4513-9430-E0D68F8BC4AA}" type="parTrans" cxnId="{E24B95EF-2019-4731-94F4-158A3BAAE6A0}">
      <dgm:prSet/>
      <dgm:spPr/>
      <dgm:t>
        <a:bodyPr/>
        <a:lstStyle/>
        <a:p>
          <a:endParaRPr lang="en-US"/>
        </a:p>
      </dgm:t>
    </dgm:pt>
    <dgm:pt modelId="{1BD6968C-4FF2-4F4D-BD07-03A5A04BB248}" type="sibTrans" cxnId="{E24B95EF-2019-4731-94F4-158A3BAAE6A0}">
      <dgm:prSet/>
      <dgm:spPr/>
      <dgm:t>
        <a:bodyPr/>
        <a:lstStyle/>
        <a:p>
          <a:endParaRPr lang="en-US"/>
        </a:p>
      </dgm:t>
    </dgm:pt>
    <dgm:pt modelId="{43C3D9A4-2AA3-4635-BCD8-79369EADD425}">
      <dgm:prSet/>
      <dgm:spPr/>
      <dgm:t>
        <a:bodyPr/>
        <a:lstStyle/>
        <a:p>
          <a:r>
            <a:rPr lang="en-MY"/>
            <a:t>Understand how the product works  </a:t>
          </a:r>
          <a:endParaRPr lang="en-US"/>
        </a:p>
      </dgm:t>
    </dgm:pt>
    <dgm:pt modelId="{79031572-4795-42E0-A666-529F6C98C06B}" type="parTrans" cxnId="{8715F017-A24D-40F5-952D-B5E4B6B2B011}">
      <dgm:prSet/>
      <dgm:spPr/>
      <dgm:t>
        <a:bodyPr/>
        <a:lstStyle/>
        <a:p>
          <a:endParaRPr lang="en-US"/>
        </a:p>
      </dgm:t>
    </dgm:pt>
    <dgm:pt modelId="{529D22CC-94EF-4927-BB59-A832F711B2A1}" type="sibTrans" cxnId="{8715F017-A24D-40F5-952D-B5E4B6B2B011}">
      <dgm:prSet/>
      <dgm:spPr/>
      <dgm:t>
        <a:bodyPr/>
        <a:lstStyle/>
        <a:p>
          <a:endParaRPr lang="en-US"/>
        </a:p>
      </dgm:t>
    </dgm:pt>
    <dgm:pt modelId="{E755C9B3-16D4-41A2-A2AF-471B471D11BC}" type="pres">
      <dgm:prSet presAssocID="{D113941E-2945-4F56-BD18-D2A737D2188A}" presName="root" presStyleCnt="0">
        <dgm:presLayoutVars>
          <dgm:dir/>
          <dgm:resizeHandles val="exact"/>
        </dgm:presLayoutVars>
      </dgm:prSet>
      <dgm:spPr/>
    </dgm:pt>
    <dgm:pt modelId="{9A126FCC-58B8-47D4-9010-FDC2CFA20A25}" type="pres">
      <dgm:prSet presAssocID="{D20708D1-CCBD-44F2-9F2F-7EF9768BDF08}" presName="compNode" presStyleCnt="0"/>
      <dgm:spPr/>
    </dgm:pt>
    <dgm:pt modelId="{87B4D7DA-AFBA-49C9-9B5E-9C4699BAE3DE}" type="pres">
      <dgm:prSet presAssocID="{D20708D1-CCBD-44F2-9F2F-7EF9768BDF08}" presName="bgRect" presStyleLbl="bgShp" presStyleIdx="0" presStyleCnt="5"/>
      <dgm:spPr/>
    </dgm:pt>
    <dgm:pt modelId="{8F1493CF-4310-4E97-9D9D-FD5A5CC8FA1A}" type="pres">
      <dgm:prSet presAssocID="{D20708D1-CCBD-44F2-9F2F-7EF9768BDF0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FC1DDA5-1BDC-4B7D-A31E-2CB2A79D1A3D}" type="pres">
      <dgm:prSet presAssocID="{D20708D1-CCBD-44F2-9F2F-7EF9768BDF08}" presName="spaceRect" presStyleCnt="0"/>
      <dgm:spPr/>
    </dgm:pt>
    <dgm:pt modelId="{0C8DEF5D-7D1F-428B-B5C5-E67DE5CA6C7E}" type="pres">
      <dgm:prSet presAssocID="{D20708D1-CCBD-44F2-9F2F-7EF9768BDF08}" presName="parTx" presStyleLbl="revTx" presStyleIdx="0" presStyleCnt="5">
        <dgm:presLayoutVars>
          <dgm:chMax val="0"/>
          <dgm:chPref val="0"/>
        </dgm:presLayoutVars>
      </dgm:prSet>
      <dgm:spPr/>
    </dgm:pt>
    <dgm:pt modelId="{624DC41F-8B96-4BCA-B569-B90B575B0C48}" type="pres">
      <dgm:prSet presAssocID="{68D48569-BD98-4B9D-907A-E0392BC863A3}" presName="sibTrans" presStyleCnt="0"/>
      <dgm:spPr/>
    </dgm:pt>
    <dgm:pt modelId="{BAE0CFF8-BD81-4735-8047-453E1622C9D0}" type="pres">
      <dgm:prSet presAssocID="{BACC5BF0-09E1-4486-A86B-08C7BEDF628C}" presName="compNode" presStyleCnt="0"/>
      <dgm:spPr/>
    </dgm:pt>
    <dgm:pt modelId="{3943D137-DAA1-49C8-A346-AD0BA6482C7B}" type="pres">
      <dgm:prSet presAssocID="{BACC5BF0-09E1-4486-A86B-08C7BEDF628C}" presName="bgRect" presStyleLbl="bgShp" presStyleIdx="1" presStyleCnt="5"/>
      <dgm:spPr/>
    </dgm:pt>
    <dgm:pt modelId="{ADC531BF-8E78-4127-A3FC-15F0089D6CCD}" type="pres">
      <dgm:prSet presAssocID="{BACC5BF0-09E1-4486-A86B-08C7BEDF628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5FADCD2C-2945-4A2E-8639-06E5E543D5A6}" type="pres">
      <dgm:prSet presAssocID="{BACC5BF0-09E1-4486-A86B-08C7BEDF628C}" presName="spaceRect" presStyleCnt="0"/>
      <dgm:spPr/>
    </dgm:pt>
    <dgm:pt modelId="{5C3E5073-1033-4851-9546-29EFF084FE29}" type="pres">
      <dgm:prSet presAssocID="{BACC5BF0-09E1-4486-A86B-08C7BEDF628C}" presName="parTx" presStyleLbl="revTx" presStyleIdx="1" presStyleCnt="5">
        <dgm:presLayoutVars>
          <dgm:chMax val="0"/>
          <dgm:chPref val="0"/>
        </dgm:presLayoutVars>
      </dgm:prSet>
      <dgm:spPr/>
    </dgm:pt>
    <dgm:pt modelId="{A13A0140-4BD0-4908-86F4-8C198881964A}" type="pres">
      <dgm:prSet presAssocID="{923B6EE9-AF5C-498B-829E-FD37FA7AA618}" presName="sibTrans" presStyleCnt="0"/>
      <dgm:spPr/>
    </dgm:pt>
    <dgm:pt modelId="{489C75B9-24FF-4D1D-A272-AB8808423497}" type="pres">
      <dgm:prSet presAssocID="{8BEB2B33-812B-49A2-997D-FD4C3B195D70}" presName="compNode" presStyleCnt="0"/>
      <dgm:spPr/>
    </dgm:pt>
    <dgm:pt modelId="{65C6099E-219E-4440-A263-B5BAA630D85A}" type="pres">
      <dgm:prSet presAssocID="{8BEB2B33-812B-49A2-997D-FD4C3B195D70}" presName="bgRect" presStyleLbl="bgShp" presStyleIdx="2" presStyleCnt="5"/>
      <dgm:spPr/>
    </dgm:pt>
    <dgm:pt modelId="{409B0BBD-4DF7-453F-A9A2-84D1879FE93C}" type="pres">
      <dgm:prSet presAssocID="{8BEB2B33-812B-49A2-997D-FD4C3B195D7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8C0BA05-2C63-488F-8CDC-A56660C80EFC}" type="pres">
      <dgm:prSet presAssocID="{8BEB2B33-812B-49A2-997D-FD4C3B195D70}" presName="spaceRect" presStyleCnt="0"/>
      <dgm:spPr/>
    </dgm:pt>
    <dgm:pt modelId="{FCB5F960-C75C-4B75-97B1-D9C5644281AF}" type="pres">
      <dgm:prSet presAssocID="{8BEB2B33-812B-49A2-997D-FD4C3B195D70}" presName="parTx" presStyleLbl="revTx" presStyleIdx="2" presStyleCnt="5">
        <dgm:presLayoutVars>
          <dgm:chMax val="0"/>
          <dgm:chPref val="0"/>
        </dgm:presLayoutVars>
      </dgm:prSet>
      <dgm:spPr/>
    </dgm:pt>
    <dgm:pt modelId="{B46E1E84-D2F9-455E-9B90-95B9F17C2A27}" type="pres">
      <dgm:prSet presAssocID="{CCCCB048-9399-49AA-9329-48BE783A967E}" presName="sibTrans" presStyleCnt="0"/>
      <dgm:spPr/>
    </dgm:pt>
    <dgm:pt modelId="{752758DD-711D-4B88-8908-21D373B77F8B}" type="pres">
      <dgm:prSet presAssocID="{CCBF0A77-849C-428B-9334-2486CE4D36EF}" presName="compNode" presStyleCnt="0"/>
      <dgm:spPr/>
    </dgm:pt>
    <dgm:pt modelId="{0870B3B6-3C73-4B1E-9F0D-AC0F9A3F356A}" type="pres">
      <dgm:prSet presAssocID="{CCBF0A77-849C-428B-9334-2486CE4D36EF}" presName="bgRect" presStyleLbl="bgShp" presStyleIdx="3" presStyleCnt="5"/>
      <dgm:spPr/>
    </dgm:pt>
    <dgm:pt modelId="{7CBDAD3D-998C-4FFC-86A6-2C71ECA08181}" type="pres">
      <dgm:prSet presAssocID="{CCBF0A77-849C-428B-9334-2486CE4D36E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8108D86-E0BB-4321-8ADB-B13B9EDBD1BA}" type="pres">
      <dgm:prSet presAssocID="{CCBF0A77-849C-428B-9334-2486CE4D36EF}" presName="spaceRect" presStyleCnt="0"/>
      <dgm:spPr/>
    </dgm:pt>
    <dgm:pt modelId="{56697A9E-D771-47A6-8A13-B4FA5801C80D}" type="pres">
      <dgm:prSet presAssocID="{CCBF0A77-849C-428B-9334-2486CE4D36EF}" presName="parTx" presStyleLbl="revTx" presStyleIdx="3" presStyleCnt="5">
        <dgm:presLayoutVars>
          <dgm:chMax val="0"/>
          <dgm:chPref val="0"/>
        </dgm:presLayoutVars>
      </dgm:prSet>
      <dgm:spPr/>
    </dgm:pt>
    <dgm:pt modelId="{B6B5224E-3DA4-464B-8C60-A83B20CA3D5D}" type="pres">
      <dgm:prSet presAssocID="{1BD6968C-4FF2-4F4D-BD07-03A5A04BB248}" presName="sibTrans" presStyleCnt="0"/>
      <dgm:spPr/>
    </dgm:pt>
    <dgm:pt modelId="{24D4ED85-3FA2-4377-8EA1-BE52DA463F24}" type="pres">
      <dgm:prSet presAssocID="{43C3D9A4-2AA3-4635-BCD8-79369EADD425}" presName="compNode" presStyleCnt="0"/>
      <dgm:spPr/>
    </dgm:pt>
    <dgm:pt modelId="{603758BF-6134-4F1C-9B33-89D25FA40C6D}" type="pres">
      <dgm:prSet presAssocID="{43C3D9A4-2AA3-4635-BCD8-79369EADD425}" presName="bgRect" presStyleLbl="bgShp" presStyleIdx="4" presStyleCnt="5"/>
      <dgm:spPr/>
    </dgm:pt>
    <dgm:pt modelId="{0A695DDF-ADF4-4597-9E2F-16B6339F8484}" type="pres">
      <dgm:prSet presAssocID="{43C3D9A4-2AA3-4635-BCD8-79369EADD42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D234187-6EB8-477F-87EC-ACEC7E8A3AB8}" type="pres">
      <dgm:prSet presAssocID="{43C3D9A4-2AA3-4635-BCD8-79369EADD425}" presName="spaceRect" presStyleCnt="0"/>
      <dgm:spPr/>
    </dgm:pt>
    <dgm:pt modelId="{D58EB69D-0317-44F9-BA0B-4EB65CB2E808}" type="pres">
      <dgm:prSet presAssocID="{43C3D9A4-2AA3-4635-BCD8-79369EADD42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E294610-A810-4B6D-A6FF-B28E948048DF}" type="presOf" srcId="{CCBF0A77-849C-428B-9334-2486CE4D36EF}" destId="{56697A9E-D771-47A6-8A13-B4FA5801C80D}" srcOrd="0" destOrd="0" presId="urn:microsoft.com/office/officeart/2018/2/layout/IconVerticalSolidList"/>
    <dgm:cxn modelId="{8715F017-A24D-40F5-952D-B5E4B6B2B011}" srcId="{D113941E-2945-4F56-BD18-D2A737D2188A}" destId="{43C3D9A4-2AA3-4635-BCD8-79369EADD425}" srcOrd="4" destOrd="0" parTransId="{79031572-4795-42E0-A666-529F6C98C06B}" sibTransId="{529D22CC-94EF-4927-BB59-A832F711B2A1}"/>
    <dgm:cxn modelId="{29FA9A5E-B175-40A4-9E61-1FD888E18175}" type="presOf" srcId="{8BEB2B33-812B-49A2-997D-FD4C3B195D70}" destId="{FCB5F960-C75C-4B75-97B1-D9C5644281AF}" srcOrd="0" destOrd="0" presId="urn:microsoft.com/office/officeart/2018/2/layout/IconVerticalSolidList"/>
    <dgm:cxn modelId="{01026C6A-10D2-44A3-984A-C2CCB132C5D3}" type="presOf" srcId="{D113941E-2945-4F56-BD18-D2A737D2188A}" destId="{E755C9B3-16D4-41A2-A2AF-471B471D11BC}" srcOrd="0" destOrd="0" presId="urn:microsoft.com/office/officeart/2018/2/layout/IconVerticalSolidList"/>
    <dgm:cxn modelId="{04BD0A7A-793D-47C0-BCFE-3D97F301CE10}" type="presOf" srcId="{43C3D9A4-2AA3-4635-BCD8-79369EADD425}" destId="{D58EB69D-0317-44F9-BA0B-4EB65CB2E808}" srcOrd="0" destOrd="0" presId="urn:microsoft.com/office/officeart/2018/2/layout/IconVerticalSolidList"/>
    <dgm:cxn modelId="{92DC9991-A49F-4573-B69A-672144A6A04E}" type="presOf" srcId="{D20708D1-CCBD-44F2-9F2F-7EF9768BDF08}" destId="{0C8DEF5D-7D1F-428B-B5C5-E67DE5CA6C7E}" srcOrd="0" destOrd="0" presId="urn:microsoft.com/office/officeart/2018/2/layout/IconVerticalSolidList"/>
    <dgm:cxn modelId="{BC6512A4-34DF-4B7B-8A2D-40827F9D60BD}" type="presOf" srcId="{BACC5BF0-09E1-4486-A86B-08C7BEDF628C}" destId="{5C3E5073-1033-4851-9546-29EFF084FE29}" srcOrd="0" destOrd="0" presId="urn:microsoft.com/office/officeart/2018/2/layout/IconVerticalSolidList"/>
    <dgm:cxn modelId="{EFB785C3-CBE1-4868-B0A8-F1DCC0D6C53E}" srcId="{D113941E-2945-4F56-BD18-D2A737D2188A}" destId="{8BEB2B33-812B-49A2-997D-FD4C3B195D70}" srcOrd="2" destOrd="0" parTransId="{C59ABC76-A801-4459-8A42-FAB7243E7451}" sibTransId="{CCCCB048-9399-49AA-9329-48BE783A967E}"/>
    <dgm:cxn modelId="{A04894C6-C939-4C79-9A58-B011C5EB7897}" srcId="{D113941E-2945-4F56-BD18-D2A737D2188A}" destId="{BACC5BF0-09E1-4486-A86B-08C7BEDF628C}" srcOrd="1" destOrd="0" parTransId="{2ECD1EAE-9734-4E88-9905-EE64D1FEAEA1}" sibTransId="{923B6EE9-AF5C-498B-829E-FD37FA7AA618}"/>
    <dgm:cxn modelId="{C8066CE8-B2D6-4681-90C7-E3C5C94C14E7}" srcId="{D113941E-2945-4F56-BD18-D2A737D2188A}" destId="{D20708D1-CCBD-44F2-9F2F-7EF9768BDF08}" srcOrd="0" destOrd="0" parTransId="{966D35D6-FCE4-4FD2-B0EF-E9DFE98F768A}" sibTransId="{68D48569-BD98-4B9D-907A-E0392BC863A3}"/>
    <dgm:cxn modelId="{E24B95EF-2019-4731-94F4-158A3BAAE6A0}" srcId="{D113941E-2945-4F56-BD18-D2A737D2188A}" destId="{CCBF0A77-849C-428B-9334-2486CE4D36EF}" srcOrd="3" destOrd="0" parTransId="{37AA28A9-33D2-4513-9430-E0D68F8BC4AA}" sibTransId="{1BD6968C-4FF2-4F4D-BD07-03A5A04BB248}"/>
    <dgm:cxn modelId="{0E330595-0529-432A-BA4B-0A365F07DEE3}" type="presParOf" srcId="{E755C9B3-16D4-41A2-A2AF-471B471D11BC}" destId="{9A126FCC-58B8-47D4-9010-FDC2CFA20A25}" srcOrd="0" destOrd="0" presId="urn:microsoft.com/office/officeart/2018/2/layout/IconVerticalSolidList"/>
    <dgm:cxn modelId="{DB1E4743-9361-4E4B-8FE9-2FA9044CEDF5}" type="presParOf" srcId="{9A126FCC-58B8-47D4-9010-FDC2CFA20A25}" destId="{87B4D7DA-AFBA-49C9-9B5E-9C4699BAE3DE}" srcOrd="0" destOrd="0" presId="urn:microsoft.com/office/officeart/2018/2/layout/IconVerticalSolidList"/>
    <dgm:cxn modelId="{9623E36E-4367-44BE-AA10-A2DC75839BF1}" type="presParOf" srcId="{9A126FCC-58B8-47D4-9010-FDC2CFA20A25}" destId="{8F1493CF-4310-4E97-9D9D-FD5A5CC8FA1A}" srcOrd="1" destOrd="0" presId="urn:microsoft.com/office/officeart/2018/2/layout/IconVerticalSolidList"/>
    <dgm:cxn modelId="{5979C4E2-4C9E-4279-80C8-8D177FC6DEC4}" type="presParOf" srcId="{9A126FCC-58B8-47D4-9010-FDC2CFA20A25}" destId="{7FC1DDA5-1BDC-4B7D-A31E-2CB2A79D1A3D}" srcOrd="2" destOrd="0" presId="urn:microsoft.com/office/officeart/2018/2/layout/IconVerticalSolidList"/>
    <dgm:cxn modelId="{004F7882-FC12-4D94-813A-03919AC83459}" type="presParOf" srcId="{9A126FCC-58B8-47D4-9010-FDC2CFA20A25}" destId="{0C8DEF5D-7D1F-428B-B5C5-E67DE5CA6C7E}" srcOrd="3" destOrd="0" presId="urn:microsoft.com/office/officeart/2018/2/layout/IconVerticalSolidList"/>
    <dgm:cxn modelId="{BA93CAE8-6792-4391-9C15-AA9D240B2119}" type="presParOf" srcId="{E755C9B3-16D4-41A2-A2AF-471B471D11BC}" destId="{624DC41F-8B96-4BCA-B569-B90B575B0C48}" srcOrd="1" destOrd="0" presId="urn:microsoft.com/office/officeart/2018/2/layout/IconVerticalSolidList"/>
    <dgm:cxn modelId="{68E87C22-5A65-4F01-98AF-31A87E22ECE5}" type="presParOf" srcId="{E755C9B3-16D4-41A2-A2AF-471B471D11BC}" destId="{BAE0CFF8-BD81-4735-8047-453E1622C9D0}" srcOrd="2" destOrd="0" presId="urn:microsoft.com/office/officeart/2018/2/layout/IconVerticalSolidList"/>
    <dgm:cxn modelId="{F3B52B96-8844-4FDF-B213-C252FB1C7FB7}" type="presParOf" srcId="{BAE0CFF8-BD81-4735-8047-453E1622C9D0}" destId="{3943D137-DAA1-49C8-A346-AD0BA6482C7B}" srcOrd="0" destOrd="0" presId="urn:microsoft.com/office/officeart/2018/2/layout/IconVerticalSolidList"/>
    <dgm:cxn modelId="{D4DBA47F-BA73-4541-97DF-C0458839B29B}" type="presParOf" srcId="{BAE0CFF8-BD81-4735-8047-453E1622C9D0}" destId="{ADC531BF-8E78-4127-A3FC-15F0089D6CCD}" srcOrd="1" destOrd="0" presId="urn:microsoft.com/office/officeart/2018/2/layout/IconVerticalSolidList"/>
    <dgm:cxn modelId="{52C98E84-7892-43B5-B1EE-ADEBB424EA1D}" type="presParOf" srcId="{BAE0CFF8-BD81-4735-8047-453E1622C9D0}" destId="{5FADCD2C-2945-4A2E-8639-06E5E543D5A6}" srcOrd="2" destOrd="0" presId="urn:microsoft.com/office/officeart/2018/2/layout/IconVerticalSolidList"/>
    <dgm:cxn modelId="{0A8F7AD4-4C3C-40E5-9AF7-847F57290071}" type="presParOf" srcId="{BAE0CFF8-BD81-4735-8047-453E1622C9D0}" destId="{5C3E5073-1033-4851-9546-29EFF084FE29}" srcOrd="3" destOrd="0" presId="urn:microsoft.com/office/officeart/2018/2/layout/IconVerticalSolidList"/>
    <dgm:cxn modelId="{E33F391D-CC2C-4E26-BC71-34F8EDA02B66}" type="presParOf" srcId="{E755C9B3-16D4-41A2-A2AF-471B471D11BC}" destId="{A13A0140-4BD0-4908-86F4-8C198881964A}" srcOrd="3" destOrd="0" presId="urn:microsoft.com/office/officeart/2018/2/layout/IconVerticalSolidList"/>
    <dgm:cxn modelId="{778AA252-2BC7-49BD-BBE2-9C8230BD54C8}" type="presParOf" srcId="{E755C9B3-16D4-41A2-A2AF-471B471D11BC}" destId="{489C75B9-24FF-4D1D-A272-AB8808423497}" srcOrd="4" destOrd="0" presId="urn:microsoft.com/office/officeart/2018/2/layout/IconVerticalSolidList"/>
    <dgm:cxn modelId="{D2290B07-D8B6-48AC-A19C-1A8845E48AE8}" type="presParOf" srcId="{489C75B9-24FF-4D1D-A272-AB8808423497}" destId="{65C6099E-219E-4440-A263-B5BAA630D85A}" srcOrd="0" destOrd="0" presId="urn:microsoft.com/office/officeart/2018/2/layout/IconVerticalSolidList"/>
    <dgm:cxn modelId="{C1F39807-8121-4179-A682-DC7147D580EA}" type="presParOf" srcId="{489C75B9-24FF-4D1D-A272-AB8808423497}" destId="{409B0BBD-4DF7-453F-A9A2-84D1879FE93C}" srcOrd="1" destOrd="0" presId="urn:microsoft.com/office/officeart/2018/2/layout/IconVerticalSolidList"/>
    <dgm:cxn modelId="{2D09BF63-E8A8-4BE6-82B4-C044B8687134}" type="presParOf" srcId="{489C75B9-24FF-4D1D-A272-AB8808423497}" destId="{B8C0BA05-2C63-488F-8CDC-A56660C80EFC}" srcOrd="2" destOrd="0" presId="urn:microsoft.com/office/officeart/2018/2/layout/IconVerticalSolidList"/>
    <dgm:cxn modelId="{16CAC282-F738-4B1B-9720-67F4DA35E80E}" type="presParOf" srcId="{489C75B9-24FF-4D1D-A272-AB8808423497}" destId="{FCB5F960-C75C-4B75-97B1-D9C5644281AF}" srcOrd="3" destOrd="0" presId="urn:microsoft.com/office/officeart/2018/2/layout/IconVerticalSolidList"/>
    <dgm:cxn modelId="{CB7F91C2-5FA4-48D4-A6AE-4EA74ED3D1E0}" type="presParOf" srcId="{E755C9B3-16D4-41A2-A2AF-471B471D11BC}" destId="{B46E1E84-D2F9-455E-9B90-95B9F17C2A27}" srcOrd="5" destOrd="0" presId="urn:microsoft.com/office/officeart/2018/2/layout/IconVerticalSolidList"/>
    <dgm:cxn modelId="{BBFD9489-8934-4459-B15D-22EE34875529}" type="presParOf" srcId="{E755C9B3-16D4-41A2-A2AF-471B471D11BC}" destId="{752758DD-711D-4B88-8908-21D373B77F8B}" srcOrd="6" destOrd="0" presId="urn:microsoft.com/office/officeart/2018/2/layout/IconVerticalSolidList"/>
    <dgm:cxn modelId="{9ED87915-ACBE-4BDB-B301-476A79BB36EF}" type="presParOf" srcId="{752758DD-711D-4B88-8908-21D373B77F8B}" destId="{0870B3B6-3C73-4B1E-9F0D-AC0F9A3F356A}" srcOrd="0" destOrd="0" presId="urn:microsoft.com/office/officeart/2018/2/layout/IconVerticalSolidList"/>
    <dgm:cxn modelId="{7FC2F952-E35D-4C6D-BA16-590525F9E17C}" type="presParOf" srcId="{752758DD-711D-4B88-8908-21D373B77F8B}" destId="{7CBDAD3D-998C-4FFC-86A6-2C71ECA08181}" srcOrd="1" destOrd="0" presId="urn:microsoft.com/office/officeart/2018/2/layout/IconVerticalSolidList"/>
    <dgm:cxn modelId="{D390B395-FA2E-42DB-9628-27E3CAD564D7}" type="presParOf" srcId="{752758DD-711D-4B88-8908-21D373B77F8B}" destId="{C8108D86-E0BB-4321-8ADB-B13B9EDBD1BA}" srcOrd="2" destOrd="0" presId="urn:microsoft.com/office/officeart/2018/2/layout/IconVerticalSolidList"/>
    <dgm:cxn modelId="{BAD18540-3633-406D-A8ED-0F9AD8E0506B}" type="presParOf" srcId="{752758DD-711D-4B88-8908-21D373B77F8B}" destId="{56697A9E-D771-47A6-8A13-B4FA5801C80D}" srcOrd="3" destOrd="0" presId="urn:microsoft.com/office/officeart/2018/2/layout/IconVerticalSolidList"/>
    <dgm:cxn modelId="{571B2B68-8121-4F7A-AB5C-DB414F180CA4}" type="presParOf" srcId="{E755C9B3-16D4-41A2-A2AF-471B471D11BC}" destId="{B6B5224E-3DA4-464B-8C60-A83B20CA3D5D}" srcOrd="7" destOrd="0" presId="urn:microsoft.com/office/officeart/2018/2/layout/IconVerticalSolidList"/>
    <dgm:cxn modelId="{C0C5DF0C-6CF0-4752-AE2C-FA738059F2B4}" type="presParOf" srcId="{E755C9B3-16D4-41A2-A2AF-471B471D11BC}" destId="{24D4ED85-3FA2-4377-8EA1-BE52DA463F24}" srcOrd="8" destOrd="0" presId="urn:microsoft.com/office/officeart/2018/2/layout/IconVerticalSolidList"/>
    <dgm:cxn modelId="{A968F4BC-FF83-4746-A0F0-28FB0027D92A}" type="presParOf" srcId="{24D4ED85-3FA2-4377-8EA1-BE52DA463F24}" destId="{603758BF-6134-4F1C-9B33-89D25FA40C6D}" srcOrd="0" destOrd="0" presId="urn:microsoft.com/office/officeart/2018/2/layout/IconVerticalSolidList"/>
    <dgm:cxn modelId="{27C17549-5DEA-4166-99CD-730BC76BA9C6}" type="presParOf" srcId="{24D4ED85-3FA2-4377-8EA1-BE52DA463F24}" destId="{0A695DDF-ADF4-4597-9E2F-16B6339F8484}" srcOrd="1" destOrd="0" presId="urn:microsoft.com/office/officeart/2018/2/layout/IconVerticalSolidList"/>
    <dgm:cxn modelId="{49B8928D-BD3D-4C1A-9365-8553F63708CD}" type="presParOf" srcId="{24D4ED85-3FA2-4377-8EA1-BE52DA463F24}" destId="{2D234187-6EB8-477F-87EC-ACEC7E8A3AB8}" srcOrd="2" destOrd="0" presId="urn:microsoft.com/office/officeart/2018/2/layout/IconVerticalSolidList"/>
    <dgm:cxn modelId="{AE7A418F-F226-44F7-AD8C-9D63AB0B1EBB}" type="presParOf" srcId="{24D4ED85-3FA2-4377-8EA1-BE52DA463F24}" destId="{D58EB69D-0317-44F9-BA0B-4EB65CB2E8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BA76CA-2B42-4506-AA18-CF6FAA33AE8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3341240-8356-4254-9E3E-921B7D861E07}">
      <dgm:prSet custT="1"/>
      <dgm:spPr>
        <a:solidFill>
          <a:schemeClr val="accent2"/>
        </a:solidFill>
      </dgm:spPr>
      <dgm:t>
        <a:bodyPr/>
        <a:lstStyle/>
        <a:p>
          <a:r>
            <a:rPr lang="en-MY" sz="1800" dirty="0">
              <a:solidFill>
                <a:schemeClr val="tx1"/>
              </a:solidFill>
            </a:rPr>
            <a:t>1.The buyers can get a proper know-how of the product before making final purchasing choice.</a:t>
          </a:r>
          <a:endParaRPr lang="en-US" sz="1800" dirty="0">
            <a:solidFill>
              <a:schemeClr val="tx1"/>
            </a:solidFill>
          </a:endParaRPr>
        </a:p>
      </dgm:t>
    </dgm:pt>
    <dgm:pt modelId="{CB69AFA4-C995-4E25-BBAE-4A63755095F9}" type="parTrans" cxnId="{2C0356EC-4646-4C2E-B0A2-23FF0F5A065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AF15D3B-A5AD-47C3-B568-9059F3A8B8B2}" type="sibTrans" cxnId="{2C0356EC-4646-4C2E-B0A2-23FF0F5A065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CEB67CAC-03ED-434D-8E70-4075CA1408D0}">
      <dgm:prSet custT="1"/>
      <dgm:spPr>
        <a:solidFill>
          <a:schemeClr val="accent2"/>
        </a:solidFill>
      </dgm:spPr>
      <dgm:t>
        <a:bodyPr/>
        <a:lstStyle/>
        <a:p>
          <a:r>
            <a:rPr lang="en-MY" sz="1800" dirty="0">
              <a:solidFill>
                <a:schemeClr val="tx1"/>
              </a:solidFill>
            </a:rPr>
            <a:t>2.Once the interested buyers get proper information about a certain product, they can avoid purchasing the wrong product. This will result in generating more loyal customers for such products for the long-term.</a:t>
          </a:r>
          <a:endParaRPr lang="en-US" sz="1800" dirty="0">
            <a:solidFill>
              <a:schemeClr val="tx1"/>
            </a:solidFill>
          </a:endParaRPr>
        </a:p>
      </dgm:t>
    </dgm:pt>
    <dgm:pt modelId="{0F3DFAFA-4956-4874-A8D3-4D2F1D648286}" type="parTrans" cxnId="{39B5642F-07F6-470F-8CB2-F44307E44DF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C2A94E9-705B-4FB6-B581-72B34E574181}" type="sibTrans" cxnId="{39B5642F-07F6-470F-8CB2-F44307E44DF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5B5DBB4-0529-44B9-AE55-1EFADF613EAA}">
      <dgm:prSet custT="1"/>
      <dgm:spPr>
        <a:solidFill>
          <a:schemeClr val="accent2"/>
        </a:solidFill>
      </dgm:spPr>
      <dgm:t>
        <a:bodyPr/>
        <a:lstStyle/>
        <a:p>
          <a:r>
            <a:rPr lang="en-MY" sz="1800" dirty="0">
              <a:solidFill>
                <a:schemeClr val="tx1"/>
              </a:solidFill>
            </a:rPr>
            <a:t>3. Apart from the features and traits, readers can also care about the usability, validity and much other feasible info about the offered item.</a:t>
          </a:r>
          <a:endParaRPr lang="en-US" sz="1800" dirty="0">
            <a:solidFill>
              <a:schemeClr val="tx1"/>
            </a:solidFill>
          </a:endParaRPr>
        </a:p>
      </dgm:t>
    </dgm:pt>
    <dgm:pt modelId="{AA5BF199-5303-4777-B74C-4D40128E15C1}" type="parTrans" cxnId="{81C1AE71-6F49-4C47-A672-752BADA70D8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1631C72-F562-4168-BE69-358E80FB91F8}" type="sibTrans" cxnId="{81C1AE71-6F49-4C47-A672-752BADA70D8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D1FC0A2-6C01-4461-8C6E-38136C627687}">
      <dgm:prSet custT="1"/>
      <dgm:spPr>
        <a:solidFill>
          <a:schemeClr val="accent2"/>
        </a:solidFill>
      </dgm:spPr>
      <dgm:t>
        <a:bodyPr/>
        <a:lstStyle/>
        <a:p>
          <a:r>
            <a:rPr lang="en-MY" sz="1800" dirty="0">
              <a:solidFill>
                <a:schemeClr val="tx1"/>
              </a:solidFill>
            </a:rPr>
            <a:t>4.In case of finding the description appealing, many interested customers end up sharing the product’s link with others (on social networking platforms).</a:t>
          </a:r>
          <a:endParaRPr lang="en-US" sz="1800" dirty="0">
            <a:solidFill>
              <a:schemeClr val="tx1"/>
            </a:solidFill>
          </a:endParaRPr>
        </a:p>
      </dgm:t>
    </dgm:pt>
    <dgm:pt modelId="{1DBA5D17-75EB-4B60-924F-370049CB2E2C}" type="parTrans" cxnId="{AA7F3025-CB4D-4B02-ABF5-5513FDCA14A5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52752B-862C-48F2-A594-218A5B7CC97F}" type="sibTrans" cxnId="{AA7F3025-CB4D-4B02-ABF5-5513FDCA14A5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CFC89C9F-B87F-5949-9B07-D37B1E626761}" type="pres">
      <dgm:prSet presAssocID="{AFBA76CA-2B42-4506-AA18-CF6FAA33AE89}" presName="linear" presStyleCnt="0">
        <dgm:presLayoutVars>
          <dgm:animLvl val="lvl"/>
          <dgm:resizeHandles val="exact"/>
        </dgm:presLayoutVars>
      </dgm:prSet>
      <dgm:spPr/>
    </dgm:pt>
    <dgm:pt modelId="{E1F97D0D-6869-3648-9E73-99CDF98F4E66}" type="pres">
      <dgm:prSet presAssocID="{93341240-8356-4254-9E3E-921B7D861E0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26E9897-F884-8546-BD8F-5DC00196B2F5}" type="pres">
      <dgm:prSet presAssocID="{FAF15D3B-A5AD-47C3-B568-9059F3A8B8B2}" presName="spacer" presStyleCnt="0"/>
      <dgm:spPr/>
    </dgm:pt>
    <dgm:pt modelId="{E25E25D1-0BE5-6F48-A3A4-22B4EB6CB5E6}" type="pres">
      <dgm:prSet presAssocID="{CEB67CAC-03ED-434D-8E70-4075CA1408D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69269A0-CBC8-5044-BB7C-85062F62BDA1}" type="pres">
      <dgm:prSet presAssocID="{5C2A94E9-705B-4FB6-B581-72B34E574181}" presName="spacer" presStyleCnt="0"/>
      <dgm:spPr/>
    </dgm:pt>
    <dgm:pt modelId="{B333181D-6D7D-A840-AF97-629256ABD60C}" type="pres">
      <dgm:prSet presAssocID="{55B5DBB4-0529-44B9-AE55-1EFADF613EA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33B73AF-29E7-C145-B28C-F73B03389E41}" type="pres">
      <dgm:prSet presAssocID="{D1631C72-F562-4168-BE69-358E80FB91F8}" presName="spacer" presStyleCnt="0"/>
      <dgm:spPr/>
    </dgm:pt>
    <dgm:pt modelId="{7AC098B9-D929-9248-88EC-F22C36F4432C}" type="pres">
      <dgm:prSet presAssocID="{DD1FC0A2-6C01-4461-8C6E-38136C62768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8B1C103-A5B1-0D4B-AA88-C763A2EDF32A}" type="presOf" srcId="{DD1FC0A2-6C01-4461-8C6E-38136C627687}" destId="{7AC098B9-D929-9248-88EC-F22C36F4432C}" srcOrd="0" destOrd="0" presId="urn:microsoft.com/office/officeart/2005/8/layout/vList2"/>
    <dgm:cxn modelId="{F7C79020-8F12-F24F-BBCB-AA428DC112F7}" type="presOf" srcId="{93341240-8356-4254-9E3E-921B7D861E07}" destId="{E1F97D0D-6869-3648-9E73-99CDF98F4E66}" srcOrd="0" destOrd="0" presId="urn:microsoft.com/office/officeart/2005/8/layout/vList2"/>
    <dgm:cxn modelId="{AA7F3025-CB4D-4B02-ABF5-5513FDCA14A5}" srcId="{AFBA76CA-2B42-4506-AA18-CF6FAA33AE89}" destId="{DD1FC0A2-6C01-4461-8C6E-38136C627687}" srcOrd="3" destOrd="0" parTransId="{1DBA5D17-75EB-4B60-924F-370049CB2E2C}" sibTransId="{D652752B-862C-48F2-A594-218A5B7CC97F}"/>
    <dgm:cxn modelId="{39B5642F-07F6-470F-8CB2-F44307E44DFE}" srcId="{AFBA76CA-2B42-4506-AA18-CF6FAA33AE89}" destId="{CEB67CAC-03ED-434D-8E70-4075CA1408D0}" srcOrd="1" destOrd="0" parTransId="{0F3DFAFA-4956-4874-A8D3-4D2F1D648286}" sibTransId="{5C2A94E9-705B-4FB6-B581-72B34E574181}"/>
    <dgm:cxn modelId="{36B4C050-A861-6C41-974E-644467CC470E}" type="presOf" srcId="{AFBA76CA-2B42-4506-AA18-CF6FAA33AE89}" destId="{CFC89C9F-B87F-5949-9B07-D37B1E626761}" srcOrd="0" destOrd="0" presId="urn:microsoft.com/office/officeart/2005/8/layout/vList2"/>
    <dgm:cxn modelId="{81C1AE71-6F49-4C47-A672-752BADA70D83}" srcId="{AFBA76CA-2B42-4506-AA18-CF6FAA33AE89}" destId="{55B5DBB4-0529-44B9-AE55-1EFADF613EAA}" srcOrd="2" destOrd="0" parTransId="{AA5BF199-5303-4777-B74C-4D40128E15C1}" sibTransId="{D1631C72-F562-4168-BE69-358E80FB91F8}"/>
    <dgm:cxn modelId="{5F47EB9D-4D81-3443-B236-ED61D3A2B197}" type="presOf" srcId="{55B5DBB4-0529-44B9-AE55-1EFADF613EAA}" destId="{B333181D-6D7D-A840-AF97-629256ABD60C}" srcOrd="0" destOrd="0" presId="urn:microsoft.com/office/officeart/2005/8/layout/vList2"/>
    <dgm:cxn modelId="{77AC85AE-3125-EB4F-9D37-859498B90495}" type="presOf" srcId="{CEB67CAC-03ED-434D-8E70-4075CA1408D0}" destId="{E25E25D1-0BE5-6F48-A3A4-22B4EB6CB5E6}" srcOrd="0" destOrd="0" presId="urn:microsoft.com/office/officeart/2005/8/layout/vList2"/>
    <dgm:cxn modelId="{2C0356EC-4646-4C2E-B0A2-23FF0F5A0652}" srcId="{AFBA76CA-2B42-4506-AA18-CF6FAA33AE89}" destId="{93341240-8356-4254-9E3E-921B7D861E07}" srcOrd="0" destOrd="0" parTransId="{CB69AFA4-C995-4E25-BBAE-4A63755095F9}" sibTransId="{FAF15D3B-A5AD-47C3-B568-9059F3A8B8B2}"/>
    <dgm:cxn modelId="{C907CECC-5060-5F41-AF27-CF673D0F2A2A}" type="presParOf" srcId="{CFC89C9F-B87F-5949-9B07-D37B1E626761}" destId="{E1F97D0D-6869-3648-9E73-99CDF98F4E66}" srcOrd="0" destOrd="0" presId="urn:microsoft.com/office/officeart/2005/8/layout/vList2"/>
    <dgm:cxn modelId="{5A821ABC-F96E-A74E-877F-09EC400F917C}" type="presParOf" srcId="{CFC89C9F-B87F-5949-9B07-D37B1E626761}" destId="{426E9897-F884-8546-BD8F-5DC00196B2F5}" srcOrd="1" destOrd="0" presId="urn:microsoft.com/office/officeart/2005/8/layout/vList2"/>
    <dgm:cxn modelId="{A789429F-F80F-024C-A373-E3BC8FD4FB99}" type="presParOf" srcId="{CFC89C9F-B87F-5949-9B07-D37B1E626761}" destId="{E25E25D1-0BE5-6F48-A3A4-22B4EB6CB5E6}" srcOrd="2" destOrd="0" presId="urn:microsoft.com/office/officeart/2005/8/layout/vList2"/>
    <dgm:cxn modelId="{4D0AE4DD-D77C-D94C-BE0D-A953272136B1}" type="presParOf" srcId="{CFC89C9F-B87F-5949-9B07-D37B1E626761}" destId="{F69269A0-CBC8-5044-BB7C-85062F62BDA1}" srcOrd="3" destOrd="0" presId="urn:microsoft.com/office/officeart/2005/8/layout/vList2"/>
    <dgm:cxn modelId="{039A25A3-D8AF-3147-9D03-BC29658892D9}" type="presParOf" srcId="{CFC89C9F-B87F-5949-9B07-D37B1E626761}" destId="{B333181D-6D7D-A840-AF97-629256ABD60C}" srcOrd="4" destOrd="0" presId="urn:microsoft.com/office/officeart/2005/8/layout/vList2"/>
    <dgm:cxn modelId="{A7B9DAEC-0B79-0749-996E-617387F1B68C}" type="presParOf" srcId="{CFC89C9F-B87F-5949-9B07-D37B1E626761}" destId="{C33B73AF-29E7-C145-B28C-F73B03389E41}" srcOrd="5" destOrd="0" presId="urn:microsoft.com/office/officeart/2005/8/layout/vList2"/>
    <dgm:cxn modelId="{F1B97A53-19E6-2044-B8E8-359ABCF9B68D}" type="presParOf" srcId="{CFC89C9F-B87F-5949-9B07-D37B1E626761}" destId="{7AC098B9-D929-9248-88EC-F22C36F4432C}" srcOrd="6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46C756-8549-4FA8-A188-0A277165710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91E292-80CC-4A7C-9B5C-A08624D60833}">
      <dgm:prSet/>
      <dgm:spPr/>
      <dgm:t>
        <a:bodyPr/>
        <a:lstStyle/>
        <a:p>
          <a:r>
            <a:rPr lang="en-GB" dirty="0"/>
            <a:t>(1) the way it appears as a static object (spatial)</a:t>
          </a:r>
          <a:endParaRPr lang="en-US" dirty="0"/>
        </a:p>
      </dgm:t>
    </dgm:pt>
    <dgm:pt modelId="{FB8B8FB1-B15C-463F-9153-4B605A804EAE}" type="parTrans" cxnId="{06045459-E938-4B08-8379-48A0044DC385}">
      <dgm:prSet/>
      <dgm:spPr/>
      <dgm:t>
        <a:bodyPr/>
        <a:lstStyle/>
        <a:p>
          <a:endParaRPr lang="en-US"/>
        </a:p>
      </dgm:t>
    </dgm:pt>
    <dgm:pt modelId="{DB4EBCE7-5DBB-4209-B18E-7294EC1257B8}" type="sibTrans" cxnId="{06045459-E938-4B08-8379-48A0044DC385}">
      <dgm:prSet/>
      <dgm:spPr/>
      <dgm:t>
        <a:bodyPr/>
        <a:lstStyle/>
        <a:p>
          <a:endParaRPr lang="en-US"/>
        </a:p>
      </dgm:t>
    </dgm:pt>
    <dgm:pt modelId="{B056F334-5C61-4A53-A2F8-714A3CC582D3}">
      <dgm:prSet/>
      <dgm:spPr/>
      <dgm:t>
        <a:bodyPr/>
        <a:lstStyle/>
        <a:p>
          <a:r>
            <a:rPr lang="en-GB" dirty="0"/>
            <a:t>(2) the way its parts operate in order (functional)</a:t>
          </a:r>
          <a:endParaRPr lang="en-US" dirty="0"/>
        </a:p>
      </dgm:t>
    </dgm:pt>
    <dgm:pt modelId="{6756EBF1-5D19-4427-9B4A-6A21D73640EC}" type="parTrans" cxnId="{F5F1F6BA-F912-4D54-A690-86024BB8A7F7}">
      <dgm:prSet/>
      <dgm:spPr/>
      <dgm:t>
        <a:bodyPr/>
        <a:lstStyle/>
        <a:p>
          <a:endParaRPr lang="en-US"/>
        </a:p>
      </dgm:t>
    </dgm:pt>
    <dgm:pt modelId="{E5547056-DBFA-4545-98CB-423CFC8FCE4E}" type="sibTrans" cxnId="{F5F1F6BA-F912-4D54-A690-86024BB8A7F7}">
      <dgm:prSet/>
      <dgm:spPr/>
      <dgm:t>
        <a:bodyPr/>
        <a:lstStyle/>
        <a:p>
          <a:endParaRPr lang="en-US"/>
        </a:p>
      </dgm:t>
    </dgm:pt>
    <dgm:pt modelId="{8E48E0C3-F3E6-4D88-AC2F-09272D6F3194}">
      <dgm:prSet/>
      <dgm:spPr/>
      <dgm:t>
        <a:bodyPr/>
        <a:lstStyle/>
        <a:p>
          <a:r>
            <a:rPr lang="en-GB" dirty="0"/>
            <a:t>(3) the way its parts are assembled (chronological)</a:t>
          </a:r>
          <a:endParaRPr lang="en-US" dirty="0"/>
        </a:p>
      </dgm:t>
    </dgm:pt>
    <dgm:pt modelId="{67E1F8A2-DAEC-45C2-8FF0-1315DFFB4F41}" type="parTrans" cxnId="{0C45AD58-D3FC-44A1-9F80-CF5C41EB2430}">
      <dgm:prSet/>
      <dgm:spPr/>
      <dgm:t>
        <a:bodyPr/>
        <a:lstStyle/>
        <a:p>
          <a:endParaRPr lang="en-US"/>
        </a:p>
      </dgm:t>
    </dgm:pt>
    <dgm:pt modelId="{C2321794-F02E-464F-B49B-965A25A3DF8D}" type="sibTrans" cxnId="{0C45AD58-D3FC-44A1-9F80-CF5C41EB2430}">
      <dgm:prSet/>
      <dgm:spPr/>
      <dgm:t>
        <a:bodyPr/>
        <a:lstStyle/>
        <a:p>
          <a:endParaRPr lang="en-US"/>
        </a:p>
      </dgm:t>
    </dgm:pt>
    <dgm:pt modelId="{BBC05D54-D3AE-C14D-BC8E-9EBD2888B0EC}" type="pres">
      <dgm:prSet presAssocID="{4846C756-8549-4FA8-A188-0A277165710D}" presName="outerComposite" presStyleCnt="0">
        <dgm:presLayoutVars>
          <dgm:chMax val="5"/>
          <dgm:dir/>
          <dgm:resizeHandles val="exact"/>
        </dgm:presLayoutVars>
      </dgm:prSet>
      <dgm:spPr/>
    </dgm:pt>
    <dgm:pt modelId="{39913365-6504-F84A-8C8E-ACB203469E25}" type="pres">
      <dgm:prSet presAssocID="{4846C756-8549-4FA8-A188-0A277165710D}" presName="dummyMaxCanvas" presStyleCnt="0">
        <dgm:presLayoutVars/>
      </dgm:prSet>
      <dgm:spPr/>
    </dgm:pt>
    <dgm:pt modelId="{5AC7BD63-91F5-C947-AC58-E51667DFE4AA}" type="pres">
      <dgm:prSet presAssocID="{4846C756-8549-4FA8-A188-0A277165710D}" presName="ThreeNodes_1" presStyleLbl="node1" presStyleIdx="0" presStyleCnt="3">
        <dgm:presLayoutVars>
          <dgm:bulletEnabled val="1"/>
        </dgm:presLayoutVars>
      </dgm:prSet>
      <dgm:spPr/>
    </dgm:pt>
    <dgm:pt modelId="{A0096328-D6EE-1643-A299-BF87B52F2B31}" type="pres">
      <dgm:prSet presAssocID="{4846C756-8549-4FA8-A188-0A277165710D}" presName="ThreeNodes_2" presStyleLbl="node1" presStyleIdx="1" presStyleCnt="3">
        <dgm:presLayoutVars>
          <dgm:bulletEnabled val="1"/>
        </dgm:presLayoutVars>
      </dgm:prSet>
      <dgm:spPr/>
    </dgm:pt>
    <dgm:pt modelId="{A55D701A-6C07-8A49-9E7F-3C90BD93CC8A}" type="pres">
      <dgm:prSet presAssocID="{4846C756-8549-4FA8-A188-0A277165710D}" presName="ThreeNodes_3" presStyleLbl="node1" presStyleIdx="2" presStyleCnt="3">
        <dgm:presLayoutVars>
          <dgm:bulletEnabled val="1"/>
        </dgm:presLayoutVars>
      </dgm:prSet>
      <dgm:spPr/>
    </dgm:pt>
    <dgm:pt modelId="{6A0DA7C4-AB10-F543-97EA-791AA4560385}" type="pres">
      <dgm:prSet presAssocID="{4846C756-8549-4FA8-A188-0A277165710D}" presName="ThreeConn_1-2" presStyleLbl="fgAccFollowNode1" presStyleIdx="0" presStyleCnt="2">
        <dgm:presLayoutVars>
          <dgm:bulletEnabled val="1"/>
        </dgm:presLayoutVars>
      </dgm:prSet>
      <dgm:spPr/>
    </dgm:pt>
    <dgm:pt modelId="{6777EA5E-467B-3D48-920B-85C96FBDC541}" type="pres">
      <dgm:prSet presAssocID="{4846C756-8549-4FA8-A188-0A277165710D}" presName="ThreeConn_2-3" presStyleLbl="fgAccFollowNode1" presStyleIdx="1" presStyleCnt="2">
        <dgm:presLayoutVars>
          <dgm:bulletEnabled val="1"/>
        </dgm:presLayoutVars>
      </dgm:prSet>
      <dgm:spPr/>
    </dgm:pt>
    <dgm:pt modelId="{CAC2D9B0-5A8F-EC4E-B7CB-3E104301CEEA}" type="pres">
      <dgm:prSet presAssocID="{4846C756-8549-4FA8-A188-0A277165710D}" presName="ThreeNodes_1_text" presStyleLbl="node1" presStyleIdx="2" presStyleCnt="3">
        <dgm:presLayoutVars>
          <dgm:bulletEnabled val="1"/>
        </dgm:presLayoutVars>
      </dgm:prSet>
      <dgm:spPr/>
    </dgm:pt>
    <dgm:pt modelId="{7240797D-EFF6-EF4A-AF1A-278CF0D0FE68}" type="pres">
      <dgm:prSet presAssocID="{4846C756-8549-4FA8-A188-0A277165710D}" presName="ThreeNodes_2_text" presStyleLbl="node1" presStyleIdx="2" presStyleCnt="3">
        <dgm:presLayoutVars>
          <dgm:bulletEnabled val="1"/>
        </dgm:presLayoutVars>
      </dgm:prSet>
      <dgm:spPr/>
    </dgm:pt>
    <dgm:pt modelId="{42194F5D-4113-CF48-BF60-417800729C05}" type="pres">
      <dgm:prSet presAssocID="{4846C756-8549-4FA8-A188-0A277165710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CFE8A0D-7141-5741-826A-FAB4495AD4C6}" type="presOf" srcId="{8E48E0C3-F3E6-4D88-AC2F-09272D6F3194}" destId="{A55D701A-6C07-8A49-9E7F-3C90BD93CC8A}" srcOrd="0" destOrd="0" presId="urn:microsoft.com/office/officeart/2005/8/layout/vProcess5"/>
    <dgm:cxn modelId="{48057D18-09A6-964B-81E6-BC3D61678230}" type="presOf" srcId="{B891E292-80CC-4A7C-9B5C-A08624D60833}" destId="{5AC7BD63-91F5-C947-AC58-E51667DFE4AA}" srcOrd="0" destOrd="0" presId="urn:microsoft.com/office/officeart/2005/8/layout/vProcess5"/>
    <dgm:cxn modelId="{52B73929-B358-E547-8FF3-FEC28C79B9D2}" type="presOf" srcId="{4846C756-8549-4FA8-A188-0A277165710D}" destId="{BBC05D54-D3AE-C14D-BC8E-9EBD2888B0EC}" srcOrd="0" destOrd="0" presId="urn:microsoft.com/office/officeart/2005/8/layout/vProcess5"/>
    <dgm:cxn modelId="{97C8CA46-2F9F-014B-8105-DBD86AB21B30}" type="presOf" srcId="{E5547056-DBFA-4545-98CB-423CFC8FCE4E}" destId="{6777EA5E-467B-3D48-920B-85C96FBDC541}" srcOrd="0" destOrd="0" presId="urn:microsoft.com/office/officeart/2005/8/layout/vProcess5"/>
    <dgm:cxn modelId="{0C45AD58-D3FC-44A1-9F80-CF5C41EB2430}" srcId="{4846C756-8549-4FA8-A188-0A277165710D}" destId="{8E48E0C3-F3E6-4D88-AC2F-09272D6F3194}" srcOrd="2" destOrd="0" parTransId="{67E1F8A2-DAEC-45C2-8FF0-1315DFFB4F41}" sibTransId="{C2321794-F02E-464F-B49B-965A25A3DF8D}"/>
    <dgm:cxn modelId="{06045459-E938-4B08-8379-48A0044DC385}" srcId="{4846C756-8549-4FA8-A188-0A277165710D}" destId="{B891E292-80CC-4A7C-9B5C-A08624D60833}" srcOrd="0" destOrd="0" parTransId="{FB8B8FB1-B15C-463F-9153-4B605A804EAE}" sibTransId="{DB4EBCE7-5DBB-4209-B18E-7294EC1257B8}"/>
    <dgm:cxn modelId="{1E60C362-4E20-AA48-886E-42F54C518B56}" type="presOf" srcId="{B056F334-5C61-4A53-A2F8-714A3CC582D3}" destId="{7240797D-EFF6-EF4A-AF1A-278CF0D0FE68}" srcOrd="1" destOrd="0" presId="urn:microsoft.com/office/officeart/2005/8/layout/vProcess5"/>
    <dgm:cxn modelId="{592C2668-B8C7-E344-B624-BD951F678498}" type="presOf" srcId="{DB4EBCE7-5DBB-4209-B18E-7294EC1257B8}" destId="{6A0DA7C4-AB10-F543-97EA-791AA4560385}" srcOrd="0" destOrd="0" presId="urn:microsoft.com/office/officeart/2005/8/layout/vProcess5"/>
    <dgm:cxn modelId="{6EB5E06A-F901-104E-A64C-7B01A7EE1398}" type="presOf" srcId="{B056F334-5C61-4A53-A2F8-714A3CC582D3}" destId="{A0096328-D6EE-1643-A299-BF87B52F2B31}" srcOrd="0" destOrd="0" presId="urn:microsoft.com/office/officeart/2005/8/layout/vProcess5"/>
    <dgm:cxn modelId="{3F4DA3B5-8978-A04C-938C-87B1D0300861}" type="presOf" srcId="{8E48E0C3-F3E6-4D88-AC2F-09272D6F3194}" destId="{42194F5D-4113-CF48-BF60-417800729C05}" srcOrd="1" destOrd="0" presId="urn:microsoft.com/office/officeart/2005/8/layout/vProcess5"/>
    <dgm:cxn modelId="{F5F1F6BA-F912-4D54-A690-86024BB8A7F7}" srcId="{4846C756-8549-4FA8-A188-0A277165710D}" destId="{B056F334-5C61-4A53-A2F8-714A3CC582D3}" srcOrd="1" destOrd="0" parTransId="{6756EBF1-5D19-4427-9B4A-6A21D73640EC}" sibTransId="{E5547056-DBFA-4545-98CB-423CFC8FCE4E}"/>
    <dgm:cxn modelId="{2DE9A8C4-46E8-4A42-AAB4-B078C659055E}" type="presOf" srcId="{B891E292-80CC-4A7C-9B5C-A08624D60833}" destId="{CAC2D9B0-5A8F-EC4E-B7CB-3E104301CEEA}" srcOrd="1" destOrd="0" presId="urn:microsoft.com/office/officeart/2005/8/layout/vProcess5"/>
    <dgm:cxn modelId="{30A6ACCF-EE4A-0F47-9B12-CAD0CCC37DA3}" type="presParOf" srcId="{BBC05D54-D3AE-C14D-BC8E-9EBD2888B0EC}" destId="{39913365-6504-F84A-8C8E-ACB203469E25}" srcOrd="0" destOrd="0" presId="urn:microsoft.com/office/officeart/2005/8/layout/vProcess5"/>
    <dgm:cxn modelId="{4E41CCD7-6E05-0143-AA6D-CC82CF946FB1}" type="presParOf" srcId="{BBC05D54-D3AE-C14D-BC8E-9EBD2888B0EC}" destId="{5AC7BD63-91F5-C947-AC58-E51667DFE4AA}" srcOrd="1" destOrd="0" presId="urn:microsoft.com/office/officeart/2005/8/layout/vProcess5"/>
    <dgm:cxn modelId="{87865D3A-9B3F-7D41-AA43-C9E15489060E}" type="presParOf" srcId="{BBC05D54-D3AE-C14D-BC8E-9EBD2888B0EC}" destId="{A0096328-D6EE-1643-A299-BF87B52F2B31}" srcOrd="2" destOrd="0" presId="urn:microsoft.com/office/officeart/2005/8/layout/vProcess5"/>
    <dgm:cxn modelId="{F78BC037-5278-1D4C-8767-BA5189DE3276}" type="presParOf" srcId="{BBC05D54-D3AE-C14D-BC8E-9EBD2888B0EC}" destId="{A55D701A-6C07-8A49-9E7F-3C90BD93CC8A}" srcOrd="3" destOrd="0" presId="urn:microsoft.com/office/officeart/2005/8/layout/vProcess5"/>
    <dgm:cxn modelId="{91798F61-F350-CF41-AD63-777D89313729}" type="presParOf" srcId="{BBC05D54-D3AE-C14D-BC8E-9EBD2888B0EC}" destId="{6A0DA7C4-AB10-F543-97EA-791AA4560385}" srcOrd="4" destOrd="0" presId="urn:microsoft.com/office/officeart/2005/8/layout/vProcess5"/>
    <dgm:cxn modelId="{95FBFC84-73CE-DF4D-9E28-BA09148A7238}" type="presParOf" srcId="{BBC05D54-D3AE-C14D-BC8E-9EBD2888B0EC}" destId="{6777EA5E-467B-3D48-920B-85C96FBDC541}" srcOrd="5" destOrd="0" presId="urn:microsoft.com/office/officeart/2005/8/layout/vProcess5"/>
    <dgm:cxn modelId="{85B8C7E2-3456-4746-8E68-5B992857AAC6}" type="presParOf" srcId="{BBC05D54-D3AE-C14D-BC8E-9EBD2888B0EC}" destId="{CAC2D9B0-5A8F-EC4E-B7CB-3E104301CEEA}" srcOrd="6" destOrd="0" presId="urn:microsoft.com/office/officeart/2005/8/layout/vProcess5"/>
    <dgm:cxn modelId="{EEE066D8-E704-264B-A682-954184F37338}" type="presParOf" srcId="{BBC05D54-D3AE-C14D-BC8E-9EBD2888B0EC}" destId="{7240797D-EFF6-EF4A-AF1A-278CF0D0FE68}" srcOrd="7" destOrd="0" presId="urn:microsoft.com/office/officeart/2005/8/layout/vProcess5"/>
    <dgm:cxn modelId="{EE3EBFF9-8E7D-044C-B38C-E5EC8762E8F2}" type="presParOf" srcId="{BBC05D54-D3AE-C14D-BC8E-9EBD2888B0EC}" destId="{42194F5D-4113-CF48-BF60-417800729C0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4D7DA-AFBA-49C9-9B5E-9C4699BAE3DE}">
      <dsp:nvSpPr>
        <dsp:cNvPr id="0" name=""/>
        <dsp:cNvSpPr/>
      </dsp:nvSpPr>
      <dsp:spPr>
        <a:xfrm>
          <a:off x="0" y="4113"/>
          <a:ext cx="6541475" cy="8761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1493CF-4310-4E97-9D9D-FD5A5CC8FA1A}">
      <dsp:nvSpPr>
        <dsp:cNvPr id="0" name=""/>
        <dsp:cNvSpPr/>
      </dsp:nvSpPr>
      <dsp:spPr>
        <a:xfrm>
          <a:off x="265045" y="201255"/>
          <a:ext cx="481901" cy="481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DEF5D-7D1F-428B-B5C5-E67DE5CA6C7E}">
      <dsp:nvSpPr>
        <dsp:cNvPr id="0" name=""/>
        <dsp:cNvSpPr/>
      </dsp:nvSpPr>
      <dsp:spPr>
        <a:xfrm>
          <a:off x="1011993" y="4113"/>
          <a:ext cx="5529481" cy="876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30" tIns="92730" rIns="92730" bIns="927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/>
            <a:t>Provide the basis for various types of technical explanations</a:t>
          </a:r>
          <a:endParaRPr lang="en-US" sz="1900" kern="1200"/>
        </a:p>
      </dsp:txBody>
      <dsp:txXfrm>
        <a:off x="1011993" y="4113"/>
        <a:ext cx="5529481" cy="876184"/>
      </dsp:txXfrm>
    </dsp:sp>
    <dsp:sp modelId="{3943D137-DAA1-49C8-A346-AD0BA6482C7B}">
      <dsp:nvSpPr>
        <dsp:cNvPr id="0" name=""/>
        <dsp:cNvSpPr/>
      </dsp:nvSpPr>
      <dsp:spPr>
        <a:xfrm>
          <a:off x="0" y="1099344"/>
          <a:ext cx="6541475" cy="8761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531BF-8E78-4127-A3FC-15F0089D6CCD}">
      <dsp:nvSpPr>
        <dsp:cNvPr id="0" name=""/>
        <dsp:cNvSpPr/>
      </dsp:nvSpPr>
      <dsp:spPr>
        <a:xfrm>
          <a:off x="265045" y="1296486"/>
          <a:ext cx="481901" cy="481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E5073-1033-4851-9546-29EFF084FE29}">
      <dsp:nvSpPr>
        <dsp:cNvPr id="0" name=""/>
        <dsp:cNvSpPr/>
      </dsp:nvSpPr>
      <dsp:spPr>
        <a:xfrm>
          <a:off x="1011993" y="1099344"/>
          <a:ext cx="5529481" cy="876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30" tIns="92730" rIns="92730" bIns="927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/>
            <a:t>Visualize the product </a:t>
          </a:r>
          <a:endParaRPr lang="en-US" sz="1900" kern="1200"/>
        </a:p>
      </dsp:txBody>
      <dsp:txXfrm>
        <a:off x="1011993" y="1099344"/>
        <a:ext cx="5529481" cy="876184"/>
      </dsp:txXfrm>
    </dsp:sp>
    <dsp:sp modelId="{65C6099E-219E-4440-A263-B5BAA630D85A}">
      <dsp:nvSpPr>
        <dsp:cNvPr id="0" name=""/>
        <dsp:cNvSpPr/>
      </dsp:nvSpPr>
      <dsp:spPr>
        <a:xfrm>
          <a:off x="0" y="2194575"/>
          <a:ext cx="6541475" cy="8761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B0BBD-4DF7-453F-A9A2-84D1879FE93C}">
      <dsp:nvSpPr>
        <dsp:cNvPr id="0" name=""/>
        <dsp:cNvSpPr/>
      </dsp:nvSpPr>
      <dsp:spPr>
        <a:xfrm>
          <a:off x="265045" y="2391717"/>
          <a:ext cx="481901" cy="4819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5F960-C75C-4B75-97B1-D9C5644281AF}">
      <dsp:nvSpPr>
        <dsp:cNvPr id="0" name=""/>
        <dsp:cNvSpPr/>
      </dsp:nvSpPr>
      <dsp:spPr>
        <a:xfrm>
          <a:off x="1011993" y="2194575"/>
          <a:ext cx="5529481" cy="876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30" tIns="92730" rIns="92730" bIns="927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/>
            <a:t>Learn about the different parts of the product</a:t>
          </a:r>
          <a:endParaRPr lang="en-US" sz="1900" kern="1200"/>
        </a:p>
      </dsp:txBody>
      <dsp:txXfrm>
        <a:off x="1011993" y="2194575"/>
        <a:ext cx="5529481" cy="876184"/>
      </dsp:txXfrm>
    </dsp:sp>
    <dsp:sp modelId="{0870B3B6-3C73-4B1E-9F0D-AC0F9A3F356A}">
      <dsp:nvSpPr>
        <dsp:cNvPr id="0" name=""/>
        <dsp:cNvSpPr/>
      </dsp:nvSpPr>
      <dsp:spPr>
        <a:xfrm>
          <a:off x="0" y="3289806"/>
          <a:ext cx="6541475" cy="8761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DAD3D-998C-4FFC-86A6-2C71ECA08181}">
      <dsp:nvSpPr>
        <dsp:cNvPr id="0" name=""/>
        <dsp:cNvSpPr/>
      </dsp:nvSpPr>
      <dsp:spPr>
        <a:xfrm>
          <a:off x="265045" y="3486948"/>
          <a:ext cx="481901" cy="4819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97A9E-D771-47A6-8A13-B4FA5801C80D}">
      <dsp:nvSpPr>
        <dsp:cNvPr id="0" name=""/>
        <dsp:cNvSpPr/>
      </dsp:nvSpPr>
      <dsp:spPr>
        <a:xfrm>
          <a:off x="1011993" y="3289806"/>
          <a:ext cx="5529481" cy="876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30" tIns="92730" rIns="92730" bIns="927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/>
            <a:t>Learn about the functions of the product </a:t>
          </a:r>
          <a:endParaRPr lang="en-US" sz="1900" kern="1200"/>
        </a:p>
      </dsp:txBody>
      <dsp:txXfrm>
        <a:off x="1011993" y="3289806"/>
        <a:ext cx="5529481" cy="876184"/>
      </dsp:txXfrm>
    </dsp:sp>
    <dsp:sp modelId="{603758BF-6134-4F1C-9B33-89D25FA40C6D}">
      <dsp:nvSpPr>
        <dsp:cNvPr id="0" name=""/>
        <dsp:cNvSpPr/>
      </dsp:nvSpPr>
      <dsp:spPr>
        <a:xfrm>
          <a:off x="0" y="4385037"/>
          <a:ext cx="6541475" cy="8761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95DDF-ADF4-4597-9E2F-16B6339F8484}">
      <dsp:nvSpPr>
        <dsp:cNvPr id="0" name=""/>
        <dsp:cNvSpPr/>
      </dsp:nvSpPr>
      <dsp:spPr>
        <a:xfrm>
          <a:off x="265045" y="4582179"/>
          <a:ext cx="481901" cy="4819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EB69D-0317-44F9-BA0B-4EB65CB2E808}">
      <dsp:nvSpPr>
        <dsp:cNvPr id="0" name=""/>
        <dsp:cNvSpPr/>
      </dsp:nvSpPr>
      <dsp:spPr>
        <a:xfrm>
          <a:off x="1011993" y="4385037"/>
          <a:ext cx="5529481" cy="876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30" tIns="92730" rIns="92730" bIns="927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/>
            <a:t>Understand how the product works  </a:t>
          </a:r>
          <a:endParaRPr lang="en-US" sz="1900" kern="1200"/>
        </a:p>
      </dsp:txBody>
      <dsp:txXfrm>
        <a:off x="1011993" y="4385037"/>
        <a:ext cx="5529481" cy="8761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97D0D-6869-3648-9E73-99CDF98F4E66}">
      <dsp:nvSpPr>
        <dsp:cNvPr id="0" name=""/>
        <dsp:cNvSpPr/>
      </dsp:nvSpPr>
      <dsp:spPr>
        <a:xfrm>
          <a:off x="0" y="3004"/>
          <a:ext cx="6289466" cy="1508096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>
              <a:solidFill>
                <a:schemeClr val="tx1"/>
              </a:solidFill>
            </a:rPr>
            <a:t>1.The buyers can get a proper know-how of the product before making final purchasing choice.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73619" y="76623"/>
        <a:ext cx="6142228" cy="1360858"/>
      </dsp:txXfrm>
    </dsp:sp>
    <dsp:sp modelId="{E25E25D1-0BE5-6F48-A3A4-22B4EB6CB5E6}">
      <dsp:nvSpPr>
        <dsp:cNvPr id="0" name=""/>
        <dsp:cNvSpPr/>
      </dsp:nvSpPr>
      <dsp:spPr>
        <a:xfrm>
          <a:off x="0" y="1524811"/>
          <a:ext cx="6289466" cy="1508096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>
              <a:solidFill>
                <a:schemeClr val="tx1"/>
              </a:solidFill>
            </a:rPr>
            <a:t>2.Once the interested buyers get proper information about a certain product, they can avoid purchasing the wrong product. This will result in generating more loyal customers for such products for the long-term.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73619" y="1598430"/>
        <a:ext cx="6142228" cy="1360858"/>
      </dsp:txXfrm>
    </dsp:sp>
    <dsp:sp modelId="{B333181D-6D7D-A840-AF97-629256ABD60C}">
      <dsp:nvSpPr>
        <dsp:cNvPr id="0" name=""/>
        <dsp:cNvSpPr/>
      </dsp:nvSpPr>
      <dsp:spPr>
        <a:xfrm>
          <a:off x="0" y="3046617"/>
          <a:ext cx="6289466" cy="1508096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>
              <a:solidFill>
                <a:schemeClr val="tx1"/>
              </a:solidFill>
            </a:rPr>
            <a:t>3. Apart from the features and traits, readers can also care about the usability, validity and much other feasible info about the offered item.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73619" y="3120236"/>
        <a:ext cx="6142228" cy="1360858"/>
      </dsp:txXfrm>
    </dsp:sp>
    <dsp:sp modelId="{7AC098B9-D929-9248-88EC-F22C36F4432C}">
      <dsp:nvSpPr>
        <dsp:cNvPr id="0" name=""/>
        <dsp:cNvSpPr/>
      </dsp:nvSpPr>
      <dsp:spPr>
        <a:xfrm>
          <a:off x="0" y="4568424"/>
          <a:ext cx="6289466" cy="1508096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>
              <a:solidFill>
                <a:schemeClr val="tx1"/>
              </a:solidFill>
            </a:rPr>
            <a:t>4.In case of finding the description appealing, many interested customers end up sharing the product’s link with others (on social networking platforms).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73619" y="4642043"/>
        <a:ext cx="6142228" cy="13608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7BD63-91F5-C947-AC58-E51667DFE4AA}">
      <dsp:nvSpPr>
        <dsp:cNvPr id="0" name=""/>
        <dsp:cNvSpPr/>
      </dsp:nvSpPr>
      <dsp:spPr>
        <a:xfrm>
          <a:off x="0" y="0"/>
          <a:ext cx="5346046" cy="15440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(1) the way it appears as a static object (spatial)</a:t>
          </a:r>
          <a:endParaRPr lang="en-US" sz="2300" kern="1200" dirty="0"/>
        </a:p>
      </dsp:txBody>
      <dsp:txXfrm>
        <a:off x="45224" y="45224"/>
        <a:ext cx="3679867" cy="1453628"/>
      </dsp:txXfrm>
    </dsp:sp>
    <dsp:sp modelId="{A0096328-D6EE-1643-A299-BF87B52F2B31}">
      <dsp:nvSpPr>
        <dsp:cNvPr id="0" name=""/>
        <dsp:cNvSpPr/>
      </dsp:nvSpPr>
      <dsp:spPr>
        <a:xfrm>
          <a:off x="471709" y="1801422"/>
          <a:ext cx="5346046" cy="1544076"/>
        </a:xfrm>
        <a:prstGeom prst="roundRect">
          <a:avLst>
            <a:gd name="adj" fmla="val 10000"/>
          </a:avLst>
        </a:prstGeom>
        <a:solidFill>
          <a:schemeClr val="accent2">
            <a:hueOff val="-766425"/>
            <a:satOff val="-1915"/>
            <a:lumOff val="45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(2) the way its parts operate in order (functional)</a:t>
          </a:r>
          <a:endParaRPr lang="en-US" sz="2300" kern="1200" dirty="0"/>
        </a:p>
      </dsp:txBody>
      <dsp:txXfrm>
        <a:off x="516933" y="1846646"/>
        <a:ext cx="3780238" cy="1453628"/>
      </dsp:txXfrm>
    </dsp:sp>
    <dsp:sp modelId="{A55D701A-6C07-8A49-9E7F-3C90BD93CC8A}">
      <dsp:nvSpPr>
        <dsp:cNvPr id="0" name=""/>
        <dsp:cNvSpPr/>
      </dsp:nvSpPr>
      <dsp:spPr>
        <a:xfrm>
          <a:off x="943419" y="3602845"/>
          <a:ext cx="5346046" cy="1544076"/>
        </a:xfrm>
        <a:prstGeom prst="roundRect">
          <a:avLst>
            <a:gd name="adj" fmla="val 10000"/>
          </a:avLst>
        </a:prstGeom>
        <a:solidFill>
          <a:schemeClr val="accent2">
            <a:hueOff val="-1532850"/>
            <a:satOff val="-3829"/>
            <a:lumOff val="90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(3) the way its parts are assembled (chronological)</a:t>
          </a:r>
          <a:endParaRPr lang="en-US" sz="2300" kern="1200" dirty="0"/>
        </a:p>
      </dsp:txBody>
      <dsp:txXfrm>
        <a:off x="988643" y="3648069"/>
        <a:ext cx="3780238" cy="1453628"/>
      </dsp:txXfrm>
    </dsp:sp>
    <dsp:sp modelId="{6A0DA7C4-AB10-F543-97EA-791AA4560385}">
      <dsp:nvSpPr>
        <dsp:cNvPr id="0" name=""/>
        <dsp:cNvSpPr/>
      </dsp:nvSpPr>
      <dsp:spPr>
        <a:xfrm>
          <a:off x="4342396" y="1170924"/>
          <a:ext cx="1003649" cy="100364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68217" y="1170924"/>
        <a:ext cx="552007" cy="755246"/>
      </dsp:txXfrm>
    </dsp:sp>
    <dsp:sp modelId="{6777EA5E-467B-3D48-920B-85C96FBDC541}">
      <dsp:nvSpPr>
        <dsp:cNvPr id="0" name=""/>
        <dsp:cNvSpPr/>
      </dsp:nvSpPr>
      <dsp:spPr>
        <a:xfrm>
          <a:off x="4814106" y="2962053"/>
          <a:ext cx="1003649" cy="100364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144896"/>
            <a:satOff val="12070"/>
            <a:lumOff val="18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44896"/>
              <a:satOff val="12070"/>
              <a:lumOff val="18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39927" y="2962053"/>
        <a:ext cx="552007" cy="755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A529B-8D8B-5048-B4C3-26695928A4CF}" type="datetimeFigureOut">
              <a:rPr lang="en-US" smtClean="0"/>
              <a:t>3/25/22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244F4-C9E4-A142-AD47-30E095547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8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44F4-C9E4-A142-AD47-30E0955476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6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9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9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1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2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5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0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0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3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3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1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i="0" kern="1200" cap="none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300" kern="1200" spc="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 spc="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 spc="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033E8-2A08-5D45-A41D-FF7395666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/>
              <a:t>ACADEMIC WRITING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45B41-5D0E-FA43-B8F5-00F36812F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900"/>
              <a:t>WEEK 2</a:t>
            </a:r>
          </a:p>
          <a:p>
            <a:pPr algn="r">
              <a:lnSpc>
                <a:spcPct val="110000"/>
              </a:lnSpc>
            </a:pPr>
            <a:endParaRPr lang="en-US" sz="900"/>
          </a:p>
          <a:p>
            <a:pPr algn="r">
              <a:lnSpc>
                <a:spcPct val="110000"/>
              </a:lnSpc>
            </a:pPr>
            <a:r>
              <a:rPr lang="en-US" sz="900"/>
              <a:t>NORLIDA ARIFFIN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D738B566-0AC2-DE46-645E-0C84E4EDE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70" r="29276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59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B577-2035-394B-967C-0691B08A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4603"/>
            <a:ext cx="9906000" cy="998837"/>
          </a:xfrm>
        </p:spPr>
        <p:txBody>
          <a:bodyPr/>
          <a:lstStyle/>
          <a:p>
            <a:r>
              <a:rPr lang="en-GB" sz="4000" dirty="0"/>
              <a:t>Descriptions should be objective</a:t>
            </a:r>
            <a:r>
              <a:rPr lang="en-MY" sz="4000" dirty="0"/>
              <a:t>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35E3B-0804-974F-9373-869535C8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writing descriptions, you should communicate the facts as they are generally known and understood. </a:t>
            </a:r>
            <a:endParaRPr lang="en-MY" dirty="0"/>
          </a:p>
          <a:p>
            <a:r>
              <a:rPr lang="en-GB" dirty="0"/>
              <a:t>How to remain objective?</a:t>
            </a:r>
            <a:r>
              <a:rPr lang="en-MY" dirty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GB" dirty="0"/>
              <a:t>Provide details that are visual, not emotional.</a:t>
            </a:r>
            <a:endParaRPr lang="en-MY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An observer vs a camera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3C5082-9F89-F64F-85B2-109DAE9EB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419" y="4454525"/>
            <a:ext cx="8013162" cy="184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3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F0DB5-75C3-E64D-97B0-84C293388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85788"/>
            <a:ext cx="9906000" cy="5448190"/>
          </a:xfrm>
        </p:spPr>
        <p:txBody>
          <a:bodyPr/>
          <a:lstStyle/>
          <a:p>
            <a:pPr lvl="0">
              <a:buFont typeface="Wingdings" pitchFamily="2" charset="2"/>
              <a:buChar char="ü"/>
            </a:pPr>
            <a:r>
              <a:rPr lang="en-US" dirty="0"/>
              <a:t>Use </a:t>
            </a:r>
            <a:r>
              <a:rPr lang="en-GB" dirty="0"/>
              <a:t>precise and informative language.</a:t>
            </a:r>
            <a:r>
              <a:rPr lang="en-MY" dirty="0"/>
              <a:t> </a:t>
            </a:r>
            <a:r>
              <a:rPr lang="en-GB" dirty="0"/>
              <a:t>For instance, specify locations and positions, exact measurements, weights, and dimensions</a:t>
            </a:r>
            <a:endParaRPr lang="en-MY" dirty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39255-FA85-1F42-A056-848B7A12B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139" y="1941512"/>
            <a:ext cx="4761722" cy="1487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2DFEF3-7942-844D-B7F4-7113F31F9735}"/>
              </a:ext>
            </a:extLst>
          </p:cNvPr>
          <p:cNvSpPr txBox="1"/>
          <p:nvPr/>
        </p:nvSpPr>
        <p:spPr>
          <a:xfrm>
            <a:off x="1143001" y="4152786"/>
            <a:ext cx="990599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GB" sz="23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 not confuse a precise language with overly complicated terms or needless jargons</a:t>
            </a:r>
            <a:r>
              <a:rPr lang="en-MY" sz="2300" dirty="0">
                <a:effectLst/>
              </a:rPr>
              <a:t> 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71262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E0C7-E2E9-4C43-81B6-0BFDD388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9349"/>
            <a:ext cx="9906000" cy="1110839"/>
          </a:xfrm>
        </p:spPr>
        <p:txBody>
          <a:bodyPr/>
          <a:lstStyle/>
          <a:p>
            <a:r>
              <a:rPr lang="en-US" sz="4000" dirty="0"/>
              <a:t>What else?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F1628-1BB5-AA4E-8AFE-0C4C02D68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14911"/>
            <a:ext cx="9906000" cy="5982490"/>
          </a:xfrm>
        </p:spPr>
        <p:txBody>
          <a:bodyPr/>
          <a:lstStyle/>
          <a:p>
            <a:pPr lvl="0"/>
            <a:r>
              <a:rPr lang="en-GB" sz="2000" dirty="0"/>
              <a:t>An effective title promises exactly what the document will deliver.</a:t>
            </a:r>
            <a:endParaRPr lang="en-MY" sz="2000" dirty="0"/>
          </a:p>
          <a:p>
            <a:pPr lvl="0"/>
            <a:r>
              <a:rPr lang="en-GB" sz="2000" dirty="0"/>
              <a:t>Give readers exactly what they need.</a:t>
            </a:r>
            <a:endParaRPr lang="en-MY" sz="2000" dirty="0"/>
          </a:p>
          <a:p>
            <a:pPr lvl="0"/>
            <a:r>
              <a:rPr lang="en-GB" sz="2000" dirty="0"/>
              <a:t>Identify your audience and the reasons for using your description.</a:t>
            </a:r>
            <a:endParaRPr lang="en-MY" sz="2000" dirty="0"/>
          </a:p>
          <a:p>
            <a:r>
              <a:rPr lang="en-GB" sz="2000" dirty="0"/>
              <a:t>Focus carefully on your purpose. </a:t>
            </a:r>
          </a:p>
          <a:p>
            <a:pPr lvl="0"/>
            <a:r>
              <a:rPr lang="en-GB" sz="2000" dirty="0"/>
              <a:t>Let the visual repeat, restate or reinforce the prose.</a:t>
            </a:r>
            <a:endParaRPr lang="en-MY" sz="2000" dirty="0"/>
          </a:p>
          <a:p>
            <a:r>
              <a:rPr lang="en-GB" sz="2000" dirty="0"/>
              <a:t>Use drawings or photographs with captions and labels.</a:t>
            </a:r>
          </a:p>
          <a:p>
            <a:pPr lvl="0"/>
            <a:r>
              <a:rPr lang="en-GB" sz="2000" dirty="0"/>
              <a:t>Organize the sequence of the product description for the reader’s understanding </a:t>
            </a:r>
            <a:endParaRPr lang="en-MY" sz="2000" dirty="0"/>
          </a:p>
          <a:p>
            <a:pPr lvl="0"/>
            <a:r>
              <a:rPr lang="en-GB" sz="2000" dirty="0"/>
              <a:t>You can describe these relationships in spatial, functional or chronological sequence. </a:t>
            </a:r>
            <a:endParaRPr lang="en-MY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8435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FF4BD241-F172-410B-B0DE-9D7344B35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0"/>
            <a:ext cx="4850735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  <a:gd name="connsiteX0" fmla="*/ 2482758 w 5839784"/>
              <a:gd name="connsiteY0" fmla="*/ 10951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82758 w 5839784"/>
              <a:gd name="connsiteY4" fmla="*/ 10951 h 6857998"/>
              <a:gd name="connsiteX0" fmla="*/ 2495565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95565 w 5839784"/>
              <a:gd name="connsiteY4" fmla="*/ 0 h 6857998"/>
              <a:gd name="connsiteX0" fmla="*/ 2328480 w 5672699"/>
              <a:gd name="connsiteY0" fmla="*/ 0 h 6857998"/>
              <a:gd name="connsiteX1" fmla="*/ 5672699 w 5672699"/>
              <a:gd name="connsiteY1" fmla="*/ 0 h 6857998"/>
              <a:gd name="connsiteX2" fmla="*/ 5672699 w 5672699"/>
              <a:gd name="connsiteY2" fmla="*/ 6857998 h 6857998"/>
              <a:gd name="connsiteX3" fmla="*/ 0 w 5672699"/>
              <a:gd name="connsiteY3" fmla="*/ 6856093 h 6857998"/>
              <a:gd name="connsiteX4" fmla="*/ 2328480 w 5672699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2699" h="6857998">
                <a:moveTo>
                  <a:pt x="2328480" y="0"/>
                </a:moveTo>
                <a:lnTo>
                  <a:pt x="5672699" y="0"/>
                </a:lnTo>
                <a:lnTo>
                  <a:pt x="5672699" y="6857998"/>
                </a:lnTo>
                <a:lnTo>
                  <a:pt x="0" y="6856093"/>
                </a:lnTo>
                <a:lnTo>
                  <a:pt x="232848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64F5D-5805-1E4B-A3B7-94F337B0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05" y="657225"/>
            <a:ext cx="3230515" cy="3569822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GB" sz="3000"/>
              <a:t>Any item or process usually has its own logical organization based on;</a:t>
            </a:r>
            <a:br>
              <a:rPr lang="en-MY" sz="3000"/>
            </a:br>
            <a:endParaRPr lang="en-US" sz="30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93" y="4305300"/>
            <a:ext cx="4515220" cy="25527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1E4911-0C10-6788-E139-DD1CF0366E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307899"/>
              </p:ext>
            </p:extLst>
          </p:nvPr>
        </p:nvGraphicFramePr>
        <p:xfrm>
          <a:off x="5146923" y="832268"/>
          <a:ext cx="6289466" cy="5146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313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42723C-5A12-824B-96D1-08A3B0AE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GB" sz="4400" dirty="0"/>
              <a:t>1) Spatial sequence </a:t>
            </a:r>
            <a:br>
              <a:rPr lang="en-MY" sz="4400" dirty="0"/>
            </a:br>
            <a:endParaRPr lang="en-US" sz="4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77439-9304-AA45-9FB0-C88477952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A spatial sequence parallels or connects the reader’s angle of vision in viewing the item. </a:t>
            </a:r>
            <a:endParaRPr lang="en-MY" dirty="0"/>
          </a:p>
          <a:p>
            <a:pPr lvl="0"/>
            <a:r>
              <a:rPr lang="en-GB" dirty="0"/>
              <a:t>It answers these questions:</a:t>
            </a:r>
          </a:p>
          <a:p>
            <a:r>
              <a:rPr lang="en-GB" dirty="0"/>
              <a:t>Use this sequence when you want readers to visualize a static item or a mechanism at rest. ( a chain-saw, computer keyboard) </a:t>
            </a:r>
            <a:endParaRPr lang="en-MY" dirty="0"/>
          </a:p>
          <a:p>
            <a:pPr marL="0" lvl="0" indent="0">
              <a:buNone/>
            </a:pPr>
            <a:endParaRPr lang="en-MY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C0C7D80-1163-8548-84A6-0B3155E82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44" y="2607277"/>
            <a:ext cx="5571227" cy="186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07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5453-61CF-974E-BA94-99D47881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850556"/>
          </a:xfrm>
        </p:spPr>
        <p:txBody>
          <a:bodyPr/>
          <a:lstStyle/>
          <a:p>
            <a:r>
              <a:rPr lang="en-US" sz="4000" dirty="0"/>
              <a:t>2) Functional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E6FBF-A554-EF48-A9AC-68C8C70FC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functional sequence shows  how the different parts operate</a:t>
            </a:r>
            <a:endParaRPr lang="en-MY" dirty="0"/>
          </a:p>
          <a:p>
            <a:r>
              <a:rPr lang="en-GB" dirty="0"/>
              <a:t>It is best used in describing a mechanism in action ( a smoke detector, 35- millimetre camera)</a:t>
            </a:r>
            <a:endParaRPr lang="en-MY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56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30B4C2-0079-5942-A14F-CDE46B2F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/>
              <a:t>3) Chronological sequence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046EB-AA3C-9C41-A002-11820F4F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GB" dirty="0"/>
              <a:t>A chronological sequence shows the order or step-by-step stage the parts are assembled.</a:t>
            </a:r>
            <a:endParaRPr lang="en-MY"/>
          </a:p>
          <a:p>
            <a:pPr>
              <a:lnSpc>
                <a:spcPct val="90000"/>
              </a:lnSpc>
            </a:pPr>
            <a:r>
              <a:rPr lang="en-GB" dirty="0"/>
              <a:t>A chronological sequence answers these questions:</a:t>
            </a:r>
            <a:endParaRPr lang="en-GB"/>
          </a:p>
          <a:p>
            <a:pPr>
              <a:lnSpc>
                <a:spcPct val="90000"/>
              </a:lnSpc>
            </a:pPr>
            <a:r>
              <a:rPr lang="en-GB" dirty="0"/>
              <a:t>A chronological sequence is best used to visualize an item in terms of its order of assembly (such as a piece of furniture, a tent)</a:t>
            </a:r>
            <a:endParaRPr lang="en-MY"/>
          </a:p>
          <a:p>
            <a:pPr marL="0" indent="0">
              <a:lnSpc>
                <a:spcPct val="90000"/>
              </a:lnSpc>
              <a:buNone/>
            </a:pPr>
            <a:endParaRPr lang="en-US"/>
          </a:p>
          <a:p>
            <a:pPr marL="0" indent="0">
              <a:lnSpc>
                <a:spcPct val="90000"/>
              </a:lnSpc>
              <a:buNone/>
            </a:pP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0F2699F-ED43-2440-AD2B-2DAE6D0BE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37" y="2886076"/>
            <a:ext cx="5110163" cy="200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43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CDB1-813D-6244-A3F0-8072100D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6226"/>
            <a:ext cx="9906000" cy="1382156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180659-7C78-9D42-A350-664331D8F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393" y="1778136"/>
            <a:ext cx="7859214" cy="455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46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F1C09B4-8617-D542-A969-02439369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299042"/>
            <a:ext cx="10529048" cy="1476375"/>
          </a:xfrm>
        </p:spPr>
        <p:txBody>
          <a:bodyPr>
            <a:normAutofit/>
          </a:bodyPr>
          <a:lstStyle/>
          <a:p>
            <a:r>
              <a:rPr lang="en-US" dirty="0"/>
              <a:t>Group activity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D7812-A39C-2C4A-B1A6-5C71F07E0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5621854" cy="419033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000" dirty="0"/>
              <a:t>In your group, look for an item that you have with you and prepare a brief speech to describe that product. Give the product a new name. You can make up things in a creative way and explain the function of your product. Then, present the product to the class.</a:t>
            </a:r>
          </a:p>
          <a:p>
            <a:pPr marL="0" indent="0">
              <a:lnSpc>
                <a:spcPct val="90000"/>
              </a:lnSpc>
              <a:buNone/>
            </a:pPr>
            <a:endParaRPr lang="en-MY" sz="2000" dirty="0"/>
          </a:p>
          <a:p>
            <a:pPr marL="0" indent="0">
              <a:lnSpc>
                <a:spcPct val="90000"/>
              </a:lnSpc>
              <a:buNone/>
            </a:pPr>
            <a:endParaRPr lang="en-MY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000" dirty="0"/>
              <a:t>Example of a product: </a:t>
            </a:r>
            <a:endParaRPr lang="en-MY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An umbrella that changes colour according to the weather. </a:t>
            </a:r>
            <a:endParaRPr lang="en-MY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AFE9E58C-AAFB-1F9E-C439-D4ED2BBE0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7631" y="1663373"/>
            <a:ext cx="2664619" cy="266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95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0CE81-8E59-4340-B104-52A15CD6C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91978"/>
            <a:ext cx="9906000" cy="53420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Based on your friends’ presentations, tick the questions in the checklist box provided below to see whether their speeches have achieved the desired objectives.</a:t>
            </a:r>
            <a:endParaRPr lang="en-MY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336A72-8410-E247-9D6B-123257509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677705"/>
              </p:ext>
            </p:extLst>
          </p:nvPr>
        </p:nvGraphicFramePr>
        <p:xfrm>
          <a:off x="1885951" y="2257425"/>
          <a:ext cx="8601074" cy="3908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95698">
                  <a:extLst>
                    <a:ext uri="{9D8B030D-6E8A-4147-A177-3AD203B41FA5}">
                      <a16:colId xmlns:a16="http://schemas.microsoft.com/office/drawing/2014/main" val="919124609"/>
                    </a:ext>
                  </a:extLst>
                </a:gridCol>
                <a:gridCol w="905376">
                  <a:extLst>
                    <a:ext uri="{9D8B030D-6E8A-4147-A177-3AD203B41FA5}">
                      <a16:colId xmlns:a16="http://schemas.microsoft.com/office/drawing/2014/main" val="1646677555"/>
                    </a:ext>
                  </a:extLst>
                </a:gridCol>
              </a:tblGrid>
              <a:tr h="488574">
                <a:tc>
                  <a:txBody>
                    <a:bodyPr/>
                    <a:lstStyle/>
                    <a:p>
                      <a:pPr indent="457200" algn="just" fontAlgn="auto" hangingPunct="1">
                        <a:lnSpc>
                          <a:spcPct val="115000"/>
                        </a:lnSpc>
                      </a:pPr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Content </a:t>
                      </a:r>
                      <a:endParaRPr lang="en-MY" sz="2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 fontAlgn="auto" hangingPunct="1">
                        <a:lnSpc>
                          <a:spcPct val="115000"/>
                        </a:lnSpc>
                      </a:pPr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(/)</a:t>
                      </a:r>
                      <a:endParaRPr lang="en-MY" sz="2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9637302"/>
                  </a:ext>
                </a:extLst>
              </a:tr>
              <a:tr h="488574">
                <a:tc>
                  <a:txBody>
                    <a:bodyPr/>
                    <a:lstStyle/>
                    <a:p>
                      <a:pPr indent="457200" algn="just" fontAlgn="auto" hangingPunct="1">
                        <a:lnSpc>
                          <a:spcPct val="115000"/>
                        </a:lnSpc>
                      </a:pPr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Is the description objective?</a:t>
                      </a:r>
                      <a:endParaRPr lang="en-MY" sz="2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 fontAlgn="auto" hangingPunct="1">
                        <a:lnSpc>
                          <a:spcPct val="115000"/>
                        </a:lnSpc>
                      </a:pPr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MY" sz="2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6633711"/>
                  </a:ext>
                </a:extLst>
              </a:tr>
              <a:tr h="488574">
                <a:tc>
                  <a:txBody>
                    <a:bodyPr/>
                    <a:lstStyle/>
                    <a:p>
                      <a:pPr indent="457200" algn="just" fontAlgn="auto" hangingPunct="1">
                        <a:lnSpc>
                          <a:spcPct val="115000"/>
                        </a:lnSpc>
                      </a:pPr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Does the product name reflect the product? </a:t>
                      </a:r>
                      <a:endParaRPr lang="en-MY" sz="2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 fontAlgn="auto" hangingPunct="1">
                        <a:lnSpc>
                          <a:spcPct val="115000"/>
                        </a:lnSpc>
                      </a:pPr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MY" sz="2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1113585"/>
                  </a:ext>
                </a:extLst>
              </a:tr>
              <a:tr h="488574">
                <a:tc>
                  <a:txBody>
                    <a:bodyPr/>
                    <a:lstStyle/>
                    <a:p>
                      <a:pPr indent="457200" algn="just" fontAlgn="auto" hangingPunct="1">
                        <a:lnSpc>
                          <a:spcPct val="115000"/>
                        </a:lnSpc>
                      </a:pPr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Are the item’s overall features described, as well as each part?</a:t>
                      </a:r>
                      <a:endParaRPr lang="en-MY" sz="2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 fontAlgn="auto" hangingPunct="1">
                        <a:lnSpc>
                          <a:spcPct val="115000"/>
                        </a:lnSpc>
                      </a:pPr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MY" sz="2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7392014"/>
                  </a:ext>
                </a:extLst>
              </a:tr>
              <a:tr h="488574">
                <a:tc>
                  <a:txBody>
                    <a:bodyPr/>
                    <a:lstStyle/>
                    <a:p>
                      <a:pPr indent="457200" algn="just" fontAlgn="auto" hangingPunct="1">
                        <a:lnSpc>
                          <a:spcPct val="115000"/>
                        </a:lnSpc>
                      </a:pPr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Is each part defined before it is discussed?</a:t>
                      </a:r>
                      <a:endParaRPr lang="en-MY" sz="2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 fontAlgn="auto" hangingPunct="1">
                        <a:lnSpc>
                          <a:spcPct val="115000"/>
                        </a:lnSpc>
                      </a:pPr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MY" sz="2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8360003"/>
                  </a:ext>
                </a:extLst>
              </a:tr>
              <a:tr h="488574">
                <a:tc>
                  <a:txBody>
                    <a:bodyPr/>
                    <a:lstStyle/>
                    <a:p>
                      <a:pPr indent="457200" algn="just" fontAlgn="auto" hangingPunct="1">
                        <a:lnSpc>
                          <a:spcPct val="115000"/>
                        </a:lnSpc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 visuals appear to provide clarification?</a:t>
                      </a:r>
                      <a:endParaRPr lang="en-MY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 fontAlgn="auto" hangingPunct="1">
                        <a:lnSpc>
                          <a:spcPct val="115000"/>
                        </a:lnSpc>
                      </a:pPr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MY" sz="2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7125093"/>
                  </a:ext>
                </a:extLst>
              </a:tr>
              <a:tr h="488574">
                <a:tc>
                  <a:txBody>
                    <a:bodyPr/>
                    <a:lstStyle/>
                    <a:p>
                      <a:pPr indent="457200" algn="just" fontAlgn="auto" hangingPunct="1">
                        <a:lnSpc>
                          <a:spcPct val="115000"/>
                        </a:lnSpc>
                      </a:pPr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Will the readers be able to visualize the item’s function?</a:t>
                      </a:r>
                      <a:endParaRPr lang="en-MY" sz="2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 fontAlgn="auto" hangingPunct="1">
                        <a:lnSpc>
                          <a:spcPct val="115000"/>
                        </a:lnSpc>
                      </a:pPr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MY" sz="2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5414370"/>
                  </a:ext>
                </a:extLst>
              </a:tr>
              <a:tr h="488574">
                <a:tc>
                  <a:txBody>
                    <a:bodyPr/>
                    <a:lstStyle/>
                    <a:p>
                      <a:pPr indent="457200" algn="just" fontAlgn="auto" hangingPunct="1">
                        <a:lnSpc>
                          <a:spcPct val="115000"/>
                        </a:lnSpc>
                      </a:pPr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Are any details missing, unnecessary or confusing?</a:t>
                      </a:r>
                      <a:endParaRPr lang="en-MY" sz="2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 fontAlgn="auto" hangingPunct="1">
                        <a:lnSpc>
                          <a:spcPct val="115000"/>
                        </a:lnSpc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MY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1019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84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16DE02-C2C8-477C-9FD7-70A983BDE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AF29F-D5EC-4489-BF8F-3B356C59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73A01-F891-430E-B39E-483E711B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0363E9-7CD0-497E-88D7-940136490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CD4B14-FFCC-4CE5-BC9D-DF47AA1AD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DED734-54E5-48ED-AEE6-165F2482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3C7AF29-B0BA-6B4D-AC06-AD3A99D2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84791"/>
            <a:ext cx="10064376" cy="1086847"/>
          </a:xfrm>
        </p:spPr>
        <p:txBody>
          <a:bodyPr>
            <a:normAutofit/>
          </a:bodyPr>
          <a:lstStyle/>
          <a:p>
            <a:r>
              <a:rPr lang="en-US" dirty="0"/>
              <a:t>Product description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222167-616B-448F-A79B-219A4FD3D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111A9-E68E-EC40-8EDC-1DC9C8CF1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17" y="2137719"/>
            <a:ext cx="8662169" cy="41868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What? </a:t>
            </a:r>
          </a:p>
          <a:p>
            <a:pPr>
              <a:buFont typeface="Wingdings" pitchFamily="2" charset="2"/>
              <a:buChar char="ü"/>
            </a:pPr>
            <a:r>
              <a:rPr lang="en-MY" dirty="0"/>
              <a:t>the marketing copy that explains what a product is and why it is worth purchasing</a:t>
            </a:r>
          </a:p>
          <a:p>
            <a:pPr>
              <a:buFont typeface="Wingdings" pitchFamily="2" charset="2"/>
              <a:buChar char="ü"/>
            </a:pPr>
            <a:r>
              <a:rPr lang="en-MY" dirty="0"/>
              <a:t>gives information to users on how to operate, assemble or manufacture a particular product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Purpose?</a:t>
            </a:r>
          </a:p>
          <a:p>
            <a:pPr>
              <a:buFont typeface="Wingdings" pitchFamily="2" charset="2"/>
              <a:buChar char="ü"/>
            </a:pPr>
            <a:r>
              <a:rPr lang="en-MY" dirty="0"/>
              <a:t>to supply customers with details around the features and benefits of the product so they are compelled to buy.</a:t>
            </a:r>
            <a:endParaRPr lang="en-US" dirty="0"/>
          </a:p>
        </p:txBody>
      </p:sp>
      <p:pic>
        <p:nvPicPr>
          <p:cNvPr id="7" name="Graphic 6" descr="Advertising">
            <a:extLst>
              <a:ext uri="{FF2B5EF4-FFF2-40B4-BE49-F238E27FC236}">
                <a16:creationId xmlns:a16="http://schemas.microsoft.com/office/drawing/2014/main" id="{C068C831-5005-27D8-D291-03425BFA6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8834" y="3132287"/>
            <a:ext cx="2554619" cy="255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7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3F1FC93-1440-4B98-BEA3-8750A1949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AC539-F06F-D64A-8C76-D1AD4B95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510" y="337030"/>
            <a:ext cx="8256978" cy="1004704"/>
          </a:xfrm>
        </p:spPr>
        <p:txBody>
          <a:bodyPr>
            <a:normAutofit/>
          </a:bodyPr>
          <a:lstStyle/>
          <a:p>
            <a:pPr algn="ctr">
              <a:lnSpc>
                <a:spcPct val="95000"/>
              </a:lnSpc>
            </a:pPr>
            <a:r>
              <a:rPr lang="en-US" sz="3100" dirty="0"/>
              <a:t>Product review VS Product description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8097BD-3640-487B-BBD8-EE139DA0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40570" y="0"/>
            <a:ext cx="5851430" cy="185798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B72F05-10A2-4D83-96F2-5DDFC587F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27296" y="1006592"/>
            <a:ext cx="12246591" cy="9280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7CEF3EB9-074A-C040-9E35-A2B5AD8A1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01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D3B0B4-FBA4-CA48-B7D0-173E620DB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791899"/>
              </p:ext>
            </p:extLst>
          </p:nvPr>
        </p:nvGraphicFramePr>
        <p:xfrm>
          <a:off x="1158255" y="1470616"/>
          <a:ext cx="10364630" cy="443575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5952">
                  <a:extLst>
                    <a:ext uri="{9D8B030D-6E8A-4147-A177-3AD203B41FA5}">
                      <a16:colId xmlns:a16="http://schemas.microsoft.com/office/drawing/2014/main" val="1134207651"/>
                    </a:ext>
                  </a:extLst>
                </a:gridCol>
                <a:gridCol w="5262165">
                  <a:extLst>
                    <a:ext uri="{9D8B030D-6E8A-4147-A177-3AD203B41FA5}">
                      <a16:colId xmlns:a16="http://schemas.microsoft.com/office/drawing/2014/main" val="149614603"/>
                    </a:ext>
                  </a:extLst>
                </a:gridCol>
                <a:gridCol w="4416513">
                  <a:extLst>
                    <a:ext uri="{9D8B030D-6E8A-4147-A177-3AD203B41FA5}">
                      <a16:colId xmlns:a16="http://schemas.microsoft.com/office/drawing/2014/main" val="147734069"/>
                    </a:ext>
                  </a:extLst>
                </a:gridCol>
              </a:tblGrid>
              <a:tr h="800797">
                <a:tc>
                  <a:txBody>
                    <a:bodyPr/>
                    <a:lstStyle/>
                    <a:p>
                      <a:pPr algn="l" fontAlgn="t"/>
                      <a:br>
                        <a:rPr lang="en-MY" sz="1500" b="0" cap="none" spc="6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MY" sz="1500" b="0" cap="none" spc="6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5936" marR="65936" marT="87915" marB="4395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500" b="0" i="0" u="none" strike="noStrike" cap="none" spc="6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Product description</a:t>
                      </a:r>
                      <a:endParaRPr lang="en-MY" sz="1500" b="0" cap="none" spc="6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5936" marR="65936" marT="87915" marB="4395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500" b="0" i="0" u="none" strike="noStrike" cap="none" spc="6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Product review</a:t>
                      </a:r>
                      <a:endParaRPr lang="en-MY" sz="1500" b="0" cap="none" spc="6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5936" marR="65936" marT="87915" marB="4395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2124"/>
                  </a:ext>
                </a:extLst>
              </a:tr>
              <a:tr h="726991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</a:t>
                      </a:r>
                      <a:endParaRPr lang="en-MY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36" marR="65936" marT="87915" marB="439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3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It is a structured form of presenting detailed information of the product.                               </a:t>
                      </a:r>
                      <a:endParaRPr lang="en-MY" sz="13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36" marR="65936" marT="87915" marB="439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3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 informal writing by the actual users of the product.</a:t>
                      </a:r>
                      <a:endParaRPr lang="en-MY" sz="13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36" marR="65936" marT="87915" marB="439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132238"/>
                  </a:ext>
                </a:extLst>
              </a:tr>
              <a:tr h="726991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</a:t>
                      </a:r>
                      <a:endParaRPr lang="en-MY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36" marR="65936" marT="87915" marB="439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Written by the manufacturer or product manager or professional experts.                           </a:t>
                      </a:r>
                      <a:endParaRPr lang="en-MY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36" marR="65936" marT="87915" marB="439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Most of the time, written by the actual users of the products</a:t>
                      </a:r>
                      <a:endParaRPr lang="en-MY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36" marR="65936" marT="87915" marB="439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941913"/>
                  </a:ext>
                </a:extLst>
              </a:tr>
              <a:tr h="985312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</a:t>
                      </a:r>
                      <a:endParaRPr lang="en-MY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36" marR="65936" marT="87915" marB="439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Focuses on ingredients, expiry date, benefits, side effects and usage of the product. The demerits of the product are most of the time neglected.                      </a:t>
                      </a:r>
                      <a:endParaRPr lang="en-MY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36" marR="65936" marT="87915" marB="439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Focuses on advantages and disadvantages of the products.</a:t>
                      </a:r>
                      <a:endParaRPr lang="en-MY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36" marR="65936" marT="87915" marB="439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966538"/>
                  </a:ext>
                </a:extLst>
              </a:tr>
              <a:tr h="468669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</a:t>
                      </a:r>
                      <a:endParaRPr lang="en-MY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36" marR="65936" marT="87915" marB="439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Written in formal writing style.  </a:t>
                      </a:r>
                      <a:endParaRPr lang="en-MY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36" marR="65936" marT="87915" marB="439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3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Written in an informal or friendly way.</a:t>
                      </a:r>
                      <a:endParaRPr lang="en-MY" sz="13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36" marR="65936" marT="87915" marB="439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756242"/>
                  </a:ext>
                </a:extLst>
              </a:tr>
              <a:tr h="726991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</a:t>
                      </a:r>
                      <a:endParaRPr lang="en-MY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36" marR="65936" marT="87915" marB="439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3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It should be approved by the project   board.                                                         </a:t>
                      </a:r>
                      <a:endParaRPr lang="en-MY" sz="13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36" marR="65936" marT="87915" marB="439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3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Everyone can post a product review.</a:t>
                      </a:r>
                      <a:endParaRPr lang="en-MY" sz="13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936" marR="65936" marT="87915" marB="4395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026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23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A5BB70-1673-4097-A7F8-BCF5F4F19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7AA72C55-67D2-47FE-9C0B-01A954C8B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307196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9784" h="6857998">
                <a:moveTo>
                  <a:pt x="2034528" y="0"/>
                </a:moveTo>
                <a:lnTo>
                  <a:pt x="5839784" y="0"/>
                </a:lnTo>
                <a:lnTo>
                  <a:pt x="5839784" y="6857998"/>
                </a:lnTo>
                <a:lnTo>
                  <a:pt x="0" y="6856093"/>
                </a:lnTo>
                <a:lnTo>
                  <a:pt x="203452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909FE-2566-0F4A-A8F9-8949C7B0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08" y="657225"/>
            <a:ext cx="2965938" cy="2921385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MY" sz="3600"/>
              <a:t>How does a Product Description help the audience?</a:t>
            </a:r>
            <a:endParaRPr lang="en-US" sz="36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D23ACC-C318-4DEB-B776-570408C7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20896" y="4496637"/>
            <a:ext cx="3764149" cy="2361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D9BE15-6B66-4F4C-B41A-B2A4C3049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884066"/>
            <a:ext cx="3140110" cy="49739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9E9F4C-E0A3-DA1A-2D73-F16103B30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861865"/>
              </p:ext>
            </p:extLst>
          </p:nvPr>
        </p:nvGraphicFramePr>
        <p:xfrm>
          <a:off x="4788040" y="728505"/>
          <a:ext cx="6541475" cy="5265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989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BDE4B-3F5B-F347-81E9-B5DF6D95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MY" sz="2800" dirty="0"/>
              <a:t>Why are product descriptions so important?</a:t>
            </a:r>
            <a:br>
              <a:rPr lang="en-MY" sz="2800" b="0" dirty="0"/>
            </a:br>
            <a:br>
              <a:rPr lang="en-MY" sz="2800" dirty="0"/>
            </a:br>
            <a:endParaRPr lang="en-US" sz="2800" dirty="0"/>
          </a:p>
        </p:txBody>
      </p:sp>
      <p:pic>
        <p:nvPicPr>
          <p:cNvPr id="5" name="Picture 4" descr="Cardboard boxes on conveyor belt">
            <a:extLst>
              <a:ext uri="{FF2B5EF4-FFF2-40B4-BE49-F238E27FC236}">
                <a16:creationId xmlns:a16="http://schemas.microsoft.com/office/drawing/2014/main" id="{7630EE2F-BB4D-3C93-43AD-585FA1E1F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61" r="20816" b="2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E911D-B15C-EA4A-9099-F45AED59F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dirty="0"/>
              <a:t>The description of any product is based on the important features, usability and many other details about it. Every seller/firm must be familiar with the major significance of adding product descriptions.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55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FF4BD241-F172-410B-B0DE-9D7344B35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0"/>
            <a:ext cx="4850735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  <a:gd name="connsiteX0" fmla="*/ 2482758 w 5839784"/>
              <a:gd name="connsiteY0" fmla="*/ 10951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82758 w 5839784"/>
              <a:gd name="connsiteY4" fmla="*/ 10951 h 6857998"/>
              <a:gd name="connsiteX0" fmla="*/ 2495565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95565 w 5839784"/>
              <a:gd name="connsiteY4" fmla="*/ 0 h 6857998"/>
              <a:gd name="connsiteX0" fmla="*/ 2328480 w 5672699"/>
              <a:gd name="connsiteY0" fmla="*/ 0 h 6857998"/>
              <a:gd name="connsiteX1" fmla="*/ 5672699 w 5672699"/>
              <a:gd name="connsiteY1" fmla="*/ 0 h 6857998"/>
              <a:gd name="connsiteX2" fmla="*/ 5672699 w 5672699"/>
              <a:gd name="connsiteY2" fmla="*/ 6857998 h 6857998"/>
              <a:gd name="connsiteX3" fmla="*/ 0 w 5672699"/>
              <a:gd name="connsiteY3" fmla="*/ 6856093 h 6857998"/>
              <a:gd name="connsiteX4" fmla="*/ 2328480 w 5672699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2699" h="6857998">
                <a:moveTo>
                  <a:pt x="2328480" y="0"/>
                </a:moveTo>
                <a:lnTo>
                  <a:pt x="5672699" y="0"/>
                </a:lnTo>
                <a:lnTo>
                  <a:pt x="5672699" y="6857998"/>
                </a:lnTo>
                <a:lnTo>
                  <a:pt x="0" y="6856093"/>
                </a:lnTo>
                <a:lnTo>
                  <a:pt x="232848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E498B-BC53-C342-843B-2DD5B866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05" y="657225"/>
            <a:ext cx="3230515" cy="3569822"/>
          </a:xfrm>
        </p:spPr>
        <p:txBody>
          <a:bodyPr anchor="t">
            <a:normAutofit/>
          </a:bodyPr>
          <a:lstStyle/>
          <a:p>
            <a:r>
              <a:rPr lang="en-US" sz="4100"/>
              <a:t>Benefits of product description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93" y="4305300"/>
            <a:ext cx="4515220" cy="25527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53FFF23-9C29-A3E9-84AB-64206A8C1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846179"/>
              </p:ext>
            </p:extLst>
          </p:nvPr>
        </p:nvGraphicFramePr>
        <p:xfrm>
          <a:off x="5146923" y="395415"/>
          <a:ext cx="6289466" cy="6079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89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4754-3141-6143-B8ED-8ED1E58F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45989"/>
            <a:ext cx="9906000" cy="1569568"/>
          </a:xfrm>
        </p:spPr>
        <p:txBody>
          <a:bodyPr/>
          <a:lstStyle/>
          <a:p>
            <a:r>
              <a:rPr lang="en-MY" sz="4000" dirty="0"/>
              <a:t>What is the format and style of a Product Description?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A33B3-0493-5B41-ADC6-59BCFD58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The format of writing a product description consists of an introduction, body, and conclusion. You may want to exclude/ modify certain components of the outline to suit your objective, audience and product. </a:t>
            </a:r>
          </a:p>
          <a:p>
            <a:pPr marL="0" indent="0">
              <a:buNone/>
            </a:pPr>
            <a:endParaRPr lang="en-MY" dirty="0"/>
          </a:p>
          <a:p>
            <a:pPr fontAlgn="base"/>
            <a:r>
              <a:rPr lang="en-MY" b="1" dirty="0"/>
              <a:t>Introduction : General Description </a:t>
            </a:r>
          </a:p>
          <a:p>
            <a:pPr fontAlgn="base"/>
            <a:r>
              <a:rPr lang="en-MY" b="1" dirty="0"/>
              <a:t>Body : Description and Function of Parts</a:t>
            </a:r>
          </a:p>
          <a:p>
            <a:pPr fontAlgn="base"/>
            <a:r>
              <a:rPr lang="en-MY" b="1" dirty="0"/>
              <a:t>Conclusion and Operating Description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2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DEAB9C9-D8C9-C843-9323-532B3765C1C0}"/>
              </a:ext>
            </a:extLst>
          </p:cNvPr>
          <p:cNvSpPr/>
          <p:nvPr/>
        </p:nvSpPr>
        <p:spPr>
          <a:xfrm>
            <a:off x="2187145" y="778542"/>
            <a:ext cx="1841157" cy="840519"/>
          </a:xfrm>
          <a:prstGeom prst="roundRect">
            <a:avLst/>
          </a:prstGeom>
          <a:solidFill>
            <a:srgbClr val="73FD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8EFE37B-956F-3143-8E7E-E17482ED6E71}"/>
              </a:ext>
            </a:extLst>
          </p:cNvPr>
          <p:cNvSpPr/>
          <p:nvPr/>
        </p:nvSpPr>
        <p:spPr>
          <a:xfrm>
            <a:off x="4028303" y="433007"/>
            <a:ext cx="6709719" cy="1532238"/>
          </a:xfrm>
          <a:prstGeom prst="roundRect">
            <a:avLst/>
          </a:prstGeom>
          <a:solidFill>
            <a:srgbClr val="73FD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Introduce the name of the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Explain the general use of the product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State who are the target users/ what is the target situation</a:t>
            </a:r>
            <a:r>
              <a:rPr lang="en-MY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4FAA83F-6A95-E64D-9ABD-682D9EA81676}"/>
              </a:ext>
            </a:extLst>
          </p:cNvPr>
          <p:cNvSpPr/>
          <p:nvPr/>
        </p:nvSpPr>
        <p:spPr>
          <a:xfrm>
            <a:off x="2187146" y="3008739"/>
            <a:ext cx="1841157" cy="8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Body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BD32048-F163-714F-8613-FB2ABEBE041C}"/>
              </a:ext>
            </a:extLst>
          </p:cNvPr>
          <p:cNvSpPr/>
          <p:nvPr/>
        </p:nvSpPr>
        <p:spPr>
          <a:xfrm>
            <a:off x="4028303" y="2162432"/>
            <a:ext cx="6709719" cy="25331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Details of product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GB" dirty="0">
                <a:solidFill>
                  <a:schemeClr val="tx1"/>
                </a:solidFill>
              </a:rPr>
              <a:t>explain important elements/ components/ specifications of the product</a:t>
            </a:r>
            <a:r>
              <a:rPr lang="en-MY" dirty="0">
                <a:solidFill>
                  <a:schemeClr val="tx1"/>
                </a:solidFill>
              </a:rPr>
              <a:t> </a:t>
            </a:r>
            <a:r>
              <a:rPr lang="en-MY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GB" dirty="0">
                <a:solidFill>
                  <a:schemeClr val="tx1"/>
                </a:solidFill>
              </a:rPr>
              <a:t>shape, colour, weight, dimension, price, parts</a:t>
            </a:r>
            <a:r>
              <a:rPr lang="en-MY" dirty="0">
                <a:solidFill>
                  <a:schemeClr val="tx1"/>
                </a:solidFill>
              </a:rPr>
              <a:t>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GB" dirty="0">
                <a:solidFill>
                  <a:schemeClr val="tx1"/>
                </a:solidFill>
              </a:rPr>
              <a:t>exact measurement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GB" dirty="0">
                <a:solidFill>
                  <a:schemeClr val="tx1"/>
                </a:solidFill>
              </a:rPr>
              <a:t>materials used for the product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Mechanism/operation </a:t>
            </a:r>
            <a:endParaRPr lang="en-MY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GB" dirty="0">
                <a:solidFill>
                  <a:schemeClr val="tx1"/>
                </a:solidFill>
              </a:rPr>
              <a:t>functions of important features</a:t>
            </a:r>
            <a:endParaRPr lang="en-MY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GB" dirty="0">
                <a:solidFill>
                  <a:schemeClr val="tx1"/>
                </a:solidFill>
              </a:rPr>
              <a:t>steps to use the product 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1767B81-BA56-E14A-A6C4-7B3EFA441551}"/>
              </a:ext>
            </a:extLst>
          </p:cNvPr>
          <p:cNvSpPr/>
          <p:nvPr/>
        </p:nvSpPr>
        <p:spPr>
          <a:xfrm>
            <a:off x="2187145" y="5010534"/>
            <a:ext cx="1841156" cy="803189"/>
          </a:xfrm>
          <a:prstGeom prst="roundRect">
            <a:avLst/>
          </a:prstGeom>
          <a:solidFill>
            <a:srgbClr val="76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3D74F44-5C2E-AC44-8A07-62807C22D55C}"/>
              </a:ext>
            </a:extLst>
          </p:cNvPr>
          <p:cNvSpPr/>
          <p:nvPr/>
        </p:nvSpPr>
        <p:spPr>
          <a:xfrm>
            <a:off x="4028303" y="4892752"/>
            <a:ext cx="6709719" cy="1124596"/>
          </a:xfrm>
          <a:prstGeom prst="roundRect">
            <a:avLst/>
          </a:prstGeom>
          <a:solidFill>
            <a:srgbClr val="76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State good values of the product (flexible, durable, user-friendly, cost effective, efficient, portable)</a:t>
            </a:r>
            <a:endParaRPr lang="en-MY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B52F1F-C6D6-AC43-8197-F7BE7A38903A}"/>
              </a:ext>
            </a:extLst>
          </p:cNvPr>
          <p:cNvSpPr txBox="1"/>
          <p:nvPr/>
        </p:nvSpPr>
        <p:spPr>
          <a:xfrm>
            <a:off x="11738919" y="54740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3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F83B-200B-A149-BD1E-2FD6F329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2944"/>
            <a:ext cx="9906000" cy="1115088"/>
          </a:xfrm>
        </p:spPr>
        <p:txBody>
          <a:bodyPr/>
          <a:lstStyle/>
          <a:p>
            <a:r>
              <a:rPr lang="en-GB" sz="4000" dirty="0"/>
              <a:t>Objectivity in technical description</a:t>
            </a:r>
            <a:r>
              <a:rPr lang="en-MY" sz="4000" dirty="0"/>
              <a:t>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E3A9E-29BE-F74C-A230-B88984F0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48033"/>
            <a:ext cx="9906000" cy="5477024"/>
          </a:xfrm>
        </p:spPr>
        <p:txBody>
          <a:bodyPr/>
          <a:lstStyle/>
          <a:p>
            <a:r>
              <a:rPr lang="en-GB" dirty="0"/>
              <a:t>Have you ever been in a situation where a product you purchased did not reflect its quality or function as described in the advertisement?</a:t>
            </a:r>
          </a:p>
          <a:p>
            <a:r>
              <a:rPr lang="en-GB" dirty="0"/>
              <a:t>Sometimes this happens because the information you get has been described in a subjective way and you have been influenced by it.</a:t>
            </a:r>
          </a:p>
          <a:p>
            <a:r>
              <a:rPr lang="en-GB" dirty="0"/>
              <a:t> Subjective descriptions do more than simply convey factual information; subjective descriptions use sensory and judgemental expressions such as “The weather was miserable”. </a:t>
            </a:r>
          </a:p>
          <a:p>
            <a:pPr lvl="0"/>
            <a:r>
              <a:rPr lang="en-GB" dirty="0"/>
              <a:t>In contrast, objective descriptions present an impartial view, filtering out personal impressions and focusing on details any viewer could observe (“All day, we had freezing rain and gale – force winds). </a:t>
            </a:r>
            <a:endParaRPr lang="en-MY" dirty="0"/>
          </a:p>
          <a:p>
            <a:pPr lvl="0"/>
            <a:r>
              <a:rPr lang="en-GB" dirty="0"/>
              <a:t>A technical description should be objective. </a:t>
            </a:r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5210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2F1D1A"/>
      </a:dk2>
      <a:lt2>
        <a:srgbClr val="F2F0F3"/>
      </a:lt2>
      <a:accent1>
        <a:srgbClr val="75B03E"/>
      </a:accent1>
      <a:accent2>
        <a:srgbClr val="9CA931"/>
      </a:accent2>
      <a:accent3>
        <a:srgbClr val="C39B45"/>
      </a:accent3>
      <a:accent4>
        <a:srgbClr val="B75835"/>
      </a:accent4>
      <a:accent5>
        <a:srgbClr val="C9475A"/>
      </a:accent5>
      <a:accent6>
        <a:srgbClr val="B7357E"/>
      </a:accent6>
      <a:hlink>
        <a:srgbClr val="BF4441"/>
      </a:hlink>
      <a:folHlink>
        <a:srgbClr val="7F7F7F"/>
      </a:folHlink>
    </a:clrScheme>
    <a:fontScheme name="Walbaum Light Univers Light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1193</Words>
  <Application>Microsoft Macintosh PowerPoint</Application>
  <PresentationFormat>Widescreen</PresentationFormat>
  <Paragraphs>126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Microsoft GothicNeo</vt:lpstr>
      <vt:lpstr>Microsoft GothicNeo Light</vt:lpstr>
      <vt:lpstr>Arial</vt:lpstr>
      <vt:lpstr>Calibri</vt:lpstr>
      <vt:lpstr>Wingdings</vt:lpstr>
      <vt:lpstr>AngleLinesVTI</vt:lpstr>
      <vt:lpstr>ACADEMIC WRITING</vt:lpstr>
      <vt:lpstr>Product description</vt:lpstr>
      <vt:lpstr>Product review VS Product description</vt:lpstr>
      <vt:lpstr>How does a Product Description help the audience?</vt:lpstr>
      <vt:lpstr>Why are product descriptions so important?  </vt:lpstr>
      <vt:lpstr>Benefits of product description</vt:lpstr>
      <vt:lpstr>What is the format and style of a Product Description?</vt:lpstr>
      <vt:lpstr>PowerPoint Presentation</vt:lpstr>
      <vt:lpstr>Objectivity in technical description </vt:lpstr>
      <vt:lpstr>Descriptions should be objective </vt:lpstr>
      <vt:lpstr>PowerPoint Presentation</vt:lpstr>
      <vt:lpstr>What else?</vt:lpstr>
      <vt:lpstr>Any item or process usually has its own logical organization based on; </vt:lpstr>
      <vt:lpstr>1) Spatial sequence  </vt:lpstr>
      <vt:lpstr>2) Functional sequence</vt:lpstr>
      <vt:lpstr>3) Chronological sequence</vt:lpstr>
      <vt:lpstr>Example</vt:lpstr>
      <vt:lpstr>Group activity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WRITING</dc:title>
  <dc:creator>NORLIDA ARIFFIN</dc:creator>
  <cp:lastModifiedBy>NORLIDA ARIFFIN</cp:lastModifiedBy>
  <cp:revision>6</cp:revision>
  <dcterms:created xsi:type="dcterms:W3CDTF">2022-03-12T03:17:52Z</dcterms:created>
  <dcterms:modified xsi:type="dcterms:W3CDTF">2022-03-25T03:59:31Z</dcterms:modified>
</cp:coreProperties>
</file>