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76" r:id="rId3"/>
    <p:sldId id="261" r:id="rId4"/>
    <p:sldId id="287" r:id="rId5"/>
    <p:sldId id="288" r:id="rId6"/>
    <p:sldId id="289" r:id="rId7"/>
    <p:sldId id="290" r:id="rId8"/>
    <p:sldId id="291" r:id="rId9"/>
    <p:sldId id="292" r:id="rId10"/>
    <p:sldId id="293" r:id="rId11"/>
    <p:sldId id="281" r:id="rId12"/>
    <p:sldId id="282" r:id="rId13"/>
    <p:sldId id="283" r:id="rId14"/>
    <p:sldId id="284" r:id="rId15"/>
    <p:sldId id="285" r:id="rId16"/>
    <p:sldId id="286" r:id="rId17"/>
    <p:sldId id="280"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0"/>
    <p:restoredTop sz="94694"/>
  </p:normalViewPr>
  <p:slideViewPr>
    <p:cSldViewPr snapToGrid="0" snapToObjects="1">
      <p:cViewPr varScale="1">
        <p:scale>
          <a:sx n="157" d="100"/>
          <a:sy n="157"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5/9/22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309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06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741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687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65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34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82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988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5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750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5/9/22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380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5/9/22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5353187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7" r:id="rId6"/>
    <p:sldLayoutId id="2147483712" r:id="rId7"/>
    <p:sldLayoutId id="2147483713" r:id="rId8"/>
    <p:sldLayoutId id="2147483714" r:id="rId9"/>
    <p:sldLayoutId id="2147483716" r:id="rId10"/>
    <p:sldLayoutId id="214748371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2059CF3-EFB1-4542-BB45-51060F5820D4}"/>
              </a:ext>
            </a:extLst>
          </p:cNvPr>
          <p:cNvSpPr>
            <a:spLocks noGrp="1"/>
          </p:cNvSpPr>
          <p:nvPr>
            <p:ph type="ctrTitle"/>
          </p:nvPr>
        </p:nvSpPr>
        <p:spPr>
          <a:xfrm>
            <a:off x="741630" y="4097208"/>
            <a:ext cx="4795282" cy="2031941"/>
          </a:xfrm>
        </p:spPr>
        <p:txBody>
          <a:bodyPr vert="horz" lIns="91440" tIns="45720" rIns="91440" bIns="45720" rtlCol="0" anchor="ctr">
            <a:normAutofit/>
          </a:bodyPr>
          <a:lstStyle/>
          <a:p>
            <a:pPr algn="l"/>
            <a:r>
              <a:rPr lang="en-US" kern="1200" dirty="0">
                <a:solidFill>
                  <a:schemeClr val="tx2"/>
                </a:solidFill>
                <a:latin typeface="+mj-lt"/>
                <a:ea typeface="+mj-ea"/>
                <a:cs typeface="+mj-cs"/>
              </a:rPr>
              <a:t>ACADEMIC WRITING</a:t>
            </a: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6C1FDA74-C126-2EC8-B785-62573E87CF90}"/>
              </a:ext>
            </a:extLst>
          </p:cNvPr>
          <p:cNvPicPr>
            <a:picLocks noChangeAspect="1"/>
          </p:cNvPicPr>
          <p:nvPr/>
        </p:nvPicPr>
        <p:blipFill rotWithShape="1">
          <a:blip r:embed="rId2"/>
          <a:srcRect t="21553" r="-2" b="17712"/>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1986F164-5961-B247-A8AD-AE29DFE71478}"/>
              </a:ext>
            </a:extLst>
          </p:cNvPr>
          <p:cNvSpPr>
            <a:spLocks noGrp="1"/>
          </p:cNvSpPr>
          <p:nvPr>
            <p:ph type="subTitle" idx="1"/>
          </p:nvPr>
        </p:nvSpPr>
        <p:spPr>
          <a:xfrm>
            <a:off x="6205311" y="4332156"/>
            <a:ext cx="4977905" cy="2031475"/>
          </a:xfrm>
        </p:spPr>
        <p:txBody>
          <a:bodyPr vert="horz" lIns="91440" tIns="45720" rIns="91440" bIns="45720" rtlCol="0" anchor="ctr">
            <a:noAutofit/>
          </a:bodyPr>
          <a:lstStyle/>
          <a:p>
            <a:pPr algn="l"/>
            <a:r>
              <a:rPr lang="en-US" sz="2800" dirty="0"/>
              <a:t>WEEK 8</a:t>
            </a:r>
          </a:p>
          <a:p>
            <a:pPr indent="-228600" algn="l">
              <a:buFont typeface="Avenir Next LT Pro" panose="020B0504020202020204" pitchFamily="34" charset="0"/>
              <a:buChar char="+"/>
            </a:pPr>
            <a:endParaRPr lang="en-US" sz="2800" dirty="0"/>
          </a:p>
          <a:p>
            <a:pPr algn="l"/>
            <a:r>
              <a:rPr lang="en-US" sz="2800" dirty="0"/>
              <a:t>NORLIDA ARIFFIN</a:t>
            </a:r>
          </a:p>
          <a:p>
            <a:pPr indent="-228600" algn="l">
              <a:buFont typeface="Avenir Next LT Pro" panose="020B0504020202020204" pitchFamily="34" charset="0"/>
              <a:buChar char="+"/>
            </a:pPr>
            <a:endParaRPr lang="en-US" sz="2800" dirty="0"/>
          </a:p>
        </p:txBody>
      </p:sp>
    </p:spTree>
    <p:extLst>
      <p:ext uri="{BB962C8B-B14F-4D97-AF65-F5344CB8AC3E}">
        <p14:creationId xmlns:p14="http://schemas.microsoft.com/office/powerpoint/2010/main" val="226415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0640-9065-BE4A-B615-16E44F6D452F}"/>
              </a:ext>
            </a:extLst>
          </p:cNvPr>
          <p:cNvSpPr>
            <a:spLocks noGrp="1"/>
          </p:cNvSpPr>
          <p:nvPr>
            <p:ph type="title"/>
          </p:nvPr>
        </p:nvSpPr>
        <p:spPr/>
        <p:txBody>
          <a:bodyPr>
            <a:normAutofit fontScale="90000"/>
          </a:bodyPr>
          <a:lstStyle/>
          <a:p>
            <a:r>
              <a:rPr lang="en-MY" dirty="0"/>
              <a:t>Signposting stems for a conclusion</a:t>
            </a:r>
            <a:br>
              <a:rPr lang="en-MY" dirty="0"/>
            </a:br>
            <a:endParaRPr lang="en-GB" dirty="0"/>
          </a:p>
        </p:txBody>
      </p:sp>
      <p:sp>
        <p:nvSpPr>
          <p:cNvPr id="3" name="Content Placeholder 2">
            <a:extLst>
              <a:ext uri="{FF2B5EF4-FFF2-40B4-BE49-F238E27FC236}">
                <a16:creationId xmlns:a16="http://schemas.microsoft.com/office/drawing/2014/main" id="{68730537-3965-324F-9637-B38E05803027}"/>
              </a:ext>
            </a:extLst>
          </p:cNvPr>
          <p:cNvSpPr>
            <a:spLocks noGrp="1"/>
          </p:cNvSpPr>
          <p:nvPr>
            <p:ph idx="1"/>
          </p:nvPr>
        </p:nvSpPr>
        <p:spPr/>
        <p:txBody>
          <a:bodyPr>
            <a:normAutofit/>
          </a:bodyPr>
          <a:lstStyle/>
          <a:p>
            <a:pPr>
              <a:buFont typeface="Wingdings" pitchFamily="2" charset="2"/>
              <a:buChar char="ü"/>
            </a:pPr>
            <a:r>
              <a:rPr lang="en-MY" dirty="0"/>
              <a:t>As a conclusion, this essay has shown that the main factors which impact upon ... (your topic) are ...(summarise your main ideas)</a:t>
            </a:r>
          </a:p>
          <a:p>
            <a:pPr>
              <a:buFont typeface="Wingdings" pitchFamily="2" charset="2"/>
              <a:buChar char="ü"/>
            </a:pPr>
            <a:r>
              <a:rPr lang="en-MY" dirty="0"/>
              <a:t>In conclusion, the evidence presented in this assignment has shown that ... (mention the conclusions you have drawn)</a:t>
            </a:r>
          </a:p>
          <a:p>
            <a:pPr>
              <a:buFont typeface="Wingdings" pitchFamily="2" charset="2"/>
              <a:buChar char="ü"/>
            </a:pPr>
            <a:r>
              <a:rPr lang="en-MY" dirty="0"/>
              <a:t>To conclude, this assignment has addressed a number of significant issues which show that ... (mention the conclusions you have drawn)</a:t>
            </a:r>
          </a:p>
          <a:p>
            <a:pPr>
              <a:buFont typeface="Wingdings" pitchFamily="2" charset="2"/>
              <a:buChar char="ü"/>
            </a:pPr>
            <a:endParaRPr lang="en-GB" dirty="0"/>
          </a:p>
        </p:txBody>
      </p:sp>
    </p:spTree>
    <p:extLst>
      <p:ext uri="{BB962C8B-B14F-4D97-AF65-F5344CB8AC3E}">
        <p14:creationId xmlns:p14="http://schemas.microsoft.com/office/powerpoint/2010/main" val="223494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665F-8C32-E74F-8DA9-66D23D56EE9D}"/>
              </a:ext>
            </a:extLst>
          </p:cNvPr>
          <p:cNvSpPr>
            <a:spLocks noGrp="1"/>
          </p:cNvSpPr>
          <p:nvPr>
            <p:ph type="title"/>
          </p:nvPr>
        </p:nvSpPr>
        <p:spPr>
          <a:xfrm>
            <a:off x="838200" y="365125"/>
            <a:ext cx="10515600" cy="1460500"/>
          </a:xfrm>
        </p:spPr>
        <p:txBody>
          <a:bodyPr>
            <a:normAutofit fontScale="90000"/>
          </a:bodyPr>
          <a:lstStyle/>
          <a:p>
            <a:r>
              <a:rPr lang="en-MY" dirty="0"/>
              <a:t>Examples of signposts that are used in argumentative essays</a:t>
            </a:r>
            <a:br>
              <a:rPr lang="en-MY" dirty="0"/>
            </a:br>
            <a:endParaRPr lang="en-GB" dirty="0"/>
          </a:p>
        </p:txBody>
      </p:sp>
      <p:sp>
        <p:nvSpPr>
          <p:cNvPr id="3" name="Content Placeholder 2">
            <a:extLst>
              <a:ext uri="{FF2B5EF4-FFF2-40B4-BE49-F238E27FC236}">
                <a16:creationId xmlns:a16="http://schemas.microsoft.com/office/drawing/2014/main" id="{6F02E00D-FC25-B149-9DDF-01B56984945E}"/>
              </a:ext>
            </a:extLst>
          </p:cNvPr>
          <p:cNvSpPr>
            <a:spLocks noGrp="1"/>
          </p:cNvSpPr>
          <p:nvPr>
            <p:ph idx="1"/>
          </p:nvPr>
        </p:nvSpPr>
        <p:spPr/>
        <p:txBody>
          <a:bodyPr/>
          <a:lstStyle/>
          <a:p>
            <a:pPr marL="0" indent="0">
              <a:buNone/>
            </a:pPr>
            <a:r>
              <a:rPr lang="en-MY" dirty="0"/>
              <a:t>When pointing out opposing arguments (Cons):</a:t>
            </a:r>
          </a:p>
          <a:p>
            <a:pPr marL="0" indent="0">
              <a:buNone/>
            </a:pPr>
            <a:endParaRPr lang="en-MY" dirty="0"/>
          </a:p>
          <a:p>
            <a:pPr>
              <a:buFont typeface="Wingdings" pitchFamily="2" charset="2"/>
              <a:buChar char="ü"/>
            </a:pPr>
            <a:r>
              <a:rPr lang="en-MY" dirty="0"/>
              <a:t>Opponents of this idea claim/maintain that…</a:t>
            </a:r>
          </a:p>
          <a:p>
            <a:pPr>
              <a:buFont typeface="Wingdings" pitchFamily="2" charset="2"/>
              <a:buChar char="ü"/>
            </a:pPr>
            <a:r>
              <a:rPr lang="en-MY" dirty="0"/>
              <a:t>Those who disagree/ are against these ideas may say/ assert that…</a:t>
            </a:r>
          </a:p>
          <a:p>
            <a:pPr>
              <a:buFont typeface="Wingdings" pitchFamily="2" charset="2"/>
              <a:buChar char="ü"/>
            </a:pPr>
            <a:r>
              <a:rPr lang="en-MY" dirty="0"/>
              <a:t>Some people may disagree with this idea,</a:t>
            </a:r>
          </a:p>
          <a:p>
            <a:pPr>
              <a:buFont typeface="Wingdings" pitchFamily="2" charset="2"/>
              <a:buChar char="ü"/>
            </a:pPr>
            <a:r>
              <a:rPr lang="en-MY" dirty="0"/>
              <a:t>Some people may say that…however…</a:t>
            </a:r>
          </a:p>
          <a:p>
            <a:endParaRPr lang="en-GB" dirty="0"/>
          </a:p>
        </p:txBody>
      </p:sp>
    </p:spTree>
    <p:extLst>
      <p:ext uri="{BB962C8B-B14F-4D97-AF65-F5344CB8AC3E}">
        <p14:creationId xmlns:p14="http://schemas.microsoft.com/office/powerpoint/2010/main" val="246286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54BE-EC41-8E4C-AA30-74F6A437F3F5}"/>
              </a:ext>
            </a:extLst>
          </p:cNvPr>
          <p:cNvSpPr>
            <a:spLocks noGrp="1"/>
          </p:cNvSpPr>
          <p:nvPr>
            <p:ph idx="1"/>
          </p:nvPr>
        </p:nvSpPr>
        <p:spPr>
          <a:xfrm>
            <a:off x="838200" y="746234"/>
            <a:ext cx="10515600" cy="5430729"/>
          </a:xfrm>
        </p:spPr>
        <p:txBody>
          <a:bodyPr/>
          <a:lstStyle/>
          <a:p>
            <a:pPr marL="0" indent="0">
              <a:buNone/>
            </a:pPr>
            <a:r>
              <a:rPr lang="en-MY" dirty="0"/>
              <a:t>When stating specifically why they think like that:</a:t>
            </a:r>
          </a:p>
          <a:p>
            <a:pPr>
              <a:buFont typeface="Wingdings" pitchFamily="2" charset="2"/>
              <a:buChar char="ü"/>
            </a:pPr>
            <a:r>
              <a:rPr lang="en-MY" dirty="0"/>
              <a:t>They claim that…since…</a:t>
            </a:r>
          </a:p>
          <a:p>
            <a:pPr marL="0" indent="0">
              <a:buNone/>
            </a:pPr>
            <a:endParaRPr lang="en-MY" dirty="0"/>
          </a:p>
          <a:p>
            <a:pPr marL="0" indent="0">
              <a:buNone/>
            </a:pPr>
            <a:r>
              <a:rPr lang="en-MY" dirty="0"/>
              <a:t>Reaching the turning point:</a:t>
            </a:r>
          </a:p>
          <a:p>
            <a:pPr>
              <a:buFont typeface="Wingdings" pitchFamily="2" charset="2"/>
              <a:buChar char="ü"/>
            </a:pPr>
            <a:r>
              <a:rPr lang="en-MY" dirty="0"/>
              <a:t>However,</a:t>
            </a:r>
          </a:p>
          <a:p>
            <a:pPr>
              <a:buFont typeface="Wingdings" pitchFamily="2" charset="2"/>
              <a:buChar char="ü"/>
            </a:pPr>
            <a:r>
              <a:rPr lang="en-MY" dirty="0"/>
              <a:t>On the other hand,</a:t>
            </a:r>
          </a:p>
          <a:p>
            <a:endParaRPr lang="en-GB" dirty="0"/>
          </a:p>
        </p:txBody>
      </p:sp>
    </p:spTree>
    <p:extLst>
      <p:ext uri="{BB962C8B-B14F-4D97-AF65-F5344CB8AC3E}">
        <p14:creationId xmlns:p14="http://schemas.microsoft.com/office/powerpoint/2010/main" val="283754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C8A9A-841D-7C46-BED8-6CD14B6B1914}"/>
              </a:ext>
            </a:extLst>
          </p:cNvPr>
          <p:cNvSpPr>
            <a:spLocks noGrp="1"/>
          </p:cNvSpPr>
          <p:nvPr>
            <p:ph idx="1"/>
          </p:nvPr>
        </p:nvSpPr>
        <p:spPr>
          <a:xfrm>
            <a:off x="838200" y="157655"/>
            <a:ext cx="10515600" cy="6558455"/>
          </a:xfrm>
        </p:spPr>
        <p:txBody>
          <a:bodyPr>
            <a:normAutofit/>
          </a:bodyPr>
          <a:lstStyle/>
          <a:p>
            <a:pPr marL="0" indent="0">
              <a:buNone/>
            </a:pPr>
            <a:r>
              <a:rPr lang="en-MY" dirty="0"/>
              <a:t>When refuting the opposing idea, you may use the following strategies:</a:t>
            </a:r>
          </a:p>
          <a:p>
            <a:pPr marL="0" indent="0">
              <a:buNone/>
            </a:pPr>
            <a:endParaRPr lang="en-MY" dirty="0"/>
          </a:p>
          <a:p>
            <a:r>
              <a:rPr lang="en-MY" sz="2400" dirty="0"/>
              <a:t>compromise but prove their argument is not powerful enough:</a:t>
            </a:r>
          </a:p>
          <a:p>
            <a:pPr>
              <a:buFont typeface="Wingdings" pitchFamily="2" charset="2"/>
              <a:buChar char="ü"/>
            </a:pPr>
            <a:r>
              <a:rPr lang="en-MY" sz="2400" dirty="0"/>
              <a:t>They have a point in thinking like that.</a:t>
            </a:r>
          </a:p>
          <a:p>
            <a:pPr>
              <a:buFont typeface="Wingdings" pitchFamily="2" charset="2"/>
              <a:buChar char="ü"/>
            </a:pPr>
            <a:r>
              <a:rPr lang="en-MY" sz="2400" dirty="0"/>
              <a:t>To a certain extent they are right.</a:t>
            </a:r>
          </a:p>
          <a:p>
            <a:pPr marL="0" indent="0">
              <a:buNone/>
            </a:pPr>
            <a:endParaRPr lang="en-MY" sz="2400" dirty="0"/>
          </a:p>
          <a:p>
            <a:r>
              <a:rPr lang="en-MY" sz="2400" dirty="0"/>
              <a:t>completely disagree:</a:t>
            </a:r>
          </a:p>
          <a:p>
            <a:pPr>
              <a:buFont typeface="Wingdings" pitchFamily="2" charset="2"/>
              <a:buChar char="ü"/>
            </a:pPr>
            <a:r>
              <a:rPr lang="en-MY" sz="2400" dirty="0"/>
              <a:t>After seeing this evidence, there is no way we can agree with this idea.</a:t>
            </a:r>
          </a:p>
          <a:p>
            <a:pPr marL="0" indent="0">
              <a:buNone/>
            </a:pPr>
            <a:endParaRPr lang="en-MY" sz="2400" dirty="0"/>
          </a:p>
          <a:p>
            <a:r>
              <a:rPr lang="en-MY" sz="2400" dirty="0"/>
              <a:t>say that their argument is irrelevant to the topic:</a:t>
            </a:r>
          </a:p>
          <a:p>
            <a:pPr>
              <a:buFont typeface="Wingdings" pitchFamily="2" charset="2"/>
              <a:buChar char="ü"/>
            </a:pPr>
            <a:r>
              <a:rPr lang="en-MY" sz="2400" dirty="0"/>
              <a:t>Their argument is irrelevant to the topic.</a:t>
            </a:r>
          </a:p>
          <a:p>
            <a:endParaRPr lang="en-GB" dirty="0"/>
          </a:p>
        </p:txBody>
      </p:sp>
    </p:spTree>
    <p:extLst>
      <p:ext uri="{BB962C8B-B14F-4D97-AF65-F5344CB8AC3E}">
        <p14:creationId xmlns:p14="http://schemas.microsoft.com/office/powerpoint/2010/main" val="184429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2C5B9E-861F-6042-B186-C6FC329EA07C}"/>
              </a:ext>
            </a:extLst>
          </p:cNvPr>
          <p:cNvPicPr>
            <a:picLocks noGrp="1" noChangeAspect="1"/>
          </p:cNvPicPr>
          <p:nvPr>
            <p:ph idx="1"/>
          </p:nvPr>
        </p:nvPicPr>
        <p:blipFill>
          <a:blip r:embed="rId2"/>
          <a:stretch>
            <a:fillRect/>
          </a:stretch>
        </p:blipFill>
        <p:spPr>
          <a:xfrm>
            <a:off x="1361089" y="685609"/>
            <a:ext cx="9469821" cy="5486782"/>
          </a:xfrm>
          <a:prstGeom prst="rect">
            <a:avLst/>
          </a:prstGeom>
        </p:spPr>
      </p:pic>
    </p:spTree>
    <p:extLst>
      <p:ext uri="{BB962C8B-B14F-4D97-AF65-F5344CB8AC3E}">
        <p14:creationId xmlns:p14="http://schemas.microsoft.com/office/powerpoint/2010/main" val="209844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F7F37D-B4EC-2347-87BA-109E4EB63EC1}"/>
              </a:ext>
            </a:extLst>
          </p:cNvPr>
          <p:cNvPicPr>
            <a:picLocks noGrp="1" noChangeAspect="1"/>
          </p:cNvPicPr>
          <p:nvPr>
            <p:ph idx="1"/>
          </p:nvPr>
        </p:nvPicPr>
        <p:blipFill>
          <a:blip r:embed="rId2"/>
          <a:stretch>
            <a:fillRect/>
          </a:stretch>
        </p:blipFill>
        <p:spPr>
          <a:xfrm>
            <a:off x="1073944" y="719928"/>
            <a:ext cx="10044112" cy="5418143"/>
          </a:xfrm>
          <a:prstGeom prst="rect">
            <a:avLst/>
          </a:prstGeom>
        </p:spPr>
      </p:pic>
    </p:spTree>
    <p:extLst>
      <p:ext uri="{BB962C8B-B14F-4D97-AF65-F5344CB8AC3E}">
        <p14:creationId xmlns:p14="http://schemas.microsoft.com/office/powerpoint/2010/main" val="108961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D324A1F-AB02-0546-BB24-FBB079AB879E}"/>
              </a:ext>
            </a:extLst>
          </p:cNvPr>
          <p:cNvPicPr>
            <a:picLocks noGrp="1" noChangeAspect="1"/>
          </p:cNvPicPr>
          <p:nvPr>
            <p:ph idx="1"/>
          </p:nvPr>
        </p:nvPicPr>
        <p:blipFill>
          <a:blip r:embed="rId2"/>
          <a:stretch>
            <a:fillRect/>
          </a:stretch>
        </p:blipFill>
        <p:spPr>
          <a:xfrm>
            <a:off x="1323975" y="523454"/>
            <a:ext cx="9544050" cy="5811091"/>
          </a:xfrm>
          <a:prstGeom prst="rect">
            <a:avLst/>
          </a:prstGeom>
        </p:spPr>
      </p:pic>
    </p:spTree>
    <p:extLst>
      <p:ext uri="{BB962C8B-B14F-4D97-AF65-F5344CB8AC3E}">
        <p14:creationId xmlns:p14="http://schemas.microsoft.com/office/powerpoint/2010/main" val="324022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9B2E-6445-344C-8FB0-6C196730F5E5}"/>
              </a:ext>
            </a:extLst>
          </p:cNvPr>
          <p:cNvSpPr>
            <a:spLocks noGrp="1"/>
          </p:cNvSpPr>
          <p:nvPr>
            <p:ph type="title"/>
          </p:nvPr>
        </p:nvSpPr>
        <p:spPr/>
        <p:txBody>
          <a:bodyPr/>
          <a:lstStyle/>
          <a:p>
            <a:r>
              <a:rPr lang="en-GB" dirty="0"/>
              <a:t>Group work</a:t>
            </a:r>
          </a:p>
        </p:txBody>
      </p:sp>
      <p:sp>
        <p:nvSpPr>
          <p:cNvPr id="3" name="Content Placeholder 2">
            <a:extLst>
              <a:ext uri="{FF2B5EF4-FFF2-40B4-BE49-F238E27FC236}">
                <a16:creationId xmlns:a16="http://schemas.microsoft.com/office/drawing/2014/main" id="{F03590E1-9C47-2D4D-9214-FE55D9364D47}"/>
              </a:ext>
            </a:extLst>
          </p:cNvPr>
          <p:cNvSpPr>
            <a:spLocks noGrp="1"/>
          </p:cNvSpPr>
          <p:nvPr>
            <p:ph idx="1"/>
          </p:nvPr>
        </p:nvSpPr>
        <p:spPr/>
        <p:txBody>
          <a:bodyPr/>
          <a:lstStyle/>
          <a:p>
            <a:pPr marL="0" indent="0">
              <a:buNone/>
            </a:pPr>
            <a:r>
              <a:rPr lang="en-GB" dirty="0"/>
              <a:t>Based on the topic assigned, each group has to come out with:</a:t>
            </a:r>
          </a:p>
          <a:p>
            <a:pPr marL="0" indent="0">
              <a:buNone/>
            </a:pPr>
            <a:endParaRPr lang="en-GB" dirty="0"/>
          </a:p>
          <a:p>
            <a:r>
              <a:rPr lang="en-GB" dirty="0"/>
              <a:t>2 main points to support your side</a:t>
            </a:r>
          </a:p>
          <a:p>
            <a:r>
              <a:rPr lang="en-GB" dirty="0"/>
              <a:t>Provide facts/ supporting evidence to back up your points</a:t>
            </a:r>
          </a:p>
          <a:p>
            <a:r>
              <a:rPr lang="en-GB" dirty="0"/>
              <a:t>Provide at least 1 citation for each main point</a:t>
            </a:r>
          </a:p>
          <a:p>
            <a:r>
              <a:rPr lang="en-GB" dirty="0"/>
              <a:t>1 counter argument and refute the claim + 1 citation</a:t>
            </a:r>
          </a:p>
        </p:txBody>
      </p:sp>
    </p:spTree>
    <p:extLst>
      <p:ext uri="{BB962C8B-B14F-4D97-AF65-F5344CB8AC3E}">
        <p14:creationId xmlns:p14="http://schemas.microsoft.com/office/powerpoint/2010/main" val="237950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E09F-AE54-D344-B975-05370B830FA8}"/>
              </a:ext>
            </a:extLst>
          </p:cNvPr>
          <p:cNvSpPr>
            <a:spLocks noGrp="1"/>
          </p:cNvSpPr>
          <p:nvPr>
            <p:ph type="title"/>
          </p:nvPr>
        </p:nvSpPr>
        <p:spPr/>
        <p:txBody>
          <a:bodyPr/>
          <a:lstStyle/>
          <a:p>
            <a:r>
              <a:rPr lang="en-GB" dirty="0"/>
              <a:t>Group work</a:t>
            </a:r>
          </a:p>
        </p:txBody>
      </p:sp>
      <p:sp>
        <p:nvSpPr>
          <p:cNvPr id="3" name="Content Placeholder 2">
            <a:extLst>
              <a:ext uri="{FF2B5EF4-FFF2-40B4-BE49-F238E27FC236}">
                <a16:creationId xmlns:a16="http://schemas.microsoft.com/office/drawing/2014/main" id="{AD11272D-6F71-D54C-9EA8-364793A84A80}"/>
              </a:ext>
            </a:extLst>
          </p:cNvPr>
          <p:cNvSpPr>
            <a:spLocks noGrp="1"/>
          </p:cNvSpPr>
          <p:nvPr>
            <p:ph idx="1"/>
          </p:nvPr>
        </p:nvSpPr>
        <p:spPr/>
        <p:txBody>
          <a:bodyPr/>
          <a:lstStyle/>
          <a:p>
            <a:r>
              <a:rPr lang="en-MY" dirty="0"/>
              <a:t>Are men and women equally emotional?</a:t>
            </a:r>
          </a:p>
          <a:p>
            <a:r>
              <a:rPr lang="en-MY" dirty="0"/>
              <a:t>Are parents responsible for childhood obesity?</a:t>
            </a:r>
          </a:p>
          <a:p>
            <a:r>
              <a:rPr lang="en-MY" dirty="0"/>
              <a:t>Do you think that college should be free?</a:t>
            </a:r>
          </a:p>
          <a:p>
            <a:r>
              <a:rPr lang="en-MY" dirty="0"/>
              <a:t>Do you think that all internships should be paid?</a:t>
            </a:r>
          </a:p>
          <a:p>
            <a:r>
              <a:rPr lang="en-MY" dirty="0"/>
              <a:t>Is a degree from an online college or university as legitimate as a degree from a brick-and-mortar university?</a:t>
            </a:r>
          </a:p>
          <a:p>
            <a:pPr marL="0" indent="0">
              <a:buNone/>
            </a:pPr>
            <a:endParaRPr lang="en-MY" dirty="0"/>
          </a:p>
          <a:p>
            <a:endParaRPr lang="en-GB" dirty="0"/>
          </a:p>
        </p:txBody>
      </p:sp>
    </p:spTree>
    <p:extLst>
      <p:ext uri="{BB962C8B-B14F-4D97-AF65-F5344CB8AC3E}">
        <p14:creationId xmlns:p14="http://schemas.microsoft.com/office/powerpoint/2010/main" val="369160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0EEE-2981-E34B-AE44-3C7D11EB575F}"/>
              </a:ext>
            </a:extLst>
          </p:cNvPr>
          <p:cNvSpPr>
            <a:spLocks noGrp="1"/>
          </p:cNvSpPr>
          <p:nvPr>
            <p:ph type="title"/>
          </p:nvPr>
        </p:nvSpPr>
        <p:spPr>
          <a:xfrm>
            <a:off x="638503" y="184032"/>
            <a:ext cx="10515600" cy="1325563"/>
          </a:xfrm>
        </p:spPr>
        <p:txBody>
          <a:bodyPr>
            <a:noAutofit/>
          </a:bodyPr>
          <a:lstStyle/>
          <a:p>
            <a:r>
              <a:rPr lang="en-MY" sz="2800" b="1" dirty="0"/>
              <a:t>Present clear and convincing evidence.</a:t>
            </a:r>
            <a:br>
              <a:rPr lang="en-MY" sz="2800" b="1" dirty="0"/>
            </a:br>
            <a:br>
              <a:rPr lang="en-MY" sz="2800" dirty="0"/>
            </a:br>
            <a:endParaRPr lang="en-US" sz="2800" dirty="0"/>
          </a:p>
        </p:txBody>
      </p:sp>
      <p:sp>
        <p:nvSpPr>
          <p:cNvPr id="3" name="Content Placeholder 2">
            <a:extLst>
              <a:ext uri="{FF2B5EF4-FFF2-40B4-BE49-F238E27FC236}">
                <a16:creationId xmlns:a16="http://schemas.microsoft.com/office/drawing/2014/main" id="{9BEC7197-FECC-9D47-91CC-03C6F5D7AEDF}"/>
              </a:ext>
            </a:extLst>
          </p:cNvPr>
          <p:cNvSpPr>
            <a:spLocks noGrp="1"/>
          </p:cNvSpPr>
          <p:nvPr>
            <p:ph idx="1"/>
          </p:nvPr>
        </p:nvSpPr>
        <p:spPr>
          <a:xfrm>
            <a:off x="838200" y="954157"/>
            <a:ext cx="10515600" cy="5824330"/>
          </a:xfrm>
        </p:spPr>
        <p:txBody>
          <a:bodyPr>
            <a:noAutofit/>
          </a:bodyPr>
          <a:lstStyle/>
          <a:p>
            <a:r>
              <a:rPr lang="en-MY" sz="2000" dirty="0"/>
              <a:t>Strong essays consist of reasons supported by evidence. Reasons can be thought of as the main points supporting your claim or thesis. Often they are the answers to the question, "Why do you make that claim?" An easy way to think of reasons is to see them as "because phrases." In order to validate your reasons and make your argument successful, support your reasons with ample evidence.</a:t>
            </a:r>
          </a:p>
          <a:p>
            <a:r>
              <a:rPr lang="en-MY" sz="2000" dirty="0"/>
              <a:t>Forms of evidence:</a:t>
            </a:r>
          </a:p>
          <a:p>
            <a:pPr>
              <a:buFont typeface="Wingdings" pitchFamily="2" charset="2"/>
              <a:buChar char="§"/>
            </a:pPr>
            <a:r>
              <a:rPr lang="en-MY" sz="2000" dirty="0"/>
              <a:t>facts</a:t>
            </a:r>
          </a:p>
          <a:p>
            <a:pPr>
              <a:buFont typeface="Wingdings" pitchFamily="2" charset="2"/>
              <a:buChar char="§"/>
            </a:pPr>
            <a:r>
              <a:rPr lang="en-MY" sz="2000" dirty="0"/>
              <a:t>statistics</a:t>
            </a:r>
          </a:p>
          <a:p>
            <a:pPr>
              <a:buFont typeface="Wingdings" pitchFamily="2" charset="2"/>
              <a:buChar char="§"/>
            </a:pPr>
            <a:r>
              <a:rPr lang="en-MY" sz="2000" dirty="0"/>
              <a:t>authorities</a:t>
            </a:r>
          </a:p>
          <a:p>
            <a:pPr>
              <a:buFont typeface="Wingdings" pitchFamily="2" charset="2"/>
              <a:buChar char="§"/>
            </a:pPr>
            <a:r>
              <a:rPr lang="en-MY" sz="2000" dirty="0"/>
              <a:t>anecdotes</a:t>
            </a:r>
          </a:p>
          <a:p>
            <a:pPr>
              <a:buFont typeface="Wingdings" pitchFamily="2" charset="2"/>
              <a:buChar char="§"/>
            </a:pPr>
            <a:r>
              <a:rPr lang="en-MY" sz="2000" dirty="0"/>
              <a:t>scenarios</a:t>
            </a:r>
          </a:p>
          <a:p>
            <a:pPr>
              <a:buFont typeface="Wingdings" pitchFamily="2" charset="2"/>
              <a:buChar char="§"/>
            </a:pPr>
            <a:r>
              <a:rPr lang="en-MY" sz="2000" dirty="0"/>
              <a:t>cases</a:t>
            </a:r>
          </a:p>
          <a:p>
            <a:pPr>
              <a:buFont typeface="Wingdings" pitchFamily="2" charset="2"/>
              <a:buChar char="§"/>
            </a:pPr>
            <a:r>
              <a:rPr lang="en-MY" sz="2000" dirty="0"/>
              <a:t>textual evidence</a:t>
            </a:r>
          </a:p>
          <a:p>
            <a:pPr marL="0" indent="0">
              <a:buNone/>
            </a:pPr>
            <a:br>
              <a:rPr lang="en-MY" sz="2000" dirty="0"/>
            </a:br>
            <a:endParaRPr lang="en-US" sz="2000" dirty="0"/>
          </a:p>
        </p:txBody>
      </p:sp>
    </p:spTree>
    <p:extLst>
      <p:ext uri="{BB962C8B-B14F-4D97-AF65-F5344CB8AC3E}">
        <p14:creationId xmlns:p14="http://schemas.microsoft.com/office/powerpoint/2010/main" val="111683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F3395-6262-FE40-BD7A-5365CA34649C}"/>
              </a:ext>
            </a:extLst>
          </p:cNvPr>
          <p:cNvSpPr>
            <a:spLocks noGrp="1"/>
          </p:cNvSpPr>
          <p:nvPr>
            <p:ph idx="1"/>
          </p:nvPr>
        </p:nvSpPr>
        <p:spPr>
          <a:xfrm>
            <a:off x="838200" y="756745"/>
            <a:ext cx="10515600" cy="5420218"/>
          </a:xfrm>
        </p:spPr>
        <p:txBody>
          <a:bodyPr/>
          <a:lstStyle/>
          <a:p>
            <a:r>
              <a:rPr lang="en-MY" dirty="0"/>
              <a:t>In addition, you should check criteria for the validity of your information:</a:t>
            </a:r>
          </a:p>
          <a:p>
            <a:pPr marL="0" indent="0">
              <a:buNone/>
            </a:pPr>
            <a:endParaRPr lang="en-MY" dirty="0"/>
          </a:p>
          <a:p>
            <a:pPr marL="342900" indent="-342900">
              <a:buFont typeface="Wingdings" pitchFamily="2" charset="2"/>
              <a:buChar char="§"/>
            </a:pPr>
            <a:r>
              <a:rPr lang="en-MY" dirty="0"/>
              <a:t>Accuracy</a:t>
            </a:r>
          </a:p>
          <a:p>
            <a:pPr marL="342900" indent="-342900">
              <a:buFont typeface="Wingdings" pitchFamily="2" charset="2"/>
              <a:buChar char="§"/>
            </a:pPr>
            <a:r>
              <a:rPr lang="en-MY" dirty="0"/>
              <a:t>Credibility of sources</a:t>
            </a:r>
          </a:p>
          <a:p>
            <a:pPr marL="342900" indent="-342900">
              <a:buFont typeface="Wingdings" pitchFamily="2" charset="2"/>
              <a:buChar char="§"/>
            </a:pPr>
            <a:r>
              <a:rPr lang="en-MY" dirty="0"/>
              <a:t>Timeliness</a:t>
            </a:r>
          </a:p>
          <a:p>
            <a:pPr marL="342900" indent="-342900">
              <a:buFont typeface="Wingdings" pitchFamily="2" charset="2"/>
              <a:buChar char="§"/>
            </a:pPr>
            <a:r>
              <a:rPr lang="en-MY" dirty="0"/>
              <a:t>Objectivity or bias</a:t>
            </a:r>
          </a:p>
          <a:p>
            <a:pPr marL="342900" indent="-342900">
              <a:buFont typeface="Wingdings" pitchFamily="2" charset="2"/>
              <a:buChar char="§"/>
            </a:pPr>
            <a:r>
              <a:rPr lang="en-MY" dirty="0"/>
              <a:t>Reliability</a:t>
            </a:r>
          </a:p>
          <a:p>
            <a:endParaRPr lang="en-US" dirty="0"/>
          </a:p>
        </p:txBody>
      </p:sp>
    </p:spTree>
    <p:extLst>
      <p:ext uri="{BB962C8B-B14F-4D97-AF65-F5344CB8AC3E}">
        <p14:creationId xmlns:p14="http://schemas.microsoft.com/office/powerpoint/2010/main" val="371606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B65D-A20B-2D46-B0B6-B05B4E4FEAF5}"/>
              </a:ext>
            </a:extLst>
          </p:cNvPr>
          <p:cNvSpPr>
            <a:spLocks noGrp="1"/>
          </p:cNvSpPr>
          <p:nvPr>
            <p:ph type="title"/>
          </p:nvPr>
        </p:nvSpPr>
        <p:spPr>
          <a:xfrm>
            <a:off x="838200" y="386145"/>
            <a:ext cx="10515600" cy="927647"/>
          </a:xfrm>
        </p:spPr>
        <p:txBody>
          <a:bodyPr>
            <a:normAutofit fontScale="90000"/>
          </a:bodyPr>
          <a:lstStyle/>
          <a:p>
            <a:r>
              <a:rPr lang="en-MY" dirty="0"/>
              <a:t>Signposting sentences</a:t>
            </a:r>
            <a:br>
              <a:rPr lang="en-MY" dirty="0"/>
            </a:br>
            <a:endParaRPr lang="en-GB" dirty="0"/>
          </a:p>
        </p:txBody>
      </p:sp>
      <p:sp>
        <p:nvSpPr>
          <p:cNvPr id="3" name="Content Placeholder 2">
            <a:extLst>
              <a:ext uri="{FF2B5EF4-FFF2-40B4-BE49-F238E27FC236}">
                <a16:creationId xmlns:a16="http://schemas.microsoft.com/office/drawing/2014/main" id="{B81C388C-483D-4B47-B250-763C91098B3D}"/>
              </a:ext>
            </a:extLst>
          </p:cNvPr>
          <p:cNvSpPr>
            <a:spLocks noGrp="1"/>
          </p:cNvSpPr>
          <p:nvPr>
            <p:ph idx="1"/>
          </p:nvPr>
        </p:nvSpPr>
        <p:spPr>
          <a:xfrm>
            <a:off x="838200" y="1187668"/>
            <a:ext cx="10515600" cy="6093481"/>
          </a:xfrm>
        </p:spPr>
        <p:txBody>
          <a:bodyPr>
            <a:normAutofit/>
          </a:bodyPr>
          <a:lstStyle/>
          <a:p>
            <a:pPr marL="0" indent="0">
              <a:buNone/>
            </a:pPr>
            <a:r>
              <a:rPr lang="en-MY" sz="2400" dirty="0"/>
              <a:t>Signposting sentences explain the logic of your argument. They tell the reader what you are going to do at key points in your assignment. They are most useful when used in the following places:</a:t>
            </a:r>
          </a:p>
          <a:p>
            <a:pPr marL="0" indent="0">
              <a:buNone/>
            </a:pPr>
            <a:endParaRPr lang="en-MY" sz="2400" dirty="0"/>
          </a:p>
          <a:p>
            <a:r>
              <a:rPr lang="en-MY" sz="2400" dirty="0"/>
              <a:t>In the introduction</a:t>
            </a:r>
          </a:p>
          <a:p>
            <a:r>
              <a:rPr lang="en-MY" sz="2400" dirty="0"/>
              <a:t>At the beginning of a paragraph which develops a new idea</a:t>
            </a:r>
          </a:p>
          <a:p>
            <a:r>
              <a:rPr lang="en-MY" sz="2400" dirty="0"/>
              <a:t>At the beginning of a paragraph which expands on a previous idea</a:t>
            </a:r>
          </a:p>
          <a:p>
            <a:r>
              <a:rPr lang="en-MY" sz="2400" dirty="0"/>
              <a:t>At the beginning of a paragraph which offers a contrasting viewpoint</a:t>
            </a:r>
          </a:p>
          <a:p>
            <a:r>
              <a:rPr lang="en-MY" sz="2400" dirty="0"/>
              <a:t>At the end of a paragraph to sum up an idea</a:t>
            </a:r>
          </a:p>
          <a:p>
            <a:r>
              <a:rPr lang="en-MY" sz="2400" dirty="0"/>
              <a:t>In the conclusion</a:t>
            </a:r>
          </a:p>
          <a:p>
            <a:pPr marL="0" indent="0">
              <a:buNone/>
            </a:pPr>
            <a:endParaRPr lang="en-GB" sz="2400" dirty="0"/>
          </a:p>
        </p:txBody>
      </p:sp>
    </p:spTree>
    <p:extLst>
      <p:ext uri="{BB962C8B-B14F-4D97-AF65-F5344CB8AC3E}">
        <p14:creationId xmlns:p14="http://schemas.microsoft.com/office/powerpoint/2010/main" val="36663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192D-9600-AA42-A4D4-030547D14EF8}"/>
              </a:ext>
            </a:extLst>
          </p:cNvPr>
          <p:cNvSpPr>
            <a:spLocks noGrp="1"/>
          </p:cNvSpPr>
          <p:nvPr>
            <p:ph type="title"/>
          </p:nvPr>
        </p:nvSpPr>
        <p:spPr>
          <a:xfrm>
            <a:off x="838200" y="365126"/>
            <a:ext cx="10515600" cy="1001220"/>
          </a:xfrm>
        </p:spPr>
        <p:txBody>
          <a:bodyPr>
            <a:normAutofit fontScale="90000"/>
          </a:bodyPr>
          <a:lstStyle/>
          <a:p>
            <a:r>
              <a:rPr lang="en-MY" dirty="0"/>
              <a:t>Signposting for an introduction</a:t>
            </a:r>
            <a:br>
              <a:rPr lang="en-MY" dirty="0"/>
            </a:br>
            <a:endParaRPr lang="en-GB" dirty="0"/>
          </a:p>
        </p:txBody>
      </p:sp>
      <p:sp>
        <p:nvSpPr>
          <p:cNvPr id="3" name="Content Placeholder 2">
            <a:extLst>
              <a:ext uri="{FF2B5EF4-FFF2-40B4-BE49-F238E27FC236}">
                <a16:creationId xmlns:a16="http://schemas.microsoft.com/office/drawing/2014/main" id="{2A029994-9E53-474C-81AA-0E12791FEA10}"/>
              </a:ext>
            </a:extLst>
          </p:cNvPr>
          <p:cNvSpPr>
            <a:spLocks noGrp="1"/>
          </p:cNvSpPr>
          <p:nvPr>
            <p:ph idx="1"/>
          </p:nvPr>
        </p:nvSpPr>
        <p:spPr>
          <a:xfrm>
            <a:off x="838200" y="1271752"/>
            <a:ext cx="10515600" cy="5221122"/>
          </a:xfrm>
        </p:spPr>
        <p:txBody>
          <a:bodyPr>
            <a:normAutofit/>
          </a:bodyPr>
          <a:lstStyle/>
          <a:p>
            <a:pPr>
              <a:buFont typeface="Wingdings" pitchFamily="2" charset="2"/>
              <a:buChar char="ü"/>
            </a:pPr>
            <a:r>
              <a:rPr lang="en-MY" dirty="0"/>
              <a:t>To understand the role of ... (your topic) this essay aims to provide a discussion of ... (the ideas you will develop)</a:t>
            </a:r>
          </a:p>
          <a:p>
            <a:pPr>
              <a:buFont typeface="Wingdings" pitchFamily="2" charset="2"/>
              <a:buChar char="ü"/>
            </a:pPr>
            <a:r>
              <a:rPr lang="en-MY" dirty="0"/>
              <a:t>This essay seeks to investigate/evaluate/illustrate/discuss the impact of ... (your topic) in relation to ... (the ideas you will develop)</a:t>
            </a:r>
          </a:p>
          <a:p>
            <a:pPr>
              <a:buFont typeface="Wingdings" pitchFamily="2" charset="2"/>
              <a:buChar char="ü"/>
            </a:pPr>
            <a:r>
              <a:rPr lang="en-MY" dirty="0"/>
              <a:t>This essay examines ... (your topic) and its links with ... (your first idea). Next, it closely examines ... in relation to ... (your next idea). Finally, it focuses on ... and how this affects ...(your next idea)</a:t>
            </a:r>
          </a:p>
          <a:p>
            <a:pPr marL="0" indent="0">
              <a:buNone/>
            </a:pPr>
            <a:endParaRPr lang="en-GB" dirty="0"/>
          </a:p>
        </p:txBody>
      </p:sp>
    </p:spTree>
    <p:extLst>
      <p:ext uri="{BB962C8B-B14F-4D97-AF65-F5344CB8AC3E}">
        <p14:creationId xmlns:p14="http://schemas.microsoft.com/office/powerpoint/2010/main" val="329291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C11-4ABF-8A49-B2EB-0477F7FE6F7B}"/>
              </a:ext>
            </a:extLst>
          </p:cNvPr>
          <p:cNvSpPr>
            <a:spLocks noGrp="1"/>
          </p:cNvSpPr>
          <p:nvPr>
            <p:ph type="title"/>
          </p:nvPr>
        </p:nvSpPr>
        <p:spPr/>
        <p:txBody>
          <a:bodyPr>
            <a:normAutofit fontScale="90000"/>
          </a:bodyPr>
          <a:lstStyle/>
          <a:p>
            <a:r>
              <a:rPr lang="en-MY" dirty="0"/>
              <a:t>Signposting for a paragraph which introduces or develops a new idea</a:t>
            </a:r>
            <a:br>
              <a:rPr lang="en-MY" dirty="0"/>
            </a:br>
            <a:endParaRPr lang="en-GB" dirty="0"/>
          </a:p>
        </p:txBody>
      </p:sp>
      <p:sp>
        <p:nvSpPr>
          <p:cNvPr id="3" name="Content Placeholder 2">
            <a:extLst>
              <a:ext uri="{FF2B5EF4-FFF2-40B4-BE49-F238E27FC236}">
                <a16:creationId xmlns:a16="http://schemas.microsoft.com/office/drawing/2014/main" id="{90363564-6383-A940-B05E-D4DAA9EE7F88}"/>
              </a:ext>
            </a:extLst>
          </p:cNvPr>
          <p:cNvSpPr>
            <a:spLocks noGrp="1"/>
          </p:cNvSpPr>
          <p:nvPr>
            <p:ph idx="1"/>
          </p:nvPr>
        </p:nvSpPr>
        <p:spPr/>
        <p:txBody>
          <a:bodyPr/>
          <a:lstStyle/>
          <a:p>
            <a:pPr>
              <a:buFont typeface="Wingdings" pitchFamily="2" charset="2"/>
              <a:buChar char="ü"/>
            </a:pPr>
            <a:r>
              <a:rPr lang="en-MY" dirty="0"/>
              <a:t>One aspect which illustrates ... (your topic) can be identified as ... (the idea you want to develop)</a:t>
            </a:r>
          </a:p>
          <a:p>
            <a:pPr>
              <a:buFont typeface="Wingdings" pitchFamily="2" charset="2"/>
              <a:buChar char="ü"/>
            </a:pPr>
            <a:r>
              <a:rPr lang="en-MY" dirty="0"/>
              <a:t>The current debate about ... (your topic) identifies an interesting viewpoint on ...(the idea you want to develop)</a:t>
            </a:r>
          </a:p>
          <a:p>
            <a:pPr>
              <a:buFont typeface="Wingdings" pitchFamily="2" charset="2"/>
              <a:buChar char="ü"/>
            </a:pPr>
            <a:r>
              <a:rPr lang="en-MY" dirty="0"/>
              <a:t>This first/next/ final section provides a general discussion of ...(the idea you want to develop)</a:t>
            </a:r>
          </a:p>
          <a:p>
            <a:pPr marL="0" indent="0">
              <a:buNone/>
            </a:pPr>
            <a:endParaRPr lang="en-GB" dirty="0"/>
          </a:p>
        </p:txBody>
      </p:sp>
    </p:spTree>
    <p:extLst>
      <p:ext uri="{BB962C8B-B14F-4D97-AF65-F5344CB8AC3E}">
        <p14:creationId xmlns:p14="http://schemas.microsoft.com/office/powerpoint/2010/main" val="124609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AF5D-8653-AC40-A056-5BD16EBEB570}"/>
              </a:ext>
            </a:extLst>
          </p:cNvPr>
          <p:cNvSpPr>
            <a:spLocks noGrp="1"/>
          </p:cNvSpPr>
          <p:nvPr>
            <p:ph type="title"/>
          </p:nvPr>
        </p:nvSpPr>
        <p:spPr/>
        <p:txBody>
          <a:bodyPr>
            <a:normAutofit fontScale="90000"/>
          </a:bodyPr>
          <a:lstStyle/>
          <a:p>
            <a:r>
              <a:rPr lang="en-MY" dirty="0"/>
              <a:t>Signposting for a paragraph which expands upon a previous idea</a:t>
            </a:r>
            <a:br>
              <a:rPr lang="en-MY" dirty="0"/>
            </a:br>
            <a:endParaRPr lang="en-GB" dirty="0"/>
          </a:p>
        </p:txBody>
      </p:sp>
      <p:sp>
        <p:nvSpPr>
          <p:cNvPr id="3" name="Content Placeholder 2">
            <a:extLst>
              <a:ext uri="{FF2B5EF4-FFF2-40B4-BE49-F238E27FC236}">
                <a16:creationId xmlns:a16="http://schemas.microsoft.com/office/drawing/2014/main" id="{C39C7731-108C-A341-98F3-10ABA090706A}"/>
              </a:ext>
            </a:extLst>
          </p:cNvPr>
          <p:cNvSpPr>
            <a:spLocks noGrp="1"/>
          </p:cNvSpPr>
          <p:nvPr>
            <p:ph idx="1"/>
          </p:nvPr>
        </p:nvSpPr>
        <p:spPr/>
        <p:txBody>
          <a:bodyPr>
            <a:normAutofit/>
          </a:bodyPr>
          <a:lstStyle/>
          <a:p>
            <a:pPr>
              <a:buFont typeface="Wingdings" pitchFamily="2" charset="2"/>
              <a:buChar char="ü"/>
            </a:pPr>
            <a:r>
              <a:rPr lang="en-MY" dirty="0"/>
              <a:t>Building on from the idea that ... (mention previous idea), this section illustrates that ... (introduce your new idea).</a:t>
            </a:r>
          </a:p>
          <a:p>
            <a:pPr>
              <a:buFont typeface="Wingdings" pitchFamily="2" charset="2"/>
              <a:buChar char="ü"/>
            </a:pPr>
            <a:r>
              <a:rPr lang="en-MY" dirty="0"/>
              <a:t>To further understand the role of ...(your topic or your previous idea) this section explores the idea that ... (introduce your new idea)</a:t>
            </a:r>
          </a:p>
          <a:p>
            <a:pPr>
              <a:buFont typeface="Wingdings" pitchFamily="2" charset="2"/>
              <a:buChar char="ü"/>
            </a:pPr>
            <a:r>
              <a:rPr lang="en-MY" dirty="0"/>
              <a:t>Another line of thought on ... (your topic or your previous idea) demonstrates that ... (introduce your new idea)</a:t>
            </a:r>
          </a:p>
          <a:p>
            <a:pPr>
              <a:buFont typeface="Wingdings" pitchFamily="2" charset="2"/>
              <a:buChar char="ü"/>
            </a:pPr>
            <a:endParaRPr lang="en-GB" dirty="0"/>
          </a:p>
        </p:txBody>
      </p:sp>
    </p:spTree>
    <p:extLst>
      <p:ext uri="{BB962C8B-B14F-4D97-AF65-F5344CB8AC3E}">
        <p14:creationId xmlns:p14="http://schemas.microsoft.com/office/powerpoint/2010/main" val="390684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7AA9-E63B-1941-B391-B70DFB662727}"/>
              </a:ext>
            </a:extLst>
          </p:cNvPr>
          <p:cNvSpPr>
            <a:spLocks noGrp="1"/>
          </p:cNvSpPr>
          <p:nvPr>
            <p:ph type="title"/>
          </p:nvPr>
        </p:nvSpPr>
        <p:spPr/>
        <p:txBody>
          <a:bodyPr>
            <a:normAutofit fontScale="90000"/>
          </a:bodyPr>
          <a:lstStyle/>
          <a:p>
            <a:r>
              <a:rPr lang="en-MY" dirty="0"/>
              <a:t>Signposting for a paragraph which offers a contrasting view</a:t>
            </a:r>
            <a:br>
              <a:rPr lang="en-MY" dirty="0"/>
            </a:br>
            <a:endParaRPr lang="en-GB" dirty="0"/>
          </a:p>
        </p:txBody>
      </p:sp>
      <p:sp>
        <p:nvSpPr>
          <p:cNvPr id="3" name="Content Placeholder 2">
            <a:extLst>
              <a:ext uri="{FF2B5EF4-FFF2-40B4-BE49-F238E27FC236}">
                <a16:creationId xmlns:a16="http://schemas.microsoft.com/office/drawing/2014/main" id="{0B48587B-1164-D74B-8BF5-7C4E43DC4515}"/>
              </a:ext>
            </a:extLst>
          </p:cNvPr>
          <p:cNvSpPr>
            <a:spLocks noGrp="1"/>
          </p:cNvSpPr>
          <p:nvPr>
            <p:ph idx="1"/>
          </p:nvPr>
        </p:nvSpPr>
        <p:spPr/>
        <p:txBody>
          <a:bodyPr>
            <a:normAutofit/>
          </a:bodyPr>
          <a:lstStyle/>
          <a:p>
            <a:pPr>
              <a:buFont typeface="Wingdings" pitchFamily="2" charset="2"/>
              <a:buChar char="ü"/>
            </a:pPr>
            <a:r>
              <a:rPr lang="en-MY" dirty="0"/>
              <a:t>However, another angle on this debate suggests that ... (introduce your contrasting idea)</a:t>
            </a:r>
          </a:p>
          <a:p>
            <a:pPr>
              <a:buFont typeface="Wingdings" pitchFamily="2" charset="2"/>
              <a:buChar char="ü"/>
            </a:pPr>
            <a:r>
              <a:rPr lang="en-MY" dirty="0"/>
              <a:t>In contrast to evidence which presents the view that ... (mention your previous idea) an alternative perspective illustrates that ... (introduce your contrasting idea)</a:t>
            </a:r>
          </a:p>
          <a:p>
            <a:pPr>
              <a:buFont typeface="Wingdings" pitchFamily="2" charset="2"/>
              <a:buChar char="ü"/>
            </a:pPr>
            <a:r>
              <a:rPr lang="en-MY" dirty="0"/>
              <a:t>However, not all research shows that ... (mention your previous idea). Some evidence agrees that ... (introduce your contrasting idea)</a:t>
            </a:r>
          </a:p>
          <a:p>
            <a:pPr>
              <a:buFont typeface="Wingdings" pitchFamily="2" charset="2"/>
              <a:buChar char="ü"/>
            </a:pPr>
            <a:endParaRPr lang="en-GB" dirty="0"/>
          </a:p>
        </p:txBody>
      </p:sp>
    </p:spTree>
    <p:extLst>
      <p:ext uri="{BB962C8B-B14F-4D97-AF65-F5344CB8AC3E}">
        <p14:creationId xmlns:p14="http://schemas.microsoft.com/office/powerpoint/2010/main" val="275873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054B-4985-104C-B370-6C2EEA5CA2F9}"/>
              </a:ext>
            </a:extLst>
          </p:cNvPr>
          <p:cNvSpPr>
            <a:spLocks noGrp="1"/>
          </p:cNvSpPr>
          <p:nvPr>
            <p:ph type="title"/>
          </p:nvPr>
        </p:nvSpPr>
        <p:spPr/>
        <p:txBody>
          <a:bodyPr>
            <a:normAutofit fontScale="90000"/>
          </a:bodyPr>
          <a:lstStyle/>
          <a:p>
            <a:r>
              <a:rPr lang="en-MY" dirty="0"/>
              <a:t>Signposting to sum up an idea in a paragraph</a:t>
            </a:r>
            <a:br>
              <a:rPr lang="en-MY" dirty="0"/>
            </a:br>
            <a:endParaRPr lang="en-GB" dirty="0"/>
          </a:p>
        </p:txBody>
      </p:sp>
      <p:sp>
        <p:nvSpPr>
          <p:cNvPr id="3" name="Content Placeholder 2">
            <a:extLst>
              <a:ext uri="{FF2B5EF4-FFF2-40B4-BE49-F238E27FC236}">
                <a16:creationId xmlns:a16="http://schemas.microsoft.com/office/drawing/2014/main" id="{F342BEE4-5E79-C745-9F13-A57C862D770F}"/>
              </a:ext>
            </a:extLst>
          </p:cNvPr>
          <p:cNvSpPr>
            <a:spLocks noGrp="1"/>
          </p:cNvSpPr>
          <p:nvPr>
            <p:ph idx="1"/>
          </p:nvPr>
        </p:nvSpPr>
        <p:spPr/>
        <p:txBody>
          <a:bodyPr/>
          <a:lstStyle/>
          <a:p>
            <a:pPr>
              <a:buFont typeface="Wingdings" pitchFamily="2" charset="2"/>
              <a:buChar char="ü"/>
            </a:pPr>
            <a:r>
              <a:rPr lang="en-MY" dirty="0"/>
              <a:t>This evidence highlights that ... (sum up your idea)</a:t>
            </a:r>
          </a:p>
          <a:p>
            <a:pPr>
              <a:buFont typeface="Wingdings" pitchFamily="2" charset="2"/>
              <a:buChar char="ü"/>
            </a:pPr>
            <a:r>
              <a:rPr lang="en-MY" dirty="0"/>
              <a:t>There is general agreement that ... (sum up your idea)</a:t>
            </a:r>
          </a:p>
          <a:p>
            <a:pPr>
              <a:buFont typeface="Wingdings" pitchFamily="2" charset="2"/>
              <a:buChar char="ü"/>
            </a:pPr>
            <a:r>
              <a:rPr lang="en-MY" dirty="0"/>
              <a:t>The strength of such an approach is that ...(sum up your idea)</a:t>
            </a:r>
          </a:p>
          <a:p>
            <a:pPr>
              <a:buFont typeface="Wingdings" pitchFamily="2" charset="2"/>
              <a:buChar char="ü"/>
            </a:pPr>
            <a:endParaRPr lang="en-GB" dirty="0"/>
          </a:p>
        </p:txBody>
      </p:sp>
    </p:spTree>
    <p:extLst>
      <p:ext uri="{BB962C8B-B14F-4D97-AF65-F5344CB8AC3E}">
        <p14:creationId xmlns:p14="http://schemas.microsoft.com/office/powerpoint/2010/main" val="1993433292"/>
      </p:ext>
    </p:extLst>
  </p:cSld>
  <p:clrMapOvr>
    <a:masterClrMapping/>
  </p:clrMapOvr>
</p:sld>
</file>

<file path=ppt/theme/theme1.xml><?xml version="1.0" encoding="utf-8"?>
<a:theme xmlns:a="http://schemas.openxmlformats.org/drawingml/2006/main" name="ExploreVTI">
  <a:themeElements>
    <a:clrScheme name="AnalogousFromRegularSeedRightStep">
      <a:dk1>
        <a:srgbClr val="000000"/>
      </a:dk1>
      <a:lt1>
        <a:srgbClr val="FFFFFF"/>
      </a:lt1>
      <a:dk2>
        <a:srgbClr val="311C20"/>
      </a:dk2>
      <a:lt2>
        <a:srgbClr val="F2F0F3"/>
      </a:lt2>
      <a:accent1>
        <a:srgbClr val="48B520"/>
      </a:accent1>
      <a:accent2>
        <a:srgbClr val="14B92D"/>
      </a:accent2>
      <a:accent3>
        <a:srgbClr val="20B575"/>
      </a:accent3>
      <a:accent4>
        <a:srgbClr val="13B3B0"/>
      </a:accent4>
      <a:accent5>
        <a:srgbClr val="299BE7"/>
      </a:accent5>
      <a:accent6>
        <a:srgbClr val="193CD5"/>
      </a:accent6>
      <a:hlink>
        <a:srgbClr val="9D3FBF"/>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1287</TotalTime>
  <Words>959</Words>
  <Application>Microsoft Macintosh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AvenirNext LT Pro Medium</vt:lpstr>
      <vt:lpstr>Rockwell</vt:lpstr>
      <vt:lpstr>Segoe UI</vt:lpstr>
      <vt:lpstr>Wingdings</vt:lpstr>
      <vt:lpstr>ExploreVTI</vt:lpstr>
      <vt:lpstr>ACADEMIC WRITING</vt:lpstr>
      <vt:lpstr>Present clear and convincing evidence.  </vt:lpstr>
      <vt:lpstr>PowerPoint Presentation</vt:lpstr>
      <vt:lpstr>Signposting sentences </vt:lpstr>
      <vt:lpstr>Signposting for an introduction </vt:lpstr>
      <vt:lpstr>Signposting for a paragraph which introduces or develops a new idea </vt:lpstr>
      <vt:lpstr>Signposting for a paragraph which expands upon a previous idea </vt:lpstr>
      <vt:lpstr>Signposting for a paragraph which offers a contrasting view </vt:lpstr>
      <vt:lpstr>Signposting to sum up an idea in a paragraph </vt:lpstr>
      <vt:lpstr>Signposting stems for a conclusion </vt:lpstr>
      <vt:lpstr>Examples of signposts that are used in argumentative essays </vt:lpstr>
      <vt:lpstr>PowerPoint Presentation</vt:lpstr>
      <vt:lpstr>PowerPoint Presentation</vt:lpstr>
      <vt:lpstr>PowerPoint Presentation</vt:lpstr>
      <vt:lpstr>PowerPoint Presentation</vt:lpstr>
      <vt:lpstr>PowerPoint Presentation</vt:lpstr>
      <vt:lpstr>Group work</vt:lpstr>
      <vt:lpstr>Group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NORLIDA ARIFFIN</dc:creator>
  <cp:lastModifiedBy>NORLIDA ARIFFIN</cp:lastModifiedBy>
  <cp:revision>8</cp:revision>
  <dcterms:created xsi:type="dcterms:W3CDTF">2022-04-12T01:29:42Z</dcterms:created>
  <dcterms:modified xsi:type="dcterms:W3CDTF">2022-05-09T12:03:30Z</dcterms:modified>
</cp:coreProperties>
</file>