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
      <p:font typeface="Oswald"/>
      <p:regular r:id="rId34"/>
      <p:bold r:id="rId35"/>
    </p:embeddedFon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37" Type="http://schemas.openxmlformats.org/officeDocument/2006/relationships/font" Target="fonts/Comfortaa-bold.fntdata"/><Relationship Id="rId14" Type="http://schemas.openxmlformats.org/officeDocument/2006/relationships/slide" Target="slides/slide9.xml"/><Relationship Id="rId36" Type="http://schemas.openxmlformats.org/officeDocument/2006/relationships/font" Target="fonts/Comforta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7151b36a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7151b36a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7151b36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7151b36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7141404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57141404a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7141404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57141404a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7141404a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57141404a6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7141404a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57141404a6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7141404a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57141404a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151b36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151b36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151b36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151b36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7151b36a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7151b36a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7151b36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7151b36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7151b36a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7151b36a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gif"/><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gif"/><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3532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4200"/>
              <a:buNone/>
            </a:pPr>
            <a:r>
              <a:rPr b="0" lang="en" sz="1800">
                <a:latin typeface="Roboto"/>
                <a:ea typeface="Roboto"/>
                <a:cs typeface="Roboto"/>
                <a:sym typeface="Roboto"/>
              </a:rPr>
              <a:t>Automatic Toll Tax systems have really helped a lot in reducing the heavy congestion caused in the National Highways of today. It is one of the easiest methods used to organize the heavy flow of traffic.</a:t>
            </a:r>
            <a:endParaRPr b="0" sz="1800">
              <a:latin typeface="Roboto"/>
              <a:ea typeface="Roboto"/>
              <a:cs typeface="Roboto"/>
              <a:sym typeface="Roboto"/>
            </a:endParaRPr>
          </a:p>
          <a:p>
            <a:pPr indent="0" lvl="0" marL="457200" rtl="0" algn="l">
              <a:lnSpc>
                <a:spcPct val="115000"/>
              </a:lnSpc>
              <a:spcBef>
                <a:spcPts val="0"/>
              </a:spcBef>
              <a:spcAft>
                <a:spcPts val="0"/>
              </a:spcAft>
              <a:buSzPts val="4200"/>
              <a:buNone/>
            </a:pPr>
            <a:r>
              <a:rPr b="0" lang="en" sz="1800">
                <a:latin typeface="Roboto"/>
                <a:ea typeface="Roboto"/>
                <a:cs typeface="Roboto"/>
                <a:sym typeface="Roboto"/>
              </a:rPr>
              <a:t> When the car moves through the toll gate on any road, it is indicated on the RFID reader that it has crossed the clearing. The need for manual toll based systems is completely reduced in this methods and the tolling transaction system works through RFID. The system thus installed is quite expedient reducing the time and cost of travelers since the RFID tag can be deciphered from a distance.</a:t>
            </a:r>
            <a:endParaRPr b="0" sz="1800">
              <a:latin typeface="Roboto"/>
              <a:ea typeface="Roboto"/>
              <a:cs typeface="Roboto"/>
              <a:sym typeface="Roboto"/>
            </a:endParaRPr>
          </a:p>
          <a:p>
            <a:pPr indent="0" lvl="0" marL="457200" rtl="0" algn="l">
              <a:lnSpc>
                <a:spcPct val="115000"/>
              </a:lnSpc>
              <a:spcBef>
                <a:spcPts val="0"/>
              </a:spcBef>
              <a:spcAft>
                <a:spcPts val="0"/>
              </a:spcAft>
              <a:buSzPts val="4200"/>
              <a:buNone/>
            </a:pPr>
            <a:r>
              <a:t/>
            </a:r>
            <a:endParaRPr/>
          </a:p>
        </p:txBody>
      </p:sp>
      <p:sp>
        <p:nvSpPr>
          <p:cNvPr id="87" name="Google Shape;87;p13"/>
          <p:cNvSpPr txBox="1"/>
          <p:nvPr/>
        </p:nvSpPr>
        <p:spPr>
          <a:xfrm>
            <a:off x="3112375" y="769400"/>
            <a:ext cx="2310300" cy="47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00"/>
                </a:solidFill>
                <a:latin typeface="Comfortaa"/>
                <a:ea typeface="Comfortaa"/>
                <a:cs typeface="Comfortaa"/>
                <a:sym typeface="Comfortaa"/>
              </a:rPr>
              <a:t>   </a:t>
            </a:r>
            <a:r>
              <a:rPr b="1" i="0" lang="en" sz="2400" u="none" cap="none" strike="noStrike">
                <a:solidFill>
                  <a:srgbClr val="000000"/>
                </a:solidFill>
                <a:latin typeface="Oswald"/>
                <a:ea typeface="Oswald"/>
                <a:cs typeface="Oswald"/>
                <a:sym typeface="Oswald"/>
              </a:rPr>
              <a:t>ABSTRACT</a:t>
            </a:r>
            <a:endParaRPr b="1" i="0" sz="2400" u="none" cap="none" strike="noStrike">
              <a:solidFill>
                <a:srgbClr val="000000"/>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ctrTitle"/>
          </p:nvPr>
        </p:nvSpPr>
        <p:spPr>
          <a:xfrm>
            <a:off x="729625" y="536200"/>
            <a:ext cx="7688100" cy="58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Use Case or Scenario</a:t>
            </a:r>
            <a:endParaRPr sz="2400">
              <a:latin typeface="Oswald"/>
              <a:ea typeface="Oswald"/>
              <a:cs typeface="Oswald"/>
              <a:sym typeface="Oswald"/>
            </a:endParaRPr>
          </a:p>
        </p:txBody>
      </p:sp>
      <p:pic>
        <p:nvPicPr>
          <p:cNvPr id="145" name="Google Shape;145;p22"/>
          <p:cNvPicPr preferRelativeResize="0"/>
          <p:nvPr/>
        </p:nvPicPr>
        <p:blipFill>
          <a:blip r:embed="rId3">
            <a:alphaModFix/>
          </a:blip>
          <a:stretch>
            <a:fillRect/>
          </a:stretch>
        </p:blipFill>
        <p:spPr>
          <a:xfrm>
            <a:off x="1387300" y="1272700"/>
            <a:ext cx="6596249" cy="371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ctrTitle"/>
          </p:nvPr>
        </p:nvSpPr>
        <p:spPr>
          <a:xfrm>
            <a:off x="729450" y="1322450"/>
            <a:ext cx="7688100" cy="3560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Verdana"/>
              <a:buAutoNum type="arabicPeriod"/>
            </a:pPr>
            <a:r>
              <a:rPr b="0" lang="en" sz="1800">
                <a:solidFill>
                  <a:srgbClr val="000000"/>
                </a:solidFill>
                <a:latin typeface="Verdana"/>
                <a:ea typeface="Verdana"/>
                <a:cs typeface="Verdana"/>
                <a:sym typeface="Verdana"/>
              </a:rPr>
              <a:t>We believe that every project needs to be handled differently and the e</a:t>
            </a:r>
            <a:r>
              <a:rPr b="0" lang="en" sz="1800">
                <a:solidFill>
                  <a:srgbClr val="000000"/>
                </a:solidFill>
                <a:latin typeface="Verdana"/>
                <a:ea typeface="Verdana"/>
                <a:cs typeface="Verdana"/>
                <a:sym typeface="Verdana"/>
              </a:rPr>
              <a:t>x</a:t>
            </a:r>
            <a:r>
              <a:rPr b="0" lang="en" sz="1800">
                <a:solidFill>
                  <a:srgbClr val="000000"/>
                </a:solidFill>
                <a:latin typeface="Verdana"/>
                <a:ea typeface="Verdana"/>
                <a:cs typeface="Verdana"/>
                <a:sym typeface="Verdana"/>
              </a:rPr>
              <a:t>isting methods need to be tailored to best suit the project requirements. </a:t>
            </a:r>
            <a:endParaRPr b="0" sz="1800">
              <a:solidFill>
                <a:srgbClr val="000000"/>
              </a:solidFill>
              <a:latin typeface="Verdana"/>
              <a:ea typeface="Verdana"/>
              <a:cs typeface="Verdana"/>
              <a:sym typeface="Verdana"/>
            </a:endParaRPr>
          </a:p>
          <a:p>
            <a:pPr indent="-342900" lvl="0" marL="457200" rtl="0" algn="l">
              <a:lnSpc>
                <a:spcPct val="150000"/>
              </a:lnSpc>
              <a:spcBef>
                <a:spcPts val="0"/>
              </a:spcBef>
              <a:spcAft>
                <a:spcPts val="0"/>
              </a:spcAft>
              <a:buClr>
                <a:srgbClr val="000000"/>
              </a:buClr>
              <a:buSzPts val="1800"/>
              <a:buFont typeface="Verdana"/>
              <a:buAutoNum type="arabicPeriod"/>
            </a:pPr>
            <a:r>
              <a:rPr b="0" lang="en" sz="1800">
                <a:solidFill>
                  <a:srgbClr val="000000"/>
                </a:solidFill>
                <a:latin typeface="Verdana"/>
                <a:ea typeface="Verdana"/>
                <a:cs typeface="Verdana"/>
                <a:sym typeface="Verdana"/>
              </a:rPr>
              <a:t>In Agile model, the tasks are divided to time boxes</a:t>
            </a:r>
            <a:endParaRPr b="0" sz="1800">
              <a:solidFill>
                <a:srgbClr val="000000"/>
              </a:solidFill>
              <a:latin typeface="Verdana"/>
              <a:ea typeface="Verdana"/>
              <a:cs typeface="Verdana"/>
              <a:sym typeface="Verdana"/>
            </a:endParaRPr>
          </a:p>
          <a:p>
            <a:pPr indent="0" lvl="0" marL="0" rtl="0" algn="l">
              <a:lnSpc>
                <a:spcPct val="150000"/>
              </a:lnSpc>
              <a:spcBef>
                <a:spcPts val="0"/>
              </a:spcBef>
              <a:spcAft>
                <a:spcPts val="0"/>
              </a:spcAft>
              <a:buNone/>
            </a:pPr>
            <a:r>
              <a:rPr b="0" lang="en" sz="1800">
                <a:solidFill>
                  <a:srgbClr val="000000"/>
                </a:solidFill>
                <a:latin typeface="Verdana"/>
                <a:ea typeface="Verdana"/>
                <a:cs typeface="Verdana"/>
                <a:sym typeface="Verdana"/>
              </a:rPr>
              <a:t>       (small time frames) to deliver specific features, and helps            </a:t>
            </a:r>
            <a:endParaRPr b="0" sz="1800">
              <a:solidFill>
                <a:srgbClr val="000000"/>
              </a:solidFill>
              <a:latin typeface="Verdana"/>
              <a:ea typeface="Verdana"/>
              <a:cs typeface="Verdana"/>
              <a:sym typeface="Verdana"/>
            </a:endParaRPr>
          </a:p>
          <a:p>
            <a:pPr indent="0" lvl="0" marL="0" rtl="0" algn="l">
              <a:lnSpc>
                <a:spcPct val="150000"/>
              </a:lnSpc>
              <a:spcBef>
                <a:spcPts val="0"/>
              </a:spcBef>
              <a:spcAft>
                <a:spcPts val="0"/>
              </a:spcAft>
              <a:buNone/>
            </a:pPr>
            <a:r>
              <a:rPr b="0" lang="en" sz="1800">
                <a:solidFill>
                  <a:srgbClr val="000000"/>
                </a:solidFill>
                <a:latin typeface="Verdana"/>
                <a:ea typeface="Verdana"/>
                <a:cs typeface="Verdana"/>
                <a:sym typeface="Verdana"/>
              </a:rPr>
              <a:t>       in changing requirement for customers.</a:t>
            </a:r>
            <a:endParaRPr b="0" sz="1800">
              <a:solidFill>
                <a:srgbClr val="000000"/>
              </a:solidFill>
              <a:latin typeface="Verdana"/>
              <a:ea typeface="Verdana"/>
              <a:cs typeface="Verdana"/>
              <a:sym typeface="Verdana"/>
            </a:endParaRPr>
          </a:p>
          <a:p>
            <a:pPr indent="-342900" lvl="0" marL="457200" rtl="0" algn="l">
              <a:lnSpc>
                <a:spcPct val="150000"/>
              </a:lnSpc>
              <a:spcBef>
                <a:spcPts val="0"/>
              </a:spcBef>
              <a:spcAft>
                <a:spcPts val="0"/>
              </a:spcAft>
              <a:buClr>
                <a:srgbClr val="000000"/>
              </a:buClr>
              <a:buSzPts val="1800"/>
              <a:buFont typeface="Verdana"/>
              <a:buAutoNum type="arabicPeriod"/>
            </a:pPr>
            <a:r>
              <a:rPr b="0" lang="en" sz="1800">
                <a:solidFill>
                  <a:srgbClr val="000000"/>
                </a:solidFill>
                <a:latin typeface="Verdana"/>
                <a:ea typeface="Verdana"/>
                <a:cs typeface="Verdana"/>
                <a:sym typeface="Verdana"/>
              </a:rPr>
              <a:t>So we choose to use agile development model mainly scrum method for our software engineering project for the best possible development of the project in the given time frame.</a:t>
            </a:r>
            <a:endParaRPr b="0" sz="1800">
              <a:solidFill>
                <a:srgbClr val="000000"/>
              </a:solidFill>
              <a:latin typeface="Verdana"/>
              <a:ea typeface="Verdana"/>
              <a:cs typeface="Verdana"/>
              <a:sym typeface="Verdana"/>
            </a:endParaRPr>
          </a:p>
        </p:txBody>
      </p:sp>
      <p:sp>
        <p:nvSpPr>
          <p:cNvPr id="151" name="Google Shape;151;p23"/>
          <p:cNvSpPr txBox="1"/>
          <p:nvPr/>
        </p:nvSpPr>
        <p:spPr>
          <a:xfrm>
            <a:off x="737975" y="578300"/>
            <a:ext cx="53001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SDLC model</a:t>
            </a:r>
            <a:endParaRPr sz="24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nvSpPr>
        <p:spPr>
          <a:xfrm>
            <a:off x="2005600" y="653675"/>
            <a:ext cx="49695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Oswald"/>
                <a:ea typeface="Oswald"/>
                <a:cs typeface="Oswald"/>
                <a:sym typeface="Oswald"/>
              </a:rPr>
              <a:t>     S</a:t>
            </a:r>
            <a:r>
              <a:rPr b="1" lang="en" sz="2400">
                <a:latin typeface="Oswald"/>
                <a:ea typeface="Oswald"/>
                <a:cs typeface="Oswald"/>
                <a:sym typeface="Oswald"/>
              </a:rPr>
              <a:t>oftware Development life cycle</a:t>
            </a:r>
            <a:endParaRPr b="1" i="0" sz="2400" u="none" cap="none" strike="noStrike">
              <a:solidFill>
                <a:srgbClr val="000000"/>
              </a:solidFill>
              <a:latin typeface="Oswald"/>
              <a:ea typeface="Oswald"/>
              <a:cs typeface="Oswald"/>
              <a:sym typeface="Oswald"/>
            </a:endParaRPr>
          </a:p>
        </p:txBody>
      </p:sp>
      <p:sp>
        <p:nvSpPr>
          <p:cNvPr id="157" name="Google Shape;157;p24"/>
          <p:cNvSpPr txBox="1"/>
          <p:nvPr/>
        </p:nvSpPr>
        <p:spPr>
          <a:xfrm>
            <a:off x="693200" y="1469575"/>
            <a:ext cx="7569600" cy="3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58" name="Google Shape;158;p24"/>
          <p:cNvPicPr preferRelativeResize="0"/>
          <p:nvPr/>
        </p:nvPicPr>
        <p:blipFill>
          <a:blip r:embed="rId3">
            <a:alphaModFix/>
          </a:blip>
          <a:stretch>
            <a:fillRect/>
          </a:stretch>
        </p:blipFill>
        <p:spPr>
          <a:xfrm>
            <a:off x="1404861" y="1289350"/>
            <a:ext cx="6580714" cy="3701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nvSpPr>
        <p:spPr>
          <a:xfrm>
            <a:off x="574775" y="1400400"/>
            <a:ext cx="7569600" cy="3306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To provide the user/customer a platform to make Toll-gate system easy and convenient.</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Customer/user should get to register his account and use it along tolls passing.</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Need of updating his profile.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Report the stolen car.</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Forgetting the password is common, so flexibility to change the password.</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Linking with mail for giving details to customer by the firm/developer.</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Security towards his profile as personal information is present.</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Trusted banking transactions for the toll.</a:t>
            </a:r>
            <a:endParaRPr sz="1600">
              <a:latin typeface="Lato"/>
              <a:ea typeface="Lato"/>
              <a:cs typeface="Lato"/>
              <a:sym typeface="Lato"/>
            </a:endParaRPr>
          </a:p>
        </p:txBody>
      </p:sp>
      <p:sp>
        <p:nvSpPr>
          <p:cNvPr id="164" name="Google Shape;164;p25"/>
          <p:cNvSpPr txBox="1"/>
          <p:nvPr/>
        </p:nvSpPr>
        <p:spPr>
          <a:xfrm>
            <a:off x="1859450" y="688475"/>
            <a:ext cx="49695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Oswald"/>
                <a:ea typeface="Oswald"/>
                <a:cs typeface="Oswald"/>
                <a:sym typeface="Oswald"/>
              </a:rPr>
              <a:t>           </a:t>
            </a:r>
            <a:r>
              <a:rPr b="1" lang="en" sz="2400">
                <a:latin typeface="Oswald"/>
                <a:ea typeface="Oswald"/>
                <a:cs typeface="Oswald"/>
                <a:sym typeface="Oswald"/>
              </a:rPr>
              <a:t> REQUIREMENTS </a:t>
            </a:r>
            <a:endParaRPr b="1" i="0" sz="2400" u="none" cap="none" strike="noStrike">
              <a:solidFill>
                <a:srgbClr val="000000"/>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nvSpPr>
        <p:spPr>
          <a:xfrm>
            <a:off x="2005600" y="653675"/>
            <a:ext cx="49695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Oswald"/>
                <a:ea typeface="Oswald"/>
                <a:cs typeface="Oswald"/>
                <a:sym typeface="Oswald"/>
              </a:rPr>
              <a:t>       </a:t>
            </a:r>
            <a:r>
              <a:rPr b="1" lang="en" sz="2400">
                <a:latin typeface="Oswald"/>
                <a:ea typeface="Oswald"/>
                <a:cs typeface="Oswald"/>
                <a:sym typeface="Oswald"/>
              </a:rPr>
              <a:t>ARCHITECTURE AND DESIGN</a:t>
            </a:r>
            <a:endParaRPr b="1" i="0" sz="2400" u="none" cap="none" strike="noStrike">
              <a:solidFill>
                <a:srgbClr val="000000"/>
              </a:solidFill>
              <a:latin typeface="Oswald"/>
              <a:ea typeface="Oswald"/>
              <a:cs typeface="Oswald"/>
              <a:sym typeface="Oswald"/>
            </a:endParaRPr>
          </a:p>
        </p:txBody>
      </p:sp>
      <p:sp>
        <p:nvSpPr>
          <p:cNvPr id="170" name="Google Shape;170;p26"/>
          <p:cNvSpPr txBox="1"/>
          <p:nvPr/>
        </p:nvSpPr>
        <p:spPr>
          <a:xfrm>
            <a:off x="693200" y="1469575"/>
            <a:ext cx="7569600" cy="3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1" name="Google Shape;171;p26"/>
          <p:cNvSpPr txBox="1"/>
          <p:nvPr/>
        </p:nvSpPr>
        <p:spPr>
          <a:xfrm>
            <a:off x="575350" y="1441850"/>
            <a:ext cx="6834900" cy="3112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 Django web framework and HTML and CSS technology to build website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Coding in Python language.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Web page provides the customer to register and registered user to login.</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User can look upon and update his profile.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User gets notifications on his vehicle passing tollgate and deduction of money.</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User gets mail reply for his request of ‘forgot password’.</a:t>
            </a:r>
            <a:endParaRPr sz="1600">
              <a:latin typeface="Lato"/>
              <a:ea typeface="Lato"/>
              <a:cs typeface="Lato"/>
              <a:sym typeface="Lato"/>
            </a:endParaRPr>
          </a:p>
          <a:p>
            <a:pPr indent="0" lvl="0" marL="0" rtl="0" algn="l">
              <a:lnSpc>
                <a:spcPct val="115000"/>
              </a:lnSpc>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nvSpPr>
        <p:spPr>
          <a:xfrm>
            <a:off x="1072900" y="1421050"/>
            <a:ext cx="6834900" cy="3112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Further this project can be linked with standard and trusted banking platform for the real time use of project.</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Queries and complaints can also be added on by the users.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User experience and performance of the website can be  increased to meet the continuous changing needs.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Banking transaction method and account maintenance also can be developed with in the project for more security and credibility of website.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As the main problem comes in mean</a:t>
            </a:r>
            <a:r>
              <a:rPr lang="en" sz="1600">
                <a:latin typeface="Lato"/>
                <a:ea typeface="Lato"/>
                <a:cs typeface="Lato"/>
                <a:sym typeface="Lato"/>
              </a:rPr>
              <a:t>s and modes of payment, different payment schemes can be included.</a:t>
            </a:r>
            <a:endParaRPr sz="1600">
              <a:latin typeface="Lato"/>
              <a:ea typeface="Lato"/>
              <a:cs typeface="Lato"/>
              <a:sym typeface="Lato"/>
            </a:endParaRPr>
          </a:p>
        </p:txBody>
      </p:sp>
      <p:sp>
        <p:nvSpPr>
          <p:cNvPr id="177" name="Google Shape;177;p27"/>
          <p:cNvSpPr txBox="1"/>
          <p:nvPr/>
        </p:nvSpPr>
        <p:spPr>
          <a:xfrm>
            <a:off x="2005600" y="653675"/>
            <a:ext cx="49695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Oswald"/>
                <a:ea typeface="Oswald"/>
                <a:cs typeface="Oswald"/>
                <a:sym typeface="Oswald"/>
              </a:rPr>
              <a:t>               </a:t>
            </a:r>
            <a:r>
              <a:rPr b="1" lang="en" sz="2400">
                <a:latin typeface="Oswald"/>
                <a:ea typeface="Oswald"/>
                <a:cs typeface="Oswald"/>
                <a:sym typeface="Oswald"/>
              </a:rPr>
              <a:t>DEVELOPMENT</a:t>
            </a:r>
            <a:endParaRPr b="1" i="0" sz="2400" u="none" cap="none" strike="noStrike">
              <a:solidFill>
                <a:srgbClr val="000000"/>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nvSpPr>
        <p:spPr>
          <a:xfrm>
            <a:off x="2005600" y="653675"/>
            <a:ext cx="49695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Oswald"/>
                <a:ea typeface="Oswald"/>
                <a:cs typeface="Oswald"/>
                <a:sym typeface="Oswald"/>
              </a:rPr>
              <a:t>              </a:t>
            </a:r>
            <a:r>
              <a:rPr b="1" lang="en" sz="2400">
                <a:latin typeface="Oswald"/>
                <a:ea typeface="Oswald"/>
                <a:cs typeface="Oswald"/>
                <a:sym typeface="Oswald"/>
              </a:rPr>
              <a:t>TEST AND FEEDBACK</a:t>
            </a:r>
            <a:endParaRPr b="1" i="0" sz="2400" u="none" cap="none" strike="noStrike">
              <a:solidFill>
                <a:srgbClr val="000000"/>
              </a:solidFill>
              <a:latin typeface="Oswald"/>
              <a:ea typeface="Oswald"/>
              <a:cs typeface="Oswald"/>
              <a:sym typeface="Oswald"/>
            </a:endParaRPr>
          </a:p>
        </p:txBody>
      </p:sp>
      <p:sp>
        <p:nvSpPr>
          <p:cNvPr id="183" name="Google Shape;183;p28"/>
          <p:cNvSpPr txBox="1"/>
          <p:nvPr/>
        </p:nvSpPr>
        <p:spPr>
          <a:xfrm>
            <a:off x="693200" y="1469575"/>
            <a:ext cx="7569600" cy="3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4" name="Google Shape;184;p28"/>
          <p:cNvSpPr txBox="1"/>
          <p:nvPr/>
        </p:nvSpPr>
        <p:spPr>
          <a:xfrm>
            <a:off x="575350" y="1441850"/>
            <a:ext cx="6834900" cy="31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85" name="Google Shape;185;p28"/>
          <p:cNvSpPr txBox="1"/>
          <p:nvPr/>
        </p:nvSpPr>
        <p:spPr>
          <a:xfrm>
            <a:off x="644675" y="1459725"/>
            <a:ext cx="7888500" cy="2966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Lato"/>
              <a:buAutoNum type="arabicPeriod"/>
            </a:pPr>
            <a:r>
              <a:rPr lang="en" sz="1600">
                <a:latin typeface="Lato"/>
                <a:ea typeface="Lato"/>
                <a:cs typeface="Lato"/>
                <a:sym typeface="Lato"/>
              </a:rPr>
              <a:t>Project after completion is tested by us and our friends as new customer and registered users.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AutoNum type="arabicPeriod"/>
            </a:pPr>
            <a:r>
              <a:rPr lang="en" sz="1600">
                <a:latin typeface="Lato"/>
                <a:ea typeface="Lato"/>
                <a:cs typeface="Lato"/>
                <a:sym typeface="Lato"/>
              </a:rPr>
              <a:t>The account balance was updated successfully.</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AutoNum type="arabicPeriod"/>
            </a:pPr>
            <a:r>
              <a:rPr lang="en" sz="1600">
                <a:latin typeface="Lato"/>
                <a:ea typeface="Lato"/>
                <a:cs typeface="Lato"/>
                <a:sym typeface="Lato"/>
              </a:rPr>
              <a:t>We were successfully able to block the vehicle from passing through the tollgate in case the vehicle gets stolen as the owner declares it for the safety reasons we also send the email to concerned authority and police for proper safety and further guidance.</a:t>
            </a:r>
            <a:endParaRPr sz="16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803700" y="1154525"/>
            <a:ext cx="7688100" cy="3914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4200"/>
              <a:buNone/>
            </a:pPr>
            <a:r>
              <a:rPr b="0" lang="en" sz="1600">
                <a:latin typeface="Lato"/>
                <a:ea typeface="Lato"/>
                <a:cs typeface="Lato"/>
                <a:sym typeface="Lato"/>
              </a:rPr>
              <a:t>ATGS system is that it is capable of eliminate congestion in toll plaza, especially during those seasons when traffic seems to be higher than normal.</a:t>
            </a:r>
            <a:endParaRPr b="0" sz="1600">
              <a:latin typeface="Lato"/>
              <a:ea typeface="Lato"/>
              <a:cs typeface="Lato"/>
              <a:sym typeface="Lato"/>
            </a:endParaRPr>
          </a:p>
          <a:p>
            <a:pPr indent="0" lvl="0" marL="0" rtl="0" algn="l">
              <a:lnSpc>
                <a:spcPct val="115000"/>
              </a:lnSpc>
              <a:spcBef>
                <a:spcPts val="0"/>
              </a:spcBef>
              <a:spcAft>
                <a:spcPts val="0"/>
              </a:spcAft>
              <a:buSzPts val="4200"/>
              <a:buNone/>
            </a:pPr>
            <a:r>
              <a:rPr b="0" lang="en" sz="1600">
                <a:latin typeface="Lato"/>
                <a:ea typeface="Lato"/>
                <a:cs typeface="Lato"/>
                <a:sym typeface="Lato"/>
              </a:rPr>
              <a:t>            </a:t>
            </a:r>
            <a:r>
              <a:rPr b="0" lang="en" sz="1600" u="sng">
                <a:latin typeface="Lato"/>
                <a:ea typeface="Lato"/>
                <a:cs typeface="Lato"/>
                <a:sym typeface="Lato"/>
              </a:rPr>
              <a:t>The Benefits of this System are</a:t>
            </a:r>
            <a:r>
              <a:rPr b="0" lang="en" sz="1600">
                <a:latin typeface="Lato"/>
                <a:ea typeface="Lato"/>
                <a:cs typeface="Lato"/>
                <a:sym typeface="Lato"/>
              </a:rPr>
              <a:t>: </a:t>
            </a:r>
            <a:endParaRPr b="0" sz="1600">
              <a:latin typeface="Lato"/>
              <a:ea typeface="Lato"/>
              <a:cs typeface="Lato"/>
              <a:sym typeface="Lato"/>
            </a:endParaRPr>
          </a:p>
          <a:p>
            <a:pPr indent="0" lvl="0" marL="0" rtl="0" algn="l">
              <a:lnSpc>
                <a:spcPct val="115000"/>
              </a:lnSpc>
              <a:spcBef>
                <a:spcPts val="0"/>
              </a:spcBef>
              <a:spcAft>
                <a:spcPts val="0"/>
              </a:spcAft>
              <a:buSzPts val="4200"/>
              <a:buNone/>
            </a:pPr>
            <a:r>
              <a:rPr b="0" lang="en" sz="1600">
                <a:latin typeface="Lato"/>
                <a:ea typeface="Lato"/>
                <a:cs typeface="Lato"/>
                <a:sym typeface="Lato"/>
              </a:rPr>
              <a:t>             * Shorter queues at toll plazas by increasing toll booth service speed.</a:t>
            </a:r>
            <a:endParaRPr b="0" sz="1600">
              <a:latin typeface="Lato"/>
              <a:ea typeface="Lato"/>
              <a:cs typeface="Lato"/>
              <a:sym typeface="Lato"/>
            </a:endParaRPr>
          </a:p>
          <a:p>
            <a:pPr indent="0" lvl="0" marL="0" rtl="0" algn="l">
              <a:lnSpc>
                <a:spcPct val="115000"/>
              </a:lnSpc>
              <a:spcBef>
                <a:spcPts val="0"/>
              </a:spcBef>
              <a:spcAft>
                <a:spcPts val="0"/>
              </a:spcAft>
              <a:buSzPts val="4200"/>
              <a:buNone/>
            </a:pPr>
            <a:r>
              <a:rPr b="0" lang="en" sz="1600">
                <a:latin typeface="Lato"/>
                <a:ea typeface="Lato"/>
                <a:cs typeface="Lato"/>
                <a:sym typeface="Lato"/>
              </a:rPr>
              <a:t>             * Faster and more efficient service through technology</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*The ability to make payments by keeping a balance on the card itself and</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*The use of postpaid toll statements</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a:t>
            </a:r>
            <a:r>
              <a:rPr b="0" lang="en" sz="1600">
                <a:latin typeface="Lato"/>
                <a:ea typeface="Lato"/>
                <a:cs typeface="Lato"/>
                <a:sym typeface="Lato"/>
              </a:rPr>
              <a:t>  * Other general advantages include minimization of fuel wastage and reduced harmful emissions.</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a:t>
            </a:r>
            <a:r>
              <a:rPr b="0" lang="en" sz="1600" u="sng">
                <a:latin typeface="Lato"/>
                <a:ea typeface="Lato"/>
                <a:cs typeface="Lato"/>
                <a:sym typeface="Lato"/>
              </a:rPr>
              <a:t>For Toll Operators, the benefits include</a:t>
            </a:r>
            <a:r>
              <a:rPr b="0" lang="en" sz="1600">
                <a:latin typeface="Lato"/>
                <a:ea typeface="Lato"/>
                <a:cs typeface="Lato"/>
                <a:sym typeface="Lato"/>
              </a:rPr>
              <a:t>:</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 Lowered toll collection costs</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 Better audit control by centralized user account</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t/>
            </a:r>
            <a:endParaRPr sz="1600">
              <a:latin typeface="Lato"/>
              <a:ea typeface="Lato"/>
              <a:cs typeface="Lato"/>
              <a:sym typeface="Lato"/>
            </a:endParaRPr>
          </a:p>
        </p:txBody>
      </p:sp>
      <p:sp>
        <p:nvSpPr>
          <p:cNvPr id="93" name="Google Shape;93;p14"/>
          <p:cNvSpPr txBox="1"/>
          <p:nvPr/>
        </p:nvSpPr>
        <p:spPr>
          <a:xfrm>
            <a:off x="2733550" y="643100"/>
            <a:ext cx="2882100" cy="46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               </a:t>
            </a:r>
            <a:r>
              <a:rPr b="1" i="0" lang="en" sz="2400" u="none" cap="none" strike="noStrike">
                <a:solidFill>
                  <a:srgbClr val="000000"/>
                </a:solidFill>
                <a:latin typeface="Oswald"/>
                <a:ea typeface="Oswald"/>
                <a:cs typeface="Oswald"/>
                <a:sym typeface="Oswald"/>
              </a:rPr>
              <a:t>BENEFITS</a:t>
            </a:r>
            <a:endParaRPr b="1" i="0" sz="2400" u="none" cap="none" strike="noStrike">
              <a:solidFill>
                <a:srgbClr val="000000"/>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294175" y="582075"/>
            <a:ext cx="7688100" cy="4509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4200"/>
              <a:buNone/>
            </a:pPr>
            <a:r>
              <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This project gives the simplified procedure to passengers to pay toll at toll booths by making them automated, and for vehicle theft detection. All these activities are carried using single RFID tag thus saving the efforts of carrying money and records manually.</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a:t>
            </a:r>
            <a:r>
              <a:rPr b="0" lang="en" sz="1600" u="sng">
                <a:latin typeface="Lato"/>
                <a:ea typeface="Lato"/>
                <a:cs typeface="Lato"/>
                <a:sym typeface="Lato"/>
              </a:rPr>
              <a:t>Automatic Toll Collection</a:t>
            </a:r>
            <a:r>
              <a:rPr b="0" lang="en" sz="1600">
                <a:latin typeface="Lato"/>
                <a:ea typeface="Lato"/>
                <a:cs typeface="Lato"/>
                <a:sym typeface="Lato"/>
              </a:rPr>
              <a:t>: The RFID Readers mounted at toll booth will read the prepaid RFID tags fixed on vehicles’ windshield and automatically respective amount will be deducted. If the tag is removed from the windshield then cameras fixed at two sites at toll plaza take snaps of the front and back number plate. Since every vehicle registration ID is linked to users account, toll can be deducted from the account bank directly.</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rPr b="0" lang="en" sz="1600">
                <a:latin typeface="Lato"/>
                <a:ea typeface="Lato"/>
                <a:cs typeface="Lato"/>
                <a:sym typeface="Lato"/>
              </a:rPr>
              <a:t> </a:t>
            </a:r>
            <a:r>
              <a:rPr b="0" lang="en" sz="1600" u="sng">
                <a:latin typeface="Lato"/>
                <a:ea typeface="Lato"/>
                <a:cs typeface="Lato"/>
                <a:sym typeface="Lato"/>
              </a:rPr>
              <a:t>Vehicle Theft Detection</a:t>
            </a:r>
            <a:r>
              <a:rPr b="0" lang="en" sz="1600">
                <a:latin typeface="Lato"/>
                <a:ea typeface="Lato"/>
                <a:cs typeface="Lato"/>
                <a:sym typeface="Lato"/>
              </a:rPr>
              <a:t>: When vehicle is stolen the owner registers complaint on the website with its registration ID and unique RFID tag number. Now when stolen vehicle passes by the toll plaza, the tag fixed on it is matched with the stolen vehicle's tag in the database at the toll booth.</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t/>
            </a:r>
            <a:endParaRPr b="0" sz="1600">
              <a:latin typeface="Lato"/>
              <a:ea typeface="Lato"/>
              <a:cs typeface="Lato"/>
              <a:sym typeface="Lato"/>
            </a:endParaRPr>
          </a:p>
          <a:p>
            <a:pPr indent="0" lvl="0" marL="457200" rtl="0" algn="l">
              <a:lnSpc>
                <a:spcPct val="115000"/>
              </a:lnSpc>
              <a:spcBef>
                <a:spcPts val="0"/>
              </a:spcBef>
              <a:spcAft>
                <a:spcPts val="0"/>
              </a:spcAft>
              <a:buSzPts val="4200"/>
              <a:buNone/>
            </a:pPr>
            <a:r>
              <a:t/>
            </a:r>
            <a:endParaRPr b="0" sz="1600">
              <a:latin typeface="Lato"/>
              <a:ea typeface="Lato"/>
              <a:cs typeface="Lato"/>
              <a:sym typeface="Lato"/>
            </a:endParaRPr>
          </a:p>
        </p:txBody>
      </p:sp>
      <p:sp>
        <p:nvSpPr>
          <p:cNvPr id="99" name="Google Shape;99;p15"/>
          <p:cNvSpPr txBox="1"/>
          <p:nvPr/>
        </p:nvSpPr>
        <p:spPr>
          <a:xfrm>
            <a:off x="2436450" y="509325"/>
            <a:ext cx="4271100" cy="64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700"/>
              <a:buFont typeface="Arial"/>
              <a:buNone/>
            </a:pPr>
            <a:r>
              <a:t/>
            </a:r>
            <a:endParaRPr b="1" i="0" sz="700" u="none" cap="none" strike="noStrike">
              <a:solidFill>
                <a:schemeClr val="dk2"/>
              </a:solidFill>
              <a:latin typeface="Oswald"/>
              <a:ea typeface="Oswald"/>
              <a:cs typeface="Oswald"/>
              <a:sym typeface="Oswald"/>
            </a:endParaRPr>
          </a:p>
          <a:p>
            <a:pPr indent="0" lvl="0" marL="457200" marR="0" rtl="0" algn="l">
              <a:lnSpc>
                <a:spcPct val="115000"/>
              </a:lnSpc>
              <a:spcBef>
                <a:spcPts val="0"/>
              </a:spcBef>
              <a:spcAft>
                <a:spcPts val="0"/>
              </a:spcAft>
              <a:buClr>
                <a:srgbClr val="000000"/>
              </a:buClr>
              <a:buSzPts val="2400"/>
              <a:buFont typeface="Arial"/>
              <a:buNone/>
            </a:pPr>
            <a:r>
              <a:rPr b="1" i="0" lang="en" sz="2400" u="none" cap="none" strike="noStrike">
                <a:solidFill>
                  <a:schemeClr val="dk2"/>
                </a:solidFill>
                <a:latin typeface="Oswald"/>
                <a:ea typeface="Oswald"/>
                <a:cs typeface="Oswald"/>
                <a:sym typeface="Oswald"/>
              </a:rPr>
              <a:t>PROPOSED SYSTEM</a:t>
            </a:r>
            <a:endParaRPr b="0" i="0" sz="2400" u="none" cap="none" strike="noStrike">
              <a:solidFill>
                <a:srgbClr val="000000"/>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16"/>
          <p:cNvPicPr preferRelativeResize="0"/>
          <p:nvPr/>
        </p:nvPicPr>
        <p:blipFill rotWithShape="1">
          <a:blip r:embed="rId3">
            <a:alphaModFix/>
          </a:blip>
          <a:srcRect b="0" l="0" r="0" t="0"/>
          <a:stretch/>
        </p:blipFill>
        <p:spPr>
          <a:xfrm>
            <a:off x="1529550" y="1362825"/>
            <a:ext cx="5636000" cy="3357200"/>
          </a:xfrm>
          <a:prstGeom prst="rect">
            <a:avLst/>
          </a:prstGeom>
          <a:noFill/>
          <a:ln>
            <a:noFill/>
          </a:ln>
        </p:spPr>
      </p:pic>
      <p:sp>
        <p:nvSpPr>
          <p:cNvPr id="105" name="Google Shape;105;p16"/>
          <p:cNvSpPr txBox="1"/>
          <p:nvPr/>
        </p:nvSpPr>
        <p:spPr>
          <a:xfrm>
            <a:off x="2005600" y="653675"/>
            <a:ext cx="4969500" cy="44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Oswald"/>
                <a:ea typeface="Oswald"/>
                <a:cs typeface="Oswald"/>
                <a:sym typeface="Oswald"/>
              </a:rPr>
              <a:t>       The System of RFID toll tax</a:t>
            </a:r>
            <a:endParaRPr b="1" i="0" sz="2400" u="none" cap="none" strike="noStrike">
              <a:solidFill>
                <a:srgbClr val="000000"/>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775350" y="585800"/>
            <a:ext cx="7593300" cy="77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4+1 Views of the software</a:t>
            </a:r>
            <a:endParaRPr sz="2400">
              <a:latin typeface="Oswald"/>
              <a:ea typeface="Oswald"/>
              <a:cs typeface="Oswald"/>
              <a:sym typeface="Oswald"/>
            </a:endParaRPr>
          </a:p>
        </p:txBody>
      </p:sp>
      <p:sp>
        <p:nvSpPr>
          <p:cNvPr id="111" name="Google Shape;111;p17"/>
          <p:cNvSpPr txBox="1"/>
          <p:nvPr/>
        </p:nvSpPr>
        <p:spPr>
          <a:xfrm>
            <a:off x="1160325" y="1506750"/>
            <a:ext cx="7169700" cy="28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22222"/>
                </a:solidFill>
              </a:rPr>
              <a:t>4+1</a:t>
            </a:r>
            <a:r>
              <a:rPr lang="en" sz="1800">
                <a:solidFill>
                  <a:srgbClr val="222222"/>
                </a:solidFill>
              </a:rPr>
              <a:t> is a view model designed by Philippe Kruchten for "describing the architecture of software-intensive systems, based on the use of multiple, concurrent views". The views are used to describe the system from the viewpoint of different stakeholders, such as end-users, developers, system engineer, and project managers. The four views of the model are logical, development, process and physical view. In addition selected use case or scenarios are used to illustrate the architecture serving as the 'plus one' view.   </a:t>
            </a:r>
            <a:endParaRPr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3864400" y="1914225"/>
            <a:ext cx="10429" cy="11089"/>
          </a:xfrm>
          <a:prstGeom prst="rect">
            <a:avLst/>
          </a:prstGeom>
          <a:noFill/>
          <a:ln>
            <a:noFill/>
          </a:ln>
        </p:spPr>
      </p:pic>
      <p:sp>
        <p:nvSpPr>
          <p:cNvPr id="117" name="Google Shape;117;p18"/>
          <p:cNvSpPr txBox="1"/>
          <p:nvPr/>
        </p:nvSpPr>
        <p:spPr>
          <a:xfrm>
            <a:off x="603800" y="1282150"/>
            <a:ext cx="8140200" cy="3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18" name="Google Shape;118;p18"/>
          <p:cNvPicPr preferRelativeResize="0"/>
          <p:nvPr/>
        </p:nvPicPr>
        <p:blipFill>
          <a:blip r:embed="rId4">
            <a:alphaModFix/>
          </a:blip>
          <a:stretch>
            <a:fillRect/>
          </a:stretch>
        </p:blipFill>
        <p:spPr>
          <a:xfrm>
            <a:off x="1737225" y="1342150"/>
            <a:ext cx="5669526" cy="3614999"/>
          </a:xfrm>
          <a:prstGeom prst="rect">
            <a:avLst/>
          </a:prstGeom>
          <a:noFill/>
          <a:ln>
            <a:noFill/>
          </a:ln>
        </p:spPr>
      </p:pic>
      <p:sp>
        <p:nvSpPr>
          <p:cNvPr id="119" name="Google Shape;119;p18"/>
          <p:cNvSpPr txBox="1"/>
          <p:nvPr/>
        </p:nvSpPr>
        <p:spPr>
          <a:xfrm>
            <a:off x="1346550" y="562850"/>
            <a:ext cx="64509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Logical View</a:t>
            </a:r>
            <a:endParaRPr sz="24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664850" y="495350"/>
            <a:ext cx="7688100" cy="64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Process View</a:t>
            </a:r>
            <a:endParaRPr sz="2400">
              <a:latin typeface="Oswald"/>
              <a:ea typeface="Oswald"/>
              <a:cs typeface="Oswald"/>
              <a:sym typeface="Oswald"/>
            </a:endParaRPr>
          </a:p>
        </p:txBody>
      </p:sp>
      <p:pic>
        <p:nvPicPr>
          <p:cNvPr id="125" name="Google Shape;125;p19"/>
          <p:cNvPicPr preferRelativeResize="0"/>
          <p:nvPr/>
        </p:nvPicPr>
        <p:blipFill>
          <a:blip r:embed="rId3">
            <a:alphaModFix/>
          </a:blip>
          <a:stretch>
            <a:fillRect/>
          </a:stretch>
        </p:blipFill>
        <p:spPr>
          <a:xfrm>
            <a:off x="2457050" y="1364650"/>
            <a:ext cx="4103699" cy="369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3">
            <a:alphaModFix/>
          </a:blip>
          <a:stretch>
            <a:fillRect/>
          </a:stretch>
        </p:blipFill>
        <p:spPr>
          <a:xfrm>
            <a:off x="3864400" y="1914225"/>
            <a:ext cx="10429" cy="11089"/>
          </a:xfrm>
          <a:prstGeom prst="rect">
            <a:avLst/>
          </a:prstGeom>
          <a:noFill/>
          <a:ln>
            <a:noFill/>
          </a:ln>
        </p:spPr>
      </p:pic>
      <p:sp>
        <p:nvSpPr>
          <p:cNvPr id="131" name="Google Shape;131;p20"/>
          <p:cNvSpPr txBox="1"/>
          <p:nvPr/>
        </p:nvSpPr>
        <p:spPr>
          <a:xfrm>
            <a:off x="1346550" y="562850"/>
            <a:ext cx="6450900" cy="4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Development </a:t>
            </a:r>
            <a:r>
              <a:rPr lang="en" sz="2400">
                <a:latin typeface="Oswald"/>
                <a:ea typeface="Oswald"/>
                <a:cs typeface="Oswald"/>
                <a:sym typeface="Oswald"/>
              </a:rPr>
              <a:t>View</a:t>
            </a:r>
            <a:endParaRPr sz="2400">
              <a:latin typeface="Oswald"/>
              <a:ea typeface="Oswald"/>
              <a:cs typeface="Oswald"/>
              <a:sym typeface="Oswald"/>
            </a:endParaRPr>
          </a:p>
        </p:txBody>
      </p:sp>
      <p:pic>
        <p:nvPicPr>
          <p:cNvPr id="132" name="Google Shape;132;p20"/>
          <p:cNvPicPr preferRelativeResize="0"/>
          <p:nvPr/>
        </p:nvPicPr>
        <p:blipFill>
          <a:blip r:embed="rId4">
            <a:alphaModFix/>
          </a:blip>
          <a:stretch>
            <a:fillRect/>
          </a:stretch>
        </p:blipFill>
        <p:spPr>
          <a:xfrm>
            <a:off x="1853924" y="1088875"/>
            <a:ext cx="5203598" cy="40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ctrTitle"/>
          </p:nvPr>
        </p:nvSpPr>
        <p:spPr>
          <a:xfrm>
            <a:off x="796225" y="482425"/>
            <a:ext cx="7554900" cy="64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Oswald"/>
                <a:ea typeface="Oswald"/>
                <a:cs typeface="Oswald"/>
                <a:sym typeface="Oswald"/>
              </a:rPr>
              <a:t>Physical View</a:t>
            </a:r>
            <a:endParaRPr sz="2400">
              <a:latin typeface="Oswald"/>
              <a:ea typeface="Oswald"/>
              <a:cs typeface="Oswald"/>
              <a:sym typeface="Oswald"/>
            </a:endParaRPr>
          </a:p>
        </p:txBody>
      </p:sp>
      <p:pic>
        <p:nvPicPr>
          <p:cNvPr id="138" name="Google Shape;138;p21"/>
          <p:cNvPicPr preferRelativeResize="0"/>
          <p:nvPr/>
        </p:nvPicPr>
        <p:blipFill>
          <a:blip r:embed="rId3">
            <a:alphaModFix/>
          </a:blip>
          <a:stretch>
            <a:fillRect/>
          </a:stretch>
        </p:blipFill>
        <p:spPr>
          <a:xfrm>
            <a:off x="3864400" y="1914225"/>
            <a:ext cx="10429" cy="11089"/>
          </a:xfrm>
          <a:prstGeom prst="rect">
            <a:avLst/>
          </a:prstGeom>
          <a:noFill/>
          <a:ln>
            <a:noFill/>
          </a:ln>
        </p:spPr>
      </p:pic>
      <p:pic>
        <p:nvPicPr>
          <p:cNvPr id="139" name="Google Shape;139;p21"/>
          <p:cNvPicPr preferRelativeResize="0"/>
          <p:nvPr/>
        </p:nvPicPr>
        <p:blipFill>
          <a:blip r:embed="rId4">
            <a:alphaModFix/>
          </a:blip>
          <a:stretch>
            <a:fillRect/>
          </a:stretch>
        </p:blipFill>
        <p:spPr>
          <a:xfrm>
            <a:off x="1256188" y="1381700"/>
            <a:ext cx="7094926" cy="3512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