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7" r:id="rId7"/>
    <p:sldId id="261" r:id="rId8"/>
    <p:sldId id="262" r:id="rId9"/>
    <p:sldId id="263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6A7C2-9C3E-4B95-BC25-806ED89796B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435D489-BF3D-497D-98A8-DA5ED6A16229}">
      <dgm:prSet/>
      <dgm:spPr/>
      <dgm:t>
        <a:bodyPr/>
        <a:lstStyle/>
        <a:p>
          <a:r>
            <a:rPr lang="cs-CZ"/>
            <a:t>Purchase Price</a:t>
          </a:r>
          <a:endParaRPr lang="en-US"/>
        </a:p>
      </dgm:t>
    </dgm:pt>
    <dgm:pt modelId="{E3C4CFAF-D462-4672-ACFB-27D8EB6D6358}" type="parTrans" cxnId="{EBA7CD61-C8B0-4426-8AC5-7B26609E8094}">
      <dgm:prSet/>
      <dgm:spPr/>
      <dgm:t>
        <a:bodyPr/>
        <a:lstStyle/>
        <a:p>
          <a:endParaRPr lang="en-US"/>
        </a:p>
      </dgm:t>
    </dgm:pt>
    <dgm:pt modelId="{26F353B9-A095-4563-AFE8-0837A6BCB734}" type="sibTrans" cxnId="{EBA7CD61-C8B0-4426-8AC5-7B26609E8094}">
      <dgm:prSet/>
      <dgm:spPr/>
      <dgm:t>
        <a:bodyPr/>
        <a:lstStyle/>
        <a:p>
          <a:endParaRPr lang="en-US"/>
        </a:p>
      </dgm:t>
    </dgm:pt>
    <dgm:pt modelId="{4DDFE8D9-7735-42E7-A710-3E0386C75B17}">
      <dgm:prSet/>
      <dgm:spPr/>
      <dgm:t>
        <a:bodyPr/>
        <a:lstStyle/>
        <a:p>
          <a:r>
            <a:rPr lang="cs-CZ" b="0" i="0" baseline="0"/>
            <a:t>Maintenance Cost</a:t>
          </a:r>
          <a:endParaRPr lang="en-US"/>
        </a:p>
      </dgm:t>
    </dgm:pt>
    <dgm:pt modelId="{4881FC17-23BB-4839-B740-35F3A0FA4DE3}" type="parTrans" cxnId="{C035190A-D43E-438D-B4C0-C1F8D48F9B79}">
      <dgm:prSet/>
      <dgm:spPr/>
      <dgm:t>
        <a:bodyPr/>
        <a:lstStyle/>
        <a:p>
          <a:endParaRPr lang="en-US"/>
        </a:p>
      </dgm:t>
    </dgm:pt>
    <dgm:pt modelId="{38BF3DEF-E1BA-4DAE-B916-4D69961BFAAD}" type="sibTrans" cxnId="{C035190A-D43E-438D-B4C0-C1F8D48F9B79}">
      <dgm:prSet/>
      <dgm:spPr/>
      <dgm:t>
        <a:bodyPr/>
        <a:lstStyle/>
        <a:p>
          <a:endParaRPr lang="en-US"/>
        </a:p>
      </dgm:t>
    </dgm:pt>
    <dgm:pt modelId="{7F4B266E-5354-4888-A8D2-3C6A5CA5A518}">
      <dgm:prSet/>
      <dgm:spPr/>
      <dgm:t>
        <a:bodyPr/>
        <a:lstStyle/>
        <a:p>
          <a:r>
            <a:rPr lang="cs-CZ"/>
            <a:t>Number of Doors</a:t>
          </a:r>
          <a:endParaRPr lang="en-US"/>
        </a:p>
      </dgm:t>
    </dgm:pt>
    <dgm:pt modelId="{821AC79C-4577-434B-A976-624B35C19DEE}" type="parTrans" cxnId="{45FB9B31-0ADB-44D3-9530-3C3560CD6746}">
      <dgm:prSet/>
      <dgm:spPr/>
      <dgm:t>
        <a:bodyPr/>
        <a:lstStyle/>
        <a:p>
          <a:endParaRPr lang="en-US"/>
        </a:p>
      </dgm:t>
    </dgm:pt>
    <dgm:pt modelId="{F36E8BC7-4B8B-4E86-A256-8D2E18AF43E1}" type="sibTrans" cxnId="{45FB9B31-0ADB-44D3-9530-3C3560CD6746}">
      <dgm:prSet/>
      <dgm:spPr/>
      <dgm:t>
        <a:bodyPr/>
        <a:lstStyle/>
        <a:p>
          <a:endParaRPr lang="en-US"/>
        </a:p>
      </dgm:t>
    </dgm:pt>
    <dgm:pt modelId="{4C3E3736-6CD0-489F-9C82-D80A3090F500}">
      <dgm:prSet/>
      <dgm:spPr/>
      <dgm:t>
        <a:bodyPr/>
        <a:lstStyle/>
        <a:p>
          <a:r>
            <a:rPr lang="cs-CZ" dirty="0" err="1"/>
            <a:t>Passenger</a:t>
          </a:r>
          <a:r>
            <a:rPr lang="cs-CZ" dirty="0"/>
            <a:t> </a:t>
          </a:r>
          <a:r>
            <a:rPr lang="cs-CZ" dirty="0" err="1"/>
            <a:t>Capacity</a:t>
          </a:r>
          <a:endParaRPr lang="en-US" dirty="0"/>
        </a:p>
      </dgm:t>
    </dgm:pt>
    <dgm:pt modelId="{03A861B1-0AAF-44DB-AF81-139D8BFFD0D3}" type="parTrans" cxnId="{166CB7D0-C110-427A-BDE5-E048DCE3AA52}">
      <dgm:prSet/>
      <dgm:spPr/>
      <dgm:t>
        <a:bodyPr/>
        <a:lstStyle/>
        <a:p>
          <a:endParaRPr lang="en-US"/>
        </a:p>
      </dgm:t>
    </dgm:pt>
    <dgm:pt modelId="{B891A107-EBEB-4BF6-815D-BE24F0D86533}" type="sibTrans" cxnId="{166CB7D0-C110-427A-BDE5-E048DCE3AA52}">
      <dgm:prSet/>
      <dgm:spPr/>
      <dgm:t>
        <a:bodyPr/>
        <a:lstStyle/>
        <a:p>
          <a:endParaRPr lang="en-US"/>
        </a:p>
      </dgm:t>
    </dgm:pt>
    <dgm:pt modelId="{EB81E53C-097F-4E0C-93EF-A367FA77A949}">
      <dgm:prSet/>
      <dgm:spPr/>
      <dgm:t>
        <a:bodyPr/>
        <a:lstStyle/>
        <a:p>
          <a:r>
            <a:rPr lang="cs-CZ" dirty="0" err="1"/>
            <a:t>Trunk</a:t>
          </a:r>
          <a:r>
            <a:rPr lang="cs-CZ" dirty="0"/>
            <a:t> </a:t>
          </a:r>
          <a:r>
            <a:rPr lang="cs-CZ" dirty="0" err="1"/>
            <a:t>Size</a:t>
          </a:r>
          <a:endParaRPr lang="en-US" dirty="0"/>
        </a:p>
      </dgm:t>
    </dgm:pt>
    <dgm:pt modelId="{846E1509-9239-423A-9C54-195E41A3F4B2}" type="parTrans" cxnId="{1478C581-17E9-4188-B299-0A363EFB646A}">
      <dgm:prSet/>
      <dgm:spPr/>
      <dgm:t>
        <a:bodyPr/>
        <a:lstStyle/>
        <a:p>
          <a:endParaRPr lang="en-US"/>
        </a:p>
      </dgm:t>
    </dgm:pt>
    <dgm:pt modelId="{B6EE42BE-ED03-4E5A-8238-1A27995E57D0}" type="sibTrans" cxnId="{1478C581-17E9-4188-B299-0A363EFB646A}">
      <dgm:prSet/>
      <dgm:spPr/>
      <dgm:t>
        <a:bodyPr/>
        <a:lstStyle/>
        <a:p>
          <a:endParaRPr lang="en-US"/>
        </a:p>
      </dgm:t>
    </dgm:pt>
    <dgm:pt modelId="{9D3E44DC-B9C3-491D-A0AE-CD4E6D5BC8A4}">
      <dgm:prSet/>
      <dgm:spPr/>
      <dgm:t>
        <a:bodyPr/>
        <a:lstStyle/>
        <a:p>
          <a:r>
            <a:rPr lang="cs-CZ" b="0" i="0" baseline="0" dirty="0" err="1"/>
            <a:t>Safety</a:t>
          </a:r>
          <a:r>
            <a:rPr lang="cs-CZ" b="0" i="0" baseline="0" dirty="0"/>
            <a:t> Rating</a:t>
          </a:r>
          <a:endParaRPr lang="en-US" dirty="0"/>
        </a:p>
      </dgm:t>
    </dgm:pt>
    <dgm:pt modelId="{3CECA59F-1F67-44E1-AD46-4F1EF8283824}" type="parTrans" cxnId="{CEF1DB50-477B-4D6A-848F-DFF0032687F0}">
      <dgm:prSet/>
      <dgm:spPr/>
      <dgm:t>
        <a:bodyPr/>
        <a:lstStyle/>
        <a:p>
          <a:endParaRPr lang="en-US"/>
        </a:p>
      </dgm:t>
    </dgm:pt>
    <dgm:pt modelId="{C0F85B32-6D67-4DBB-88CA-B315FDEA07B6}" type="sibTrans" cxnId="{CEF1DB50-477B-4D6A-848F-DFF0032687F0}">
      <dgm:prSet/>
      <dgm:spPr/>
      <dgm:t>
        <a:bodyPr/>
        <a:lstStyle/>
        <a:p>
          <a:endParaRPr lang="en-US"/>
        </a:p>
      </dgm:t>
    </dgm:pt>
    <dgm:pt modelId="{E1C8D81C-F520-4164-8991-110232315D90}" type="pres">
      <dgm:prSet presAssocID="{6326A7C2-9C3E-4B95-BC25-806ED89796B7}" presName="diagram" presStyleCnt="0">
        <dgm:presLayoutVars>
          <dgm:dir/>
          <dgm:resizeHandles val="exact"/>
        </dgm:presLayoutVars>
      </dgm:prSet>
      <dgm:spPr/>
    </dgm:pt>
    <dgm:pt modelId="{2607FE53-A0CE-4F02-AA3E-F9397C45108E}" type="pres">
      <dgm:prSet presAssocID="{E435D489-BF3D-497D-98A8-DA5ED6A16229}" presName="node" presStyleLbl="node1" presStyleIdx="0" presStyleCnt="6">
        <dgm:presLayoutVars>
          <dgm:bulletEnabled val="1"/>
        </dgm:presLayoutVars>
      </dgm:prSet>
      <dgm:spPr/>
    </dgm:pt>
    <dgm:pt modelId="{81F32F6E-AFF7-4653-AA0F-9ACA4E547B41}" type="pres">
      <dgm:prSet presAssocID="{26F353B9-A095-4563-AFE8-0837A6BCB734}" presName="sibTrans" presStyleCnt="0"/>
      <dgm:spPr/>
    </dgm:pt>
    <dgm:pt modelId="{CC24A89B-7B52-479A-9FFF-80E9ECB849AA}" type="pres">
      <dgm:prSet presAssocID="{4DDFE8D9-7735-42E7-A710-3E0386C75B17}" presName="node" presStyleLbl="node1" presStyleIdx="1" presStyleCnt="6">
        <dgm:presLayoutVars>
          <dgm:bulletEnabled val="1"/>
        </dgm:presLayoutVars>
      </dgm:prSet>
      <dgm:spPr/>
    </dgm:pt>
    <dgm:pt modelId="{4BA0561C-0485-4E4F-9821-E5C5BB7A63CA}" type="pres">
      <dgm:prSet presAssocID="{38BF3DEF-E1BA-4DAE-B916-4D69961BFAAD}" presName="sibTrans" presStyleCnt="0"/>
      <dgm:spPr/>
    </dgm:pt>
    <dgm:pt modelId="{E6F6B6C2-9C31-4496-ACB8-74F232AEDF9E}" type="pres">
      <dgm:prSet presAssocID="{7F4B266E-5354-4888-A8D2-3C6A5CA5A518}" presName="node" presStyleLbl="node1" presStyleIdx="2" presStyleCnt="6">
        <dgm:presLayoutVars>
          <dgm:bulletEnabled val="1"/>
        </dgm:presLayoutVars>
      </dgm:prSet>
      <dgm:spPr/>
    </dgm:pt>
    <dgm:pt modelId="{7D014FC1-7AC5-4E1D-AE39-A9EB04596F2B}" type="pres">
      <dgm:prSet presAssocID="{F36E8BC7-4B8B-4E86-A256-8D2E18AF43E1}" presName="sibTrans" presStyleCnt="0"/>
      <dgm:spPr/>
    </dgm:pt>
    <dgm:pt modelId="{38E08915-3542-4815-9A72-94858652ED4D}" type="pres">
      <dgm:prSet presAssocID="{4C3E3736-6CD0-489F-9C82-D80A3090F500}" presName="node" presStyleLbl="node1" presStyleIdx="3" presStyleCnt="6">
        <dgm:presLayoutVars>
          <dgm:bulletEnabled val="1"/>
        </dgm:presLayoutVars>
      </dgm:prSet>
      <dgm:spPr/>
    </dgm:pt>
    <dgm:pt modelId="{5784FA25-7CD5-4876-8F0B-40AA3E6FDFA7}" type="pres">
      <dgm:prSet presAssocID="{B891A107-EBEB-4BF6-815D-BE24F0D86533}" presName="sibTrans" presStyleCnt="0"/>
      <dgm:spPr/>
    </dgm:pt>
    <dgm:pt modelId="{846EB09B-5CBF-461B-A3DB-C588BE45944A}" type="pres">
      <dgm:prSet presAssocID="{EB81E53C-097F-4E0C-93EF-A367FA77A949}" presName="node" presStyleLbl="node1" presStyleIdx="4" presStyleCnt="6">
        <dgm:presLayoutVars>
          <dgm:bulletEnabled val="1"/>
        </dgm:presLayoutVars>
      </dgm:prSet>
      <dgm:spPr/>
    </dgm:pt>
    <dgm:pt modelId="{B9AA4E49-0D5B-40D6-B3DF-BB4FB3D5E6C2}" type="pres">
      <dgm:prSet presAssocID="{B6EE42BE-ED03-4E5A-8238-1A27995E57D0}" presName="sibTrans" presStyleCnt="0"/>
      <dgm:spPr/>
    </dgm:pt>
    <dgm:pt modelId="{DEE36508-EB47-4EDF-886D-858F24378379}" type="pres">
      <dgm:prSet presAssocID="{9D3E44DC-B9C3-491D-A0AE-CD4E6D5BC8A4}" presName="node" presStyleLbl="node1" presStyleIdx="5" presStyleCnt="6">
        <dgm:presLayoutVars>
          <dgm:bulletEnabled val="1"/>
        </dgm:presLayoutVars>
      </dgm:prSet>
      <dgm:spPr/>
    </dgm:pt>
  </dgm:ptLst>
  <dgm:cxnLst>
    <dgm:cxn modelId="{6C3C0405-780B-4629-B7AC-0067C205D474}" type="presOf" srcId="{7F4B266E-5354-4888-A8D2-3C6A5CA5A518}" destId="{E6F6B6C2-9C31-4496-ACB8-74F232AEDF9E}" srcOrd="0" destOrd="0" presId="urn:microsoft.com/office/officeart/2005/8/layout/default"/>
    <dgm:cxn modelId="{C035190A-D43E-438D-B4C0-C1F8D48F9B79}" srcId="{6326A7C2-9C3E-4B95-BC25-806ED89796B7}" destId="{4DDFE8D9-7735-42E7-A710-3E0386C75B17}" srcOrd="1" destOrd="0" parTransId="{4881FC17-23BB-4839-B740-35F3A0FA4DE3}" sibTransId="{38BF3DEF-E1BA-4DAE-B916-4D69961BFAAD}"/>
    <dgm:cxn modelId="{A9E56B27-88EC-4636-8D10-763CD832D0BD}" type="presOf" srcId="{EB81E53C-097F-4E0C-93EF-A367FA77A949}" destId="{846EB09B-5CBF-461B-A3DB-C588BE45944A}" srcOrd="0" destOrd="0" presId="urn:microsoft.com/office/officeart/2005/8/layout/default"/>
    <dgm:cxn modelId="{45FB9B31-0ADB-44D3-9530-3C3560CD6746}" srcId="{6326A7C2-9C3E-4B95-BC25-806ED89796B7}" destId="{7F4B266E-5354-4888-A8D2-3C6A5CA5A518}" srcOrd="2" destOrd="0" parTransId="{821AC79C-4577-434B-A976-624B35C19DEE}" sibTransId="{F36E8BC7-4B8B-4E86-A256-8D2E18AF43E1}"/>
    <dgm:cxn modelId="{EBA7CD61-C8B0-4426-8AC5-7B26609E8094}" srcId="{6326A7C2-9C3E-4B95-BC25-806ED89796B7}" destId="{E435D489-BF3D-497D-98A8-DA5ED6A16229}" srcOrd="0" destOrd="0" parTransId="{E3C4CFAF-D462-4672-ACFB-27D8EB6D6358}" sibTransId="{26F353B9-A095-4563-AFE8-0837A6BCB734}"/>
    <dgm:cxn modelId="{CEF1DB50-477B-4D6A-848F-DFF0032687F0}" srcId="{6326A7C2-9C3E-4B95-BC25-806ED89796B7}" destId="{9D3E44DC-B9C3-491D-A0AE-CD4E6D5BC8A4}" srcOrd="5" destOrd="0" parTransId="{3CECA59F-1F67-44E1-AD46-4F1EF8283824}" sibTransId="{C0F85B32-6D67-4DBB-88CA-B315FDEA07B6}"/>
    <dgm:cxn modelId="{B0F0FD72-A9EA-49CA-9A9A-8754EB070391}" type="presOf" srcId="{9D3E44DC-B9C3-491D-A0AE-CD4E6D5BC8A4}" destId="{DEE36508-EB47-4EDF-886D-858F24378379}" srcOrd="0" destOrd="0" presId="urn:microsoft.com/office/officeart/2005/8/layout/default"/>
    <dgm:cxn modelId="{1478C581-17E9-4188-B299-0A363EFB646A}" srcId="{6326A7C2-9C3E-4B95-BC25-806ED89796B7}" destId="{EB81E53C-097F-4E0C-93EF-A367FA77A949}" srcOrd="4" destOrd="0" parTransId="{846E1509-9239-423A-9C54-195E41A3F4B2}" sibTransId="{B6EE42BE-ED03-4E5A-8238-1A27995E57D0}"/>
    <dgm:cxn modelId="{166CB7D0-C110-427A-BDE5-E048DCE3AA52}" srcId="{6326A7C2-9C3E-4B95-BC25-806ED89796B7}" destId="{4C3E3736-6CD0-489F-9C82-D80A3090F500}" srcOrd="3" destOrd="0" parTransId="{03A861B1-0AAF-44DB-AF81-139D8BFFD0D3}" sibTransId="{B891A107-EBEB-4BF6-815D-BE24F0D86533}"/>
    <dgm:cxn modelId="{1E86CAD0-CF74-40D0-81B3-4776E21A7364}" type="presOf" srcId="{4DDFE8D9-7735-42E7-A710-3E0386C75B17}" destId="{CC24A89B-7B52-479A-9FFF-80E9ECB849AA}" srcOrd="0" destOrd="0" presId="urn:microsoft.com/office/officeart/2005/8/layout/default"/>
    <dgm:cxn modelId="{C6DA96D5-67B5-44DD-9AC7-8CA1ED9F1653}" type="presOf" srcId="{6326A7C2-9C3E-4B95-BC25-806ED89796B7}" destId="{E1C8D81C-F520-4164-8991-110232315D90}" srcOrd="0" destOrd="0" presId="urn:microsoft.com/office/officeart/2005/8/layout/default"/>
    <dgm:cxn modelId="{E586C1F5-228D-4188-9879-F662CFB22EAB}" type="presOf" srcId="{E435D489-BF3D-497D-98A8-DA5ED6A16229}" destId="{2607FE53-A0CE-4F02-AA3E-F9397C45108E}" srcOrd="0" destOrd="0" presId="urn:microsoft.com/office/officeart/2005/8/layout/default"/>
    <dgm:cxn modelId="{CBE962FF-8798-4ABF-97DE-594DA81E8AC6}" type="presOf" srcId="{4C3E3736-6CD0-489F-9C82-D80A3090F500}" destId="{38E08915-3542-4815-9A72-94858652ED4D}" srcOrd="0" destOrd="0" presId="urn:microsoft.com/office/officeart/2005/8/layout/default"/>
    <dgm:cxn modelId="{E8A44EE3-221F-493B-B02B-39C3EE61CD17}" type="presParOf" srcId="{E1C8D81C-F520-4164-8991-110232315D90}" destId="{2607FE53-A0CE-4F02-AA3E-F9397C45108E}" srcOrd="0" destOrd="0" presId="urn:microsoft.com/office/officeart/2005/8/layout/default"/>
    <dgm:cxn modelId="{9296AC88-31CF-48C0-B35E-5415043F3710}" type="presParOf" srcId="{E1C8D81C-F520-4164-8991-110232315D90}" destId="{81F32F6E-AFF7-4653-AA0F-9ACA4E547B41}" srcOrd="1" destOrd="0" presId="urn:microsoft.com/office/officeart/2005/8/layout/default"/>
    <dgm:cxn modelId="{F055C001-8888-4A6A-910B-225196E4AEC4}" type="presParOf" srcId="{E1C8D81C-F520-4164-8991-110232315D90}" destId="{CC24A89B-7B52-479A-9FFF-80E9ECB849AA}" srcOrd="2" destOrd="0" presId="urn:microsoft.com/office/officeart/2005/8/layout/default"/>
    <dgm:cxn modelId="{A2C751BD-27AC-40AC-ADE0-8B716BE842A0}" type="presParOf" srcId="{E1C8D81C-F520-4164-8991-110232315D90}" destId="{4BA0561C-0485-4E4F-9821-E5C5BB7A63CA}" srcOrd="3" destOrd="0" presId="urn:microsoft.com/office/officeart/2005/8/layout/default"/>
    <dgm:cxn modelId="{53EFFA25-59D7-46B0-8355-B5C1CBFC92A9}" type="presParOf" srcId="{E1C8D81C-F520-4164-8991-110232315D90}" destId="{E6F6B6C2-9C31-4496-ACB8-74F232AEDF9E}" srcOrd="4" destOrd="0" presId="urn:microsoft.com/office/officeart/2005/8/layout/default"/>
    <dgm:cxn modelId="{006D25D4-1364-4B86-8675-11A559492CE0}" type="presParOf" srcId="{E1C8D81C-F520-4164-8991-110232315D90}" destId="{7D014FC1-7AC5-4E1D-AE39-A9EB04596F2B}" srcOrd="5" destOrd="0" presId="urn:microsoft.com/office/officeart/2005/8/layout/default"/>
    <dgm:cxn modelId="{C9DD8C23-E90A-4776-977C-293E61548C53}" type="presParOf" srcId="{E1C8D81C-F520-4164-8991-110232315D90}" destId="{38E08915-3542-4815-9A72-94858652ED4D}" srcOrd="6" destOrd="0" presId="urn:microsoft.com/office/officeart/2005/8/layout/default"/>
    <dgm:cxn modelId="{4BF470F8-433F-4E60-A78D-96A038E4E1DE}" type="presParOf" srcId="{E1C8D81C-F520-4164-8991-110232315D90}" destId="{5784FA25-7CD5-4876-8F0B-40AA3E6FDFA7}" srcOrd="7" destOrd="0" presId="urn:microsoft.com/office/officeart/2005/8/layout/default"/>
    <dgm:cxn modelId="{EB93DA95-49A8-489C-A813-DB3AD38BC1E9}" type="presParOf" srcId="{E1C8D81C-F520-4164-8991-110232315D90}" destId="{846EB09B-5CBF-461B-A3DB-C588BE45944A}" srcOrd="8" destOrd="0" presId="urn:microsoft.com/office/officeart/2005/8/layout/default"/>
    <dgm:cxn modelId="{93844A25-31C9-4EA3-95F2-355DC6DF54BC}" type="presParOf" srcId="{E1C8D81C-F520-4164-8991-110232315D90}" destId="{B9AA4E49-0D5B-40D6-B3DF-BB4FB3D5E6C2}" srcOrd="9" destOrd="0" presId="urn:microsoft.com/office/officeart/2005/8/layout/default"/>
    <dgm:cxn modelId="{821A1BC6-F489-4609-A429-CF04D4452E66}" type="presParOf" srcId="{E1C8D81C-F520-4164-8991-110232315D90}" destId="{DEE36508-EB47-4EDF-886D-858F24378379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07FE53-A0CE-4F02-AA3E-F9397C45108E}">
      <dsp:nvSpPr>
        <dsp:cNvPr id="0" name=""/>
        <dsp:cNvSpPr/>
      </dsp:nvSpPr>
      <dsp:spPr>
        <a:xfrm>
          <a:off x="225102" y="2172"/>
          <a:ext cx="2860678" cy="17164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900" kern="1200"/>
            <a:t>Purchase Price</a:t>
          </a:r>
          <a:endParaRPr lang="en-US" sz="3900" kern="1200"/>
        </a:p>
      </dsp:txBody>
      <dsp:txXfrm>
        <a:off x="225102" y="2172"/>
        <a:ext cx="2860678" cy="1716406"/>
      </dsp:txXfrm>
    </dsp:sp>
    <dsp:sp modelId="{CC24A89B-7B52-479A-9FFF-80E9ECB849AA}">
      <dsp:nvSpPr>
        <dsp:cNvPr id="0" name=""/>
        <dsp:cNvSpPr/>
      </dsp:nvSpPr>
      <dsp:spPr>
        <a:xfrm>
          <a:off x="3371848" y="2172"/>
          <a:ext cx="2860678" cy="171640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900" b="0" i="0" kern="1200" baseline="0"/>
            <a:t>Maintenance Cost</a:t>
          </a:r>
          <a:endParaRPr lang="en-US" sz="3900" kern="1200"/>
        </a:p>
      </dsp:txBody>
      <dsp:txXfrm>
        <a:off x="3371848" y="2172"/>
        <a:ext cx="2860678" cy="1716406"/>
      </dsp:txXfrm>
    </dsp:sp>
    <dsp:sp modelId="{E6F6B6C2-9C31-4496-ACB8-74F232AEDF9E}">
      <dsp:nvSpPr>
        <dsp:cNvPr id="0" name=""/>
        <dsp:cNvSpPr/>
      </dsp:nvSpPr>
      <dsp:spPr>
        <a:xfrm>
          <a:off x="6518594" y="2172"/>
          <a:ext cx="2860678" cy="171640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900" kern="1200"/>
            <a:t>Number of Doors</a:t>
          </a:r>
          <a:endParaRPr lang="en-US" sz="3900" kern="1200"/>
        </a:p>
      </dsp:txBody>
      <dsp:txXfrm>
        <a:off x="6518594" y="2172"/>
        <a:ext cx="2860678" cy="1716406"/>
      </dsp:txXfrm>
    </dsp:sp>
    <dsp:sp modelId="{38E08915-3542-4815-9A72-94858652ED4D}">
      <dsp:nvSpPr>
        <dsp:cNvPr id="0" name=""/>
        <dsp:cNvSpPr/>
      </dsp:nvSpPr>
      <dsp:spPr>
        <a:xfrm>
          <a:off x="225102" y="2004647"/>
          <a:ext cx="2860678" cy="171640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900" kern="1200" dirty="0" err="1"/>
            <a:t>Passenger</a:t>
          </a:r>
          <a:r>
            <a:rPr lang="cs-CZ" sz="3900" kern="1200" dirty="0"/>
            <a:t> </a:t>
          </a:r>
          <a:r>
            <a:rPr lang="cs-CZ" sz="3900" kern="1200" dirty="0" err="1"/>
            <a:t>Capacity</a:t>
          </a:r>
          <a:endParaRPr lang="en-US" sz="3900" kern="1200" dirty="0"/>
        </a:p>
      </dsp:txBody>
      <dsp:txXfrm>
        <a:off x="225102" y="2004647"/>
        <a:ext cx="2860678" cy="1716406"/>
      </dsp:txXfrm>
    </dsp:sp>
    <dsp:sp modelId="{846EB09B-5CBF-461B-A3DB-C588BE45944A}">
      <dsp:nvSpPr>
        <dsp:cNvPr id="0" name=""/>
        <dsp:cNvSpPr/>
      </dsp:nvSpPr>
      <dsp:spPr>
        <a:xfrm>
          <a:off x="3371848" y="2004647"/>
          <a:ext cx="2860678" cy="171640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900" kern="1200" dirty="0" err="1"/>
            <a:t>Trunk</a:t>
          </a:r>
          <a:r>
            <a:rPr lang="cs-CZ" sz="3900" kern="1200" dirty="0"/>
            <a:t> </a:t>
          </a:r>
          <a:r>
            <a:rPr lang="cs-CZ" sz="3900" kern="1200" dirty="0" err="1"/>
            <a:t>Size</a:t>
          </a:r>
          <a:endParaRPr lang="en-US" sz="3900" kern="1200" dirty="0"/>
        </a:p>
      </dsp:txBody>
      <dsp:txXfrm>
        <a:off x="3371848" y="2004647"/>
        <a:ext cx="2860678" cy="1716406"/>
      </dsp:txXfrm>
    </dsp:sp>
    <dsp:sp modelId="{DEE36508-EB47-4EDF-886D-858F24378379}">
      <dsp:nvSpPr>
        <dsp:cNvPr id="0" name=""/>
        <dsp:cNvSpPr/>
      </dsp:nvSpPr>
      <dsp:spPr>
        <a:xfrm>
          <a:off x="6518594" y="2004647"/>
          <a:ext cx="2860678" cy="171640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900" b="0" i="0" kern="1200" baseline="0" dirty="0" err="1"/>
            <a:t>Safety</a:t>
          </a:r>
          <a:r>
            <a:rPr lang="cs-CZ" sz="3900" b="0" i="0" kern="1200" baseline="0" dirty="0"/>
            <a:t> Rating</a:t>
          </a:r>
          <a:endParaRPr lang="en-US" sz="3900" kern="1200" dirty="0"/>
        </a:p>
      </dsp:txBody>
      <dsp:txXfrm>
        <a:off x="6518594" y="2004647"/>
        <a:ext cx="2860678" cy="17164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2T08:48:07.0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0 305,'88'-1,"98"3,-99 11,-57-7,36 3,272-7,-175-4,-8 4,169-5,-215-11,-72 8,50-3,196 9,-128 1,-105-4,1-3,-1-1,52-16,-20 6,-33 6,-13 3,0 1,65-4,-54 8,74-14,-82 10,90-19,-81 14,0 2,95-6,-44 17,-54 1,1-2,-1-2,48-9,-62 5,52-18,-64 18,0 2,0 0,1 1,-1 0,25 2,-24 0,-1 0,1-1,-1-1,0 0,25-9,-20 4,0 1,0 0,0 2,30-2,99 3,501 6,-368-2,-261 1,0 1,39 10,-35-6,37 3,-30-7,-16-2,-1 1,0 1,0 0,0 2,31 9,-20-3,0-2,1-1,0-1,45 1,-69-6,23 4,0 1,35 11,-35-8,0-2,34 5,-45-10,-1 2,1 0,-1 1,0 1,31 15,-33-15,0-1,1 0,-1-1,23 2,10 3,-9-2,1-1,49 0,85-8,-60 0,914 2,-1009-1,-1-1,0-1,21-5,-18 3,40-4,-8 7,-25 1,0-1,39-7,-28 3,46-3,-31 4,16-9,-51 10,-1 0,23-2,70-9,-74 8,54-2,-2 9,-64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2T08:48:11.7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2,'57'0,"-5"-1,1 2,71 11,33 4,-7-1,-63-5,0-4,91-4,-152-2,0 1,0 1,37 9,20 2,92-11,-5 0,-97 10,-26-2,-21-6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2T08:48:15.2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 0,'1300'0'0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2T08:49:21.544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33,'0'4,"0"0,1 1,0-1,0 0,1 0,-1 0,1 0,-1 0,1 0,1 0,-1-1,0 1,1-1,0 1,0-1,0 0,0 0,0 0,1-1,-1 1,1-1,0 0,-1 0,8 3,4 1,1 0,-1-1,2 0,-1-2,20 3,26-1,100-5,-79-1,-54-1,0-1,45-11,-26 4,4 0,-15 2,0 1,48-1,-59 8,-8 0,1 0,-1-1,0-2,23-4,-13 0,1 2,0 0,36 0,91 7,-58 0,990-2,-1074-1,0-1,-1 0,1-1,-1-1,0 0,23-10,-20 8,0 0,0 0,30-4,17 5,105 5,-65 3,350-3,-433 1,0 0,0 2,-1 0,35 12,72 32,-50-23,-53-15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29608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0168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24684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51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0164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55735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28608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2528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29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9798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7F45AC6-C491-4585-A584-9CE2AF7D5500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63751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289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A81D66-112A-16A8-192D-C2171818D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cs-CZ" sz="3700" dirty="0"/>
              <a:t>Car </a:t>
            </a:r>
            <a:r>
              <a:rPr lang="cs-CZ" sz="3700" dirty="0" err="1"/>
              <a:t>Evaluation</a:t>
            </a:r>
            <a:r>
              <a:rPr lang="cs-CZ" sz="3700" dirty="0"/>
              <a:t> </a:t>
            </a:r>
            <a:r>
              <a:rPr lang="cs-CZ" sz="3700" dirty="0" err="1"/>
              <a:t>Classification</a:t>
            </a:r>
            <a:endParaRPr lang="cs-CZ" sz="37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47B08B3-AA78-764F-C054-65993E3C1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>
              <a:lnSpc>
                <a:spcPct val="110000"/>
              </a:lnSpc>
            </a:pPr>
            <a:r>
              <a:rPr lang="en-US" sz="1500" dirty="0"/>
              <a:t>Filip Nový</a:t>
            </a:r>
            <a:endParaRPr lang="cs-CZ" sz="1500" dirty="0"/>
          </a:p>
          <a:p>
            <a:pPr algn="r">
              <a:lnSpc>
                <a:spcPct val="110000"/>
              </a:lnSpc>
            </a:pPr>
            <a:r>
              <a:rPr lang="en-US" sz="1500" dirty="0"/>
              <a:t> University of Southern Denmark</a:t>
            </a:r>
            <a:endParaRPr lang="cs-CZ" sz="1500" dirty="0"/>
          </a:p>
          <a:p>
            <a:pPr algn="r">
              <a:lnSpc>
                <a:spcPct val="110000"/>
              </a:lnSpc>
            </a:pPr>
            <a:r>
              <a:rPr lang="en-US" sz="1500" dirty="0"/>
              <a:t> DSK804 May 2025</a:t>
            </a:r>
            <a:endParaRPr lang="cs-CZ" sz="1500" dirty="0"/>
          </a:p>
        </p:txBody>
      </p:sp>
      <p:pic>
        <p:nvPicPr>
          <p:cNvPr id="6" name="Obrázek 5" descr="Obsah obrázku vozidlo, venku, Pozemní vozidlo, kolo&#10;&#10;Obsah vygenerovaný umělou inteligencí může být nesprávný.">
            <a:extLst>
              <a:ext uri="{FF2B5EF4-FFF2-40B4-BE49-F238E27FC236}">
                <a16:creationId xmlns:a16="http://schemas.microsoft.com/office/drawing/2014/main" id="{989C0E1E-972E-5342-2C45-64D692E51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14" b="14214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9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7E9FAE-D405-104D-8D8D-E4CF064B3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EE0CB86B-2B44-3DD9-1ED8-719BB665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k-nearest neighbors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5FCDB9F-4544-07ED-2A4F-580605C2E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93% </a:t>
            </a:r>
            <a:r>
              <a:rPr lang="cs-CZ" dirty="0" err="1"/>
              <a:t>accuracy</a:t>
            </a:r>
            <a:endParaRPr lang="cs-CZ" dirty="0"/>
          </a:p>
          <a:p>
            <a:r>
              <a:rPr lang="cs-CZ" dirty="0" err="1"/>
              <a:t>high</a:t>
            </a:r>
            <a:r>
              <a:rPr lang="cs-CZ" dirty="0"/>
              <a:t> F1 </a:t>
            </a:r>
            <a:r>
              <a:rPr lang="cs-CZ" dirty="0" err="1"/>
              <a:t>score</a:t>
            </a:r>
            <a:r>
              <a:rPr lang="cs-CZ" dirty="0"/>
              <a:t> on </a:t>
            </a:r>
            <a:r>
              <a:rPr lang="cs-CZ" i="1" dirty="0" err="1"/>
              <a:t>unacc</a:t>
            </a:r>
            <a:r>
              <a:rPr lang="cs-CZ" i="1" dirty="0"/>
              <a:t>, </a:t>
            </a:r>
            <a:r>
              <a:rPr lang="cs-CZ" i="1" dirty="0" err="1"/>
              <a:t>acc</a:t>
            </a:r>
            <a:endParaRPr lang="cs-CZ" i="1" dirty="0"/>
          </a:p>
          <a:p>
            <a:r>
              <a:rPr lang="cs-CZ" dirty="0" err="1"/>
              <a:t>weak</a:t>
            </a:r>
            <a:r>
              <a:rPr lang="cs-CZ" dirty="0"/>
              <a:t> </a:t>
            </a:r>
            <a:r>
              <a:rPr lang="cs-CZ" dirty="0" err="1"/>
              <a:t>recall</a:t>
            </a:r>
            <a:r>
              <a:rPr lang="cs-CZ" dirty="0"/>
              <a:t> on </a:t>
            </a:r>
            <a:r>
              <a:rPr lang="cs-CZ" i="1" dirty="0" err="1"/>
              <a:t>good</a:t>
            </a:r>
            <a:r>
              <a:rPr lang="cs-CZ" i="1" dirty="0"/>
              <a:t>, </a:t>
            </a:r>
            <a:r>
              <a:rPr lang="cs-CZ" i="1" dirty="0" err="1"/>
              <a:t>vgood</a:t>
            </a:r>
            <a:endParaRPr lang="cs-CZ" i="1" dirty="0"/>
          </a:p>
          <a:p>
            <a:r>
              <a:rPr lang="en-US" dirty="0"/>
              <a:t>performed </a:t>
            </a:r>
            <a:r>
              <a:rPr lang="cs-CZ" dirty="0" err="1"/>
              <a:t>surprisingly</a:t>
            </a:r>
            <a:r>
              <a:rPr lang="en-US" dirty="0"/>
              <a:t> well with ordinal-encoded categorical data</a:t>
            </a:r>
            <a:endParaRPr lang="cs-CZ" i="1" dirty="0"/>
          </a:p>
          <a:p>
            <a:endParaRPr lang="en-US" i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9291937F-61AB-68A6-1B72-5DDDCD6A39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3926" y="1896451"/>
            <a:ext cx="4821551" cy="230595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949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E884B26A-1A8D-CA6C-8E58-D169D399C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support vector machine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4E3DA4-3F6D-2B30-E1EA-9590929A8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93 % </a:t>
            </a:r>
            <a:r>
              <a:rPr lang="cs-CZ" dirty="0" err="1"/>
              <a:t>accuracy</a:t>
            </a:r>
            <a:endParaRPr lang="cs-CZ" dirty="0"/>
          </a:p>
          <a:p>
            <a:r>
              <a:rPr lang="cs-CZ" dirty="0" err="1"/>
              <a:t>great</a:t>
            </a:r>
            <a:r>
              <a:rPr lang="cs-CZ" dirty="0"/>
              <a:t> </a:t>
            </a:r>
            <a:r>
              <a:rPr lang="cs-CZ" dirty="0" err="1"/>
              <a:t>at</a:t>
            </a:r>
            <a:r>
              <a:rPr lang="cs-CZ" dirty="0"/>
              <a:t> </a:t>
            </a:r>
            <a:r>
              <a:rPr lang="cs-CZ" dirty="0" err="1"/>
              <a:t>predicting</a:t>
            </a:r>
            <a:r>
              <a:rPr lang="cs-CZ" dirty="0"/>
              <a:t> </a:t>
            </a:r>
            <a:r>
              <a:rPr lang="cs-CZ" i="1" dirty="0" err="1"/>
              <a:t>unacc</a:t>
            </a:r>
            <a:endParaRPr lang="cs-CZ" i="1" dirty="0"/>
          </a:p>
          <a:p>
            <a:r>
              <a:rPr lang="cs-CZ" dirty="0"/>
              <a:t>terrible </a:t>
            </a:r>
            <a:r>
              <a:rPr lang="cs-CZ" dirty="0" err="1"/>
              <a:t>recall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good</a:t>
            </a:r>
            <a:endParaRPr lang="cs-CZ" dirty="0"/>
          </a:p>
          <a:p>
            <a:r>
              <a:rPr lang="en-US" dirty="0"/>
              <a:t>Struggles with ordinal-encoded categorical data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807DB8CA-E1A0-DBCD-0E55-932DE5D02E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3926" y="1917097"/>
            <a:ext cx="4821551" cy="226466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203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885DA485-6A83-D51A-76CF-DAD59573C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naïve bayes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110D7E2-EC8A-3DE7-9EC4-F68E0AAC1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/>
              <a:t>terrible  performance</a:t>
            </a:r>
          </a:p>
          <a:p>
            <a:r>
              <a:rPr lang="cs-CZ" dirty="0" err="1"/>
              <a:t>perfect</a:t>
            </a:r>
            <a:r>
              <a:rPr lang="cs-CZ" dirty="0"/>
              <a:t> </a:t>
            </a:r>
            <a:r>
              <a:rPr lang="cs-CZ" dirty="0" err="1"/>
              <a:t>recall</a:t>
            </a:r>
            <a:r>
              <a:rPr lang="cs-CZ" dirty="0"/>
              <a:t>, </a:t>
            </a:r>
            <a:r>
              <a:rPr lang="cs-CZ" dirty="0" err="1"/>
              <a:t>low</a:t>
            </a:r>
            <a:r>
              <a:rPr lang="cs-CZ" dirty="0"/>
              <a:t> </a:t>
            </a:r>
            <a:r>
              <a:rPr lang="cs-CZ" dirty="0" err="1"/>
              <a:t>precision</a:t>
            </a:r>
            <a:r>
              <a:rPr lang="cs-CZ" dirty="0"/>
              <a:t> =&gt; </a:t>
            </a:r>
            <a:r>
              <a:rPr lang="cs-CZ" dirty="0" err="1"/>
              <a:t>classified</a:t>
            </a:r>
            <a:r>
              <a:rPr lang="cs-CZ" dirty="0"/>
              <a:t> as </a:t>
            </a:r>
            <a:r>
              <a:rPr lang="cs-CZ" i="1" dirty="0" err="1"/>
              <a:t>vgood</a:t>
            </a:r>
            <a:r>
              <a:rPr lang="cs-CZ" i="1" dirty="0"/>
              <a:t> </a:t>
            </a:r>
            <a:r>
              <a:rPr lang="cs-CZ" dirty="0" err="1"/>
              <a:t>too</a:t>
            </a:r>
            <a:r>
              <a:rPr lang="cs-CZ" dirty="0"/>
              <a:t> </a:t>
            </a:r>
            <a:r>
              <a:rPr lang="cs-CZ" dirty="0" err="1"/>
              <a:t>often</a:t>
            </a:r>
            <a:endParaRPr lang="cs-CZ" dirty="0"/>
          </a:p>
          <a:p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DAC14A70-F841-CEB2-14CC-B2E95CA3BE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3926" y="1862034"/>
            <a:ext cx="4821551" cy="237479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Rukopis 6">
                <a:extLst>
                  <a:ext uri="{FF2B5EF4-FFF2-40B4-BE49-F238E27FC236}">
                    <a16:creationId xmlns:a16="http://schemas.microsoft.com/office/drawing/2014/main" id="{5F9D18A6-4A93-2390-8C1A-4AD14A0DC1E2}"/>
                  </a:ext>
                </a:extLst>
              </p14:cNvPr>
              <p14:cNvContentPartPr/>
              <p14:nvPr/>
            </p14:nvContentPartPr>
            <p14:xfrm>
              <a:off x="6814080" y="2764320"/>
              <a:ext cx="3200040" cy="121320"/>
            </p14:xfrm>
          </p:contentPart>
        </mc:Choice>
        <mc:Fallback xmlns="">
          <p:pic>
            <p:nvPicPr>
              <p:cNvPr id="7" name="Rukopis 6">
                <a:extLst>
                  <a:ext uri="{FF2B5EF4-FFF2-40B4-BE49-F238E27FC236}">
                    <a16:creationId xmlns:a16="http://schemas.microsoft.com/office/drawing/2014/main" id="{5F9D18A6-4A93-2390-8C1A-4AD14A0DC1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60080" y="2656320"/>
                <a:ext cx="330768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Rukopis 7">
                <a:extLst>
                  <a:ext uri="{FF2B5EF4-FFF2-40B4-BE49-F238E27FC236}">
                    <a16:creationId xmlns:a16="http://schemas.microsoft.com/office/drawing/2014/main" id="{D750E2BA-99BE-50CF-BE7E-C6B4FA510288}"/>
                  </a:ext>
                </a:extLst>
              </p14:cNvPr>
              <p14:cNvContentPartPr/>
              <p14:nvPr/>
            </p14:nvContentPartPr>
            <p14:xfrm>
              <a:off x="8294400" y="2807880"/>
              <a:ext cx="597960" cy="43200"/>
            </p14:xfrm>
          </p:contentPart>
        </mc:Choice>
        <mc:Fallback xmlns="">
          <p:pic>
            <p:nvPicPr>
              <p:cNvPr id="8" name="Rukopis 7">
                <a:extLst>
                  <a:ext uri="{FF2B5EF4-FFF2-40B4-BE49-F238E27FC236}">
                    <a16:creationId xmlns:a16="http://schemas.microsoft.com/office/drawing/2014/main" id="{D750E2BA-99BE-50CF-BE7E-C6B4FA5102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40760" y="2700240"/>
                <a:ext cx="70560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Rukopis 9">
                <a:extLst>
                  <a:ext uri="{FF2B5EF4-FFF2-40B4-BE49-F238E27FC236}">
                    <a16:creationId xmlns:a16="http://schemas.microsoft.com/office/drawing/2014/main" id="{A9D7D685-BD46-C6DA-A307-2845D78AAE21}"/>
                  </a:ext>
                </a:extLst>
              </p14:cNvPr>
              <p14:cNvContentPartPr/>
              <p14:nvPr/>
            </p14:nvContentPartPr>
            <p14:xfrm flipH="1">
              <a:off x="8643240" y="2601600"/>
              <a:ext cx="468360" cy="21960"/>
            </p14:xfrm>
          </p:contentPart>
        </mc:Choice>
        <mc:Fallback xmlns="">
          <p:pic>
            <p:nvPicPr>
              <p:cNvPr id="10" name="Rukopis 9">
                <a:extLst>
                  <a:ext uri="{FF2B5EF4-FFF2-40B4-BE49-F238E27FC236}">
                    <a16:creationId xmlns:a16="http://schemas.microsoft.com/office/drawing/2014/main" id="{A9D7D685-BD46-C6DA-A307-2845D78AAE2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8589240" y="-3986400"/>
                <a:ext cx="576000" cy="1317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Rukopis 11">
                <a:extLst>
                  <a:ext uri="{FF2B5EF4-FFF2-40B4-BE49-F238E27FC236}">
                    <a16:creationId xmlns:a16="http://schemas.microsoft.com/office/drawing/2014/main" id="{4F84ABEB-5970-F890-1338-14D1E1541A40}"/>
                  </a:ext>
                </a:extLst>
              </p14:cNvPr>
              <p14:cNvContentPartPr/>
              <p14:nvPr/>
            </p14:nvContentPartPr>
            <p14:xfrm>
              <a:off x="7793863" y="3231960"/>
              <a:ext cx="1392840" cy="56160"/>
            </p14:xfrm>
          </p:contentPart>
        </mc:Choice>
        <mc:Fallback xmlns="">
          <p:pic>
            <p:nvPicPr>
              <p:cNvPr id="12" name="Rukopis 11">
                <a:extLst>
                  <a:ext uri="{FF2B5EF4-FFF2-40B4-BE49-F238E27FC236}">
                    <a16:creationId xmlns:a16="http://schemas.microsoft.com/office/drawing/2014/main" id="{4F84ABEB-5970-F890-1338-14D1E1541A4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40223" y="3124320"/>
                <a:ext cx="1500480" cy="27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5854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4734F9-10B6-00D3-DCEA-25FD49663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results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10510C6-86B6-CCC6-EEF1-FDFD5BE7F8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err="1"/>
              <a:t>Decision</a:t>
            </a:r>
            <a:r>
              <a:rPr lang="cs-CZ" dirty="0"/>
              <a:t> </a:t>
            </a:r>
            <a:r>
              <a:rPr lang="cs-CZ" dirty="0" err="1"/>
              <a:t>tree</a:t>
            </a:r>
            <a:r>
              <a:rPr lang="cs-CZ" dirty="0"/>
              <a:t> had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best</a:t>
            </a:r>
            <a:r>
              <a:rPr lang="cs-CZ" dirty="0"/>
              <a:t> </a:t>
            </a:r>
            <a:r>
              <a:rPr lang="cs-CZ" dirty="0" err="1"/>
              <a:t>results</a:t>
            </a:r>
            <a:r>
              <a:rPr lang="cs-CZ" dirty="0"/>
              <a:t>, but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might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overfitting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=&gt; </a:t>
            </a:r>
            <a:r>
              <a:rPr lang="cs-CZ" dirty="0" err="1"/>
              <a:t>random</a:t>
            </a:r>
            <a:r>
              <a:rPr lang="cs-CZ" dirty="0"/>
              <a:t> </a:t>
            </a:r>
            <a:r>
              <a:rPr lang="cs-CZ" dirty="0" err="1"/>
              <a:t>forest</a:t>
            </a:r>
            <a:r>
              <a:rPr lang="cs-CZ" dirty="0"/>
              <a:t> </a:t>
            </a:r>
            <a:r>
              <a:rPr lang="cs-CZ" dirty="0" err="1"/>
              <a:t>was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best</a:t>
            </a:r>
            <a:r>
              <a:rPr lang="cs-CZ" dirty="0"/>
              <a:t> </a:t>
            </a:r>
            <a:r>
              <a:rPr lang="cs-CZ" dirty="0" err="1"/>
              <a:t>overall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6431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9E5E629-7060-41F9-8B50-02B2E85F7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9098E18-21E3-A020-866E-51324D5C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55" y="1268898"/>
            <a:ext cx="3441845" cy="4361688"/>
          </a:xfrm>
        </p:spPr>
        <p:txBody>
          <a:bodyPr anchor="ctr">
            <a:normAutofit/>
          </a:bodyPr>
          <a:lstStyle/>
          <a:p>
            <a:r>
              <a:rPr lang="cs-CZ" dirty="0" err="1"/>
              <a:t>Dataset</a:t>
            </a:r>
            <a:r>
              <a:rPr lang="cs-CZ" dirty="0"/>
              <a:t> </a:t>
            </a:r>
            <a:r>
              <a:rPr lang="cs-CZ" dirty="0" err="1"/>
              <a:t>Introduction</a:t>
            </a:r>
            <a:endParaRPr lang="cs-CZ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A74D93-ED7F-4633-8594-99D9FA43D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3005" y="676656"/>
            <a:ext cx="6945528" cy="5546173"/>
            <a:chOff x="4603005" y="1286439"/>
            <a:chExt cx="6292376" cy="428948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8493448-FE74-4227-AC61-AF38A22278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3005" y="1286439"/>
              <a:ext cx="6292376" cy="428948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BDA5412-7A0F-451B-86FE-5B4B38E05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02049" y="1490915"/>
              <a:ext cx="5894288" cy="3880536"/>
            </a:xfrm>
            <a:prstGeom prst="rect">
              <a:avLst/>
            </a:prstGeom>
            <a:solidFill>
              <a:schemeClr val="bg1">
                <a:alpha val="98000"/>
              </a:schemeClr>
            </a:soli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D1598E19-BACC-4AD6-8E51-F08B186A0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097" y="1104306"/>
            <a:ext cx="6181344" cy="4690872"/>
          </a:xfrm>
          <a:prstGeom prst="rect">
            <a:avLst/>
          </a:prstGeom>
          <a:solidFill>
            <a:schemeClr val="tx2"/>
          </a:solidFill>
          <a:ln w="6350">
            <a:solidFill>
              <a:schemeClr val="bg2"/>
            </a:solidFill>
          </a:ln>
          <a:effectLst>
            <a:innerShdw blurRad="114300">
              <a:prstClr val="black">
                <a:alpha val="7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2173E5-4637-FD06-2C3B-1A2392B009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9689" y="1268898"/>
            <a:ext cx="5852160" cy="4361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Originally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created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to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demonstrate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decision-making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in expert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systems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Derived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from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a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hierarchical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model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that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evaluates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cars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based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on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price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and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technical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characteristics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Source: UCI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Machine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Learning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Repository</a:t>
            </a:r>
            <a:b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</a:b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Created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by Marko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Bohanec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&amp;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Blaz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Zupan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(1997)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Final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version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includes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1,728 </a:t>
            </a:r>
            <a:r>
              <a:rPr kumimoji="0" lang="cs-CZ" altLang="cs-CZ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instances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with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6 input </a:t>
            </a:r>
            <a:r>
              <a:rPr kumimoji="0" lang="cs-CZ" altLang="cs-CZ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attributes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and 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1 </a:t>
            </a:r>
            <a:r>
              <a:rPr kumimoji="0" lang="cs-CZ" altLang="cs-CZ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target</a:t>
            </a:r>
            <a:r>
              <a:rPr kumimoji="0" lang="cs-CZ" altLang="cs-CZ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 </a:t>
            </a:r>
            <a:r>
              <a:rPr kumimoji="0" lang="cs-CZ" altLang="cs-CZ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class</a:t>
            </a:r>
            <a:r>
              <a:rPr kumimoji="0" lang="cs-CZ" altLang="cs-CZ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masis MT Pro" panose="02040504050005020304" pitchFamily="18" charset="-1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7440AD-DD10-155F-D59D-25704253C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D6D964-BCCE-BC46-C9F4-56DA9749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cs-CZ" dirty="0" err="1"/>
              <a:t>Attributes</a:t>
            </a:r>
            <a:br>
              <a:rPr lang="cs-CZ" dirty="0"/>
            </a:br>
            <a:r>
              <a:rPr lang="cs-CZ" dirty="0"/>
              <a:t>(All </a:t>
            </a:r>
            <a:r>
              <a:rPr lang="cs-CZ" dirty="0" err="1"/>
              <a:t>categorical</a:t>
            </a:r>
            <a:r>
              <a:rPr lang="cs-CZ" dirty="0"/>
              <a:t>)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1" name="Rectangle 1">
            <a:extLst>
              <a:ext uri="{FF2B5EF4-FFF2-40B4-BE49-F238E27FC236}">
                <a16:creationId xmlns:a16="http://schemas.microsoft.com/office/drawing/2014/main" id="{3225DE02-ABBB-8C00-5B8A-10283EEC5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42949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4423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FA272B5C-81F7-3084-7041-8513D5D4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Dataset Features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65837D8-4DE7-BA15-604C-FF52DD17E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 inputs are qualitative, no missing values</a:t>
            </a:r>
            <a:endParaRPr lang="en-US"/>
          </a:p>
          <a:p>
            <a:r>
              <a:rPr lang="en-US" dirty="0"/>
              <a:t> Dataset is fully preprocessed — no cleaning required</a:t>
            </a:r>
            <a:endParaRPr lang="en-US"/>
          </a:p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3E4236F7-E311-29C7-F000-C2E986DB1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26" y="2232737"/>
            <a:ext cx="4821551" cy="163338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94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98DF40-14DE-2EA6-0D25-8231A2065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C87EDDE1-F3F5-2756-E85A-4601F403A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122" y="804520"/>
            <a:ext cx="4167616" cy="1049235"/>
          </a:xfrm>
        </p:spPr>
        <p:txBody>
          <a:bodyPr>
            <a:normAutofit/>
          </a:bodyPr>
          <a:lstStyle/>
          <a:p>
            <a:r>
              <a:rPr lang="cs-CZ" dirty="0"/>
              <a:t>Target </a:t>
            </a:r>
            <a:r>
              <a:rPr lang="cs-CZ" dirty="0" err="1"/>
              <a:t>Variable</a:t>
            </a:r>
            <a:r>
              <a:rPr lang="cs-CZ" dirty="0"/>
              <a:t>:</a:t>
            </a:r>
            <a:br>
              <a:rPr lang="cs-CZ" dirty="0"/>
            </a:br>
            <a:r>
              <a:rPr lang="cs-CZ" dirty="0" err="1"/>
              <a:t>Acceptability</a:t>
            </a:r>
            <a:endParaRPr lang="cs-CZ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FF731E-D5F7-42C7-EBB7-96370DEA59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81" y="2015732"/>
            <a:ext cx="3526523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masis MT Pro Light" panose="020F0502020204030204" pitchFamily="18" charset="-18"/>
              </a:rPr>
              <a:t>Unacceptable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masis MT Pro Light" panose="020F0502020204030204" pitchFamily="18" charset="-18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cs-CZ" altLang="cs-CZ" dirty="0" err="1">
                <a:latin typeface="Amasis MT Pro Light" panose="020F0502020204030204" pitchFamily="18" charset="-18"/>
              </a:rPr>
              <a:t>Acceptable</a:t>
            </a:r>
            <a:endParaRPr lang="cs-CZ" altLang="cs-CZ" dirty="0">
              <a:latin typeface="Amasis MT Pro Light" panose="020F0502020204030204" pitchFamily="18" charset="-18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masis MT Pro Light" panose="020F0502020204030204" pitchFamily="18" charset="-18"/>
              </a:rPr>
              <a:t>Good</a:t>
            </a:r>
            <a:endParaRPr lang="cs-CZ" altLang="cs-CZ" dirty="0">
              <a:latin typeface="Amasis MT Pro Light" panose="020F0502020204030204" pitchFamily="18" charset="-18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cs-CZ" altLang="cs-CZ" b="0" i="0" u="none" strike="noStrike" cap="none" normalizeH="0" baseline="0" dirty="0">
                <a:ln>
                  <a:noFill/>
                </a:ln>
                <a:effectLst/>
                <a:latin typeface="Amasis MT Pro Light" panose="020F0502020204030204" pitchFamily="18" charset="-18"/>
              </a:rPr>
              <a:t>Very </a:t>
            </a:r>
            <a:r>
              <a:rPr kumimoji="0" lang="cs-CZ" altLang="cs-CZ" b="0" i="0" u="none" strike="noStrike" cap="none" normalizeH="0" baseline="0" dirty="0" err="1">
                <a:ln>
                  <a:noFill/>
                </a:ln>
                <a:effectLst/>
                <a:latin typeface="Amasis MT Pro Light" panose="020F0502020204030204" pitchFamily="18" charset="-18"/>
              </a:rPr>
              <a:t>good</a:t>
            </a: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masis MT Pro Light" panose="020F0502020204030204" pitchFamily="18" charset="-18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cs-CZ" altLang="cs-CZ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7653E04F-D860-2F41-738A-8FCBB4E66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26" y="2241881"/>
            <a:ext cx="4821551" cy="161509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282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44A652D-9AB7-8399-E88A-D2D5E10F4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992" y="707475"/>
            <a:ext cx="3157577" cy="1312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/>
              <a:t>Evaluation strategy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30822047-0CED-A5B5-C13C-1174E41638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-2150" y="-1"/>
            <a:ext cx="6216831" cy="6869429"/>
          </a:xfrm>
          <a:prstGeom prst="rect">
            <a:avLst/>
          </a:prstGeom>
        </p:spPr>
      </p:pic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EA03FE8-8319-3A42-D01E-F0B4E9FEB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54138" y="2273608"/>
            <a:ext cx="3159432" cy="3940925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/>
              <a:t>Accuracy – biased </a:t>
            </a:r>
          </a:p>
          <a:p>
            <a:r>
              <a:rPr lang="en-US" dirty="0"/>
              <a:t>Precision – proportion of correct positive predictions</a:t>
            </a:r>
            <a:endParaRPr lang="en-US"/>
          </a:p>
          <a:p>
            <a:r>
              <a:rPr lang="en-US" dirty="0"/>
              <a:t>Recall – ability to find all relevant instances</a:t>
            </a:r>
            <a:endParaRPr lang="en-US"/>
          </a:p>
          <a:p>
            <a:r>
              <a:rPr lang="en-US" dirty="0"/>
              <a:t>F1-score – harmonic mean of precision &amp; recall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9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92CE0763-086F-FBB0-8332-66A9618A4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Decision TRee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519AE6-4FBB-E826-BA99-A1E4391D3A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near-perfect results</a:t>
            </a:r>
          </a:p>
          <a:p>
            <a:r>
              <a:rPr lang="en-US"/>
              <a:t>minority classes handled well</a:t>
            </a:r>
            <a:br>
              <a:rPr lang="en-US"/>
            </a:br>
            <a:r>
              <a:rPr lang="en-US"/>
              <a:t>(vgood‘s recall not as good)</a:t>
            </a:r>
          </a:p>
          <a:p>
            <a:r>
              <a:rPr lang="en-US"/>
              <a:t>possible overfitting</a:t>
            </a:r>
            <a:endParaRPr lang="en-US" dirty="0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D3709324-6A8C-1FFD-6EB1-470AA1F5B7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3926" y="2050825"/>
            <a:ext cx="4821551" cy="199721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85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193BA5C-B8F3-4972-BA54-014C48FAF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162BAB-C25E-4CE9-B87C-F118DC7E7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Nadpis 1">
            <a:extLst>
              <a:ext uri="{FF2B5EF4-FFF2-40B4-BE49-F238E27FC236}">
                <a16:creationId xmlns:a16="http://schemas.microsoft.com/office/drawing/2014/main" id="{20755BD7-67F5-94C2-F833-7487C67E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Random forest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5B93327-222A-4DAC-9163-371BF44C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5505B1F-0D40-8D8D-B617-BA13EB86CB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performance consistent across all classes</a:t>
            </a:r>
          </a:p>
          <a:p>
            <a:r>
              <a:rPr lang="en-US" dirty="0"/>
              <a:t>better recall on </a:t>
            </a:r>
            <a:r>
              <a:rPr lang="en-US" dirty="0" err="1"/>
              <a:t>vgood</a:t>
            </a:r>
            <a:endParaRPr lang="en-US" dirty="0"/>
          </a:p>
          <a:p>
            <a:r>
              <a:rPr lang="en-US" dirty="0"/>
              <a:t>accuracy worse</a:t>
            </a:r>
          </a:p>
          <a:p>
            <a:r>
              <a:rPr lang="en-US" dirty="0"/>
              <a:t>less prone to overfitting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4EE34E3-F117-4487-8ACF-33DA65FA1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9ACC02C-6424-4165-93C4-E83C8E81D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82CB9C-C978-4C9B-9AAD-8B13418975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6388820-A63D-463C-9DBC-060A5ABE3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42379" y="977965"/>
            <a:ext cx="5134631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6DF92C24-D2F2-63DB-04A2-02E18B6633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3926" y="1982025"/>
            <a:ext cx="4821551" cy="213481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04ED70F-D6FD-4EB1-A171-D30F885FE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A26CAE9-74C4-4EDD-8A80-77F79EAA8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378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3483D9-9B7D-2546-320A-0C0088E4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k-</a:t>
            </a:r>
            <a:r>
              <a:rPr lang="cs-CZ" dirty="0" err="1"/>
              <a:t>nearest</a:t>
            </a:r>
            <a:r>
              <a:rPr lang="cs-CZ" dirty="0"/>
              <a:t> </a:t>
            </a:r>
            <a:r>
              <a:rPr lang="cs-CZ" dirty="0" err="1"/>
              <a:t>neighbors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0479D2-AFF8-5C39-C66F-FD266A3A0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918837"/>
            <a:ext cx="4236051" cy="3448595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80ECCD60-A95E-FA7B-D578-B56F710619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3B9D99EF-2DC8-DE07-935A-D521AF385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216" y="1896508"/>
            <a:ext cx="9605635" cy="462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53982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2590</TotalTime>
  <Words>265</Words>
  <Application>Microsoft Office PowerPoint</Application>
  <PresentationFormat>Širokoúhlá obrazovka</PresentationFormat>
  <Paragraphs>56</Paragraphs>
  <Slides>13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Amasis MT Pro</vt:lpstr>
      <vt:lpstr>Amasis MT Pro Light</vt:lpstr>
      <vt:lpstr>Arial</vt:lpstr>
      <vt:lpstr>Gill Sans MT</vt:lpstr>
      <vt:lpstr>Galerie</vt:lpstr>
      <vt:lpstr>Car Evaluation Classification</vt:lpstr>
      <vt:lpstr>Dataset Introduction</vt:lpstr>
      <vt:lpstr>Attributes (All categorical)</vt:lpstr>
      <vt:lpstr>Dataset Features</vt:lpstr>
      <vt:lpstr>Target Variable: Acceptability</vt:lpstr>
      <vt:lpstr>Evaluation strategy</vt:lpstr>
      <vt:lpstr>Decision TRee</vt:lpstr>
      <vt:lpstr>Random forest</vt:lpstr>
      <vt:lpstr>k-nearest neighbors</vt:lpstr>
      <vt:lpstr>k-nearest neighbors</vt:lpstr>
      <vt:lpstr>support vector machine</vt:lpstr>
      <vt:lpstr>naïve bayes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Nový</dc:creator>
  <cp:lastModifiedBy>Filip Nový</cp:lastModifiedBy>
  <cp:revision>3</cp:revision>
  <dcterms:created xsi:type="dcterms:W3CDTF">2025-05-11T16:36:25Z</dcterms:created>
  <dcterms:modified xsi:type="dcterms:W3CDTF">2025-05-19T07:05:13Z</dcterms:modified>
</cp:coreProperties>
</file>