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335" r:id="rId3"/>
    <p:sldId id="337" r:id="rId4"/>
    <p:sldId id="344" r:id="rId5"/>
    <p:sldId id="345" r:id="rId6"/>
    <p:sldId id="346" r:id="rId7"/>
    <p:sldId id="339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43" r:id="rId1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91C409-9B81-231D-E8BB-431708D46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D009833-F86C-C3EF-099E-36C7ED9FD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716ADDC-BF2D-5848-B6FE-43AB831E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34DA6F8-C4BE-6748-156E-E591DCAA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CEF5F8C-3DC0-12A2-D379-86E714F3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762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0F95CB-BA56-7A46-8D6B-6D06B51D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FC76D35-D5CE-A3EB-6A25-83A05AC6D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4509CD4-FE21-BEAC-ED97-DE32E221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B82251C-02E2-3D7C-A05A-243CF282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B3CB267-14FD-C829-47CE-34D0068C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252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1C065538-A5C7-F463-0BE5-BB6A2D85A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0255DCC-0B5C-D138-02C4-9A8926E86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5060025-3069-2E1F-4569-423EB55F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C1A868D-08E5-34F7-56AD-4C4BF17A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5C6FF81-3793-BCEA-B409-6320ACE6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2914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objekt multimédií 4">
            <a:extLst>
              <a:ext uri="{FF2B5EF4-FFF2-40B4-BE49-F238E27FC236}">
                <a16:creationId xmlns:a16="http://schemas.microsoft.com/office/drawing/2014/main" id="{C4E817A1-433E-46CC-8119-5A8B513FF7C0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457200" y="391584"/>
            <a:ext cx="7847542" cy="44291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04DA317-E38B-420D-AF09-867E7834AB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4820709"/>
            <a:ext cx="7991475" cy="1489075"/>
          </a:xfrm>
          <a:prstGeom prst="rect">
            <a:avLst/>
          </a:prstGeom>
        </p:spPr>
        <p:txBody>
          <a:bodyPr/>
          <a:lstStyle>
            <a:lvl1pPr>
              <a:buNone/>
              <a:defRPr lang="cs-CZ" sz="3667" kern="1200" spc="22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cs-CZ" dirty="0"/>
              <a:t>Snímek, který obsahuje video</a:t>
            </a:r>
          </a:p>
          <a:p>
            <a:pPr lvl="0"/>
            <a:endParaRPr lang="cs-CZ" dirty="0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A4A41624-4E3A-4457-962C-CBA1E542DB0A}"/>
              </a:ext>
            </a:extLst>
          </p:cNvPr>
          <p:cNvSpPr txBox="1"/>
          <p:nvPr userDrawn="1"/>
        </p:nvSpPr>
        <p:spPr>
          <a:xfrm>
            <a:off x="192000" y="192000"/>
            <a:ext cx="265200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 smtClean="0">
                <a:solidFill>
                  <a:srgbClr val="646567"/>
                </a:solidFill>
                <a:latin typeface="+mj-lt"/>
              </a:rPr>
              <a:pPr>
                <a:lnSpc>
                  <a:spcPts val="1679"/>
                </a:lnSpc>
              </a:pPr>
              <a:t>‹#›</a:t>
            </a:fld>
            <a:endParaRPr lang="en-US" sz="1333" b="1" spc="96" dirty="0">
              <a:solidFill>
                <a:srgbClr val="64656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853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172237-C666-5A77-0B88-92BBC7F4F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CAA132A-5AD3-BF67-9DDC-F2B4F6AAA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31768AC-4AFF-5B72-B939-8AFC82CC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603EA21-8CDF-6563-763D-5A08E972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99E771A-E4D7-3EFA-33F1-30A53A97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202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50B5B5-3A19-BBBA-9C75-804F547D9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AD3CFA7-8392-CF10-8687-0CC5C74B6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8A563BB-D8C2-47E6-849B-FC549C63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E33B60B-6291-1656-7866-4CE1ED6A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10E8826-A9AD-2774-C590-F764C712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591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51E758-06A3-B55A-CBA5-79F88598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16FB96B-36AC-7CE9-DB4A-DE8269146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B9BA363-9065-0440-49D4-D5EF2FB21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4CCB6EC-ED7E-D554-2E04-33E89D360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B6D554B-58C7-0815-9420-97C56E60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93B5ADC-7C49-01B7-3578-58F05AD1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35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C21BD9-0203-F40D-21B9-603C9234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856E7A5-16BF-2F49-7C85-F1B595996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B16E248-F9E3-721B-5DAC-C142FAB36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8112DC1-5F28-A12A-F81D-76EBF6EF6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DD20FA1-E8AC-1F69-5B23-3F91B3128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553740D-D3F2-6819-1DB4-9C6C45C9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189B585-A01A-C1D0-F3D9-0B51FDF3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DDA6939-53FA-F92D-1CF0-EB9C5DF2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218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DD74C9-F0FF-4FA3-B367-43C8BAC5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916B03B-DD43-8F39-330E-5022C3E1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8E0383E-516C-477E-4EFE-A4300594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3445707-3DAB-4BE4-0B54-F3FC2006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528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8B8EDDD-6005-AC6D-9217-9B988DC0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446BD55-F831-9CFC-F374-C6B09E10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3C388E8-906B-43BE-B258-E3664939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681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9DA502-1149-0246-9D10-86256A76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1739BC-8FB0-D3F0-DD2D-130FF2058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C2A4892-1CB1-E670-89E4-C5ADE1FF6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5C9E0EB-8191-DDC7-58BB-4AD34F57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29B4149-3FAE-B06F-B348-9712688C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88FCB35-5FA8-D3A7-276B-8B34EA83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778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80647B-FED0-FE94-1E69-746248D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D410206B-130C-6110-4B13-DE69666D5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23D95CE-F048-44AC-F7EA-A814345B9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E10BEAB-65C2-1EE8-3FA9-395000AE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D320EBC-788C-F362-7E58-0284B2C3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26420DF-AE9A-A7A0-18C0-C02A6BE0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783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3BB7F1F-FB70-BF65-A7B6-61867467F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B308C9F-BAC3-EEC8-2C61-75CD2315E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800BE88-F5CB-82A7-FC18-B0A2B740E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E0C5C5C-C5FF-0EF3-A6F7-A5D4F6583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F8176FE-A302-C8B8-77D4-06125D099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255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utanix.com/info/distributed-storage" TargetMode="External"/><Relationship Id="rId3" Type="http://schemas.openxmlformats.org/officeDocument/2006/relationships/hyperlink" Target="https://www.parablu.com/wp-content/uploads/2017/02/SMB-Guide-for-Cloud-Endpoint-Backup-Parablu_old_may2017.pdf" TargetMode="External"/><Relationship Id="rId7" Type="http://schemas.openxmlformats.org/officeDocument/2006/relationships/hyperlink" Target="https://cloudian.com/guides/data-backup/distributed-storage/" TargetMode="External"/><Relationship Id="rId12" Type="http://schemas.openxmlformats.org/officeDocument/2006/relationships/hyperlink" Target="https://www.manageengine.com/device-control/data-replication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virtualizationreview.com/Articles/2015/06/01/High-Availability.aspx" TargetMode="External"/><Relationship Id="rId11" Type="http://schemas.openxmlformats.org/officeDocument/2006/relationships/hyperlink" Target="https://redis.com/blog/what-is-data-replication/" TargetMode="External"/><Relationship Id="rId5" Type="http://schemas.openxmlformats.org/officeDocument/2006/relationships/hyperlink" Target="https://www.msp360.com/resources/blog/backup-vs-archive/" TargetMode="External"/><Relationship Id="rId10" Type="http://schemas.openxmlformats.org/officeDocument/2006/relationships/hyperlink" Target="https://www.netapp.com/data-management/what-is-data-deduplication/" TargetMode="External"/><Relationship Id="rId4" Type="http://schemas.openxmlformats.org/officeDocument/2006/relationships/hyperlink" Target="http://www.measurecontrol.com/wp-content/uploads/2017/05/gartner-seguridad-en-la-nube.pdf" TargetMode="External"/><Relationship Id="rId9" Type="http://schemas.openxmlformats.org/officeDocument/2006/relationships/hyperlink" Target="https://en.wikipedia.org/wiki/Distributed_data_stor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F7FD901-3DA1-4DE3-B71B-2312CFFF3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3008000" cy="866987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1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6F3F8E8F-4A92-4E8B-9A32-8F396FCA8FAA}"/>
              </a:ext>
            </a:extLst>
          </p:cNvPr>
          <p:cNvSpPr/>
          <p:nvPr/>
        </p:nvSpPr>
        <p:spPr>
          <a:xfrm>
            <a:off x="0" y="0"/>
            <a:ext cx="12826871" cy="7266429"/>
          </a:xfrm>
          <a:prstGeom prst="rect">
            <a:avLst/>
          </a:prstGeom>
          <a:gradFill>
            <a:gsLst>
              <a:gs pos="30000">
                <a:sysClr val="window" lastClr="FFFFFF">
                  <a:alpha val="90000"/>
                </a:sysClr>
              </a:gs>
              <a:gs pos="100000">
                <a:srgbClr val="007481">
                  <a:alpha val="0"/>
                </a:srgbClr>
              </a:gs>
            </a:gsLst>
            <a:lin ang="96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cs-CZ" sz="1200" kern="0" dirty="0">
              <a:latin typeface="+mj-lt"/>
              <a:cs typeface="Myriad Hebrew" panose="01010101010101010101" pitchFamily="50" charset="-79"/>
            </a:endParaRPr>
          </a:p>
        </p:txBody>
      </p:sp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id="{7FCE8401-97FD-23AA-6E66-2E937C9F706E}"/>
              </a:ext>
            </a:extLst>
          </p:cNvPr>
          <p:cNvSpPr/>
          <p:nvPr/>
        </p:nvSpPr>
        <p:spPr>
          <a:xfrm>
            <a:off x="612559" y="1260629"/>
            <a:ext cx="11520318" cy="226530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479377" y="1174261"/>
            <a:ext cx="11520623" cy="1595071"/>
            <a:chOff x="-16075113" y="-161926"/>
            <a:chExt cx="23041245" cy="3190145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075113" y="-161926"/>
              <a:ext cx="23040635" cy="18367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 defTabSz="609630">
                <a:lnSpc>
                  <a:spcPts val="7995"/>
                </a:lnSpc>
                <a:defRPr/>
              </a:pPr>
              <a:r>
                <a:rPr lang="cs-CZ" sz="4400" b="1" kern="0" dirty="0">
                  <a:solidFill>
                    <a:prstClr val="black"/>
                  </a:solidFill>
                  <a:latin typeface="+mj-lt"/>
                  <a:cs typeface="Myriad Hebrew" panose="01010101010101010101" pitchFamily="50" charset="-79"/>
                </a:rPr>
                <a:t>Zálohovací technologie pro infrastrukturní systémy</a:t>
              </a:r>
              <a:endParaRPr lang="en-US" sz="4400" b="1" kern="0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0506495" y="1842486"/>
              <a:ext cx="17472627" cy="60959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6AC1DAA7-B057-AFB5-BB0D-5C8F746CE6C7}"/>
              </a:ext>
            </a:extLst>
          </p:cNvPr>
          <p:cNvSpPr txBox="1"/>
          <p:nvPr/>
        </p:nvSpPr>
        <p:spPr>
          <a:xfrm>
            <a:off x="10182687" y="2271053"/>
            <a:ext cx="1755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4000" b="1" dirty="0">
                <a:latin typeface="+mj-lt"/>
              </a:rPr>
              <a:t>KI/KDBI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002EF799-B54E-1020-54CC-B319C8AA7BD7}"/>
              </a:ext>
            </a:extLst>
          </p:cNvPr>
          <p:cNvSpPr txBox="1"/>
          <p:nvPr/>
        </p:nvSpPr>
        <p:spPr>
          <a:xfrm>
            <a:off x="9241654" y="2818051"/>
            <a:ext cx="2697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4000" b="1" dirty="0">
                <a:latin typeface="+mj-lt"/>
              </a:rPr>
              <a:t>Jakub Nový</a:t>
            </a:r>
          </a:p>
        </p:txBody>
      </p:sp>
    </p:spTree>
    <p:extLst>
      <p:ext uri="{BB962C8B-B14F-4D97-AF65-F5344CB8AC3E}">
        <p14:creationId xmlns:p14="http://schemas.microsoft.com/office/powerpoint/2010/main" val="3102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10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192000" y="1174261"/>
            <a:ext cx="11807695" cy="1595071"/>
            <a:chOff x="-16649867" y="-161926"/>
            <a:chExt cx="23615389" cy="3190145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527835" y="-161926"/>
              <a:ext cx="23493357" cy="13542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l-PL" sz="4400" b="1" dirty="0"/>
                <a:t>Co je deduplikace dat?</a:t>
              </a:r>
              <a:endParaRPr lang="cs-CZ" sz="44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6649867" y="1677124"/>
              <a:ext cx="23493357" cy="91438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123F4095-F034-6F20-BF2B-71A817B0D842}"/>
              </a:ext>
            </a:extLst>
          </p:cNvPr>
          <p:cNvSpPr txBox="1"/>
          <p:nvPr/>
        </p:nvSpPr>
        <p:spPr>
          <a:xfrm>
            <a:off x="191999" y="2251885"/>
            <a:ext cx="1174667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400" dirty="0" err="1"/>
              <a:t>Deduplikace</a:t>
            </a:r>
            <a:r>
              <a:rPr lang="cs-CZ" sz="2400" dirty="0"/>
              <a:t> dat je technika, která se používá k identifikaci a eliminaci redundantních kopií dat v rámci úložiště.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400" dirty="0" err="1"/>
              <a:t>Deduplikace</a:t>
            </a:r>
            <a:r>
              <a:rPr lang="cs-CZ" sz="2400" dirty="0"/>
              <a:t> dat může být prováděna na různých úrovních: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cs-CZ" sz="2000" b="1" dirty="0"/>
              <a:t>Bloková </a:t>
            </a:r>
            <a:r>
              <a:rPr lang="cs-CZ" sz="2000" b="1" dirty="0" err="1"/>
              <a:t>deduplikace</a:t>
            </a:r>
            <a:r>
              <a:rPr lang="cs-CZ" sz="2000" dirty="0"/>
              <a:t>: Data jsou rozdělena do menších bloků (typicky několik kilobytů nebo menších) a každý blok je analyzován na unikátnost. Pokud se identifikuje blok, který již existuje v úložišti, není potřeba ukládat redundantní kopii, ale pouze se odkazuje na existující instanci.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cs-CZ" sz="2000" b="1" dirty="0"/>
              <a:t>Souborová </a:t>
            </a:r>
            <a:r>
              <a:rPr lang="cs-CZ" sz="2000" b="1" dirty="0" err="1"/>
              <a:t>deduplikace</a:t>
            </a:r>
            <a:r>
              <a:rPr lang="cs-CZ" sz="2000" dirty="0"/>
              <a:t>: Místo </a:t>
            </a:r>
            <a:r>
              <a:rPr lang="cs-CZ" sz="2000" dirty="0" err="1"/>
              <a:t>deduplikace</a:t>
            </a:r>
            <a:r>
              <a:rPr lang="cs-CZ" sz="2000" dirty="0"/>
              <a:t> na úrovni bloků se data rozdělují na soubory a porovnávají se mezi sebou. Pokud se identifikuje soubor se stejným obsahem, stačí uložit pouze jeden exemplář souboru.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cs-CZ" sz="2000" b="1" dirty="0" err="1"/>
              <a:t>Deduplikace</a:t>
            </a:r>
            <a:r>
              <a:rPr lang="cs-CZ" sz="2000" b="1" dirty="0"/>
              <a:t> na úrovni virtuálních strojů (VM)</a:t>
            </a:r>
            <a:r>
              <a:rPr lang="cs-CZ" sz="2000" dirty="0"/>
              <a:t>: V případě virtualizace se </a:t>
            </a:r>
            <a:r>
              <a:rPr lang="cs-CZ" sz="2000" dirty="0" err="1"/>
              <a:t>deduplikace</a:t>
            </a:r>
            <a:r>
              <a:rPr lang="cs-CZ" sz="2000" dirty="0"/>
              <a:t> provádí na úrovni VM, což umožňuje identifikaci a odstranění redundantních kopií virtuálních disků a dalších komponent VM.</a:t>
            </a:r>
          </a:p>
        </p:txBody>
      </p:sp>
    </p:spTree>
    <p:extLst>
      <p:ext uri="{BB962C8B-B14F-4D97-AF65-F5344CB8AC3E}">
        <p14:creationId xmlns:p14="http://schemas.microsoft.com/office/powerpoint/2010/main" val="152766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11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192000" y="1174261"/>
            <a:ext cx="11807695" cy="1595071"/>
            <a:chOff x="-16649867" y="-161926"/>
            <a:chExt cx="23615389" cy="3190145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527835" y="-161926"/>
              <a:ext cx="23493357" cy="13542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l-PL" sz="4400" b="1" dirty="0"/>
                <a:t>Co je deduplikace dat?</a:t>
              </a:r>
              <a:endParaRPr lang="cs-CZ" sz="44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6649867" y="1677124"/>
              <a:ext cx="23493357" cy="91438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123F4095-F034-6F20-BF2B-71A817B0D842}"/>
              </a:ext>
            </a:extLst>
          </p:cNvPr>
          <p:cNvSpPr txBox="1"/>
          <p:nvPr/>
        </p:nvSpPr>
        <p:spPr>
          <a:xfrm>
            <a:off x="191999" y="2251885"/>
            <a:ext cx="1174667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400" dirty="0" err="1"/>
              <a:t>Deduplikace</a:t>
            </a:r>
            <a:r>
              <a:rPr lang="cs-CZ" sz="2400" dirty="0"/>
              <a:t> dat přináší několik výhod: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0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cs-CZ" sz="2000" b="1" dirty="0"/>
              <a:t>Úspora úložného prostoru</a:t>
            </a:r>
            <a:r>
              <a:rPr lang="cs-CZ" sz="2000" dirty="0"/>
              <a:t>: </a:t>
            </a:r>
            <a:r>
              <a:rPr lang="cs-CZ" sz="2000" dirty="0" err="1"/>
              <a:t>Deduplikace</a:t>
            </a:r>
            <a:r>
              <a:rPr lang="cs-CZ" sz="2000" dirty="0"/>
              <a:t> snižuje požadovanou kapacitu úložiště tím, že eliminuje redundantní kopie dat. To může být zvláště užitečné při zálohování, archivaci a dlouhodobém uchovávání dat.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cs-CZ" sz="20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cs-CZ" sz="2000" b="1" dirty="0"/>
              <a:t>Snížení nákladů na úložiště</a:t>
            </a:r>
            <a:r>
              <a:rPr lang="cs-CZ" sz="2000" dirty="0"/>
              <a:t>: S menší potřebou fyzického úložiště se snižují náklady na pořízení, provoz a správu </a:t>
            </a:r>
            <a:r>
              <a:rPr lang="cs-CZ" sz="2000" dirty="0" err="1"/>
              <a:t>úložištní</a:t>
            </a:r>
            <a:r>
              <a:rPr lang="cs-CZ" sz="2000" dirty="0"/>
              <a:t> infrastruktury.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cs-CZ" sz="20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cs-CZ" sz="2000" b="1" dirty="0"/>
              <a:t>Rychlejší zálohování a obnova dat</a:t>
            </a:r>
            <a:r>
              <a:rPr lang="cs-CZ" sz="2000" dirty="0"/>
              <a:t>: S </a:t>
            </a:r>
            <a:r>
              <a:rPr lang="cs-CZ" sz="2000" dirty="0" err="1"/>
              <a:t>deduplikací</a:t>
            </a:r>
            <a:r>
              <a:rPr lang="cs-CZ" sz="2000" dirty="0"/>
              <a:t> se snižuje objem dat, která je třeba zálohovat a obnovovat, což vede ke zrychlení těchto procesů.</a:t>
            </a:r>
          </a:p>
        </p:txBody>
      </p:sp>
    </p:spTree>
    <p:extLst>
      <p:ext uri="{BB962C8B-B14F-4D97-AF65-F5344CB8AC3E}">
        <p14:creationId xmlns:p14="http://schemas.microsoft.com/office/powerpoint/2010/main" val="1016518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12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192000" y="1174261"/>
            <a:ext cx="11807695" cy="1595071"/>
            <a:chOff x="-16649867" y="-161926"/>
            <a:chExt cx="23615389" cy="3190145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527835" y="-161926"/>
              <a:ext cx="23493357" cy="13542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l-PL" sz="4400" b="1" dirty="0"/>
                <a:t>Co je replikace dat?</a:t>
              </a:r>
              <a:endParaRPr lang="cs-CZ" sz="44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6649867" y="1677124"/>
              <a:ext cx="23493357" cy="91438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123F4095-F034-6F20-BF2B-71A817B0D842}"/>
              </a:ext>
            </a:extLst>
          </p:cNvPr>
          <p:cNvSpPr txBox="1"/>
          <p:nvPr/>
        </p:nvSpPr>
        <p:spPr>
          <a:xfrm>
            <a:off x="191999" y="2251885"/>
            <a:ext cx="117466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400" dirty="0"/>
              <a:t>Replikace dat je proces vytváření a udržování identických kopií dat na různých zařízeních nebo umístěních. Cílem replikace je zajistit dostupnost a odolnost dat v případě výpadku, selhání nebo katastrofy jednoho zdrojového umístění.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400" dirty="0"/>
              <a:t>Při replikaci jsou data duplikována a uchovávána na více místech, přičemž každá replika obsahuje stejný obsah. Změny v datech jsou propagovány na všechny repliky, aby se zajistila jejich konzistence. Pokud dojde k výpadku nebo ztrátě dat na jednom umístění, mohou být data stále dostupná z jiné repliky.</a:t>
            </a:r>
          </a:p>
        </p:txBody>
      </p:sp>
    </p:spTree>
    <p:extLst>
      <p:ext uri="{BB962C8B-B14F-4D97-AF65-F5344CB8AC3E}">
        <p14:creationId xmlns:p14="http://schemas.microsoft.com/office/powerpoint/2010/main" val="2338374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13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192000" y="1174261"/>
            <a:ext cx="11807695" cy="1595071"/>
            <a:chOff x="-16649867" y="-161926"/>
            <a:chExt cx="23615389" cy="3190145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527835" y="-161926"/>
              <a:ext cx="23493357" cy="13542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l-PL" sz="4400" b="1" dirty="0"/>
                <a:t>Co je replikace dat?</a:t>
              </a:r>
              <a:endParaRPr lang="cs-CZ" sz="44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6649867" y="1677124"/>
              <a:ext cx="23493357" cy="91438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123F4095-F034-6F20-BF2B-71A817B0D842}"/>
              </a:ext>
            </a:extLst>
          </p:cNvPr>
          <p:cNvSpPr txBox="1"/>
          <p:nvPr/>
        </p:nvSpPr>
        <p:spPr>
          <a:xfrm>
            <a:off x="191999" y="2251885"/>
            <a:ext cx="1174667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400" dirty="0"/>
              <a:t>Replikace dat může být prováděna na různých úrovních: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cs-CZ" sz="2000" b="1" dirty="0"/>
              <a:t>Bloková replikace</a:t>
            </a:r>
            <a:r>
              <a:rPr lang="cs-CZ" sz="2000" dirty="0"/>
              <a:t>: Data jsou rozdělena do menších bloků a tyto bloky jsou replikovány na různá umístění. Tím se minimalizuje ztráta dat v případě výpadku nebo chyby na jednom umístění.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cs-CZ" sz="20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cs-CZ" sz="2000" b="1" dirty="0"/>
              <a:t>Souborová replikace</a:t>
            </a:r>
            <a:r>
              <a:rPr lang="cs-CZ" sz="2000" dirty="0"/>
              <a:t>: Místo replikace na úrovni bloků se celé soubory duplikují na různá umístění. Tím se zajistí, že v případě problémů s jedním umístěním jsou soubory dostupné z jiného umístění.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cs-CZ" sz="20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cs-CZ" sz="2000" b="1" dirty="0"/>
              <a:t>Replikace na úrovni datového centra</a:t>
            </a:r>
            <a:r>
              <a:rPr lang="cs-CZ" sz="2000" dirty="0"/>
              <a:t>: Data jsou replikována mezi různými datovými centry, což zajišťuje geografickou redundanci a zvýšenou odolnost v případě výpadku celého datového centra nebo regionu.</a:t>
            </a:r>
          </a:p>
        </p:txBody>
      </p:sp>
    </p:spTree>
    <p:extLst>
      <p:ext uri="{BB962C8B-B14F-4D97-AF65-F5344CB8AC3E}">
        <p14:creationId xmlns:p14="http://schemas.microsoft.com/office/powerpoint/2010/main" val="3180687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14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192000" y="1174261"/>
            <a:ext cx="11807695" cy="1595071"/>
            <a:chOff x="-16649867" y="-161926"/>
            <a:chExt cx="23615389" cy="3190145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527835" y="-161926"/>
              <a:ext cx="23493357" cy="13542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l-PL" sz="4400" b="1" dirty="0"/>
                <a:t>Co je replikace dat?</a:t>
              </a:r>
              <a:endParaRPr lang="cs-CZ" sz="44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6649867" y="1677124"/>
              <a:ext cx="23493357" cy="91438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123F4095-F034-6F20-BF2B-71A817B0D842}"/>
              </a:ext>
            </a:extLst>
          </p:cNvPr>
          <p:cNvSpPr txBox="1"/>
          <p:nvPr/>
        </p:nvSpPr>
        <p:spPr>
          <a:xfrm>
            <a:off x="191999" y="2251885"/>
            <a:ext cx="1174667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400" dirty="0"/>
              <a:t>Replikace dat přináší několik výhod: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cs-CZ" sz="2000" b="1" dirty="0"/>
              <a:t>Vysoká dostupnost</a:t>
            </a:r>
            <a:r>
              <a:rPr lang="cs-CZ" sz="2000" dirty="0"/>
              <a:t>: Díky replikaci jsou data dostupná i v případě selhání nebo výpadku jednoho umístění. Uživatelé mohou nadále přistupovat a pracovat s daty z jiných replik.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cs-CZ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cs-CZ" sz="2000" b="1" dirty="0"/>
              <a:t>Odolnost vůči chybám</a:t>
            </a:r>
            <a:r>
              <a:rPr lang="cs-CZ" sz="2000" dirty="0"/>
              <a:t>: Pokud dojde k chybě nebo ztrátě dat na jednom umístění, replikované kopie poskytují záložní zdroj dat a minimalizují riziko ztráty dat.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cs-CZ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cs-CZ" sz="2000" b="1" dirty="0"/>
              <a:t>Rychlá obnova dat</a:t>
            </a:r>
            <a:r>
              <a:rPr lang="cs-CZ" sz="2000" dirty="0"/>
              <a:t>: V případě ztráty dat na jednom umístění lze rychle obnovit data z replikovaných kopií, čímž se minimalizuje doba nedostupnosti a obnova.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61815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15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192000" y="1174261"/>
            <a:ext cx="11807695" cy="1595071"/>
            <a:chOff x="-16649867" y="-161926"/>
            <a:chExt cx="23615389" cy="3190145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527835" y="-161926"/>
              <a:ext cx="23493357" cy="13542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l-PL" sz="4400" b="1" dirty="0"/>
                <a:t>Zdroje</a:t>
              </a:r>
              <a:endParaRPr lang="cs-CZ" sz="44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6649867" y="1677124"/>
              <a:ext cx="23493357" cy="91438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123F4095-F034-6F20-BF2B-71A817B0D842}"/>
              </a:ext>
            </a:extLst>
          </p:cNvPr>
          <p:cNvSpPr txBox="1"/>
          <p:nvPr/>
        </p:nvSpPr>
        <p:spPr>
          <a:xfrm>
            <a:off x="191999" y="2251885"/>
            <a:ext cx="1174667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000" dirty="0">
                <a:hlinkClick r:id="rId3"/>
              </a:rPr>
              <a:t>https://www.parablu.com/wp-content/uploads/2017/02/SMB-Guide-for-Cloud-Endpoint-Backup-Parablu_old_may2017.pdf</a:t>
            </a:r>
            <a:endParaRPr lang="cs-CZ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000" dirty="0">
                <a:hlinkClick r:id="rId4"/>
              </a:rPr>
              <a:t>http://www.measurecontrol.com/wp-content/uploads/2017/05/gartner-seguridad-en-la-nube.pdf</a:t>
            </a:r>
            <a:endParaRPr lang="cs-CZ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000" dirty="0">
                <a:hlinkClick r:id="rId5"/>
              </a:rPr>
              <a:t>https://www.msp360.com/resources/blog/backup-vs-archive/</a:t>
            </a:r>
            <a:endParaRPr lang="cs-CZ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000" dirty="0">
                <a:hlinkClick r:id="rId6"/>
              </a:rPr>
              <a:t>https://virtualizationreview.com/Articles/2015/06/01/High-Availability.aspx</a:t>
            </a:r>
            <a:endParaRPr lang="cs-CZ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000" dirty="0">
                <a:hlinkClick r:id="rId7"/>
              </a:rPr>
              <a:t>https://cloudian.com/guides/data-backup/distributed-storage/</a:t>
            </a:r>
            <a:endParaRPr lang="cs-CZ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000" dirty="0">
                <a:hlinkClick r:id="rId8"/>
              </a:rPr>
              <a:t>https://www.nutanix.com/info/distributed-storage</a:t>
            </a:r>
            <a:endParaRPr lang="cs-CZ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000" dirty="0">
                <a:hlinkClick r:id="rId9"/>
              </a:rPr>
              <a:t>https://en.wikipedia.org/wiki/Distributed_data_store</a:t>
            </a:r>
            <a:endParaRPr lang="cs-CZ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000" dirty="0">
                <a:hlinkClick r:id="rId10"/>
              </a:rPr>
              <a:t>https://www.netapp.com/data-management/what-is-data-deduplication/</a:t>
            </a:r>
            <a:endParaRPr lang="cs-CZ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000" dirty="0">
                <a:hlinkClick r:id="rId11"/>
              </a:rPr>
              <a:t>https://redis.com/blog/what-is-data-replication/</a:t>
            </a:r>
            <a:endParaRPr lang="cs-CZ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000" dirty="0">
                <a:hlinkClick r:id="rId12"/>
              </a:rPr>
              <a:t>https://www.manageengine.com/device-control/data-replication.html</a:t>
            </a:r>
            <a:endParaRPr lang="cs-CZ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4580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2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192000" y="1174261"/>
            <a:ext cx="11807695" cy="1595071"/>
            <a:chOff x="-16649867" y="-161926"/>
            <a:chExt cx="23615389" cy="3190145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527835" y="-161926"/>
              <a:ext cx="23493357" cy="190001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defTabSz="609630">
                <a:lnSpc>
                  <a:spcPts val="7995"/>
                </a:lnSpc>
                <a:defRPr/>
              </a:pPr>
              <a:r>
                <a:rPr lang="cs-CZ" sz="4400" b="1" kern="0" dirty="0">
                  <a:solidFill>
                    <a:prstClr val="black"/>
                  </a:solidFill>
                  <a:latin typeface="+mj-lt"/>
                  <a:cs typeface="Myriad Hebrew" panose="01010101010101010101" pitchFamily="50" charset="-79"/>
                </a:rPr>
                <a:t>Obsah</a:t>
              </a:r>
              <a:endParaRPr lang="en-US" sz="4400" b="1" kern="0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6649867" y="1677124"/>
              <a:ext cx="23493357" cy="91438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123F4095-F034-6F20-BF2B-71A817B0D842}"/>
              </a:ext>
            </a:extLst>
          </p:cNvPr>
          <p:cNvSpPr txBox="1"/>
          <p:nvPr/>
        </p:nvSpPr>
        <p:spPr>
          <a:xfrm>
            <a:off x="191999" y="2251885"/>
            <a:ext cx="11746679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cs-CZ" sz="2800" dirty="0"/>
              <a:t>Jakou technologii zvolit pro zálohování serverových sdílených uložišť?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cs-CZ" sz="2800" dirty="0"/>
              <a:t>Jakou technologii použít pro řešení odolnosti virtualizačních platforem?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cs-CZ" sz="2800" dirty="0"/>
              <a:t>Co je distribuované uložiště?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cs-CZ" sz="2800" dirty="0"/>
              <a:t>Jaké technologie a protokoly využijeme v rámci distribuovaných uložišť?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cs-CZ" sz="2800" dirty="0"/>
              <a:t>Co je </a:t>
            </a:r>
            <a:r>
              <a:rPr lang="cs-CZ" sz="2800" dirty="0" err="1"/>
              <a:t>deduplikace</a:t>
            </a:r>
            <a:r>
              <a:rPr lang="cs-CZ" sz="2800" dirty="0"/>
              <a:t> dat?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cs-CZ" sz="2800" dirty="0"/>
              <a:t>Co je replikace dat?</a:t>
            </a:r>
          </a:p>
        </p:txBody>
      </p:sp>
    </p:spTree>
    <p:extLst>
      <p:ext uri="{BB962C8B-B14F-4D97-AF65-F5344CB8AC3E}">
        <p14:creationId xmlns:p14="http://schemas.microsoft.com/office/powerpoint/2010/main" val="208265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3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192000" y="1035192"/>
            <a:ext cx="11808000" cy="1734140"/>
            <a:chOff x="-16649867" y="-440064"/>
            <a:chExt cx="23615999" cy="3468283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527225" y="-440064"/>
              <a:ext cx="23493357" cy="221599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cs-CZ" sz="3600" b="1" dirty="0"/>
                <a:t>Jakou technologii zvolit pro zálohování serverových sdílených uložišť?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6649867" y="1677124"/>
              <a:ext cx="23493357" cy="91438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123F4095-F034-6F20-BF2B-71A817B0D842}"/>
              </a:ext>
            </a:extLst>
          </p:cNvPr>
          <p:cNvSpPr txBox="1"/>
          <p:nvPr/>
        </p:nvSpPr>
        <p:spPr>
          <a:xfrm>
            <a:off x="191999" y="2251885"/>
            <a:ext cx="1174667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000" b="1" dirty="0"/>
              <a:t>Zálohování na místě (On-</a:t>
            </a:r>
            <a:r>
              <a:rPr lang="cs-CZ" sz="2000" b="1" dirty="0" err="1"/>
              <a:t>Premises</a:t>
            </a:r>
            <a:r>
              <a:rPr lang="cs-CZ" sz="2000" b="1" dirty="0"/>
              <a:t>)</a:t>
            </a:r>
            <a:r>
              <a:rPr lang="cs-CZ" sz="2000" dirty="0"/>
              <a:t>: Tato metoda zahrnuje vytvoření záloh přímo na místě vašeho datacentra nebo serverové místnosti. Můžete použít specializovaný zálohovací software nebo hardwarová zařízení. Tato možnost vám poskytuje přímou kontrolu nad zálohovacím procesem a daty.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000" b="1" dirty="0"/>
              <a:t>Cloudové zálohování</a:t>
            </a:r>
            <a:r>
              <a:rPr lang="cs-CZ" sz="2000" dirty="0"/>
              <a:t>: Využití cloudových služeb pro zálohování je stále populárnější. Můžete vybrat z různých poskytovatelů cloudových zálohovacích služeb, kteří vám umožní zálohovat vaše serverová sdílená uložiště do jejich cloudové infrastruktury. Tím se snižuje potřeba vlastnit a spravovat vlastní hardwarové zařízení pro zálohování.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000" b="1" dirty="0"/>
              <a:t>Zrcadlení dat (</a:t>
            </a:r>
            <a:r>
              <a:rPr lang="cs-CZ" sz="2000" b="1" dirty="0" err="1"/>
              <a:t>Replication</a:t>
            </a:r>
            <a:r>
              <a:rPr lang="cs-CZ" sz="2000" b="1" dirty="0"/>
              <a:t>)</a:t>
            </a:r>
            <a:r>
              <a:rPr lang="cs-CZ" sz="2000" dirty="0"/>
              <a:t>: Tato metoda zahrnuje vytvoření repliky serverových sdílených uložišť na jiném místě nebo na jiných serverech. Tím se zajišťuje </a:t>
            </a:r>
            <a:r>
              <a:rPr lang="cs-CZ" sz="2000" dirty="0" err="1"/>
              <a:t>redundantnost</a:t>
            </a:r>
            <a:r>
              <a:rPr lang="cs-CZ" sz="2000" dirty="0"/>
              <a:t> dat a obnova v případě výpadku nebo katastrofy. Replikace dat může být prováděna buď na místě (on-</a:t>
            </a:r>
            <a:r>
              <a:rPr lang="cs-CZ" sz="2000" dirty="0" err="1"/>
              <a:t>premises</a:t>
            </a:r>
            <a:r>
              <a:rPr lang="cs-CZ" sz="2000" dirty="0"/>
              <a:t>) nebo do cloudu.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6616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4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192000" y="1035192"/>
            <a:ext cx="11808000" cy="1734140"/>
            <a:chOff x="-16649867" y="-440064"/>
            <a:chExt cx="23615999" cy="3468283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527225" y="-440064"/>
              <a:ext cx="23493357" cy="221599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cs-CZ" sz="3600" b="1" dirty="0"/>
                <a:t>Jakou technologii zvolit pro zálohování serverových sdílených uložišť?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6649867" y="1677124"/>
              <a:ext cx="23493357" cy="91438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123F4095-F034-6F20-BF2B-71A817B0D842}"/>
              </a:ext>
            </a:extLst>
          </p:cNvPr>
          <p:cNvSpPr txBox="1"/>
          <p:nvPr/>
        </p:nvSpPr>
        <p:spPr>
          <a:xfrm>
            <a:off x="191999" y="2251885"/>
            <a:ext cx="117466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000" b="1" dirty="0"/>
              <a:t>Zálohování na pásku (</a:t>
            </a:r>
            <a:r>
              <a:rPr lang="cs-CZ" sz="2000" b="1" dirty="0" err="1"/>
              <a:t>Tape</a:t>
            </a:r>
            <a:r>
              <a:rPr lang="cs-CZ" sz="2000" b="1" dirty="0"/>
              <a:t> </a:t>
            </a:r>
            <a:r>
              <a:rPr lang="cs-CZ" sz="2000" b="1" dirty="0" err="1"/>
              <a:t>Backup</a:t>
            </a:r>
            <a:r>
              <a:rPr lang="cs-CZ" sz="2000" b="1" dirty="0"/>
              <a:t>)</a:t>
            </a:r>
            <a:r>
              <a:rPr lang="cs-CZ" sz="2000" dirty="0"/>
              <a:t>: Páskové zálohování je tradiční metoda zálohování, která využívá pásky pro ukládání dat. Pásková média poskytují vysokou kapacitu a dlouhodobou archivaci. Tato metoda je obzvláště užitečná pro velká datová množství, která nevyžadují častou obnovu.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000" b="1" dirty="0"/>
              <a:t>RAID (</a:t>
            </a:r>
            <a:r>
              <a:rPr lang="cs-CZ" sz="2000" b="1" dirty="0" err="1"/>
              <a:t>Redundant</a:t>
            </a:r>
            <a:r>
              <a:rPr lang="cs-CZ" sz="2000" b="1" dirty="0"/>
              <a:t> </a:t>
            </a:r>
            <a:r>
              <a:rPr lang="cs-CZ" sz="2000" b="1" dirty="0" err="1"/>
              <a:t>Array</a:t>
            </a:r>
            <a:r>
              <a:rPr lang="cs-CZ" sz="2000" b="1" dirty="0"/>
              <a:t> </a:t>
            </a:r>
            <a:r>
              <a:rPr lang="cs-CZ" sz="2000" b="1" dirty="0" err="1"/>
              <a:t>of</a:t>
            </a:r>
            <a:r>
              <a:rPr lang="cs-CZ" sz="2000" b="1" dirty="0"/>
              <a:t> Independent </a:t>
            </a:r>
            <a:r>
              <a:rPr lang="cs-CZ" sz="2000" b="1" dirty="0" err="1"/>
              <a:t>Disks</a:t>
            </a:r>
            <a:r>
              <a:rPr lang="cs-CZ" sz="2000" b="1" dirty="0"/>
              <a:t>)</a:t>
            </a:r>
            <a:r>
              <a:rPr lang="cs-CZ" sz="2000" dirty="0"/>
              <a:t>: Technologie pro ukládání dat, která využívá skupinu pevných disků k vytvoření jednoho logického úložiště s vyšší výkonností, odolností a/nebo kapacitou.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000" b="1" dirty="0"/>
              <a:t>Hybridní řešení</a:t>
            </a:r>
            <a:r>
              <a:rPr lang="cs-CZ" sz="2000" dirty="0"/>
              <a:t>: Kombinace různých technologií zálohování. Například kombinace zálohování na místě a v cloudu, kdy se část dat zálohuje na místě a část je replikována do cloudového prostředí.</a:t>
            </a:r>
          </a:p>
        </p:txBody>
      </p:sp>
    </p:spTree>
    <p:extLst>
      <p:ext uri="{BB962C8B-B14F-4D97-AF65-F5344CB8AC3E}">
        <p14:creationId xmlns:p14="http://schemas.microsoft.com/office/powerpoint/2010/main" val="3049481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5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192000" y="1035192"/>
            <a:ext cx="11808000" cy="1734140"/>
            <a:chOff x="-16649867" y="-440064"/>
            <a:chExt cx="23615999" cy="3468283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527225" y="-440064"/>
              <a:ext cx="23493357" cy="221599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cs-CZ" sz="3600" b="1" dirty="0"/>
                <a:t>Jakou technologii použít pro řešení odolnosti virtualizačních platforem?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6649867" y="1677124"/>
              <a:ext cx="23493357" cy="91438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123F4095-F034-6F20-BF2B-71A817B0D842}"/>
              </a:ext>
            </a:extLst>
          </p:cNvPr>
          <p:cNvSpPr txBox="1"/>
          <p:nvPr/>
        </p:nvSpPr>
        <p:spPr>
          <a:xfrm>
            <a:off x="191999" y="2251885"/>
            <a:ext cx="117466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200" b="1" dirty="0" err="1"/>
              <a:t>High</a:t>
            </a:r>
            <a:r>
              <a:rPr lang="cs-CZ" sz="2200" b="1" dirty="0"/>
              <a:t> </a:t>
            </a:r>
            <a:r>
              <a:rPr lang="cs-CZ" sz="2200" b="1" dirty="0" err="1"/>
              <a:t>Availability</a:t>
            </a:r>
            <a:r>
              <a:rPr lang="cs-CZ" sz="2200" b="1" dirty="0"/>
              <a:t> (HA)</a:t>
            </a:r>
            <a:r>
              <a:rPr lang="cs-CZ" sz="2200" dirty="0"/>
              <a:t>: </a:t>
            </a:r>
            <a:r>
              <a:rPr lang="cs-CZ" sz="2200" dirty="0" err="1"/>
              <a:t>High</a:t>
            </a:r>
            <a:r>
              <a:rPr lang="cs-CZ" sz="2200" dirty="0"/>
              <a:t> </a:t>
            </a:r>
            <a:r>
              <a:rPr lang="cs-CZ" sz="2200" dirty="0" err="1"/>
              <a:t>Availability</a:t>
            </a:r>
            <a:r>
              <a:rPr lang="cs-CZ" sz="2200" dirty="0"/>
              <a:t> je technologie, která zajišťuje neustálou dostupnost virtuálních strojů (VM) a aplikací v případě výpadku fyzického serveru. Systém pro vysokou dostupnost monitoruje stav serverů a v případě výpadku automaticky migruje běžící VM na jiný dostupný server.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200" b="1" dirty="0" err="1"/>
              <a:t>Clusterování</a:t>
            </a:r>
            <a:r>
              <a:rPr lang="cs-CZ" sz="2200" dirty="0"/>
              <a:t>: Vytvoření clusteru virtuálních serverů umožňuje sdílení zdrojů a zajišťuje vysokou dostupnost. Pokud jeden server selže, ostatní servery v clusteru převezmou práci a zajistí neustálou dostupnost VM a aplikací.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200" b="1" dirty="0"/>
              <a:t>Duplicity dat</a:t>
            </a:r>
            <a:r>
              <a:rPr lang="cs-CZ" sz="2200" dirty="0"/>
              <a:t>: Duplicitní uložení dat zajišťuje jejich ochranu v případě selhání. To může zahrnovat replikaci dat mezi serverovými farmami nebo zrcadlení diskových polí pro rychlou obnovu v případě poruchy.</a:t>
            </a:r>
          </a:p>
        </p:txBody>
      </p:sp>
    </p:spTree>
    <p:extLst>
      <p:ext uri="{BB962C8B-B14F-4D97-AF65-F5344CB8AC3E}">
        <p14:creationId xmlns:p14="http://schemas.microsoft.com/office/powerpoint/2010/main" val="2154121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6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192000" y="1035192"/>
            <a:ext cx="11808000" cy="1734140"/>
            <a:chOff x="-16649867" y="-440064"/>
            <a:chExt cx="23615999" cy="3468283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527225" y="-440064"/>
              <a:ext cx="23493357" cy="221599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cs-CZ" sz="3600" b="1" dirty="0"/>
                <a:t>Jakou technologii použít pro řešení odolnosti virtualizačních platforem?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6649867" y="1677124"/>
              <a:ext cx="23493357" cy="91438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123F4095-F034-6F20-BF2B-71A817B0D842}"/>
              </a:ext>
            </a:extLst>
          </p:cNvPr>
          <p:cNvSpPr txBox="1"/>
          <p:nvPr/>
        </p:nvSpPr>
        <p:spPr>
          <a:xfrm>
            <a:off x="191999" y="2251885"/>
            <a:ext cx="1174667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200" b="1" dirty="0"/>
              <a:t>Zálohování a obnova dat</a:t>
            </a:r>
            <a:r>
              <a:rPr lang="cs-CZ" sz="2200" dirty="0"/>
              <a:t>: Pravidelné zálohování virtuálních strojů a dat je nezbytné pro obnovu v případě katastrofy. Zálohování by mělo být prováděno pravidelně a zálohovací kopie by měly být uloženy na odlišném úložišti nebo v cloudu.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200" b="1" dirty="0"/>
              <a:t>Monitorování a správa</a:t>
            </a:r>
            <a:r>
              <a:rPr lang="cs-CZ" sz="2200" dirty="0"/>
              <a:t>: Systémy pro monitorování a správu virtualizačních platforem jsou důležité pro rychlé zjištění a řešení problémů. Monitorování v reálném čase umožňuje identifikovat výpadky, výkonnostní problémy a umožňuje přijmout opatření před většími problémy.</a:t>
            </a:r>
          </a:p>
        </p:txBody>
      </p:sp>
    </p:spTree>
    <p:extLst>
      <p:ext uri="{BB962C8B-B14F-4D97-AF65-F5344CB8AC3E}">
        <p14:creationId xmlns:p14="http://schemas.microsoft.com/office/powerpoint/2010/main" val="1843845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7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192000" y="1174261"/>
            <a:ext cx="11807695" cy="1595071"/>
            <a:chOff x="-16649867" y="-161926"/>
            <a:chExt cx="23615389" cy="3190145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527835" y="-161926"/>
              <a:ext cx="23493357" cy="13542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l-PL" sz="4400" b="1" dirty="0"/>
                <a:t>Co je distribuované uložiště?</a:t>
              </a:r>
              <a:endParaRPr lang="cs-CZ" sz="44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6649867" y="1677124"/>
              <a:ext cx="23493357" cy="91438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123F4095-F034-6F20-BF2B-71A817B0D842}"/>
              </a:ext>
            </a:extLst>
          </p:cNvPr>
          <p:cNvSpPr txBox="1"/>
          <p:nvPr/>
        </p:nvSpPr>
        <p:spPr>
          <a:xfrm>
            <a:off x="191999" y="2251885"/>
            <a:ext cx="117466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400" dirty="0"/>
              <a:t>Distribuované uložiště je koncept, který se vztahuje k architektuře nebo systému, ve kterém jsou data uložena na více zařízeních, která mohou být fyzicky umístěna na různých místech a propojena pomocí sítě. Tato zařízení spolupracují a vytvářejí jedno logické úložiště, které je uživatelům přístupné a zobrazuje se jako jediná entita.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cs-CZ" sz="2400" dirty="0"/>
              <a:t>Spolehlivost proti výpadkům.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cs-CZ" sz="2400" dirty="0"/>
              <a:t>Snadná škálovatelnost.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cs-CZ" sz="2400" dirty="0"/>
              <a:t>Výkonnost díky paralelnímu zpracování dat na více zařízeních.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cs-CZ" sz="2400" dirty="0"/>
              <a:t>Geografická redundance: Replikace dat na více geografických místech.</a:t>
            </a:r>
          </a:p>
        </p:txBody>
      </p:sp>
    </p:spTree>
    <p:extLst>
      <p:ext uri="{BB962C8B-B14F-4D97-AF65-F5344CB8AC3E}">
        <p14:creationId xmlns:p14="http://schemas.microsoft.com/office/powerpoint/2010/main" val="94284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8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192000" y="1035192"/>
            <a:ext cx="11808000" cy="1734140"/>
            <a:chOff x="-16649867" y="-440064"/>
            <a:chExt cx="23615999" cy="3468283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527225" y="-440064"/>
              <a:ext cx="23493357" cy="221599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cs-CZ" sz="3600" b="1" dirty="0"/>
                <a:t>Jaké technologie a protokoly využijeme v rámci distribuovaných uložišť?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6649867" y="1677124"/>
              <a:ext cx="23493357" cy="91438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123F4095-F034-6F20-BF2B-71A817B0D842}"/>
              </a:ext>
            </a:extLst>
          </p:cNvPr>
          <p:cNvSpPr txBox="1"/>
          <p:nvPr/>
        </p:nvSpPr>
        <p:spPr>
          <a:xfrm>
            <a:off x="191999" y="2251885"/>
            <a:ext cx="1174667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000" b="1" dirty="0"/>
              <a:t>Distribuované souborové systémy</a:t>
            </a:r>
            <a:r>
              <a:rPr lang="cs-CZ" sz="2000" dirty="0"/>
              <a:t>: Technologie jako GFS (Google </a:t>
            </a:r>
            <a:r>
              <a:rPr lang="cs-CZ" sz="2000" dirty="0" err="1"/>
              <a:t>File</a:t>
            </a:r>
            <a:r>
              <a:rPr lang="cs-CZ" sz="2000" dirty="0"/>
              <a:t> </a:t>
            </a:r>
            <a:r>
              <a:rPr lang="cs-CZ" sz="2000" dirty="0" err="1"/>
              <a:t>System</a:t>
            </a:r>
            <a:r>
              <a:rPr lang="cs-CZ" sz="2000" dirty="0"/>
              <a:t>), </a:t>
            </a:r>
            <a:r>
              <a:rPr lang="cs-CZ" sz="2000" dirty="0" err="1"/>
              <a:t>GlusterFS</a:t>
            </a:r>
            <a:r>
              <a:rPr lang="cs-CZ" sz="2000" dirty="0"/>
              <a:t>, </a:t>
            </a:r>
            <a:r>
              <a:rPr lang="cs-CZ" sz="2000" dirty="0" err="1"/>
              <a:t>Ceph</a:t>
            </a:r>
            <a:r>
              <a:rPr lang="cs-CZ" sz="2000" dirty="0"/>
              <a:t> a </a:t>
            </a:r>
            <a:r>
              <a:rPr lang="cs-CZ" sz="2000" dirty="0" err="1"/>
              <a:t>Hadoop</a:t>
            </a:r>
            <a:r>
              <a:rPr lang="cs-CZ" sz="2000" dirty="0"/>
              <a:t> HDFS (</a:t>
            </a:r>
            <a:r>
              <a:rPr lang="cs-CZ" sz="2000" dirty="0" err="1"/>
              <a:t>Hadoop</a:t>
            </a:r>
            <a:r>
              <a:rPr lang="cs-CZ" sz="2000" dirty="0"/>
              <a:t> </a:t>
            </a:r>
            <a:r>
              <a:rPr lang="cs-CZ" sz="2000" dirty="0" err="1"/>
              <a:t>Distributed</a:t>
            </a:r>
            <a:r>
              <a:rPr lang="cs-CZ" sz="2000" dirty="0"/>
              <a:t> </a:t>
            </a:r>
            <a:r>
              <a:rPr lang="cs-CZ" sz="2000" dirty="0" err="1"/>
              <a:t>File</a:t>
            </a:r>
            <a:r>
              <a:rPr lang="cs-CZ" sz="2000" dirty="0"/>
              <a:t> </a:t>
            </a:r>
            <a:r>
              <a:rPr lang="cs-CZ" sz="2000" dirty="0" err="1"/>
              <a:t>System</a:t>
            </a:r>
            <a:r>
              <a:rPr lang="cs-CZ" sz="2000" dirty="0"/>
              <a:t>) umožňují distribuci souborů a jejich replikaci na více zařízeních v síti. Tyto systémy poskytují abstrakci nad fyzickými úložišti a zajišťují jejich koordinaci, sdílení a přístup k datům.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000" b="1" dirty="0"/>
              <a:t>Protokoly pro sdílení souborů</a:t>
            </a:r>
            <a:r>
              <a:rPr lang="cs-CZ" sz="2000" dirty="0"/>
              <a:t>: Protokoly jako NFS (Network </a:t>
            </a:r>
            <a:r>
              <a:rPr lang="cs-CZ" sz="2000" dirty="0" err="1"/>
              <a:t>File</a:t>
            </a:r>
            <a:r>
              <a:rPr lang="cs-CZ" sz="2000" dirty="0"/>
              <a:t> </a:t>
            </a:r>
            <a:r>
              <a:rPr lang="cs-CZ" sz="2000" dirty="0" err="1"/>
              <a:t>System</a:t>
            </a:r>
            <a:r>
              <a:rPr lang="cs-CZ" sz="2000" dirty="0"/>
              <a:t>) a SMB/CIFS (Server </a:t>
            </a:r>
            <a:r>
              <a:rPr lang="cs-CZ" sz="2000" dirty="0" err="1"/>
              <a:t>Message</a:t>
            </a:r>
            <a:r>
              <a:rPr lang="cs-CZ" sz="2000" dirty="0"/>
              <a:t> </a:t>
            </a:r>
            <a:r>
              <a:rPr lang="cs-CZ" sz="2000" dirty="0" err="1"/>
              <a:t>Block</a:t>
            </a:r>
            <a:r>
              <a:rPr lang="cs-CZ" sz="2000" dirty="0"/>
              <a:t>/</a:t>
            </a:r>
            <a:r>
              <a:rPr lang="cs-CZ" sz="2000" dirty="0" err="1"/>
              <a:t>Common</a:t>
            </a:r>
            <a:r>
              <a:rPr lang="cs-CZ" sz="2000" dirty="0"/>
              <a:t> Internet </a:t>
            </a:r>
            <a:r>
              <a:rPr lang="cs-CZ" sz="2000" dirty="0" err="1"/>
              <a:t>File</a:t>
            </a:r>
            <a:r>
              <a:rPr lang="cs-CZ" sz="2000" dirty="0"/>
              <a:t> </a:t>
            </a:r>
            <a:r>
              <a:rPr lang="cs-CZ" sz="2000" dirty="0" err="1"/>
              <a:t>System</a:t>
            </a:r>
            <a:r>
              <a:rPr lang="cs-CZ" sz="2000" dirty="0"/>
              <a:t>) slouží k sdílení souborů mezi různými zařízeními v distribuovaném uložišti. Tyto protokoly umožňují přístup a práci se soubory prostřednictvím síťového spojení.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000" b="1" dirty="0"/>
              <a:t>Replikační protokoly</a:t>
            </a:r>
            <a:r>
              <a:rPr lang="cs-CZ" sz="2000" dirty="0"/>
              <a:t>: Replikační protokoly, jako je </a:t>
            </a:r>
            <a:r>
              <a:rPr lang="cs-CZ" sz="2000" dirty="0" err="1"/>
              <a:t>RSync</a:t>
            </a:r>
            <a:r>
              <a:rPr lang="cs-CZ" sz="2000" dirty="0"/>
              <a:t> a </a:t>
            </a:r>
            <a:r>
              <a:rPr lang="cs-CZ" sz="2000" dirty="0" err="1"/>
              <a:t>BitTorrent</a:t>
            </a:r>
            <a:r>
              <a:rPr lang="cs-CZ" sz="2000" dirty="0"/>
              <a:t> </a:t>
            </a:r>
            <a:r>
              <a:rPr lang="cs-CZ" sz="2000" dirty="0" err="1"/>
              <a:t>Sync</a:t>
            </a:r>
            <a:r>
              <a:rPr lang="cs-CZ" sz="2000" dirty="0"/>
              <a:t>, se používají pro replikaci dat mezi různými zařízeními v distribuovaném uložišti. Tyto protokoly umožňují synchronizaci dat mezi uzly a zajišťují, aby byla data dostupná a aktuální na všech zařízeních.</a:t>
            </a:r>
          </a:p>
        </p:txBody>
      </p:sp>
    </p:spTree>
    <p:extLst>
      <p:ext uri="{BB962C8B-B14F-4D97-AF65-F5344CB8AC3E}">
        <p14:creationId xmlns:p14="http://schemas.microsoft.com/office/powerpoint/2010/main" val="1620933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9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192000" y="1035192"/>
            <a:ext cx="11808000" cy="1734140"/>
            <a:chOff x="-16649867" y="-440064"/>
            <a:chExt cx="23615999" cy="3468283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527225" y="-440064"/>
              <a:ext cx="23493357" cy="221599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cs-CZ" sz="3600" b="1" dirty="0"/>
                <a:t>Jaké technologie a protokoly využijeme v rámci distribuovaných uložišť?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6649867" y="1677124"/>
              <a:ext cx="23493357" cy="91438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123F4095-F034-6F20-BF2B-71A817B0D842}"/>
              </a:ext>
            </a:extLst>
          </p:cNvPr>
          <p:cNvSpPr txBox="1"/>
          <p:nvPr/>
        </p:nvSpPr>
        <p:spPr>
          <a:xfrm>
            <a:off x="191999" y="2251885"/>
            <a:ext cx="117466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000" b="1" dirty="0" err="1"/>
              <a:t>Clusterování</a:t>
            </a:r>
            <a:r>
              <a:rPr lang="cs-CZ" sz="2000" b="1" dirty="0"/>
              <a:t> a sdílení zdrojů</a:t>
            </a:r>
            <a:r>
              <a:rPr lang="cs-CZ" sz="2000" dirty="0"/>
              <a:t>: Pro sdílení zdrojů a koordinaci mezi zařízeními v distribuovaném uložišti se využívají technologie jako </a:t>
            </a:r>
            <a:r>
              <a:rPr lang="cs-CZ" sz="2000" dirty="0" err="1"/>
              <a:t>clusterování</a:t>
            </a:r>
            <a:r>
              <a:rPr lang="cs-CZ" sz="2000" dirty="0"/>
              <a:t> (např. Pacemaker, </a:t>
            </a:r>
            <a:r>
              <a:rPr lang="cs-CZ" sz="2000" dirty="0" err="1"/>
              <a:t>Heartbeat</a:t>
            </a:r>
            <a:r>
              <a:rPr lang="cs-CZ" sz="2000" dirty="0"/>
              <a:t>) a sdílené síťové souborové systémy (např. GFS2, Lustre). Tyto technologie zajišťují správu a synchronizaci zdrojů mezi zařízeními.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000" b="1" dirty="0"/>
              <a:t>Protokoly pro komunikaci</a:t>
            </a:r>
            <a:r>
              <a:rPr lang="cs-CZ" sz="2000" dirty="0"/>
              <a:t>: V rámci distribuovaných uložišť se využívají různé protokoly pro komunikaci mezi zařízeními, jako jsou TCP/IP, UDP (User Datagram </a:t>
            </a:r>
            <a:r>
              <a:rPr lang="cs-CZ" sz="2000" dirty="0" err="1"/>
              <a:t>Protocol</a:t>
            </a:r>
            <a:r>
              <a:rPr lang="cs-CZ" sz="2000" dirty="0"/>
              <a:t>) a RPC (</a:t>
            </a:r>
            <a:r>
              <a:rPr lang="cs-CZ" sz="2000" dirty="0" err="1"/>
              <a:t>Remote</a:t>
            </a:r>
            <a:r>
              <a:rPr lang="cs-CZ" sz="2000" dirty="0"/>
              <a:t> </a:t>
            </a:r>
            <a:r>
              <a:rPr lang="cs-CZ" sz="2000" dirty="0" err="1"/>
              <a:t>Procedure</a:t>
            </a:r>
            <a:r>
              <a:rPr lang="cs-CZ" sz="2000" dirty="0"/>
              <a:t> Call). Tyto protokoly umožňují přenos dat, řízení spojení a koordinaci operací mezi jednotlivými uzly distribuovaného uložiště.</a:t>
            </a:r>
          </a:p>
        </p:txBody>
      </p:sp>
    </p:spTree>
    <p:extLst>
      <p:ext uri="{BB962C8B-B14F-4D97-AF65-F5344CB8AC3E}">
        <p14:creationId xmlns:p14="http://schemas.microsoft.com/office/powerpoint/2010/main" val="3560136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1573</Words>
  <Application>Microsoft Office PowerPoint</Application>
  <PresentationFormat>Širokoúhlá obrazovka</PresentationFormat>
  <Paragraphs>110</Paragraphs>
  <Slides>15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Jakub Nový</dc:creator>
  <cp:lastModifiedBy>Jakub Nový</cp:lastModifiedBy>
  <cp:revision>22</cp:revision>
  <dcterms:created xsi:type="dcterms:W3CDTF">2023-05-26T23:42:25Z</dcterms:created>
  <dcterms:modified xsi:type="dcterms:W3CDTF">2023-05-27T00:42:46Z</dcterms:modified>
</cp:coreProperties>
</file>