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4" r:id="rId2"/>
    <p:sldId id="335" r:id="rId3"/>
    <p:sldId id="339" r:id="rId4"/>
    <p:sldId id="354" r:id="rId5"/>
    <p:sldId id="355" r:id="rId6"/>
    <p:sldId id="337" r:id="rId7"/>
    <p:sldId id="356" r:id="rId8"/>
    <p:sldId id="344" r:id="rId9"/>
    <p:sldId id="357" r:id="rId10"/>
    <p:sldId id="358" r:id="rId11"/>
    <p:sldId id="359" r:id="rId12"/>
    <p:sldId id="360" r:id="rId13"/>
    <p:sldId id="361" r:id="rId14"/>
    <p:sldId id="362" r:id="rId15"/>
    <p:sldId id="343" r:id="rId16"/>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D91C409-9B81-231D-E8BB-431708D4612D}"/>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5D009833-F86C-C3EF-099E-36C7ED9FD4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D716ADDC-BF2D-5848-B6FE-43AB831E995A}"/>
              </a:ext>
            </a:extLst>
          </p:cNvPr>
          <p:cNvSpPr>
            <a:spLocks noGrp="1"/>
          </p:cNvSpPr>
          <p:nvPr>
            <p:ph type="dt" sz="half" idx="10"/>
          </p:nvPr>
        </p:nvSpPr>
        <p:spPr/>
        <p:txBody>
          <a:bodyPr/>
          <a:lstStyle/>
          <a:p>
            <a:fld id="{459CA4C2-6B98-4668-BCA5-4A0567576965}" type="datetimeFigureOut">
              <a:rPr lang="cs-CZ" smtClean="0"/>
              <a:t>27.05.2023</a:t>
            </a:fld>
            <a:endParaRPr lang="cs-CZ"/>
          </a:p>
        </p:txBody>
      </p:sp>
      <p:sp>
        <p:nvSpPr>
          <p:cNvPr id="5" name="Zástupný symbol pro zápatí 4">
            <a:extLst>
              <a:ext uri="{FF2B5EF4-FFF2-40B4-BE49-F238E27FC236}">
                <a16:creationId xmlns:a16="http://schemas.microsoft.com/office/drawing/2014/main" id="{D34DA6F8-C4BE-6748-156E-E591DCAAD2A2}"/>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5CEF5F8C-3DC0-12A2-D379-86E714F33C17}"/>
              </a:ext>
            </a:extLst>
          </p:cNvPr>
          <p:cNvSpPr>
            <a:spLocks noGrp="1"/>
          </p:cNvSpPr>
          <p:nvPr>
            <p:ph type="sldNum" sz="quarter" idx="12"/>
          </p:nvPr>
        </p:nvSpPr>
        <p:spPr/>
        <p:txBody>
          <a:bodyPr/>
          <a:lstStyle/>
          <a:p>
            <a:fld id="{224A384B-5563-43CF-8256-4D2340B3ADBC}" type="slidenum">
              <a:rPr lang="cs-CZ" smtClean="0"/>
              <a:t>‹#›</a:t>
            </a:fld>
            <a:endParaRPr lang="cs-CZ"/>
          </a:p>
        </p:txBody>
      </p:sp>
    </p:spTree>
    <p:extLst>
      <p:ext uri="{BB962C8B-B14F-4D97-AF65-F5344CB8AC3E}">
        <p14:creationId xmlns:p14="http://schemas.microsoft.com/office/powerpoint/2010/main" val="217762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F0F95CB-BA56-7A46-8D6B-6D06B51D624E}"/>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3FC76D35-D5CE-A3EB-6A25-83A05AC6D8CD}"/>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F4509CD4-FE21-BEAC-ED97-DE32E221409D}"/>
              </a:ext>
            </a:extLst>
          </p:cNvPr>
          <p:cNvSpPr>
            <a:spLocks noGrp="1"/>
          </p:cNvSpPr>
          <p:nvPr>
            <p:ph type="dt" sz="half" idx="10"/>
          </p:nvPr>
        </p:nvSpPr>
        <p:spPr/>
        <p:txBody>
          <a:bodyPr/>
          <a:lstStyle/>
          <a:p>
            <a:fld id="{459CA4C2-6B98-4668-BCA5-4A0567576965}" type="datetimeFigureOut">
              <a:rPr lang="cs-CZ" smtClean="0"/>
              <a:t>27.05.2023</a:t>
            </a:fld>
            <a:endParaRPr lang="cs-CZ"/>
          </a:p>
        </p:txBody>
      </p:sp>
      <p:sp>
        <p:nvSpPr>
          <p:cNvPr id="5" name="Zástupný symbol pro zápatí 4">
            <a:extLst>
              <a:ext uri="{FF2B5EF4-FFF2-40B4-BE49-F238E27FC236}">
                <a16:creationId xmlns:a16="http://schemas.microsoft.com/office/drawing/2014/main" id="{EB82251C-02E2-3D7C-A05A-243CF2820B6A}"/>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2B3CB267-14FD-C829-47CE-34D0068CDBC3}"/>
              </a:ext>
            </a:extLst>
          </p:cNvPr>
          <p:cNvSpPr>
            <a:spLocks noGrp="1"/>
          </p:cNvSpPr>
          <p:nvPr>
            <p:ph type="sldNum" sz="quarter" idx="12"/>
          </p:nvPr>
        </p:nvSpPr>
        <p:spPr/>
        <p:txBody>
          <a:bodyPr/>
          <a:lstStyle/>
          <a:p>
            <a:fld id="{224A384B-5563-43CF-8256-4D2340B3ADBC}" type="slidenum">
              <a:rPr lang="cs-CZ" smtClean="0"/>
              <a:t>‹#›</a:t>
            </a:fld>
            <a:endParaRPr lang="cs-CZ"/>
          </a:p>
        </p:txBody>
      </p:sp>
    </p:spTree>
    <p:extLst>
      <p:ext uri="{BB962C8B-B14F-4D97-AF65-F5344CB8AC3E}">
        <p14:creationId xmlns:p14="http://schemas.microsoft.com/office/powerpoint/2010/main" val="147252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1C065538-A5C7-F463-0BE5-BB6A2D85A01E}"/>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70255DCC-0B5C-D138-02C4-9A8926E861C9}"/>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E5060025-3069-2E1F-4569-423EB55F89D1}"/>
              </a:ext>
            </a:extLst>
          </p:cNvPr>
          <p:cNvSpPr>
            <a:spLocks noGrp="1"/>
          </p:cNvSpPr>
          <p:nvPr>
            <p:ph type="dt" sz="half" idx="10"/>
          </p:nvPr>
        </p:nvSpPr>
        <p:spPr/>
        <p:txBody>
          <a:bodyPr/>
          <a:lstStyle/>
          <a:p>
            <a:fld id="{459CA4C2-6B98-4668-BCA5-4A0567576965}" type="datetimeFigureOut">
              <a:rPr lang="cs-CZ" smtClean="0"/>
              <a:t>27.05.2023</a:t>
            </a:fld>
            <a:endParaRPr lang="cs-CZ"/>
          </a:p>
        </p:txBody>
      </p:sp>
      <p:sp>
        <p:nvSpPr>
          <p:cNvPr id="5" name="Zástupný symbol pro zápatí 4">
            <a:extLst>
              <a:ext uri="{FF2B5EF4-FFF2-40B4-BE49-F238E27FC236}">
                <a16:creationId xmlns:a16="http://schemas.microsoft.com/office/drawing/2014/main" id="{DC1A868D-08E5-34F7-56AD-4C4BF17ACC39}"/>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95C6FF81-3793-BCEA-B409-6320ACE61A66}"/>
              </a:ext>
            </a:extLst>
          </p:cNvPr>
          <p:cNvSpPr>
            <a:spLocks noGrp="1"/>
          </p:cNvSpPr>
          <p:nvPr>
            <p:ph type="sldNum" sz="quarter" idx="12"/>
          </p:nvPr>
        </p:nvSpPr>
        <p:spPr/>
        <p:txBody>
          <a:bodyPr/>
          <a:lstStyle/>
          <a:p>
            <a:fld id="{224A384B-5563-43CF-8256-4D2340B3ADBC}" type="slidenum">
              <a:rPr lang="cs-CZ" smtClean="0"/>
              <a:t>‹#›</a:t>
            </a:fld>
            <a:endParaRPr lang="cs-CZ"/>
          </a:p>
        </p:txBody>
      </p:sp>
    </p:spTree>
    <p:extLst>
      <p:ext uri="{BB962C8B-B14F-4D97-AF65-F5344CB8AC3E}">
        <p14:creationId xmlns:p14="http://schemas.microsoft.com/office/powerpoint/2010/main" val="3622914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Video">
    <p:spTree>
      <p:nvGrpSpPr>
        <p:cNvPr id="1" name=""/>
        <p:cNvGrpSpPr/>
        <p:nvPr/>
      </p:nvGrpSpPr>
      <p:grpSpPr>
        <a:xfrm>
          <a:off x="0" y="0"/>
          <a:ext cx="0" cy="0"/>
          <a:chOff x="0" y="0"/>
          <a:chExt cx="0" cy="0"/>
        </a:xfrm>
      </p:grpSpPr>
      <p:sp>
        <p:nvSpPr>
          <p:cNvPr id="5" name="Zástupný objekt multimédií 4">
            <a:extLst>
              <a:ext uri="{FF2B5EF4-FFF2-40B4-BE49-F238E27FC236}">
                <a16:creationId xmlns:a16="http://schemas.microsoft.com/office/drawing/2014/main" id="{C4E817A1-433E-46CC-8119-5A8B513FF7C0}"/>
              </a:ext>
            </a:extLst>
          </p:cNvPr>
          <p:cNvSpPr>
            <a:spLocks noGrp="1"/>
          </p:cNvSpPr>
          <p:nvPr>
            <p:ph type="media" sz="quarter" idx="11"/>
          </p:nvPr>
        </p:nvSpPr>
        <p:spPr>
          <a:xfrm>
            <a:off x="457200" y="391584"/>
            <a:ext cx="7847542" cy="4429125"/>
          </a:xfrm>
          <a:prstGeom prst="rect">
            <a:avLst/>
          </a:prstGeom>
        </p:spPr>
        <p:txBody>
          <a:bodyPr/>
          <a:lstStyle>
            <a:lvl1pPr>
              <a:defRPr>
                <a:latin typeface="+mj-lt"/>
              </a:defRPr>
            </a:lvl1pPr>
          </a:lstStyle>
          <a:p>
            <a:endParaRPr lang="cs-CZ" dirty="0"/>
          </a:p>
        </p:txBody>
      </p:sp>
      <p:sp>
        <p:nvSpPr>
          <p:cNvPr id="3" name="Zástupný text 2">
            <a:extLst>
              <a:ext uri="{FF2B5EF4-FFF2-40B4-BE49-F238E27FC236}">
                <a16:creationId xmlns:a16="http://schemas.microsoft.com/office/drawing/2014/main" id="{704DA317-E38B-420D-AF09-867E7834ABC0}"/>
              </a:ext>
            </a:extLst>
          </p:cNvPr>
          <p:cNvSpPr>
            <a:spLocks noGrp="1"/>
          </p:cNvSpPr>
          <p:nvPr>
            <p:ph type="body" sz="quarter" idx="10" hasCustomPrompt="1"/>
          </p:nvPr>
        </p:nvSpPr>
        <p:spPr>
          <a:xfrm>
            <a:off x="457201" y="4820709"/>
            <a:ext cx="7991475" cy="1489075"/>
          </a:xfrm>
          <a:prstGeom prst="rect">
            <a:avLst/>
          </a:prstGeom>
        </p:spPr>
        <p:txBody>
          <a:bodyPr/>
          <a:lstStyle>
            <a:lvl1pPr>
              <a:buNone/>
              <a:defRPr lang="cs-CZ" sz="3667" kern="1200" spc="220" dirty="0" smtClean="0">
                <a:solidFill>
                  <a:schemeClr val="tx1"/>
                </a:solidFill>
                <a:latin typeface="+mj-lt"/>
                <a:ea typeface="+mn-ea"/>
                <a:cs typeface="+mn-cs"/>
              </a:defRPr>
            </a:lvl1pPr>
          </a:lstStyle>
          <a:p>
            <a:pPr lvl="0"/>
            <a:r>
              <a:rPr lang="cs-CZ" dirty="0"/>
              <a:t>Snímek, který obsahuje video</a:t>
            </a:r>
          </a:p>
          <a:p>
            <a:pPr lvl="0"/>
            <a:endParaRPr lang="cs-CZ" dirty="0"/>
          </a:p>
        </p:txBody>
      </p:sp>
      <p:sp>
        <p:nvSpPr>
          <p:cNvPr id="10" name="TextBox 6">
            <a:extLst>
              <a:ext uri="{FF2B5EF4-FFF2-40B4-BE49-F238E27FC236}">
                <a16:creationId xmlns:a16="http://schemas.microsoft.com/office/drawing/2014/main" id="{A4A41624-4E3A-4457-962C-CBA1E542DB0A}"/>
              </a:ext>
            </a:extLst>
          </p:cNvPr>
          <p:cNvSpPr txBox="1"/>
          <p:nvPr userDrawn="1"/>
        </p:nvSpPr>
        <p:spPr>
          <a:xfrm>
            <a:off x="192000" y="192000"/>
            <a:ext cx="265200"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smtClean="0">
                <a:solidFill>
                  <a:srgbClr val="646567"/>
                </a:solidFill>
                <a:latin typeface="+mj-lt"/>
              </a:rPr>
              <a:pPr>
                <a:lnSpc>
                  <a:spcPts val="1679"/>
                </a:lnSpc>
              </a:pPr>
              <a:t>‹#›</a:t>
            </a:fld>
            <a:endParaRPr lang="en-US" sz="1333" b="1" spc="96" dirty="0">
              <a:solidFill>
                <a:srgbClr val="646567"/>
              </a:solidFill>
              <a:latin typeface="+mj-lt"/>
            </a:endParaRPr>
          </a:p>
        </p:txBody>
      </p:sp>
    </p:spTree>
    <p:extLst>
      <p:ext uri="{BB962C8B-B14F-4D97-AF65-F5344CB8AC3E}">
        <p14:creationId xmlns:p14="http://schemas.microsoft.com/office/powerpoint/2010/main" val="1168530017"/>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0172237-C666-5A77-0B88-92BBC7F4F32C}"/>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3CAA132A-5AD3-BF67-9DDC-F2B4F6AAA64A}"/>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831768AC-4AFF-5B72-B939-8AFC82CC5102}"/>
              </a:ext>
            </a:extLst>
          </p:cNvPr>
          <p:cNvSpPr>
            <a:spLocks noGrp="1"/>
          </p:cNvSpPr>
          <p:nvPr>
            <p:ph type="dt" sz="half" idx="10"/>
          </p:nvPr>
        </p:nvSpPr>
        <p:spPr/>
        <p:txBody>
          <a:bodyPr/>
          <a:lstStyle/>
          <a:p>
            <a:fld id="{459CA4C2-6B98-4668-BCA5-4A0567576965}" type="datetimeFigureOut">
              <a:rPr lang="cs-CZ" smtClean="0"/>
              <a:t>27.05.2023</a:t>
            </a:fld>
            <a:endParaRPr lang="cs-CZ"/>
          </a:p>
        </p:txBody>
      </p:sp>
      <p:sp>
        <p:nvSpPr>
          <p:cNvPr id="5" name="Zástupný symbol pro zápatí 4">
            <a:extLst>
              <a:ext uri="{FF2B5EF4-FFF2-40B4-BE49-F238E27FC236}">
                <a16:creationId xmlns:a16="http://schemas.microsoft.com/office/drawing/2014/main" id="{9603EA21-8CDF-6563-763D-5A08E97265FF}"/>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A99E771A-E4D7-3EFA-33F1-30A53A97E28C}"/>
              </a:ext>
            </a:extLst>
          </p:cNvPr>
          <p:cNvSpPr>
            <a:spLocks noGrp="1"/>
          </p:cNvSpPr>
          <p:nvPr>
            <p:ph type="sldNum" sz="quarter" idx="12"/>
          </p:nvPr>
        </p:nvSpPr>
        <p:spPr/>
        <p:txBody>
          <a:bodyPr/>
          <a:lstStyle/>
          <a:p>
            <a:fld id="{224A384B-5563-43CF-8256-4D2340B3ADBC}" type="slidenum">
              <a:rPr lang="cs-CZ" smtClean="0"/>
              <a:t>‹#›</a:t>
            </a:fld>
            <a:endParaRPr lang="cs-CZ"/>
          </a:p>
        </p:txBody>
      </p:sp>
    </p:spTree>
    <p:extLst>
      <p:ext uri="{BB962C8B-B14F-4D97-AF65-F5344CB8AC3E}">
        <p14:creationId xmlns:p14="http://schemas.microsoft.com/office/powerpoint/2010/main" val="378202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50B5B5-3A19-BBBA-9C75-804F547D93CB}"/>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EAD3CFA7-8392-CF10-8687-0CC5C74B67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18A563BB-D8C2-47E6-849B-FC549C636DDF}"/>
              </a:ext>
            </a:extLst>
          </p:cNvPr>
          <p:cNvSpPr>
            <a:spLocks noGrp="1"/>
          </p:cNvSpPr>
          <p:nvPr>
            <p:ph type="dt" sz="half" idx="10"/>
          </p:nvPr>
        </p:nvSpPr>
        <p:spPr/>
        <p:txBody>
          <a:bodyPr/>
          <a:lstStyle/>
          <a:p>
            <a:fld id="{459CA4C2-6B98-4668-BCA5-4A0567576965}" type="datetimeFigureOut">
              <a:rPr lang="cs-CZ" smtClean="0"/>
              <a:t>27.05.2023</a:t>
            </a:fld>
            <a:endParaRPr lang="cs-CZ"/>
          </a:p>
        </p:txBody>
      </p:sp>
      <p:sp>
        <p:nvSpPr>
          <p:cNvPr id="5" name="Zástupný symbol pro zápatí 4">
            <a:extLst>
              <a:ext uri="{FF2B5EF4-FFF2-40B4-BE49-F238E27FC236}">
                <a16:creationId xmlns:a16="http://schemas.microsoft.com/office/drawing/2014/main" id="{FE33B60B-6291-1656-7866-4CE1ED6A653D}"/>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A10E8826-A9AD-2774-C590-F764C712D934}"/>
              </a:ext>
            </a:extLst>
          </p:cNvPr>
          <p:cNvSpPr>
            <a:spLocks noGrp="1"/>
          </p:cNvSpPr>
          <p:nvPr>
            <p:ph type="sldNum" sz="quarter" idx="12"/>
          </p:nvPr>
        </p:nvSpPr>
        <p:spPr/>
        <p:txBody>
          <a:bodyPr/>
          <a:lstStyle/>
          <a:p>
            <a:fld id="{224A384B-5563-43CF-8256-4D2340B3ADBC}" type="slidenum">
              <a:rPr lang="cs-CZ" smtClean="0"/>
              <a:t>‹#›</a:t>
            </a:fld>
            <a:endParaRPr lang="cs-CZ"/>
          </a:p>
        </p:txBody>
      </p:sp>
    </p:spTree>
    <p:extLst>
      <p:ext uri="{BB962C8B-B14F-4D97-AF65-F5344CB8AC3E}">
        <p14:creationId xmlns:p14="http://schemas.microsoft.com/office/powerpoint/2010/main" val="246591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51E758-06A3-B55A-CBA5-79F88598ED3F}"/>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D16FB96B-36AC-7CE9-DB4A-DE82691460D9}"/>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CB9BA363-9065-0440-49D4-D5EF2FB21783}"/>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D4CCB6EC-ED7E-D554-2E04-33E89D360635}"/>
              </a:ext>
            </a:extLst>
          </p:cNvPr>
          <p:cNvSpPr>
            <a:spLocks noGrp="1"/>
          </p:cNvSpPr>
          <p:nvPr>
            <p:ph type="dt" sz="half" idx="10"/>
          </p:nvPr>
        </p:nvSpPr>
        <p:spPr/>
        <p:txBody>
          <a:bodyPr/>
          <a:lstStyle/>
          <a:p>
            <a:fld id="{459CA4C2-6B98-4668-BCA5-4A0567576965}" type="datetimeFigureOut">
              <a:rPr lang="cs-CZ" smtClean="0"/>
              <a:t>27.05.2023</a:t>
            </a:fld>
            <a:endParaRPr lang="cs-CZ"/>
          </a:p>
        </p:txBody>
      </p:sp>
      <p:sp>
        <p:nvSpPr>
          <p:cNvPr id="6" name="Zástupný symbol pro zápatí 5">
            <a:extLst>
              <a:ext uri="{FF2B5EF4-FFF2-40B4-BE49-F238E27FC236}">
                <a16:creationId xmlns:a16="http://schemas.microsoft.com/office/drawing/2014/main" id="{3B6D554B-58C7-0815-9420-97C56E607CE5}"/>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A93B5ADC-7C49-01B7-3578-58F05AD17D9D}"/>
              </a:ext>
            </a:extLst>
          </p:cNvPr>
          <p:cNvSpPr>
            <a:spLocks noGrp="1"/>
          </p:cNvSpPr>
          <p:nvPr>
            <p:ph type="sldNum" sz="quarter" idx="12"/>
          </p:nvPr>
        </p:nvSpPr>
        <p:spPr/>
        <p:txBody>
          <a:bodyPr/>
          <a:lstStyle/>
          <a:p>
            <a:fld id="{224A384B-5563-43CF-8256-4D2340B3ADBC}" type="slidenum">
              <a:rPr lang="cs-CZ" smtClean="0"/>
              <a:t>‹#›</a:t>
            </a:fld>
            <a:endParaRPr lang="cs-CZ"/>
          </a:p>
        </p:txBody>
      </p:sp>
    </p:spTree>
    <p:extLst>
      <p:ext uri="{BB962C8B-B14F-4D97-AF65-F5344CB8AC3E}">
        <p14:creationId xmlns:p14="http://schemas.microsoft.com/office/powerpoint/2010/main" val="39535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BC21BD9-0203-F40D-21B9-603C92344F61}"/>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1856E7A5-16BF-2F49-7C85-F1B595996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5B16E248-F9E3-721B-5DAC-C142FAB363B5}"/>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38112DC1-5F28-A12A-F81D-76EBF6EF6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DDD20FA1-E8AC-1F69-5B23-3F91B3128C97}"/>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1553740D-D3F2-6819-1DB4-9C6C45C95B3A}"/>
              </a:ext>
            </a:extLst>
          </p:cNvPr>
          <p:cNvSpPr>
            <a:spLocks noGrp="1"/>
          </p:cNvSpPr>
          <p:nvPr>
            <p:ph type="dt" sz="half" idx="10"/>
          </p:nvPr>
        </p:nvSpPr>
        <p:spPr/>
        <p:txBody>
          <a:bodyPr/>
          <a:lstStyle/>
          <a:p>
            <a:fld id="{459CA4C2-6B98-4668-BCA5-4A0567576965}" type="datetimeFigureOut">
              <a:rPr lang="cs-CZ" smtClean="0"/>
              <a:t>27.05.2023</a:t>
            </a:fld>
            <a:endParaRPr lang="cs-CZ"/>
          </a:p>
        </p:txBody>
      </p:sp>
      <p:sp>
        <p:nvSpPr>
          <p:cNvPr id="8" name="Zástupný symbol pro zápatí 7">
            <a:extLst>
              <a:ext uri="{FF2B5EF4-FFF2-40B4-BE49-F238E27FC236}">
                <a16:creationId xmlns:a16="http://schemas.microsoft.com/office/drawing/2014/main" id="{4189B585-A01A-C1D0-F3D9-0B51FDF375CD}"/>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CDDA6939-53FA-F92D-1CF0-EB9C5DF26269}"/>
              </a:ext>
            </a:extLst>
          </p:cNvPr>
          <p:cNvSpPr>
            <a:spLocks noGrp="1"/>
          </p:cNvSpPr>
          <p:nvPr>
            <p:ph type="sldNum" sz="quarter" idx="12"/>
          </p:nvPr>
        </p:nvSpPr>
        <p:spPr/>
        <p:txBody>
          <a:bodyPr/>
          <a:lstStyle/>
          <a:p>
            <a:fld id="{224A384B-5563-43CF-8256-4D2340B3ADBC}" type="slidenum">
              <a:rPr lang="cs-CZ" smtClean="0"/>
              <a:t>‹#›</a:t>
            </a:fld>
            <a:endParaRPr lang="cs-CZ"/>
          </a:p>
        </p:txBody>
      </p:sp>
    </p:spTree>
    <p:extLst>
      <p:ext uri="{BB962C8B-B14F-4D97-AF65-F5344CB8AC3E}">
        <p14:creationId xmlns:p14="http://schemas.microsoft.com/office/powerpoint/2010/main" val="86218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7DD74C9-F0FF-4FA3-B367-43C8BAC5281D}"/>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2916B03B-DD43-8F39-330E-5022C3E120F1}"/>
              </a:ext>
            </a:extLst>
          </p:cNvPr>
          <p:cNvSpPr>
            <a:spLocks noGrp="1"/>
          </p:cNvSpPr>
          <p:nvPr>
            <p:ph type="dt" sz="half" idx="10"/>
          </p:nvPr>
        </p:nvSpPr>
        <p:spPr/>
        <p:txBody>
          <a:bodyPr/>
          <a:lstStyle/>
          <a:p>
            <a:fld id="{459CA4C2-6B98-4668-BCA5-4A0567576965}" type="datetimeFigureOut">
              <a:rPr lang="cs-CZ" smtClean="0"/>
              <a:t>27.05.2023</a:t>
            </a:fld>
            <a:endParaRPr lang="cs-CZ"/>
          </a:p>
        </p:txBody>
      </p:sp>
      <p:sp>
        <p:nvSpPr>
          <p:cNvPr id="4" name="Zástupný symbol pro zápatí 3">
            <a:extLst>
              <a:ext uri="{FF2B5EF4-FFF2-40B4-BE49-F238E27FC236}">
                <a16:creationId xmlns:a16="http://schemas.microsoft.com/office/drawing/2014/main" id="{E8E0383E-516C-477E-4EFE-A4300594C8AA}"/>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C3445707-3DAB-4BE4-0B54-F3FC200698CC}"/>
              </a:ext>
            </a:extLst>
          </p:cNvPr>
          <p:cNvSpPr>
            <a:spLocks noGrp="1"/>
          </p:cNvSpPr>
          <p:nvPr>
            <p:ph type="sldNum" sz="quarter" idx="12"/>
          </p:nvPr>
        </p:nvSpPr>
        <p:spPr/>
        <p:txBody>
          <a:bodyPr/>
          <a:lstStyle/>
          <a:p>
            <a:fld id="{224A384B-5563-43CF-8256-4D2340B3ADBC}" type="slidenum">
              <a:rPr lang="cs-CZ" smtClean="0"/>
              <a:t>‹#›</a:t>
            </a:fld>
            <a:endParaRPr lang="cs-CZ"/>
          </a:p>
        </p:txBody>
      </p:sp>
    </p:spTree>
    <p:extLst>
      <p:ext uri="{BB962C8B-B14F-4D97-AF65-F5344CB8AC3E}">
        <p14:creationId xmlns:p14="http://schemas.microsoft.com/office/powerpoint/2010/main" val="191528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18B8EDDD-6005-AC6D-9217-9B988DC07E3F}"/>
              </a:ext>
            </a:extLst>
          </p:cNvPr>
          <p:cNvSpPr>
            <a:spLocks noGrp="1"/>
          </p:cNvSpPr>
          <p:nvPr>
            <p:ph type="dt" sz="half" idx="10"/>
          </p:nvPr>
        </p:nvSpPr>
        <p:spPr/>
        <p:txBody>
          <a:bodyPr/>
          <a:lstStyle/>
          <a:p>
            <a:fld id="{459CA4C2-6B98-4668-BCA5-4A0567576965}" type="datetimeFigureOut">
              <a:rPr lang="cs-CZ" smtClean="0"/>
              <a:t>27.05.2023</a:t>
            </a:fld>
            <a:endParaRPr lang="cs-CZ"/>
          </a:p>
        </p:txBody>
      </p:sp>
      <p:sp>
        <p:nvSpPr>
          <p:cNvPr id="3" name="Zástupný symbol pro zápatí 2">
            <a:extLst>
              <a:ext uri="{FF2B5EF4-FFF2-40B4-BE49-F238E27FC236}">
                <a16:creationId xmlns:a16="http://schemas.microsoft.com/office/drawing/2014/main" id="{D446BD55-F831-9CFC-F374-C6B09E1085EE}"/>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A3C388E8-906B-43BE-B258-E36649397CC6}"/>
              </a:ext>
            </a:extLst>
          </p:cNvPr>
          <p:cNvSpPr>
            <a:spLocks noGrp="1"/>
          </p:cNvSpPr>
          <p:nvPr>
            <p:ph type="sldNum" sz="quarter" idx="12"/>
          </p:nvPr>
        </p:nvSpPr>
        <p:spPr/>
        <p:txBody>
          <a:bodyPr/>
          <a:lstStyle/>
          <a:p>
            <a:fld id="{224A384B-5563-43CF-8256-4D2340B3ADBC}" type="slidenum">
              <a:rPr lang="cs-CZ" smtClean="0"/>
              <a:t>‹#›</a:t>
            </a:fld>
            <a:endParaRPr lang="cs-CZ"/>
          </a:p>
        </p:txBody>
      </p:sp>
    </p:spTree>
    <p:extLst>
      <p:ext uri="{BB962C8B-B14F-4D97-AF65-F5344CB8AC3E}">
        <p14:creationId xmlns:p14="http://schemas.microsoft.com/office/powerpoint/2010/main" val="97681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B9DA502-1149-0246-9D10-86256A763E28}"/>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6D1739BC-8FB0-D3F0-DD2D-130FF2058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BC2A4892-1CB1-E670-89E4-C5ADE1FF6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B5C9E0EB-8191-DDC7-58BB-4AD34F5788D5}"/>
              </a:ext>
            </a:extLst>
          </p:cNvPr>
          <p:cNvSpPr>
            <a:spLocks noGrp="1"/>
          </p:cNvSpPr>
          <p:nvPr>
            <p:ph type="dt" sz="half" idx="10"/>
          </p:nvPr>
        </p:nvSpPr>
        <p:spPr/>
        <p:txBody>
          <a:bodyPr/>
          <a:lstStyle/>
          <a:p>
            <a:fld id="{459CA4C2-6B98-4668-BCA5-4A0567576965}" type="datetimeFigureOut">
              <a:rPr lang="cs-CZ" smtClean="0"/>
              <a:t>27.05.2023</a:t>
            </a:fld>
            <a:endParaRPr lang="cs-CZ"/>
          </a:p>
        </p:txBody>
      </p:sp>
      <p:sp>
        <p:nvSpPr>
          <p:cNvPr id="6" name="Zástupný symbol pro zápatí 5">
            <a:extLst>
              <a:ext uri="{FF2B5EF4-FFF2-40B4-BE49-F238E27FC236}">
                <a16:creationId xmlns:a16="http://schemas.microsoft.com/office/drawing/2014/main" id="{429B4149-3FAE-B06F-B348-9712688CFA37}"/>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288FCB35-5FA8-D3A7-276B-8B34EA83590D}"/>
              </a:ext>
            </a:extLst>
          </p:cNvPr>
          <p:cNvSpPr>
            <a:spLocks noGrp="1"/>
          </p:cNvSpPr>
          <p:nvPr>
            <p:ph type="sldNum" sz="quarter" idx="12"/>
          </p:nvPr>
        </p:nvSpPr>
        <p:spPr/>
        <p:txBody>
          <a:bodyPr/>
          <a:lstStyle/>
          <a:p>
            <a:fld id="{224A384B-5563-43CF-8256-4D2340B3ADBC}" type="slidenum">
              <a:rPr lang="cs-CZ" smtClean="0"/>
              <a:t>‹#›</a:t>
            </a:fld>
            <a:endParaRPr lang="cs-CZ"/>
          </a:p>
        </p:txBody>
      </p:sp>
    </p:spTree>
    <p:extLst>
      <p:ext uri="{BB962C8B-B14F-4D97-AF65-F5344CB8AC3E}">
        <p14:creationId xmlns:p14="http://schemas.microsoft.com/office/powerpoint/2010/main" val="315778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880647B-FED0-FE94-1E69-746248D7E012}"/>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D410206B-130C-6110-4B13-DE69666D5B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823D95CE-F048-44AC-F7EA-A814345B9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3E10BEAB-65C2-1EE8-3FA9-395000AEAAA0}"/>
              </a:ext>
            </a:extLst>
          </p:cNvPr>
          <p:cNvSpPr>
            <a:spLocks noGrp="1"/>
          </p:cNvSpPr>
          <p:nvPr>
            <p:ph type="dt" sz="half" idx="10"/>
          </p:nvPr>
        </p:nvSpPr>
        <p:spPr/>
        <p:txBody>
          <a:bodyPr/>
          <a:lstStyle/>
          <a:p>
            <a:fld id="{459CA4C2-6B98-4668-BCA5-4A0567576965}" type="datetimeFigureOut">
              <a:rPr lang="cs-CZ" smtClean="0"/>
              <a:t>27.05.2023</a:t>
            </a:fld>
            <a:endParaRPr lang="cs-CZ"/>
          </a:p>
        </p:txBody>
      </p:sp>
      <p:sp>
        <p:nvSpPr>
          <p:cNvPr id="6" name="Zástupný symbol pro zápatí 5">
            <a:extLst>
              <a:ext uri="{FF2B5EF4-FFF2-40B4-BE49-F238E27FC236}">
                <a16:creationId xmlns:a16="http://schemas.microsoft.com/office/drawing/2014/main" id="{2D320EBC-788C-F362-7E58-0284B2C3AA41}"/>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B26420DF-AE9A-A7A0-18C0-C02A6BE01DBA}"/>
              </a:ext>
            </a:extLst>
          </p:cNvPr>
          <p:cNvSpPr>
            <a:spLocks noGrp="1"/>
          </p:cNvSpPr>
          <p:nvPr>
            <p:ph type="sldNum" sz="quarter" idx="12"/>
          </p:nvPr>
        </p:nvSpPr>
        <p:spPr/>
        <p:txBody>
          <a:bodyPr/>
          <a:lstStyle/>
          <a:p>
            <a:fld id="{224A384B-5563-43CF-8256-4D2340B3ADBC}" type="slidenum">
              <a:rPr lang="cs-CZ" smtClean="0"/>
              <a:t>‹#›</a:t>
            </a:fld>
            <a:endParaRPr lang="cs-CZ"/>
          </a:p>
        </p:txBody>
      </p:sp>
    </p:spTree>
    <p:extLst>
      <p:ext uri="{BB962C8B-B14F-4D97-AF65-F5344CB8AC3E}">
        <p14:creationId xmlns:p14="http://schemas.microsoft.com/office/powerpoint/2010/main" val="3267831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E3BB7F1F-FB70-BF65-A7B6-61867467F2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4B308C9F-BAC3-EEC8-2C61-75CD2315E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5800BE88-F5CB-82A7-FC18-B0A2B740E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CA4C2-6B98-4668-BCA5-4A0567576965}" type="datetimeFigureOut">
              <a:rPr lang="cs-CZ" smtClean="0"/>
              <a:t>27.05.2023</a:t>
            </a:fld>
            <a:endParaRPr lang="cs-CZ"/>
          </a:p>
        </p:txBody>
      </p:sp>
      <p:sp>
        <p:nvSpPr>
          <p:cNvPr id="5" name="Zástupný symbol pro zápatí 4">
            <a:extLst>
              <a:ext uri="{FF2B5EF4-FFF2-40B4-BE49-F238E27FC236}">
                <a16:creationId xmlns:a16="http://schemas.microsoft.com/office/drawing/2014/main" id="{1E0C5C5C-C5FF-0EF3-A6F7-A5D4F65830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AF8176FE-A302-C8B8-77D4-06125D099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A384B-5563-43CF-8256-4D2340B3ADBC}" type="slidenum">
              <a:rPr lang="cs-CZ" smtClean="0"/>
              <a:t>‹#›</a:t>
            </a:fld>
            <a:endParaRPr lang="cs-CZ"/>
          </a:p>
        </p:txBody>
      </p:sp>
    </p:spTree>
    <p:extLst>
      <p:ext uri="{BB962C8B-B14F-4D97-AF65-F5344CB8AC3E}">
        <p14:creationId xmlns:p14="http://schemas.microsoft.com/office/powerpoint/2010/main" val="2952554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hyperlink" Target="https://blog.min.io/erasure-coding/" TargetMode="External"/><Relationship Id="rId3" Type="http://schemas.openxmlformats.org/officeDocument/2006/relationships/hyperlink" Target="https://www.druva.com/glossary/what-is-data-archiving-definition-and-related-faqs" TargetMode="External"/><Relationship Id="rId7" Type="http://schemas.openxmlformats.org/officeDocument/2006/relationships/hyperlink" Target="https://blog.fileformat.com/2021/09/03/lossy-and-lossless-compression-algorithms/" TargetMode="Externa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https://dzone.com/articles/crunch-time-10-best-compression-algorithms" TargetMode="External"/><Relationship Id="rId5" Type="http://schemas.openxmlformats.org/officeDocument/2006/relationships/hyperlink" Target="https://en.wikipedia.org/wiki/Data_compression" TargetMode="External"/><Relationship Id="rId4" Type="http://schemas.openxmlformats.org/officeDocument/2006/relationships/hyperlink" Target="https://www.dataprotection.ie/en/individuals/data-protection-basics/principles-data-protection" TargetMode="External"/><Relationship Id="rId9" Type="http://schemas.openxmlformats.org/officeDocument/2006/relationships/hyperlink" Target="https://stonefly.com/blog/understanding-erasure-cod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F7FD901-3DA1-4DE3-B71B-2312CFFF3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13008000" cy="8669872"/>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1</a:t>
            </a:fld>
            <a:endParaRPr lang="en-US" sz="1333" b="1" spc="96" dirty="0">
              <a:solidFill>
                <a:srgbClr val="646567"/>
              </a:solidFill>
              <a:latin typeface="+mj-lt"/>
              <a:cs typeface="Myriad Hebrew" panose="01010101010101010101" pitchFamily="50" charset="-79"/>
            </a:endParaRPr>
          </a:p>
        </p:txBody>
      </p:sp>
      <p:sp>
        <p:nvSpPr>
          <p:cNvPr id="4" name="Obdélník 3">
            <a:extLst>
              <a:ext uri="{FF2B5EF4-FFF2-40B4-BE49-F238E27FC236}">
                <a16:creationId xmlns:a16="http://schemas.microsoft.com/office/drawing/2014/main" id="{6F3F8E8F-4A92-4E8B-9A32-8F396FCA8FAA}"/>
              </a:ext>
            </a:extLst>
          </p:cNvPr>
          <p:cNvSpPr/>
          <p:nvPr/>
        </p:nvSpPr>
        <p:spPr>
          <a:xfrm>
            <a:off x="0" y="0"/>
            <a:ext cx="12826871" cy="7266429"/>
          </a:xfrm>
          <a:prstGeom prst="rect">
            <a:avLst/>
          </a:prstGeom>
          <a:gradFill>
            <a:gsLst>
              <a:gs pos="30000">
                <a:sysClr val="window" lastClr="FFFFFF">
                  <a:alpha val="90000"/>
                </a:sysClr>
              </a:gs>
              <a:gs pos="100000">
                <a:srgbClr val="007481">
                  <a:alpha val="0"/>
                </a:srgbClr>
              </a:gs>
            </a:gsLst>
            <a:lin ang="9600000" scaled="0"/>
          </a:gradFill>
          <a:ln w="25400" cap="flat" cmpd="sng" algn="ctr">
            <a:noFill/>
            <a:prstDash val="solid"/>
          </a:ln>
          <a:effectLst/>
        </p:spPr>
        <p:txBody>
          <a:bodyPr rtlCol="0" anchor="ctr"/>
          <a:lstStyle/>
          <a:p>
            <a:pPr algn="ctr" defTabSz="609630">
              <a:defRPr/>
            </a:pPr>
            <a:endParaRPr lang="cs-CZ" sz="1200" kern="0" dirty="0">
              <a:latin typeface="+mj-lt"/>
              <a:cs typeface="Myriad Hebrew" panose="01010101010101010101" pitchFamily="50" charset="-79"/>
            </a:endParaRPr>
          </a:p>
        </p:txBody>
      </p:sp>
      <p:sp>
        <p:nvSpPr>
          <p:cNvPr id="12" name="Obdélník: se zakulacenými rohy 11">
            <a:extLst>
              <a:ext uri="{FF2B5EF4-FFF2-40B4-BE49-F238E27FC236}">
                <a16:creationId xmlns:a16="http://schemas.microsoft.com/office/drawing/2014/main" id="{7FCE8401-97FD-23AA-6E66-2E937C9F706E}"/>
              </a:ext>
            </a:extLst>
          </p:cNvPr>
          <p:cNvSpPr/>
          <p:nvPr/>
        </p:nvSpPr>
        <p:spPr>
          <a:xfrm>
            <a:off x="612559" y="1260629"/>
            <a:ext cx="11520318" cy="2265308"/>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cs-CZ"/>
          </a:p>
        </p:txBody>
      </p:sp>
      <p:grpSp>
        <p:nvGrpSpPr>
          <p:cNvPr id="5" name="Group 3">
            <a:extLst>
              <a:ext uri="{FF2B5EF4-FFF2-40B4-BE49-F238E27FC236}">
                <a16:creationId xmlns:a16="http://schemas.microsoft.com/office/drawing/2014/main" id="{11F804FB-EFA3-496D-86BC-D0B8DCCFD7B5}"/>
              </a:ext>
            </a:extLst>
          </p:cNvPr>
          <p:cNvGrpSpPr/>
          <p:nvPr/>
        </p:nvGrpSpPr>
        <p:grpSpPr>
          <a:xfrm>
            <a:off x="479377" y="1174261"/>
            <a:ext cx="11520623" cy="1595071"/>
            <a:chOff x="-16075113" y="-161926"/>
            <a:chExt cx="23041245" cy="3190145"/>
          </a:xfrm>
        </p:grpSpPr>
        <p:sp>
          <p:nvSpPr>
            <p:cNvPr id="6" name="TextBox 4">
              <a:extLst>
                <a:ext uri="{FF2B5EF4-FFF2-40B4-BE49-F238E27FC236}">
                  <a16:creationId xmlns:a16="http://schemas.microsoft.com/office/drawing/2014/main" id="{16A33892-C84A-4553-8794-0BA954BA91F4}"/>
                </a:ext>
              </a:extLst>
            </p:cNvPr>
            <p:cNvSpPr txBox="1"/>
            <p:nvPr/>
          </p:nvSpPr>
          <p:spPr>
            <a:xfrm>
              <a:off x="-16075113" y="-161926"/>
              <a:ext cx="23040635" cy="1836788"/>
            </a:xfrm>
            <a:prstGeom prst="rect">
              <a:avLst/>
            </a:prstGeom>
          </p:spPr>
          <p:txBody>
            <a:bodyPr wrap="square" lIns="0" tIns="0" rIns="0" bIns="0" rtlCol="0" anchor="t">
              <a:spAutoFit/>
            </a:bodyPr>
            <a:lstStyle/>
            <a:p>
              <a:pPr algn="r" defTabSz="609630">
                <a:lnSpc>
                  <a:spcPts val="7995"/>
                </a:lnSpc>
                <a:defRPr/>
              </a:pPr>
              <a:r>
                <a:rPr lang="cs-CZ" sz="4400" b="1" kern="0" dirty="0">
                  <a:solidFill>
                    <a:prstClr val="black"/>
                  </a:solidFill>
                  <a:latin typeface="+mj-lt"/>
                  <a:cs typeface="Myriad Hebrew" panose="01010101010101010101" pitchFamily="50" charset="-79"/>
                </a:rPr>
                <a:t>Zálohovací technologie pro infrastrukturní systémy</a:t>
              </a:r>
              <a:endParaRPr lang="en-US" sz="4400" b="1" kern="0" dirty="0">
                <a:solidFill>
                  <a:prstClr val="black"/>
                </a:solidFill>
                <a:latin typeface="+mj-lt"/>
                <a:cs typeface="Myriad Hebrew" panose="01010101010101010101" pitchFamily="50" charset="-79"/>
              </a:endParaRP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0506495" y="1842486"/>
              <a:ext cx="17472627" cy="60959"/>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0" name="TextovéPole 9">
            <a:extLst>
              <a:ext uri="{FF2B5EF4-FFF2-40B4-BE49-F238E27FC236}">
                <a16:creationId xmlns:a16="http://schemas.microsoft.com/office/drawing/2014/main" id="{6AC1DAA7-B057-AFB5-BB0D-5C8F746CE6C7}"/>
              </a:ext>
            </a:extLst>
          </p:cNvPr>
          <p:cNvSpPr txBox="1"/>
          <p:nvPr/>
        </p:nvSpPr>
        <p:spPr>
          <a:xfrm>
            <a:off x="10182687" y="2271053"/>
            <a:ext cx="1755992" cy="707886"/>
          </a:xfrm>
          <a:prstGeom prst="rect">
            <a:avLst/>
          </a:prstGeom>
          <a:noFill/>
        </p:spPr>
        <p:txBody>
          <a:bodyPr wrap="square" rtlCol="0">
            <a:spAutoFit/>
          </a:bodyPr>
          <a:lstStyle/>
          <a:p>
            <a:pPr algn="r"/>
            <a:r>
              <a:rPr lang="cs-CZ" sz="4000" b="1" dirty="0">
                <a:latin typeface="+mj-lt"/>
              </a:rPr>
              <a:t>KI/KDBI</a:t>
            </a:r>
          </a:p>
        </p:txBody>
      </p:sp>
      <p:sp>
        <p:nvSpPr>
          <p:cNvPr id="11" name="TextovéPole 10">
            <a:extLst>
              <a:ext uri="{FF2B5EF4-FFF2-40B4-BE49-F238E27FC236}">
                <a16:creationId xmlns:a16="http://schemas.microsoft.com/office/drawing/2014/main" id="{002EF799-B54E-1020-54CC-B319C8AA7BD7}"/>
              </a:ext>
            </a:extLst>
          </p:cNvPr>
          <p:cNvSpPr txBox="1"/>
          <p:nvPr/>
        </p:nvSpPr>
        <p:spPr>
          <a:xfrm>
            <a:off x="9241654" y="2818051"/>
            <a:ext cx="2697025" cy="707886"/>
          </a:xfrm>
          <a:prstGeom prst="rect">
            <a:avLst/>
          </a:prstGeom>
          <a:noFill/>
        </p:spPr>
        <p:txBody>
          <a:bodyPr wrap="square" rtlCol="0">
            <a:spAutoFit/>
          </a:bodyPr>
          <a:lstStyle/>
          <a:p>
            <a:pPr algn="r"/>
            <a:r>
              <a:rPr lang="cs-CZ" sz="4000" b="1" dirty="0">
                <a:latin typeface="+mj-lt"/>
              </a:rPr>
              <a:t>Jakub Nový</a:t>
            </a:r>
          </a:p>
        </p:txBody>
      </p:sp>
      <p:sp>
        <p:nvSpPr>
          <p:cNvPr id="13" name="TextovéPole 12">
            <a:extLst>
              <a:ext uri="{FF2B5EF4-FFF2-40B4-BE49-F238E27FC236}">
                <a16:creationId xmlns:a16="http://schemas.microsoft.com/office/drawing/2014/main" id="{639973DA-8FA8-82DC-153E-F450C064F325}"/>
              </a:ext>
            </a:extLst>
          </p:cNvPr>
          <p:cNvSpPr txBox="1"/>
          <p:nvPr/>
        </p:nvSpPr>
        <p:spPr>
          <a:xfrm>
            <a:off x="1049353" y="3068467"/>
            <a:ext cx="1276598" cy="369332"/>
          </a:xfrm>
          <a:prstGeom prst="rect">
            <a:avLst/>
          </a:prstGeom>
          <a:noFill/>
        </p:spPr>
        <p:txBody>
          <a:bodyPr wrap="square" rtlCol="0">
            <a:spAutoFit/>
          </a:bodyPr>
          <a:lstStyle/>
          <a:p>
            <a:r>
              <a:rPr lang="cs-CZ" b="1" dirty="0">
                <a:latin typeface="+mj-lt"/>
              </a:rPr>
              <a:t>2023-05-26</a:t>
            </a:r>
          </a:p>
        </p:txBody>
      </p:sp>
    </p:spTree>
    <p:extLst>
      <p:ext uri="{BB962C8B-B14F-4D97-AF65-F5344CB8AC3E}">
        <p14:creationId xmlns:p14="http://schemas.microsoft.com/office/powerpoint/2010/main" val="31023294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10</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260496"/>
            <a:ext cx="11784001" cy="1508836"/>
            <a:chOff x="-16649867" y="10544"/>
            <a:chExt cx="23568001" cy="3017675"/>
          </a:xfrm>
        </p:grpSpPr>
        <p:sp>
          <p:nvSpPr>
            <p:cNvPr id="6" name="TextBox 4">
              <a:extLst>
                <a:ext uri="{FF2B5EF4-FFF2-40B4-BE49-F238E27FC236}">
                  <a16:creationId xmlns:a16="http://schemas.microsoft.com/office/drawing/2014/main" id="{16A33892-C84A-4553-8794-0BA954BA91F4}"/>
                </a:ext>
              </a:extLst>
            </p:cNvPr>
            <p:cNvSpPr txBox="1"/>
            <p:nvPr/>
          </p:nvSpPr>
          <p:spPr>
            <a:xfrm>
              <a:off x="-16588547" y="10544"/>
              <a:ext cx="23493357" cy="1107997"/>
            </a:xfrm>
            <a:prstGeom prst="rect">
              <a:avLst/>
            </a:prstGeom>
          </p:spPr>
          <p:txBody>
            <a:bodyPr wrap="square" lIns="0" tIns="0" rIns="0" bIns="0" rtlCol="0" anchor="t">
              <a:spAutoFit/>
            </a:bodyPr>
            <a:lstStyle/>
            <a:p>
              <a:pPr algn="ctr"/>
              <a:r>
                <a:rPr lang="cs-CZ" sz="3600" b="1" dirty="0"/>
                <a:t>Co jsou komprimační algoritmy a kdy se využívají?</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4154984"/>
          </a:xfrm>
          <a:prstGeom prst="rect">
            <a:avLst/>
          </a:prstGeom>
          <a:noFill/>
        </p:spPr>
        <p:txBody>
          <a:bodyPr wrap="square" rtlCol="0">
            <a:spAutoFit/>
          </a:bodyPr>
          <a:lstStyle/>
          <a:p>
            <a:pPr marL="457200" indent="-457200">
              <a:buFont typeface="Arial" panose="020B0604020202020204" pitchFamily="34" charset="0"/>
              <a:buChar char="•"/>
            </a:pPr>
            <a:r>
              <a:rPr lang="cs-CZ" sz="2400" dirty="0"/>
              <a:t>Existují dva základní typy komprese:</a:t>
            </a:r>
          </a:p>
          <a:p>
            <a:pPr marL="914400" lvl="1" indent="-457200">
              <a:buFont typeface="Wingdings" panose="05000000000000000000" pitchFamily="2" charset="2"/>
              <a:buChar char="§"/>
            </a:pPr>
            <a:r>
              <a:rPr lang="cs-CZ" sz="2000" b="1" dirty="0"/>
              <a:t>Ztrátová komprese (</a:t>
            </a:r>
            <a:r>
              <a:rPr lang="cs-CZ" sz="2000" b="1" dirty="0" err="1"/>
              <a:t>Lossy</a:t>
            </a:r>
            <a:r>
              <a:rPr lang="cs-CZ" sz="2000" b="1" dirty="0"/>
              <a:t>)</a:t>
            </a:r>
            <a:r>
              <a:rPr lang="cs-CZ" sz="2000" dirty="0"/>
              <a:t>: Ztrátová komprese je technika, při které dochází k trvalé ztrátě části informace při kompresi dat. Tento typ komprese se často používá pro média, jako jsou zvukové nebo obrazové soubory, kde drobné ztráty nejsou významné. </a:t>
            </a:r>
          </a:p>
          <a:p>
            <a:pPr marL="1371600" lvl="2" indent="-457200">
              <a:buFont typeface="Wingdings" panose="05000000000000000000" pitchFamily="2" charset="2"/>
              <a:buChar char="Ø"/>
            </a:pPr>
            <a:r>
              <a:rPr lang="cs-CZ" sz="2000" dirty="0"/>
              <a:t>Příklady ztrátových kompresních algoritmů zahrnují JPEG pro obrazová data nebo MP3 pro zvuková data.</a:t>
            </a:r>
          </a:p>
          <a:p>
            <a:pPr marL="914400" lvl="1" indent="-457200">
              <a:buFont typeface="Wingdings" panose="05000000000000000000" pitchFamily="2" charset="2"/>
              <a:buChar char="§"/>
            </a:pPr>
            <a:r>
              <a:rPr lang="cs-CZ" sz="2000" b="1" dirty="0"/>
              <a:t>Bezztrátová komprese (</a:t>
            </a:r>
            <a:r>
              <a:rPr lang="cs-CZ" sz="2000" b="1" dirty="0" err="1"/>
              <a:t>Lossless</a:t>
            </a:r>
            <a:r>
              <a:rPr lang="cs-CZ" sz="2000" b="1" dirty="0"/>
              <a:t>)</a:t>
            </a:r>
            <a:r>
              <a:rPr lang="cs-CZ" sz="2000" dirty="0"/>
              <a:t>: Bezztrátová komprese je technika, která umožňuje obnovení původních dat bez jakékoliv ztráty informace. Tento typ komprese je vhodný pro soubory, které vyžadují přesnou reprodukci původních dat, jako jsou textové soubory nebo programové kódy. Bezztrátové kompresní algoritmy se snaží identifikovat opakující se vzorce nebo redundantní informace v datech a nahradit je kratšími reprezentacemi. </a:t>
            </a:r>
          </a:p>
          <a:p>
            <a:pPr marL="1371600" lvl="2" indent="-457200">
              <a:buFont typeface="Wingdings" panose="05000000000000000000" pitchFamily="2" charset="2"/>
              <a:buChar char="Ø"/>
            </a:pPr>
            <a:r>
              <a:rPr lang="cs-CZ" sz="2000" dirty="0"/>
              <a:t>Příklady bezztrátových kompresních algoritmů zahrnují ZIP pro soubory, PNG pro obrazová data nebo FLAC pro zvuková data.</a:t>
            </a:r>
          </a:p>
        </p:txBody>
      </p:sp>
    </p:spTree>
    <p:extLst>
      <p:ext uri="{BB962C8B-B14F-4D97-AF65-F5344CB8AC3E}">
        <p14:creationId xmlns:p14="http://schemas.microsoft.com/office/powerpoint/2010/main" val="1114069624"/>
      </p:ext>
    </p:extLst>
  </p:cSld>
  <p:clrMapOvr>
    <a:masterClrMapping/>
  </p:clrMapOvr>
  <mc:AlternateContent xmlns:mc="http://schemas.openxmlformats.org/markup-compatibility/2006">
    <mc:Choice xmlns:p14="http://schemas.microsoft.com/office/powerpoint/2010/main" Requires="p14">
      <p:transition spd="slow" p14:dur="15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11</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260496"/>
            <a:ext cx="11784001" cy="1508836"/>
            <a:chOff x="-16649867" y="10544"/>
            <a:chExt cx="23568001" cy="3017675"/>
          </a:xfrm>
        </p:grpSpPr>
        <p:sp>
          <p:nvSpPr>
            <p:cNvPr id="6" name="TextBox 4">
              <a:extLst>
                <a:ext uri="{FF2B5EF4-FFF2-40B4-BE49-F238E27FC236}">
                  <a16:creationId xmlns:a16="http://schemas.microsoft.com/office/drawing/2014/main" id="{16A33892-C84A-4553-8794-0BA954BA91F4}"/>
                </a:ext>
              </a:extLst>
            </p:cNvPr>
            <p:cNvSpPr txBox="1"/>
            <p:nvPr/>
          </p:nvSpPr>
          <p:spPr>
            <a:xfrm>
              <a:off x="-16588547" y="10544"/>
              <a:ext cx="23493357" cy="1107997"/>
            </a:xfrm>
            <a:prstGeom prst="rect">
              <a:avLst/>
            </a:prstGeom>
          </p:spPr>
          <p:txBody>
            <a:bodyPr wrap="square" lIns="0" tIns="0" rIns="0" bIns="0" rtlCol="0" anchor="t">
              <a:spAutoFit/>
            </a:bodyPr>
            <a:lstStyle/>
            <a:p>
              <a:pPr algn="ctr"/>
              <a:r>
                <a:rPr lang="cs-CZ" sz="3600" b="1" dirty="0"/>
                <a:t>Co jsou komprimační algoritmy a kdy se využívají?</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3600986"/>
          </a:xfrm>
          <a:prstGeom prst="rect">
            <a:avLst/>
          </a:prstGeom>
          <a:noFill/>
        </p:spPr>
        <p:txBody>
          <a:bodyPr wrap="square" rtlCol="0">
            <a:spAutoFit/>
          </a:bodyPr>
          <a:lstStyle/>
          <a:p>
            <a:pPr marL="457200" indent="-457200">
              <a:buFont typeface="Arial" panose="020B0604020202020204" pitchFamily="34" charset="0"/>
              <a:buChar char="•"/>
            </a:pPr>
            <a:r>
              <a:rPr lang="cs-CZ" sz="2400" dirty="0"/>
              <a:t>Využití komprese dat je rozsáhlé a zahrnuje následující případy:</a:t>
            </a:r>
          </a:p>
          <a:p>
            <a:pPr marL="457200" indent="-457200">
              <a:buFont typeface="Arial" panose="020B0604020202020204" pitchFamily="34" charset="0"/>
              <a:buChar char="•"/>
            </a:pPr>
            <a:endParaRPr lang="cs-CZ" sz="2400" dirty="0"/>
          </a:p>
          <a:p>
            <a:pPr marL="914400" lvl="1" indent="-457200">
              <a:buFont typeface="Arial" panose="020B0604020202020204" pitchFamily="34" charset="0"/>
              <a:buChar char="•"/>
            </a:pPr>
            <a:r>
              <a:rPr lang="cs-CZ" sz="2000" b="1" dirty="0"/>
              <a:t>Úspora úložného prostoru</a:t>
            </a:r>
            <a:r>
              <a:rPr lang="cs-CZ" sz="2000" dirty="0"/>
              <a:t>: Komprese dat umožňuje ušetřit místo na úložišti, což je užitečné zejména při archivaci a zálohování dat.</a:t>
            </a:r>
          </a:p>
          <a:p>
            <a:pPr marL="914400" lvl="1" indent="-457200">
              <a:buFont typeface="Arial" panose="020B0604020202020204" pitchFamily="34" charset="0"/>
              <a:buChar char="•"/>
            </a:pPr>
            <a:endParaRPr lang="cs-CZ" sz="2000" dirty="0"/>
          </a:p>
          <a:p>
            <a:pPr marL="914400" lvl="1" indent="-457200">
              <a:buFont typeface="Arial" panose="020B0604020202020204" pitchFamily="34" charset="0"/>
              <a:buChar char="•"/>
            </a:pPr>
            <a:r>
              <a:rPr lang="cs-CZ" sz="2000" b="1" dirty="0"/>
              <a:t>Rychlejší přenos dat</a:t>
            </a:r>
            <a:r>
              <a:rPr lang="cs-CZ" sz="2000" dirty="0"/>
              <a:t>: Komprese dat snižuje velikost datových souborů, což vede ke snížení času potřebného pro jejich přenos přes síť.</a:t>
            </a:r>
          </a:p>
          <a:p>
            <a:pPr marL="914400" lvl="1" indent="-457200">
              <a:buFont typeface="Arial" panose="020B0604020202020204" pitchFamily="34" charset="0"/>
              <a:buChar char="•"/>
            </a:pPr>
            <a:endParaRPr lang="cs-CZ" sz="2000" dirty="0"/>
          </a:p>
          <a:p>
            <a:pPr marL="914400" lvl="1" indent="-457200">
              <a:buFont typeface="Arial" panose="020B0604020202020204" pitchFamily="34" charset="0"/>
              <a:buChar char="•"/>
            </a:pPr>
            <a:r>
              <a:rPr lang="cs-CZ" sz="2000" b="1" dirty="0"/>
              <a:t>Optimalizace paměti</a:t>
            </a:r>
            <a:r>
              <a:rPr lang="cs-CZ" sz="2000" dirty="0"/>
              <a:t>: V některých případech je komprese dat užitečná pro optimalizaci paměťových nároků, například při ukládání dat v operační paměti nebo při komunikaci mezi zařízeními s omezenou pamětí.</a:t>
            </a:r>
          </a:p>
        </p:txBody>
      </p:sp>
    </p:spTree>
    <p:extLst>
      <p:ext uri="{BB962C8B-B14F-4D97-AF65-F5344CB8AC3E}">
        <p14:creationId xmlns:p14="http://schemas.microsoft.com/office/powerpoint/2010/main" val="3527282626"/>
      </p:ext>
    </p:extLst>
  </p:cSld>
  <p:clrMapOvr>
    <a:masterClrMapping/>
  </p:clrMapOvr>
  <mc:AlternateContent xmlns:mc="http://schemas.openxmlformats.org/markup-compatibility/2006">
    <mc:Choice xmlns:p14="http://schemas.microsoft.com/office/powerpoint/2010/main" Requires="p14">
      <p:transition spd="slow" p14:dur="15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12</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013641"/>
            <a:ext cx="11784001" cy="1755691"/>
            <a:chOff x="-16649867" y="-483166"/>
            <a:chExt cx="23568001" cy="3511385"/>
          </a:xfrm>
        </p:grpSpPr>
        <p:sp>
          <p:nvSpPr>
            <p:cNvPr id="6" name="TextBox 4">
              <a:extLst>
                <a:ext uri="{FF2B5EF4-FFF2-40B4-BE49-F238E27FC236}">
                  <a16:creationId xmlns:a16="http://schemas.microsoft.com/office/drawing/2014/main" id="{16A33892-C84A-4553-8794-0BA954BA91F4}"/>
                </a:ext>
              </a:extLst>
            </p:cNvPr>
            <p:cNvSpPr txBox="1"/>
            <p:nvPr/>
          </p:nvSpPr>
          <p:spPr>
            <a:xfrm>
              <a:off x="-16588547" y="-483166"/>
              <a:ext cx="23493357" cy="2215994"/>
            </a:xfrm>
            <a:prstGeom prst="rect">
              <a:avLst/>
            </a:prstGeom>
          </p:spPr>
          <p:txBody>
            <a:bodyPr wrap="square" lIns="0" tIns="0" rIns="0" bIns="0" rtlCol="0" anchor="t">
              <a:spAutoFit/>
            </a:bodyPr>
            <a:lstStyle/>
            <a:p>
              <a:pPr algn="ctr"/>
              <a:r>
                <a:rPr lang="cs-CZ" sz="3600" b="1" dirty="0"/>
                <a:t>Jakou technologii je vhodné využít pro zajištění více četných archivů a proč?</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830997"/>
          </a:xfrm>
          <a:prstGeom prst="rect">
            <a:avLst/>
          </a:prstGeom>
          <a:noFill/>
        </p:spPr>
        <p:txBody>
          <a:bodyPr wrap="square" rtlCol="0">
            <a:spAutoFit/>
          </a:bodyPr>
          <a:lstStyle/>
          <a:p>
            <a:pPr marL="457200" indent="-457200">
              <a:buFont typeface="Arial" panose="020B0604020202020204" pitchFamily="34" charset="0"/>
              <a:buChar char="•"/>
            </a:pPr>
            <a:r>
              <a:rPr lang="cs-CZ" sz="2400" b="1" dirty="0" err="1"/>
              <a:t>Erasure</a:t>
            </a:r>
            <a:r>
              <a:rPr lang="cs-CZ" sz="2400" b="1" dirty="0"/>
              <a:t> </a:t>
            </a:r>
            <a:r>
              <a:rPr lang="cs-CZ" sz="2400" b="1" dirty="0" err="1"/>
              <a:t>coding</a:t>
            </a:r>
            <a:r>
              <a:rPr lang="cs-CZ" sz="2400" b="1" dirty="0"/>
              <a:t> </a:t>
            </a:r>
            <a:r>
              <a:rPr lang="cs-CZ" sz="2400" dirty="0"/>
              <a:t>je metoda pro redundanci dat, která umožňuje rozdělit data na menší kousky, zakódovat je a distribuovat mezi různá úložiště nebo servery.</a:t>
            </a:r>
          </a:p>
        </p:txBody>
      </p:sp>
    </p:spTree>
    <p:extLst>
      <p:ext uri="{BB962C8B-B14F-4D97-AF65-F5344CB8AC3E}">
        <p14:creationId xmlns:p14="http://schemas.microsoft.com/office/powerpoint/2010/main" val="3275286200"/>
      </p:ext>
    </p:extLst>
  </p:cSld>
  <p:clrMapOvr>
    <a:masterClrMapping/>
  </p:clrMapOvr>
  <mc:AlternateContent xmlns:mc="http://schemas.openxmlformats.org/markup-compatibility/2006">
    <mc:Choice xmlns:p14="http://schemas.microsoft.com/office/powerpoint/2010/main" Requires="p14">
      <p:transition spd="slow" p14:dur="15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13</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013641"/>
            <a:ext cx="11784001" cy="1755691"/>
            <a:chOff x="-16649867" y="-483166"/>
            <a:chExt cx="23568001" cy="3511385"/>
          </a:xfrm>
        </p:grpSpPr>
        <p:sp>
          <p:nvSpPr>
            <p:cNvPr id="6" name="TextBox 4">
              <a:extLst>
                <a:ext uri="{FF2B5EF4-FFF2-40B4-BE49-F238E27FC236}">
                  <a16:creationId xmlns:a16="http://schemas.microsoft.com/office/drawing/2014/main" id="{16A33892-C84A-4553-8794-0BA954BA91F4}"/>
                </a:ext>
              </a:extLst>
            </p:cNvPr>
            <p:cNvSpPr txBox="1"/>
            <p:nvPr/>
          </p:nvSpPr>
          <p:spPr>
            <a:xfrm>
              <a:off x="-16588547" y="-483166"/>
              <a:ext cx="23493357" cy="2215994"/>
            </a:xfrm>
            <a:prstGeom prst="rect">
              <a:avLst/>
            </a:prstGeom>
          </p:spPr>
          <p:txBody>
            <a:bodyPr wrap="square" lIns="0" tIns="0" rIns="0" bIns="0" rtlCol="0" anchor="t">
              <a:spAutoFit/>
            </a:bodyPr>
            <a:lstStyle/>
            <a:p>
              <a:pPr algn="ctr"/>
              <a:r>
                <a:rPr lang="cs-CZ" sz="3600" b="1" dirty="0"/>
                <a:t>Jakou technologii je vhodné využít pro zajištění více četných archivů a proč?</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3970318"/>
          </a:xfrm>
          <a:prstGeom prst="rect">
            <a:avLst/>
          </a:prstGeom>
          <a:noFill/>
        </p:spPr>
        <p:txBody>
          <a:bodyPr wrap="square" rtlCol="0">
            <a:spAutoFit/>
          </a:bodyPr>
          <a:lstStyle/>
          <a:p>
            <a:pPr marL="457200" indent="-457200">
              <a:buFont typeface="Arial" panose="020B0604020202020204" pitchFamily="34" charset="0"/>
              <a:buChar char="•"/>
            </a:pPr>
            <a:r>
              <a:rPr lang="cs-CZ" sz="2400" dirty="0"/>
              <a:t>Existuje několik důvodů, proč je </a:t>
            </a:r>
            <a:r>
              <a:rPr lang="cs-CZ" sz="2400" dirty="0" err="1"/>
              <a:t>erasure</a:t>
            </a:r>
            <a:r>
              <a:rPr lang="cs-CZ" sz="2400" dirty="0"/>
              <a:t> </a:t>
            </a:r>
            <a:r>
              <a:rPr lang="cs-CZ" sz="2400" dirty="0" err="1"/>
              <a:t>coding</a:t>
            </a:r>
            <a:r>
              <a:rPr lang="cs-CZ" sz="2400" dirty="0"/>
              <a:t> vhodnou technologií pro více četné archivy:</a:t>
            </a:r>
          </a:p>
          <a:p>
            <a:pPr marL="457200" indent="-457200">
              <a:buFont typeface="Arial" panose="020B0604020202020204" pitchFamily="34" charset="0"/>
              <a:buChar char="•"/>
            </a:pPr>
            <a:endParaRPr lang="cs-CZ" sz="2400" dirty="0"/>
          </a:p>
          <a:p>
            <a:pPr marL="914400" lvl="1" indent="-457200">
              <a:buFont typeface="Wingdings" panose="05000000000000000000" pitchFamily="2" charset="2"/>
              <a:buChar char="§"/>
            </a:pPr>
            <a:r>
              <a:rPr lang="cs-CZ" sz="2000" b="1" dirty="0"/>
              <a:t>Odolnost proti výpadkům</a:t>
            </a:r>
            <a:r>
              <a:rPr lang="cs-CZ" sz="2000" dirty="0"/>
              <a:t>: </a:t>
            </a:r>
            <a:r>
              <a:rPr lang="cs-CZ" sz="2000" dirty="0" err="1"/>
              <a:t>Erasure</a:t>
            </a:r>
            <a:r>
              <a:rPr lang="cs-CZ" sz="2000" dirty="0"/>
              <a:t> </a:t>
            </a:r>
            <a:r>
              <a:rPr lang="cs-CZ" sz="2000" dirty="0" err="1"/>
              <a:t>coding</a:t>
            </a:r>
            <a:r>
              <a:rPr lang="cs-CZ" sz="2000" dirty="0"/>
              <a:t> umožňuje rozdělit data na několik fragmentů a zakódovat je tak, že lze obnovit původní data z pouze části fragmentů. To znamená, že i když selže některé úložiště nebo server, data lze stále obnovit. </a:t>
            </a:r>
            <a:r>
              <a:rPr lang="cs-CZ" sz="2000" dirty="0" err="1"/>
              <a:t>Erasure</a:t>
            </a:r>
            <a:r>
              <a:rPr lang="cs-CZ" sz="2000" dirty="0"/>
              <a:t> </a:t>
            </a:r>
            <a:r>
              <a:rPr lang="cs-CZ" sz="2000" dirty="0" err="1"/>
              <a:t>coding</a:t>
            </a:r>
            <a:r>
              <a:rPr lang="cs-CZ" sz="2000" dirty="0"/>
              <a:t> poskytuje vyšší odolnost proti výpadkům než tradiční metody, jako je zrcadlení dat (RAID 1), které vyžadují redundantní kopie všech dat.</a:t>
            </a:r>
          </a:p>
          <a:p>
            <a:pPr marL="914400" lvl="1" indent="-457200">
              <a:buFont typeface="Wingdings" panose="05000000000000000000" pitchFamily="2" charset="2"/>
              <a:buChar char="§"/>
            </a:pPr>
            <a:endParaRPr lang="cs-CZ" sz="2000" dirty="0"/>
          </a:p>
          <a:p>
            <a:pPr marL="914400" lvl="1" indent="-457200">
              <a:buFont typeface="Wingdings" panose="05000000000000000000" pitchFamily="2" charset="2"/>
              <a:buChar char="§"/>
            </a:pPr>
            <a:r>
              <a:rPr lang="cs-CZ" sz="2000" b="1" dirty="0"/>
              <a:t>Úspora úložného prostoru</a:t>
            </a:r>
            <a:r>
              <a:rPr lang="cs-CZ" sz="2000" dirty="0"/>
              <a:t>: </a:t>
            </a:r>
            <a:r>
              <a:rPr lang="cs-CZ" sz="2000" dirty="0" err="1"/>
              <a:t>Erasure</a:t>
            </a:r>
            <a:r>
              <a:rPr lang="cs-CZ" sz="2000" dirty="0"/>
              <a:t> </a:t>
            </a:r>
            <a:r>
              <a:rPr lang="cs-CZ" sz="2000" dirty="0" err="1"/>
              <a:t>coding</a:t>
            </a:r>
            <a:r>
              <a:rPr lang="cs-CZ" sz="2000" dirty="0"/>
              <a:t> umožňuje dosáhnout větší úspory úložného prostoru ve srovnání s tradičními metodami redundantního ukládání dat. Namísto ukládání plných kopií dat lze použít pouze část fragmentů k obnovení původních dat. To znamená, že lze dosáhnout vyššího poměru mezi velikostí původních dat a spotřebovaným úložným prostorem.</a:t>
            </a:r>
          </a:p>
        </p:txBody>
      </p:sp>
    </p:spTree>
    <p:extLst>
      <p:ext uri="{BB962C8B-B14F-4D97-AF65-F5344CB8AC3E}">
        <p14:creationId xmlns:p14="http://schemas.microsoft.com/office/powerpoint/2010/main" val="4246324482"/>
      </p:ext>
    </p:extLst>
  </p:cSld>
  <p:clrMapOvr>
    <a:masterClrMapping/>
  </p:clrMapOvr>
  <mc:AlternateContent xmlns:mc="http://schemas.openxmlformats.org/markup-compatibility/2006">
    <mc:Choice xmlns:p14="http://schemas.microsoft.com/office/powerpoint/2010/main" Requires="p14">
      <p:transition spd="slow" p14:dur="15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14</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013641"/>
            <a:ext cx="11784001" cy="1755691"/>
            <a:chOff x="-16649867" y="-483166"/>
            <a:chExt cx="23568001" cy="3511385"/>
          </a:xfrm>
        </p:grpSpPr>
        <p:sp>
          <p:nvSpPr>
            <p:cNvPr id="6" name="TextBox 4">
              <a:extLst>
                <a:ext uri="{FF2B5EF4-FFF2-40B4-BE49-F238E27FC236}">
                  <a16:creationId xmlns:a16="http://schemas.microsoft.com/office/drawing/2014/main" id="{16A33892-C84A-4553-8794-0BA954BA91F4}"/>
                </a:ext>
              </a:extLst>
            </p:cNvPr>
            <p:cNvSpPr txBox="1"/>
            <p:nvPr/>
          </p:nvSpPr>
          <p:spPr>
            <a:xfrm>
              <a:off x="-16588547" y="-483166"/>
              <a:ext cx="23493357" cy="2215994"/>
            </a:xfrm>
            <a:prstGeom prst="rect">
              <a:avLst/>
            </a:prstGeom>
          </p:spPr>
          <p:txBody>
            <a:bodyPr wrap="square" lIns="0" tIns="0" rIns="0" bIns="0" rtlCol="0" anchor="t">
              <a:spAutoFit/>
            </a:bodyPr>
            <a:lstStyle/>
            <a:p>
              <a:pPr algn="ctr"/>
              <a:r>
                <a:rPr lang="cs-CZ" sz="3600" b="1" dirty="0"/>
                <a:t>Jakou technologii je vhodné využít pro zajištění více četných archivů a proč?</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3724096"/>
          </a:xfrm>
          <a:prstGeom prst="rect">
            <a:avLst/>
          </a:prstGeom>
          <a:noFill/>
        </p:spPr>
        <p:txBody>
          <a:bodyPr wrap="square" rtlCol="0">
            <a:spAutoFit/>
          </a:bodyPr>
          <a:lstStyle/>
          <a:p>
            <a:pPr marL="457200" indent="-457200">
              <a:buFont typeface="Arial" panose="020B0604020202020204" pitchFamily="34" charset="0"/>
              <a:buChar char="•"/>
            </a:pPr>
            <a:r>
              <a:rPr lang="cs-CZ" sz="2400" dirty="0"/>
              <a:t>Existuje několik důvodů, proč je </a:t>
            </a:r>
            <a:r>
              <a:rPr lang="cs-CZ" sz="2400" dirty="0" err="1"/>
              <a:t>erasure</a:t>
            </a:r>
            <a:r>
              <a:rPr lang="cs-CZ" sz="2400" dirty="0"/>
              <a:t> </a:t>
            </a:r>
            <a:r>
              <a:rPr lang="cs-CZ" sz="2400" dirty="0" err="1"/>
              <a:t>coding</a:t>
            </a:r>
            <a:r>
              <a:rPr lang="cs-CZ" sz="2400" dirty="0"/>
              <a:t> vhodnou technologií pro více četné archivy:</a:t>
            </a:r>
          </a:p>
          <a:p>
            <a:pPr marL="457200" indent="-457200">
              <a:buFont typeface="Arial" panose="020B0604020202020204" pitchFamily="34" charset="0"/>
              <a:buChar char="•"/>
            </a:pPr>
            <a:endParaRPr lang="cs-CZ" sz="2400" dirty="0"/>
          </a:p>
          <a:p>
            <a:pPr marL="914400" lvl="1" indent="-457200">
              <a:buFont typeface="Wingdings" panose="05000000000000000000" pitchFamily="2" charset="2"/>
              <a:buChar char="§"/>
            </a:pPr>
            <a:r>
              <a:rPr lang="cs-CZ" sz="2000" b="1" dirty="0"/>
              <a:t>Efektivní využití šířky pásma</a:t>
            </a:r>
            <a:r>
              <a:rPr lang="cs-CZ" sz="2000" dirty="0"/>
              <a:t>: </a:t>
            </a:r>
            <a:r>
              <a:rPr lang="cs-CZ" sz="2000" dirty="0" err="1"/>
              <a:t>Erasure</a:t>
            </a:r>
            <a:r>
              <a:rPr lang="cs-CZ" sz="2000" dirty="0"/>
              <a:t> </a:t>
            </a:r>
            <a:r>
              <a:rPr lang="cs-CZ" sz="2000" dirty="0" err="1"/>
              <a:t>coding</a:t>
            </a:r>
            <a:r>
              <a:rPr lang="cs-CZ" sz="2000" dirty="0"/>
              <a:t> umožňuje rozdělit data na fragmenty, které lze distribuovat mezi různé servery nebo úložiště. To umožňuje paralelní přenos dat mezi těmito zařízeními, což vede ke zvýšení využití šířky pásma a rychlejšímu přenosu dat.</a:t>
            </a:r>
          </a:p>
          <a:p>
            <a:pPr marL="914400" lvl="1" indent="-457200">
              <a:buFont typeface="Wingdings" panose="05000000000000000000" pitchFamily="2" charset="2"/>
              <a:buChar char="§"/>
            </a:pPr>
            <a:endParaRPr lang="cs-CZ" sz="2000" dirty="0"/>
          </a:p>
          <a:p>
            <a:pPr marL="914400" lvl="1" indent="-457200">
              <a:buFont typeface="Wingdings" panose="05000000000000000000" pitchFamily="2" charset="2"/>
              <a:buChar char="§"/>
            </a:pPr>
            <a:r>
              <a:rPr lang="cs-CZ" sz="2000" b="1" dirty="0"/>
              <a:t>Škálovatelnost</a:t>
            </a:r>
            <a:r>
              <a:rPr lang="cs-CZ" sz="2000" dirty="0"/>
              <a:t>: </a:t>
            </a:r>
            <a:r>
              <a:rPr lang="cs-CZ" sz="2000" dirty="0" err="1"/>
              <a:t>Erasure</a:t>
            </a:r>
            <a:r>
              <a:rPr lang="cs-CZ" sz="2000" dirty="0"/>
              <a:t> </a:t>
            </a:r>
            <a:r>
              <a:rPr lang="cs-CZ" sz="2000" dirty="0" err="1"/>
              <a:t>coding</a:t>
            </a:r>
            <a:r>
              <a:rPr lang="cs-CZ" sz="2000" dirty="0"/>
              <a:t> je dobře škálovatelnou technologií, která umožňuje snadné přidávání dalších úložišť nebo serverů do systému. Lze jednoduše rozšiřovat kapacitu a výkon systému bez nutnosti duplikace všech dat.</a:t>
            </a:r>
          </a:p>
          <a:p>
            <a:pPr marL="914400" lvl="1" indent="-457200">
              <a:buFont typeface="Arial" panose="020B0604020202020204" pitchFamily="34" charset="0"/>
              <a:buChar char="•"/>
            </a:pPr>
            <a:endParaRPr lang="cs-CZ" sz="2400" dirty="0"/>
          </a:p>
        </p:txBody>
      </p:sp>
    </p:spTree>
    <p:extLst>
      <p:ext uri="{BB962C8B-B14F-4D97-AF65-F5344CB8AC3E}">
        <p14:creationId xmlns:p14="http://schemas.microsoft.com/office/powerpoint/2010/main" val="820413267"/>
      </p:ext>
    </p:extLst>
  </p:cSld>
  <p:clrMapOvr>
    <a:masterClrMapping/>
  </p:clrMapOvr>
  <mc:AlternateContent xmlns:mc="http://schemas.openxmlformats.org/markup-compatibility/2006">
    <mc:Choice xmlns:p14="http://schemas.microsoft.com/office/powerpoint/2010/main" Requires="p14">
      <p:transition spd="slow" p14:dur="15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15</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174261"/>
            <a:ext cx="11807695" cy="1595071"/>
            <a:chOff x="-16649867" y="-161926"/>
            <a:chExt cx="23615389" cy="3190145"/>
          </a:xfrm>
        </p:grpSpPr>
        <p:sp>
          <p:nvSpPr>
            <p:cNvPr id="6" name="TextBox 4">
              <a:extLst>
                <a:ext uri="{FF2B5EF4-FFF2-40B4-BE49-F238E27FC236}">
                  <a16:creationId xmlns:a16="http://schemas.microsoft.com/office/drawing/2014/main" id="{16A33892-C84A-4553-8794-0BA954BA91F4}"/>
                </a:ext>
              </a:extLst>
            </p:cNvPr>
            <p:cNvSpPr txBox="1"/>
            <p:nvPr/>
          </p:nvSpPr>
          <p:spPr>
            <a:xfrm>
              <a:off x="-16527835" y="-161926"/>
              <a:ext cx="23493357" cy="1354217"/>
            </a:xfrm>
            <a:prstGeom prst="rect">
              <a:avLst/>
            </a:prstGeom>
          </p:spPr>
          <p:txBody>
            <a:bodyPr wrap="square" lIns="0" tIns="0" rIns="0" bIns="0" rtlCol="0" anchor="t">
              <a:spAutoFit/>
            </a:bodyPr>
            <a:lstStyle/>
            <a:p>
              <a:pPr algn="ctr"/>
              <a:r>
                <a:rPr lang="pl-PL" sz="4400" b="1" dirty="0"/>
                <a:t>Zdroje</a:t>
              </a:r>
              <a:endParaRPr lang="cs-CZ" sz="4400" b="1" dirty="0"/>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2554545"/>
          </a:xfrm>
          <a:prstGeom prst="rect">
            <a:avLst/>
          </a:prstGeom>
          <a:noFill/>
        </p:spPr>
        <p:txBody>
          <a:bodyPr wrap="square" rtlCol="0">
            <a:spAutoFit/>
          </a:bodyPr>
          <a:lstStyle/>
          <a:p>
            <a:pPr marL="457200" indent="-457200">
              <a:buFont typeface="Arial" panose="020B0604020202020204" pitchFamily="34" charset="0"/>
              <a:buChar char="•"/>
            </a:pPr>
            <a:r>
              <a:rPr lang="cs-CZ" sz="2000" dirty="0">
                <a:hlinkClick r:id="rId3"/>
              </a:rPr>
              <a:t>https://www.druva.com/glossary/what-is-data-archiving-definition-and-related-faqs</a:t>
            </a:r>
            <a:endParaRPr lang="cs-CZ" sz="2000" dirty="0"/>
          </a:p>
          <a:p>
            <a:pPr marL="457200" indent="-457200">
              <a:buFont typeface="Arial" panose="020B0604020202020204" pitchFamily="34" charset="0"/>
              <a:buChar char="•"/>
            </a:pPr>
            <a:r>
              <a:rPr lang="cs-CZ" sz="2000" dirty="0">
                <a:hlinkClick r:id="rId4"/>
              </a:rPr>
              <a:t>https://www.dataprotection.ie/en/individuals/data-protection-basics/principles-data-protection</a:t>
            </a:r>
            <a:endParaRPr lang="cs-CZ" sz="2000" dirty="0"/>
          </a:p>
          <a:p>
            <a:pPr marL="457200" indent="-457200">
              <a:buFont typeface="Arial" panose="020B0604020202020204" pitchFamily="34" charset="0"/>
              <a:buChar char="•"/>
            </a:pPr>
            <a:r>
              <a:rPr lang="cs-CZ" sz="2000" dirty="0">
                <a:hlinkClick r:id="rId5"/>
              </a:rPr>
              <a:t>https://en.wikipedia.org/wiki/Data_compression</a:t>
            </a:r>
            <a:endParaRPr lang="cs-CZ" sz="2000" dirty="0"/>
          </a:p>
          <a:p>
            <a:pPr marL="457200" indent="-457200">
              <a:buFont typeface="Arial" panose="020B0604020202020204" pitchFamily="34" charset="0"/>
              <a:buChar char="•"/>
            </a:pPr>
            <a:r>
              <a:rPr lang="cs-CZ" sz="2000" dirty="0">
                <a:hlinkClick r:id="rId6"/>
              </a:rPr>
              <a:t>https://dzone.com/articles/crunch-time-10-best-compression-algorithms</a:t>
            </a:r>
            <a:endParaRPr lang="cs-CZ" sz="2000" dirty="0"/>
          </a:p>
          <a:p>
            <a:pPr marL="457200" indent="-457200">
              <a:buFont typeface="Arial" panose="020B0604020202020204" pitchFamily="34" charset="0"/>
              <a:buChar char="•"/>
            </a:pPr>
            <a:r>
              <a:rPr lang="cs-CZ" sz="2000" dirty="0">
                <a:hlinkClick r:id="rId7"/>
              </a:rPr>
              <a:t>https://blog.fileformat.com/2021/09/03/lossy-and-lossless-compression-algorithms/</a:t>
            </a:r>
            <a:endParaRPr lang="cs-CZ" sz="2000" dirty="0"/>
          </a:p>
          <a:p>
            <a:pPr marL="457200" indent="-457200">
              <a:buFont typeface="Arial" panose="020B0604020202020204" pitchFamily="34" charset="0"/>
              <a:buChar char="•"/>
            </a:pPr>
            <a:r>
              <a:rPr lang="cs-CZ" sz="2000" dirty="0">
                <a:hlinkClick r:id="rId8"/>
              </a:rPr>
              <a:t>https://blog.min.io/erasure-coding/</a:t>
            </a:r>
            <a:endParaRPr lang="cs-CZ" sz="2000" dirty="0"/>
          </a:p>
          <a:p>
            <a:pPr marL="457200" indent="-457200">
              <a:buFont typeface="Arial" panose="020B0604020202020204" pitchFamily="34" charset="0"/>
              <a:buChar char="•"/>
            </a:pPr>
            <a:r>
              <a:rPr lang="cs-CZ" sz="2000">
                <a:hlinkClick r:id="rId9"/>
              </a:rPr>
              <a:t>https</a:t>
            </a:r>
            <a:r>
              <a:rPr lang="cs-CZ" sz="2000" dirty="0">
                <a:hlinkClick r:id="rId9"/>
              </a:rPr>
              <a:t>://stonefly.com/blog</a:t>
            </a:r>
            <a:r>
              <a:rPr lang="cs-CZ" sz="2000">
                <a:hlinkClick r:id="rId9"/>
              </a:rPr>
              <a:t>/understanding-erasure-coding</a:t>
            </a:r>
            <a:endParaRPr lang="cs-CZ" sz="2000" dirty="0"/>
          </a:p>
          <a:p>
            <a:pPr marL="457200" indent="-457200">
              <a:buFont typeface="Arial" panose="020B0604020202020204" pitchFamily="34" charset="0"/>
              <a:buChar char="•"/>
            </a:pPr>
            <a:endParaRPr lang="cs-CZ" sz="2000" dirty="0"/>
          </a:p>
        </p:txBody>
      </p:sp>
    </p:spTree>
    <p:extLst>
      <p:ext uri="{BB962C8B-B14F-4D97-AF65-F5344CB8AC3E}">
        <p14:creationId xmlns:p14="http://schemas.microsoft.com/office/powerpoint/2010/main" val="245806158"/>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2</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174261"/>
            <a:ext cx="11807695" cy="1595071"/>
            <a:chOff x="-16649867" y="-161926"/>
            <a:chExt cx="23615389" cy="3190145"/>
          </a:xfrm>
        </p:grpSpPr>
        <p:sp>
          <p:nvSpPr>
            <p:cNvPr id="6" name="TextBox 4">
              <a:extLst>
                <a:ext uri="{FF2B5EF4-FFF2-40B4-BE49-F238E27FC236}">
                  <a16:creationId xmlns:a16="http://schemas.microsoft.com/office/drawing/2014/main" id="{16A33892-C84A-4553-8794-0BA954BA91F4}"/>
                </a:ext>
              </a:extLst>
            </p:cNvPr>
            <p:cNvSpPr txBox="1"/>
            <p:nvPr/>
          </p:nvSpPr>
          <p:spPr>
            <a:xfrm>
              <a:off x="-16527835" y="-161926"/>
              <a:ext cx="23493357" cy="1900010"/>
            </a:xfrm>
            <a:prstGeom prst="rect">
              <a:avLst/>
            </a:prstGeom>
          </p:spPr>
          <p:txBody>
            <a:bodyPr wrap="square" lIns="0" tIns="0" rIns="0" bIns="0" rtlCol="0" anchor="t">
              <a:spAutoFit/>
            </a:bodyPr>
            <a:lstStyle/>
            <a:p>
              <a:pPr algn="ctr" defTabSz="609630">
                <a:lnSpc>
                  <a:spcPts val="7995"/>
                </a:lnSpc>
                <a:defRPr/>
              </a:pPr>
              <a:r>
                <a:rPr lang="cs-CZ" sz="4400" b="1" kern="0" dirty="0">
                  <a:solidFill>
                    <a:prstClr val="black"/>
                  </a:solidFill>
                  <a:latin typeface="+mj-lt"/>
                  <a:cs typeface="Myriad Hebrew" panose="01010101010101010101" pitchFamily="50" charset="-79"/>
                </a:rPr>
                <a:t>Obsah</a:t>
              </a:r>
              <a:endParaRPr lang="en-US" sz="4400" b="1" kern="0" dirty="0">
                <a:solidFill>
                  <a:prstClr val="black"/>
                </a:solidFill>
                <a:latin typeface="+mj-lt"/>
                <a:cs typeface="Myriad Hebrew" panose="01010101010101010101" pitchFamily="50" charset="-79"/>
              </a:endParaRP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3257174"/>
          </a:xfrm>
          <a:prstGeom prst="rect">
            <a:avLst/>
          </a:prstGeom>
          <a:noFill/>
        </p:spPr>
        <p:txBody>
          <a:bodyPr wrap="square" rtlCol="0">
            <a:spAutoFit/>
          </a:bodyPr>
          <a:lstStyle/>
          <a:p>
            <a:pPr marL="342900" indent="-342900">
              <a:lnSpc>
                <a:spcPct val="150000"/>
              </a:lnSpc>
              <a:buFont typeface="+mj-lt"/>
              <a:buAutoNum type="arabicPeriod"/>
            </a:pPr>
            <a:r>
              <a:rPr lang="cs-CZ" sz="2800" dirty="0"/>
              <a:t>Co je archivace dat?</a:t>
            </a:r>
          </a:p>
          <a:p>
            <a:pPr marL="342900" indent="-342900">
              <a:lnSpc>
                <a:spcPct val="150000"/>
              </a:lnSpc>
              <a:buFont typeface="+mj-lt"/>
              <a:buAutoNum type="arabicPeriod"/>
            </a:pPr>
            <a:r>
              <a:rPr lang="cs-CZ" sz="2800" dirty="0"/>
              <a:t>Jak mají být data archivována v závislosti na jejich citlivost?</a:t>
            </a:r>
          </a:p>
          <a:p>
            <a:pPr marL="342900" indent="-342900">
              <a:lnSpc>
                <a:spcPct val="150000"/>
              </a:lnSpc>
              <a:buFont typeface="+mj-lt"/>
              <a:buAutoNum type="arabicPeriod"/>
            </a:pPr>
            <a:r>
              <a:rPr lang="cs-CZ" sz="2800" dirty="0"/>
              <a:t>Jak se liší archivace osobních a firemních dat?</a:t>
            </a:r>
          </a:p>
          <a:p>
            <a:pPr marL="342900" indent="-342900">
              <a:lnSpc>
                <a:spcPct val="150000"/>
              </a:lnSpc>
              <a:buFont typeface="+mj-lt"/>
              <a:buAutoNum type="arabicPeriod"/>
            </a:pPr>
            <a:r>
              <a:rPr lang="cs-CZ" sz="2800" dirty="0"/>
              <a:t>Co jsou komprimační algoritmy a kdy se využívají?</a:t>
            </a:r>
          </a:p>
          <a:p>
            <a:pPr marL="342900" indent="-342900">
              <a:lnSpc>
                <a:spcPct val="150000"/>
              </a:lnSpc>
              <a:buFont typeface="+mj-lt"/>
              <a:buAutoNum type="arabicPeriod"/>
            </a:pPr>
            <a:r>
              <a:rPr lang="cs-CZ" sz="2800" dirty="0"/>
              <a:t>Jakou technologii je vhodné využít pro zajištění více četných archivů a proč?</a:t>
            </a:r>
          </a:p>
        </p:txBody>
      </p:sp>
    </p:spTree>
    <p:extLst>
      <p:ext uri="{BB962C8B-B14F-4D97-AF65-F5344CB8AC3E}">
        <p14:creationId xmlns:p14="http://schemas.microsoft.com/office/powerpoint/2010/main" val="2082654874"/>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3</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174261"/>
            <a:ext cx="11807695" cy="1595071"/>
            <a:chOff x="-16649867" y="-161926"/>
            <a:chExt cx="23615389" cy="3190145"/>
          </a:xfrm>
        </p:grpSpPr>
        <p:sp>
          <p:nvSpPr>
            <p:cNvPr id="6" name="TextBox 4">
              <a:extLst>
                <a:ext uri="{FF2B5EF4-FFF2-40B4-BE49-F238E27FC236}">
                  <a16:creationId xmlns:a16="http://schemas.microsoft.com/office/drawing/2014/main" id="{16A33892-C84A-4553-8794-0BA954BA91F4}"/>
                </a:ext>
              </a:extLst>
            </p:cNvPr>
            <p:cNvSpPr txBox="1"/>
            <p:nvPr/>
          </p:nvSpPr>
          <p:spPr>
            <a:xfrm>
              <a:off x="-16527835" y="-161926"/>
              <a:ext cx="23493357" cy="1354217"/>
            </a:xfrm>
            <a:prstGeom prst="rect">
              <a:avLst/>
            </a:prstGeom>
          </p:spPr>
          <p:txBody>
            <a:bodyPr wrap="square" lIns="0" tIns="0" rIns="0" bIns="0" rtlCol="0" anchor="t">
              <a:spAutoFit/>
            </a:bodyPr>
            <a:lstStyle/>
            <a:p>
              <a:pPr algn="ctr"/>
              <a:r>
                <a:rPr lang="pl-PL" sz="4400" b="1" dirty="0"/>
                <a:t>Co je archivace dat?</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2308324"/>
          </a:xfrm>
          <a:prstGeom prst="rect">
            <a:avLst/>
          </a:prstGeom>
          <a:noFill/>
        </p:spPr>
        <p:txBody>
          <a:bodyPr wrap="square" rtlCol="0">
            <a:spAutoFit/>
          </a:bodyPr>
          <a:lstStyle/>
          <a:p>
            <a:pPr marL="457200" indent="-457200">
              <a:buFont typeface="Arial" panose="020B0604020202020204" pitchFamily="34" charset="0"/>
              <a:buChar char="•"/>
            </a:pPr>
            <a:r>
              <a:rPr lang="cs-CZ" sz="2400" dirty="0"/>
              <a:t>Archivace dat se odlišuje od běžného ukládání a správy dat. Jedná se o proces uchovávání dat dlouhodobě, obvykle pro účely budoucí reference, historického uchování, právních nebo regulačních požadavků a dalších důvodů. </a:t>
            </a:r>
          </a:p>
          <a:p>
            <a:pPr marL="457200" indent="-457200">
              <a:buFont typeface="Arial" panose="020B0604020202020204" pitchFamily="34" charset="0"/>
              <a:buChar char="•"/>
            </a:pPr>
            <a:endParaRPr lang="cs-CZ" sz="2400" dirty="0"/>
          </a:p>
          <a:p>
            <a:pPr marL="457200" indent="-457200">
              <a:buFont typeface="Arial" panose="020B0604020202020204" pitchFamily="34" charset="0"/>
              <a:buChar char="•"/>
            </a:pPr>
            <a:r>
              <a:rPr lang="cs-CZ" sz="2400" dirty="0"/>
              <a:t>Archivace dat zajišťuje, že data zůstanou dostupná, chráněná a integrovaná po celou dobu svého životního cyklu.</a:t>
            </a:r>
          </a:p>
        </p:txBody>
      </p:sp>
    </p:spTree>
    <p:extLst>
      <p:ext uri="{BB962C8B-B14F-4D97-AF65-F5344CB8AC3E}">
        <p14:creationId xmlns:p14="http://schemas.microsoft.com/office/powerpoint/2010/main" val="94284372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4</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174261"/>
            <a:ext cx="11807695" cy="1595071"/>
            <a:chOff x="-16649867" y="-161926"/>
            <a:chExt cx="23615389" cy="3190145"/>
          </a:xfrm>
        </p:grpSpPr>
        <p:sp>
          <p:nvSpPr>
            <p:cNvPr id="6" name="TextBox 4">
              <a:extLst>
                <a:ext uri="{FF2B5EF4-FFF2-40B4-BE49-F238E27FC236}">
                  <a16:creationId xmlns:a16="http://schemas.microsoft.com/office/drawing/2014/main" id="{16A33892-C84A-4553-8794-0BA954BA91F4}"/>
                </a:ext>
              </a:extLst>
            </p:cNvPr>
            <p:cNvSpPr txBox="1"/>
            <p:nvPr/>
          </p:nvSpPr>
          <p:spPr>
            <a:xfrm>
              <a:off x="-16527835" y="-161926"/>
              <a:ext cx="23493357" cy="1354217"/>
            </a:xfrm>
            <a:prstGeom prst="rect">
              <a:avLst/>
            </a:prstGeom>
          </p:spPr>
          <p:txBody>
            <a:bodyPr wrap="square" lIns="0" tIns="0" rIns="0" bIns="0" rtlCol="0" anchor="t">
              <a:spAutoFit/>
            </a:bodyPr>
            <a:lstStyle/>
            <a:p>
              <a:pPr algn="ctr"/>
              <a:r>
                <a:rPr lang="pl-PL" sz="4400" b="1" dirty="0"/>
                <a:t>Co je archivace dat?</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3600986"/>
          </a:xfrm>
          <a:prstGeom prst="rect">
            <a:avLst/>
          </a:prstGeom>
          <a:noFill/>
        </p:spPr>
        <p:txBody>
          <a:bodyPr wrap="square" rtlCol="0">
            <a:spAutoFit/>
          </a:bodyPr>
          <a:lstStyle/>
          <a:p>
            <a:pPr marL="457200" indent="-457200">
              <a:buFont typeface="Arial" panose="020B0604020202020204" pitchFamily="34" charset="0"/>
              <a:buChar char="•"/>
            </a:pPr>
            <a:r>
              <a:rPr lang="cs-CZ" sz="2400" dirty="0"/>
              <a:t>Archivace dat obvykle zahrnuje následující prvky:</a:t>
            </a:r>
          </a:p>
          <a:p>
            <a:pPr marL="457200" indent="-457200">
              <a:buFont typeface="Arial" panose="020B0604020202020204" pitchFamily="34" charset="0"/>
              <a:buChar char="•"/>
            </a:pPr>
            <a:endParaRPr lang="cs-CZ" sz="2400" dirty="0"/>
          </a:p>
          <a:p>
            <a:pPr marL="914400" lvl="1" indent="-457200">
              <a:buFont typeface="Wingdings" panose="05000000000000000000" pitchFamily="2" charset="2"/>
              <a:buChar char="§"/>
            </a:pPr>
            <a:r>
              <a:rPr lang="cs-CZ" sz="2000" b="1" dirty="0"/>
              <a:t>Identifikace dat</a:t>
            </a:r>
            <a:r>
              <a:rPr lang="cs-CZ" sz="2000" dirty="0"/>
              <a:t>: Identifikují se a vybírají se důležitá data, která mají být archivována. Tato data mohou zahrnovat dokumenty, záznamy, soubory, elektronickou poštu, databáze a další.</a:t>
            </a:r>
          </a:p>
          <a:p>
            <a:pPr marL="914400" lvl="1" indent="-457200">
              <a:buFont typeface="Wingdings" panose="05000000000000000000" pitchFamily="2" charset="2"/>
              <a:buChar char="§"/>
            </a:pPr>
            <a:endParaRPr lang="cs-CZ" sz="2000" dirty="0"/>
          </a:p>
          <a:p>
            <a:pPr marL="914400" lvl="1" indent="-457200">
              <a:buFont typeface="Wingdings" panose="05000000000000000000" pitchFamily="2" charset="2"/>
              <a:buChar char="§"/>
            </a:pPr>
            <a:r>
              <a:rPr lang="cs-CZ" sz="2000" b="1" dirty="0"/>
              <a:t>Klasifikace a řízení</a:t>
            </a:r>
            <a:r>
              <a:rPr lang="cs-CZ" sz="2000" dirty="0"/>
              <a:t>: Data jsou klasifikována na základě jejich významu, hodnoty, zachování a právních požadavků. Stanovují se pravidla a politiky pro řízení a uchovávání archivovaných dat.</a:t>
            </a:r>
          </a:p>
          <a:p>
            <a:pPr marL="914400" lvl="1" indent="-457200">
              <a:buFont typeface="Wingdings" panose="05000000000000000000" pitchFamily="2" charset="2"/>
              <a:buChar char="§"/>
            </a:pPr>
            <a:endParaRPr lang="cs-CZ" sz="2000" dirty="0"/>
          </a:p>
          <a:p>
            <a:pPr marL="914400" lvl="1" indent="-457200">
              <a:buFont typeface="Wingdings" panose="05000000000000000000" pitchFamily="2" charset="2"/>
              <a:buChar char="§"/>
            </a:pPr>
            <a:r>
              <a:rPr lang="cs-CZ" sz="2000" b="1" dirty="0"/>
              <a:t>Zabezpečení</a:t>
            </a:r>
            <a:r>
              <a:rPr lang="cs-CZ" sz="2000" dirty="0"/>
              <a:t>: Archivovaná data musí být chráněna před ztrátou, poškozením nebo neoprávněným přístupem. To zahrnuje opatření jako zálohování, šifrování, kontrola integrity dat a zajištění přístupových práv.</a:t>
            </a:r>
          </a:p>
        </p:txBody>
      </p:sp>
    </p:spTree>
    <p:extLst>
      <p:ext uri="{BB962C8B-B14F-4D97-AF65-F5344CB8AC3E}">
        <p14:creationId xmlns:p14="http://schemas.microsoft.com/office/powerpoint/2010/main" val="2529382989"/>
      </p:ext>
    </p:extLst>
  </p:cSld>
  <p:clrMapOvr>
    <a:masterClrMapping/>
  </p:clrMapOvr>
  <mc:AlternateContent xmlns:mc="http://schemas.openxmlformats.org/markup-compatibility/2006">
    <mc:Choice xmlns:p14="http://schemas.microsoft.com/office/powerpoint/2010/main" Requires="p14">
      <p:transition spd="slow" p14:dur="15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5</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174261"/>
            <a:ext cx="11807695" cy="1595071"/>
            <a:chOff x="-16649867" y="-161926"/>
            <a:chExt cx="23615389" cy="3190145"/>
          </a:xfrm>
        </p:grpSpPr>
        <p:sp>
          <p:nvSpPr>
            <p:cNvPr id="6" name="TextBox 4">
              <a:extLst>
                <a:ext uri="{FF2B5EF4-FFF2-40B4-BE49-F238E27FC236}">
                  <a16:creationId xmlns:a16="http://schemas.microsoft.com/office/drawing/2014/main" id="{16A33892-C84A-4553-8794-0BA954BA91F4}"/>
                </a:ext>
              </a:extLst>
            </p:cNvPr>
            <p:cNvSpPr txBox="1"/>
            <p:nvPr/>
          </p:nvSpPr>
          <p:spPr>
            <a:xfrm>
              <a:off x="-16527835" y="-161926"/>
              <a:ext cx="23493357" cy="1354217"/>
            </a:xfrm>
            <a:prstGeom prst="rect">
              <a:avLst/>
            </a:prstGeom>
          </p:spPr>
          <p:txBody>
            <a:bodyPr wrap="square" lIns="0" tIns="0" rIns="0" bIns="0" rtlCol="0" anchor="t">
              <a:spAutoFit/>
            </a:bodyPr>
            <a:lstStyle/>
            <a:p>
              <a:pPr algn="ctr"/>
              <a:r>
                <a:rPr lang="pl-PL" sz="4400" b="1" dirty="0"/>
                <a:t>Co je archivace dat?</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3908762"/>
          </a:xfrm>
          <a:prstGeom prst="rect">
            <a:avLst/>
          </a:prstGeom>
          <a:noFill/>
        </p:spPr>
        <p:txBody>
          <a:bodyPr wrap="square" rtlCol="0">
            <a:spAutoFit/>
          </a:bodyPr>
          <a:lstStyle/>
          <a:p>
            <a:pPr marL="457200" indent="-457200">
              <a:buFont typeface="Arial" panose="020B0604020202020204" pitchFamily="34" charset="0"/>
              <a:buChar char="•"/>
            </a:pPr>
            <a:r>
              <a:rPr lang="cs-CZ" sz="2400" dirty="0"/>
              <a:t>Archivace dat obvykle zahrnuje následující prvky:</a:t>
            </a:r>
          </a:p>
          <a:p>
            <a:pPr marL="457200" indent="-457200">
              <a:buFont typeface="Arial" panose="020B0604020202020204" pitchFamily="34" charset="0"/>
              <a:buChar char="•"/>
            </a:pPr>
            <a:endParaRPr lang="cs-CZ" sz="2400" dirty="0"/>
          </a:p>
          <a:p>
            <a:pPr marL="914400" lvl="1" indent="-457200">
              <a:buFont typeface="Wingdings" panose="05000000000000000000" pitchFamily="2" charset="2"/>
              <a:buChar char="§"/>
            </a:pPr>
            <a:r>
              <a:rPr lang="cs-CZ" sz="2000" b="1" dirty="0"/>
              <a:t>Dlouhodobé uchovávání</a:t>
            </a:r>
            <a:r>
              <a:rPr lang="cs-CZ" sz="2000" dirty="0"/>
              <a:t>: Archivovaná data jsou uchovávána po dlouhou dobu, která může být měřena v letech nebo desetiletích. Je důležité zvolit vhodné médium pro uchovávání dat, které je odolné vůči degradaci a zajišťuje jejich dlouhodobou dostupnost.</a:t>
            </a:r>
          </a:p>
          <a:p>
            <a:pPr marL="914400" lvl="1" indent="-457200">
              <a:buFont typeface="Wingdings" panose="05000000000000000000" pitchFamily="2" charset="2"/>
              <a:buChar char="§"/>
            </a:pPr>
            <a:endParaRPr lang="cs-CZ" sz="2000" dirty="0"/>
          </a:p>
          <a:p>
            <a:pPr marL="914400" lvl="1" indent="-457200">
              <a:buFont typeface="Wingdings" panose="05000000000000000000" pitchFamily="2" charset="2"/>
              <a:buChar char="§"/>
            </a:pPr>
            <a:r>
              <a:rPr lang="cs-CZ" sz="2000" b="1" dirty="0"/>
              <a:t>Indexace a vyhledávání</a:t>
            </a:r>
            <a:r>
              <a:rPr lang="cs-CZ" sz="2000" dirty="0"/>
              <a:t>: Pro usnadnění vyhledávání a přístupu k archivovaným datům se používají indexační mechanismy a metadatové informace. To umožňuje rychlé a efektivní vyhledávání požadovaných dat.</a:t>
            </a:r>
          </a:p>
          <a:p>
            <a:pPr marL="914400" lvl="1" indent="-457200">
              <a:buFont typeface="Wingdings" panose="05000000000000000000" pitchFamily="2" charset="2"/>
              <a:buChar char="§"/>
            </a:pPr>
            <a:endParaRPr lang="cs-CZ" sz="2000" dirty="0"/>
          </a:p>
          <a:p>
            <a:pPr marL="914400" lvl="1" indent="-457200">
              <a:buFont typeface="Wingdings" panose="05000000000000000000" pitchFamily="2" charset="2"/>
              <a:buChar char="§"/>
            </a:pPr>
            <a:r>
              <a:rPr lang="cs-CZ" sz="2000" b="1" dirty="0"/>
              <a:t>Kontrola integrity a migrace</a:t>
            </a:r>
            <a:r>
              <a:rPr lang="cs-CZ" sz="2000" dirty="0"/>
              <a:t>: Pravidelně se provádí kontrola integrity archivovaných dat a provádí se migrace na nová média nebo formáty, aby byla zajištěna dlouhodobá čitelnost a dostupnost dat.</a:t>
            </a:r>
          </a:p>
        </p:txBody>
      </p:sp>
    </p:spTree>
    <p:extLst>
      <p:ext uri="{BB962C8B-B14F-4D97-AF65-F5344CB8AC3E}">
        <p14:creationId xmlns:p14="http://schemas.microsoft.com/office/powerpoint/2010/main" val="4219630510"/>
      </p:ext>
    </p:extLst>
  </p:cSld>
  <p:clrMapOvr>
    <a:masterClrMapping/>
  </p:clrMapOvr>
  <mc:AlternateContent xmlns:mc="http://schemas.openxmlformats.org/markup-compatibility/2006">
    <mc:Choice xmlns:p14="http://schemas.microsoft.com/office/powerpoint/2010/main" Requires="p14">
      <p:transition spd="slow" p14:dur="15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6</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279291"/>
            <a:ext cx="11784001" cy="1490041"/>
            <a:chOff x="-16649867" y="48134"/>
            <a:chExt cx="23568001" cy="2980085"/>
          </a:xfrm>
        </p:grpSpPr>
        <p:sp>
          <p:nvSpPr>
            <p:cNvPr id="6" name="TextBox 4">
              <a:extLst>
                <a:ext uri="{FF2B5EF4-FFF2-40B4-BE49-F238E27FC236}">
                  <a16:creationId xmlns:a16="http://schemas.microsoft.com/office/drawing/2014/main" id="{16A33892-C84A-4553-8794-0BA954BA91F4}"/>
                </a:ext>
              </a:extLst>
            </p:cNvPr>
            <p:cNvSpPr txBox="1"/>
            <p:nvPr/>
          </p:nvSpPr>
          <p:spPr>
            <a:xfrm>
              <a:off x="-16588547" y="48134"/>
              <a:ext cx="23493357" cy="1107997"/>
            </a:xfrm>
            <a:prstGeom prst="rect">
              <a:avLst/>
            </a:prstGeom>
          </p:spPr>
          <p:txBody>
            <a:bodyPr wrap="square" lIns="0" tIns="0" rIns="0" bIns="0" rtlCol="0" anchor="t">
              <a:spAutoFit/>
            </a:bodyPr>
            <a:lstStyle/>
            <a:p>
              <a:pPr algn="ctr"/>
              <a:r>
                <a:rPr lang="cs-CZ" sz="3600" b="1" dirty="0"/>
                <a:t>Jak mají být data archivována v závislosti na jejich citlivost?</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4031873"/>
          </a:xfrm>
          <a:prstGeom prst="rect">
            <a:avLst/>
          </a:prstGeom>
          <a:noFill/>
        </p:spPr>
        <p:txBody>
          <a:bodyPr wrap="square" rtlCol="0">
            <a:spAutoFit/>
          </a:bodyPr>
          <a:lstStyle/>
          <a:p>
            <a:pPr marL="457200" indent="-457200">
              <a:buFont typeface="Arial" panose="020B0604020202020204" pitchFamily="34" charset="0"/>
              <a:buChar char="•"/>
            </a:pPr>
            <a:r>
              <a:rPr lang="cs-CZ" sz="2400" dirty="0"/>
              <a:t>Způsob, jakým jsou data archivována, závisí na jejich citlivosti a požadavcích na ochranu soukromí a bezpečnost. </a:t>
            </a:r>
          </a:p>
          <a:p>
            <a:pPr marL="457200" indent="-457200">
              <a:buFont typeface="Arial" panose="020B0604020202020204" pitchFamily="34" charset="0"/>
              <a:buChar char="•"/>
            </a:pPr>
            <a:endParaRPr lang="cs-CZ" sz="2400" dirty="0"/>
          </a:p>
          <a:p>
            <a:pPr marL="457200" indent="-457200">
              <a:buFont typeface="Arial" panose="020B0604020202020204" pitchFamily="34" charset="0"/>
              <a:buChar char="•"/>
            </a:pPr>
            <a:r>
              <a:rPr lang="cs-CZ" sz="2400" dirty="0"/>
              <a:t>Zde jsou některé přístupy k archivaci dat v závislosti na jejich citlivosti:</a:t>
            </a:r>
          </a:p>
          <a:p>
            <a:pPr marL="457200" indent="-457200">
              <a:buFont typeface="Arial" panose="020B0604020202020204" pitchFamily="34" charset="0"/>
              <a:buChar char="•"/>
            </a:pPr>
            <a:endParaRPr lang="cs-CZ" sz="2000" dirty="0"/>
          </a:p>
          <a:p>
            <a:pPr marL="914400" lvl="1" indent="-457200">
              <a:buFont typeface="Wingdings" panose="05000000000000000000" pitchFamily="2" charset="2"/>
              <a:buChar char="§"/>
            </a:pPr>
            <a:r>
              <a:rPr lang="cs-CZ" sz="2000" b="1" dirty="0"/>
              <a:t>Veřejně dostupná data</a:t>
            </a:r>
            <a:r>
              <a:rPr lang="cs-CZ" sz="2000" dirty="0"/>
              <a:t>: Pokud se jedná o veřejně dostupná data, která neobsahují žádné citlivé informace, mohou být archivována v otevřených formátech, jako jsou veřejné webové archivy, open data platformy nebo veřejné knihovny. Přístup k nim by měl být snadný a bez omezení.</a:t>
            </a:r>
          </a:p>
          <a:p>
            <a:pPr marL="914400" lvl="1" indent="-457200">
              <a:buFont typeface="Wingdings" panose="05000000000000000000" pitchFamily="2" charset="2"/>
              <a:buChar char="§"/>
            </a:pPr>
            <a:endParaRPr lang="cs-CZ" sz="2000" dirty="0"/>
          </a:p>
          <a:p>
            <a:pPr marL="914400" lvl="1" indent="-457200">
              <a:buFont typeface="Wingdings" panose="05000000000000000000" pitchFamily="2" charset="2"/>
              <a:buChar char="§"/>
            </a:pPr>
            <a:r>
              <a:rPr lang="cs-CZ" sz="2000" b="1" dirty="0"/>
              <a:t>Citlivá korporátní data</a:t>
            </a:r>
            <a:r>
              <a:rPr lang="cs-CZ" sz="2000" dirty="0"/>
              <a:t>: Pro citlivá korporátní data, jako jsou firemní dokumenty, finanční záznamy nebo obchodní tajemství, je obvykle vyžadováno vyšší zabezpečení. Tato data by měla být archivována v systému s přísným řízením přístupu, šifrováním a mechanismy pro sledování a auditování přístupu.</a:t>
            </a:r>
          </a:p>
        </p:txBody>
      </p:sp>
    </p:spTree>
    <p:extLst>
      <p:ext uri="{BB962C8B-B14F-4D97-AF65-F5344CB8AC3E}">
        <p14:creationId xmlns:p14="http://schemas.microsoft.com/office/powerpoint/2010/main" val="166163380"/>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7</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279291"/>
            <a:ext cx="11784001" cy="1490041"/>
            <a:chOff x="-16649867" y="48134"/>
            <a:chExt cx="23568001" cy="2980085"/>
          </a:xfrm>
        </p:grpSpPr>
        <p:sp>
          <p:nvSpPr>
            <p:cNvPr id="6" name="TextBox 4">
              <a:extLst>
                <a:ext uri="{FF2B5EF4-FFF2-40B4-BE49-F238E27FC236}">
                  <a16:creationId xmlns:a16="http://schemas.microsoft.com/office/drawing/2014/main" id="{16A33892-C84A-4553-8794-0BA954BA91F4}"/>
                </a:ext>
              </a:extLst>
            </p:cNvPr>
            <p:cNvSpPr txBox="1"/>
            <p:nvPr/>
          </p:nvSpPr>
          <p:spPr>
            <a:xfrm>
              <a:off x="-16588547" y="48134"/>
              <a:ext cx="23493357" cy="1107997"/>
            </a:xfrm>
            <a:prstGeom prst="rect">
              <a:avLst/>
            </a:prstGeom>
          </p:spPr>
          <p:txBody>
            <a:bodyPr wrap="square" lIns="0" tIns="0" rIns="0" bIns="0" rtlCol="0" anchor="t">
              <a:spAutoFit/>
            </a:bodyPr>
            <a:lstStyle/>
            <a:p>
              <a:pPr algn="ctr"/>
              <a:r>
                <a:rPr lang="cs-CZ" sz="3600" b="1" dirty="0"/>
                <a:t>Jak mají být data archivována v závislosti na jejich citlivost?</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3539430"/>
          </a:xfrm>
          <a:prstGeom prst="rect">
            <a:avLst/>
          </a:prstGeom>
          <a:noFill/>
        </p:spPr>
        <p:txBody>
          <a:bodyPr wrap="square" rtlCol="0">
            <a:spAutoFit/>
          </a:bodyPr>
          <a:lstStyle/>
          <a:p>
            <a:pPr marL="457200" indent="-457200">
              <a:buFont typeface="Arial" panose="020B0604020202020204" pitchFamily="34" charset="0"/>
              <a:buChar char="•"/>
            </a:pPr>
            <a:r>
              <a:rPr lang="cs-CZ" sz="2400" dirty="0"/>
              <a:t>Zde jsou některé přístupy k archivaci dat v závislosti na jejich citlivosti:</a:t>
            </a:r>
          </a:p>
          <a:p>
            <a:pPr marL="457200" indent="-457200">
              <a:buFont typeface="Arial" panose="020B0604020202020204" pitchFamily="34" charset="0"/>
              <a:buChar char="•"/>
            </a:pPr>
            <a:endParaRPr lang="cs-CZ" sz="2000" dirty="0"/>
          </a:p>
          <a:p>
            <a:pPr marL="800100" lvl="1" indent="-342900">
              <a:buFont typeface="Wingdings" panose="05000000000000000000" pitchFamily="2" charset="2"/>
              <a:buChar char="§"/>
            </a:pPr>
            <a:r>
              <a:rPr lang="cs-CZ" sz="2000" b="1" dirty="0"/>
              <a:t>Osobní a citlivá data</a:t>
            </a:r>
            <a:r>
              <a:rPr lang="cs-CZ" sz="2000" dirty="0"/>
              <a:t>: Pokud jde o osobní data, jako jsou zdravotní záznamy, identifikační údaje nebo finanční informace, platí přísná pravidla ochrany soukromí. Tato data by měla být archivována s důrazem na dodržování předpisů ochrany osobních údajů, jako je například GDPR (Obecné nařízení o ochraně osobních údajů). To zahrnuje šifrování dat, anonymizaci, omezený přístup a možnost odstranění dat na požádání.</a:t>
            </a:r>
          </a:p>
          <a:p>
            <a:pPr marL="800100" lvl="1" indent="-342900">
              <a:buFont typeface="Wingdings" panose="05000000000000000000" pitchFamily="2" charset="2"/>
              <a:buChar char="§"/>
            </a:pPr>
            <a:endParaRPr lang="cs-CZ" sz="2000" dirty="0"/>
          </a:p>
          <a:p>
            <a:pPr marL="800100" lvl="1" indent="-342900">
              <a:buFont typeface="Wingdings" panose="05000000000000000000" pitchFamily="2" charset="2"/>
              <a:buChar char="§"/>
            </a:pPr>
            <a:r>
              <a:rPr lang="cs-CZ" sz="2000" b="1" dirty="0"/>
              <a:t>Regulovaná data</a:t>
            </a:r>
            <a:r>
              <a:rPr lang="cs-CZ" sz="2000" dirty="0"/>
              <a:t>: Pro data, která podléhají přísným regulačním požadavkům, jako jsou účetní záznamy, lékařské záznamy nebo právní dokumenty, je zapotřebí splnit specifické normy archivace. To může zahrnovat dlouhodobé uchovávání, auditovatelnost, verzování a záznamy o změnách.</a:t>
            </a:r>
          </a:p>
        </p:txBody>
      </p:sp>
    </p:spTree>
    <p:extLst>
      <p:ext uri="{BB962C8B-B14F-4D97-AF65-F5344CB8AC3E}">
        <p14:creationId xmlns:p14="http://schemas.microsoft.com/office/powerpoint/2010/main" val="1080912017"/>
      </p:ext>
    </p:extLst>
  </p:cSld>
  <p:clrMapOvr>
    <a:masterClrMapping/>
  </p:clrMapOvr>
  <mc:AlternateContent xmlns:mc="http://schemas.openxmlformats.org/markup-compatibility/2006">
    <mc:Choice xmlns:p14="http://schemas.microsoft.com/office/powerpoint/2010/main" Requires="p14">
      <p:transition spd="slow" p14:dur="15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8</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035192"/>
            <a:ext cx="11808000" cy="1734140"/>
            <a:chOff x="-16649867" y="-440064"/>
            <a:chExt cx="23615999" cy="3468283"/>
          </a:xfrm>
        </p:grpSpPr>
        <p:sp>
          <p:nvSpPr>
            <p:cNvPr id="6" name="TextBox 4">
              <a:extLst>
                <a:ext uri="{FF2B5EF4-FFF2-40B4-BE49-F238E27FC236}">
                  <a16:creationId xmlns:a16="http://schemas.microsoft.com/office/drawing/2014/main" id="{16A33892-C84A-4553-8794-0BA954BA91F4}"/>
                </a:ext>
              </a:extLst>
            </p:cNvPr>
            <p:cNvSpPr txBox="1"/>
            <p:nvPr/>
          </p:nvSpPr>
          <p:spPr>
            <a:xfrm>
              <a:off x="-16527225" y="-440064"/>
              <a:ext cx="23493357" cy="2215994"/>
            </a:xfrm>
            <a:prstGeom prst="rect">
              <a:avLst/>
            </a:prstGeom>
          </p:spPr>
          <p:txBody>
            <a:bodyPr wrap="square" lIns="0" tIns="0" rIns="0" bIns="0" rtlCol="0" anchor="t">
              <a:spAutoFit/>
            </a:bodyPr>
            <a:lstStyle/>
            <a:p>
              <a:pPr algn="ctr"/>
              <a:r>
                <a:rPr lang="cs-CZ" sz="3600" b="1" dirty="0"/>
                <a:t>Jakou technologii zvolit pro zálohování serverových sdílených uložišť?</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2862322"/>
          </a:xfrm>
          <a:prstGeom prst="rect">
            <a:avLst/>
          </a:prstGeom>
          <a:noFill/>
        </p:spPr>
        <p:txBody>
          <a:bodyPr wrap="square" rtlCol="0">
            <a:spAutoFit/>
          </a:bodyPr>
          <a:lstStyle/>
          <a:p>
            <a:pPr marL="457200" indent="-457200">
              <a:buFont typeface="Arial" panose="020B0604020202020204" pitchFamily="34" charset="0"/>
              <a:buChar char="•"/>
            </a:pPr>
            <a:r>
              <a:rPr lang="cs-CZ" sz="2000" b="1" dirty="0"/>
              <a:t>Zálohování na pásku (</a:t>
            </a:r>
            <a:r>
              <a:rPr lang="cs-CZ" sz="2000" b="1" dirty="0" err="1"/>
              <a:t>Tape</a:t>
            </a:r>
            <a:r>
              <a:rPr lang="cs-CZ" sz="2000" b="1" dirty="0"/>
              <a:t> </a:t>
            </a:r>
            <a:r>
              <a:rPr lang="cs-CZ" sz="2000" b="1" dirty="0" err="1"/>
              <a:t>Backup</a:t>
            </a:r>
            <a:r>
              <a:rPr lang="cs-CZ" sz="2000" b="1" dirty="0"/>
              <a:t>)</a:t>
            </a:r>
            <a:r>
              <a:rPr lang="cs-CZ" sz="2000" dirty="0"/>
              <a:t>: Páskové zálohování je tradiční metoda zálohování, která využívá pásky pro ukládání dat. Pásková média poskytují vysokou kapacitu a dlouhodobou archivaci. Tato metoda je obzvláště užitečná pro velká datová množství, která nevyžadují častou obnovu.</a:t>
            </a:r>
          </a:p>
          <a:p>
            <a:pPr marL="457200" indent="-457200">
              <a:buFont typeface="Arial" panose="020B0604020202020204" pitchFamily="34" charset="0"/>
              <a:buChar char="•"/>
            </a:pPr>
            <a:endParaRPr lang="cs-CZ" sz="2000" dirty="0"/>
          </a:p>
          <a:p>
            <a:pPr marL="457200" indent="-457200">
              <a:buFont typeface="Arial" panose="020B0604020202020204" pitchFamily="34" charset="0"/>
              <a:buChar char="•"/>
            </a:pPr>
            <a:r>
              <a:rPr lang="cs-CZ" sz="2000" b="1" dirty="0"/>
              <a:t>RAID (</a:t>
            </a:r>
            <a:r>
              <a:rPr lang="cs-CZ" sz="2000" b="1" dirty="0" err="1"/>
              <a:t>Redundant</a:t>
            </a:r>
            <a:r>
              <a:rPr lang="cs-CZ" sz="2000" b="1" dirty="0"/>
              <a:t> </a:t>
            </a:r>
            <a:r>
              <a:rPr lang="cs-CZ" sz="2000" b="1" dirty="0" err="1"/>
              <a:t>Array</a:t>
            </a:r>
            <a:r>
              <a:rPr lang="cs-CZ" sz="2000" b="1" dirty="0"/>
              <a:t> </a:t>
            </a:r>
            <a:r>
              <a:rPr lang="cs-CZ" sz="2000" b="1" dirty="0" err="1"/>
              <a:t>of</a:t>
            </a:r>
            <a:r>
              <a:rPr lang="cs-CZ" sz="2000" b="1" dirty="0"/>
              <a:t> Independent </a:t>
            </a:r>
            <a:r>
              <a:rPr lang="cs-CZ" sz="2000" b="1" dirty="0" err="1"/>
              <a:t>Disks</a:t>
            </a:r>
            <a:r>
              <a:rPr lang="cs-CZ" sz="2000" b="1" dirty="0"/>
              <a:t>)</a:t>
            </a:r>
            <a:r>
              <a:rPr lang="cs-CZ" sz="2000" dirty="0"/>
              <a:t>: Technologie pro ukládání dat, která využívá skupinu pevných disků k vytvoření jednoho logického úložiště s vyšší výkonností, odolností a/nebo kapacitou.</a:t>
            </a:r>
          </a:p>
          <a:p>
            <a:pPr marL="457200" indent="-457200">
              <a:buFont typeface="Arial" panose="020B0604020202020204" pitchFamily="34" charset="0"/>
              <a:buChar char="•"/>
            </a:pPr>
            <a:endParaRPr lang="cs-CZ" sz="2000" dirty="0"/>
          </a:p>
          <a:p>
            <a:pPr marL="457200" indent="-457200">
              <a:buFont typeface="Arial" panose="020B0604020202020204" pitchFamily="34" charset="0"/>
              <a:buChar char="•"/>
            </a:pPr>
            <a:r>
              <a:rPr lang="cs-CZ" sz="2000" b="1" dirty="0"/>
              <a:t>Hybridní řešení</a:t>
            </a:r>
            <a:r>
              <a:rPr lang="cs-CZ" sz="2000" dirty="0"/>
              <a:t>: Kombinace různých technologií zálohování. Například kombinace zálohování na místě a v cloudu, kdy se část dat zálohuje na místě a část je replikována do cloudového prostředí.</a:t>
            </a:r>
          </a:p>
        </p:txBody>
      </p:sp>
    </p:spTree>
    <p:extLst>
      <p:ext uri="{BB962C8B-B14F-4D97-AF65-F5344CB8AC3E}">
        <p14:creationId xmlns:p14="http://schemas.microsoft.com/office/powerpoint/2010/main" val="3049481819"/>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FD1DB70-A198-467C-A6F6-DD6BD189E51F}"/>
              </a:ext>
            </a:extLst>
          </p:cNvPr>
          <p:cNvSpPr txBox="1"/>
          <p:nvPr/>
        </p:nvSpPr>
        <p:spPr>
          <a:xfrm>
            <a:off x="192000" y="192000"/>
            <a:ext cx="287376" cy="208647"/>
          </a:xfrm>
          <a:prstGeom prst="rect">
            <a:avLst/>
          </a:prstGeom>
        </p:spPr>
        <p:txBody>
          <a:bodyPr wrap="square" lIns="0" tIns="0" rIns="0" bIns="0" rtlCol="0" anchor="t">
            <a:spAutoFit/>
          </a:bodyPr>
          <a:lstStyle/>
          <a:p>
            <a:pPr>
              <a:lnSpc>
                <a:spcPts val="1679"/>
              </a:lnSpc>
            </a:pPr>
            <a:fld id="{6ED010D1-22B1-4722-AB15-A4D0B50B510C}" type="slidenum">
              <a:rPr lang="en-US" sz="1333" b="1" spc="96">
                <a:solidFill>
                  <a:srgbClr val="646567"/>
                </a:solidFill>
                <a:latin typeface="+mj-lt"/>
                <a:cs typeface="Myriad Hebrew" panose="01010101010101010101" pitchFamily="50" charset="-79"/>
              </a:rPr>
              <a:pPr>
                <a:lnSpc>
                  <a:spcPts val="1679"/>
                </a:lnSpc>
              </a:pPr>
              <a:t>9</a:t>
            </a:fld>
            <a:endParaRPr lang="en-US" sz="1333" b="1" spc="96" dirty="0">
              <a:solidFill>
                <a:srgbClr val="646567"/>
              </a:solidFill>
              <a:latin typeface="+mj-lt"/>
              <a:cs typeface="Myriad Hebrew" panose="01010101010101010101" pitchFamily="50" charset="-79"/>
            </a:endParaRPr>
          </a:p>
        </p:txBody>
      </p:sp>
      <p:grpSp>
        <p:nvGrpSpPr>
          <p:cNvPr id="5" name="Group 3">
            <a:extLst>
              <a:ext uri="{FF2B5EF4-FFF2-40B4-BE49-F238E27FC236}">
                <a16:creationId xmlns:a16="http://schemas.microsoft.com/office/drawing/2014/main" id="{11F804FB-EFA3-496D-86BC-D0B8DCCFD7B5}"/>
              </a:ext>
            </a:extLst>
          </p:cNvPr>
          <p:cNvGrpSpPr/>
          <p:nvPr/>
        </p:nvGrpSpPr>
        <p:grpSpPr>
          <a:xfrm>
            <a:off x="192000" y="1260496"/>
            <a:ext cx="11784001" cy="1508836"/>
            <a:chOff x="-16649867" y="10544"/>
            <a:chExt cx="23568001" cy="3017675"/>
          </a:xfrm>
        </p:grpSpPr>
        <p:sp>
          <p:nvSpPr>
            <p:cNvPr id="6" name="TextBox 4">
              <a:extLst>
                <a:ext uri="{FF2B5EF4-FFF2-40B4-BE49-F238E27FC236}">
                  <a16:creationId xmlns:a16="http://schemas.microsoft.com/office/drawing/2014/main" id="{16A33892-C84A-4553-8794-0BA954BA91F4}"/>
                </a:ext>
              </a:extLst>
            </p:cNvPr>
            <p:cNvSpPr txBox="1"/>
            <p:nvPr/>
          </p:nvSpPr>
          <p:spPr>
            <a:xfrm>
              <a:off x="-16588547" y="10544"/>
              <a:ext cx="23493357" cy="1107997"/>
            </a:xfrm>
            <a:prstGeom prst="rect">
              <a:avLst/>
            </a:prstGeom>
          </p:spPr>
          <p:txBody>
            <a:bodyPr wrap="square" lIns="0" tIns="0" rIns="0" bIns="0" rtlCol="0" anchor="t">
              <a:spAutoFit/>
            </a:bodyPr>
            <a:lstStyle/>
            <a:p>
              <a:pPr algn="ctr"/>
              <a:r>
                <a:rPr lang="cs-CZ" sz="3600" b="1" dirty="0"/>
                <a:t>Co jsou komprimační algoritmy a kdy se využívají?</a:t>
              </a:r>
            </a:p>
          </p:txBody>
        </p:sp>
        <p:sp>
          <p:nvSpPr>
            <p:cNvPr id="7" name="TextBox 6">
              <a:extLst>
                <a:ext uri="{FF2B5EF4-FFF2-40B4-BE49-F238E27FC236}">
                  <a16:creationId xmlns:a16="http://schemas.microsoft.com/office/drawing/2014/main" id="{F66B00DD-125E-43C7-AD82-FEA5E3233C22}"/>
                </a:ext>
              </a:extLst>
            </p:cNvPr>
            <p:cNvSpPr txBox="1"/>
            <p:nvPr/>
          </p:nvSpPr>
          <p:spPr>
            <a:xfrm>
              <a:off x="-4841865" y="2289554"/>
              <a:ext cx="11759999" cy="738665"/>
            </a:xfrm>
            <a:prstGeom prst="rect">
              <a:avLst/>
            </a:prstGeom>
          </p:spPr>
          <p:txBody>
            <a:bodyPr wrap="square" lIns="0" tIns="0" rIns="0" bIns="0" rtlCol="0" anchor="t">
              <a:spAutoFit/>
            </a:bodyPr>
            <a:lstStyle/>
            <a:p>
              <a:pPr algn="just" defTabSz="609630">
                <a:defRPr/>
              </a:pPr>
              <a:endParaRPr lang="en-US" sz="2400" kern="0" spc="72" dirty="0">
                <a:solidFill>
                  <a:prstClr val="black"/>
                </a:solidFill>
                <a:latin typeface="+mj-lt"/>
                <a:cs typeface="Myriad Hebrew" panose="01010101010101010101" pitchFamily="50" charset="-79"/>
              </a:endParaRPr>
            </a:p>
          </p:txBody>
        </p:sp>
        <p:sp>
          <p:nvSpPr>
            <p:cNvPr id="8" name="AutoShape 7">
              <a:extLst>
                <a:ext uri="{FF2B5EF4-FFF2-40B4-BE49-F238E27FC236}">
                  <a16:creationId xmlns:a16="http://schemas.microsoft.com/office/drawing/2014/main" id="{1AA118FC-9AE8-460D-AF25-98F0E803CA95}"/>
                </a:ext>
              </a:extLst>
            </p:cNvPr>
            <p:cNvSpPr/>
            <p:nvPr/>
          </p:nvSpPr>
          <p:spPr>
            <a:xfrm>
              <a:off x="-16649867" y="1677124"/>
              <a:ext cx="23493357" cy="91438"/>
            </a:xfrm>
            <a:prstGeom prst="rect">
              <a:avLst/>
            </a:prstGeom>
            <a:solidFill>
              <a:srgbClr val="00748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grpSp>
      <p:pic>
        <p:nvPicPr>
          <p:cNvPr id="9" name="Obrázek 8">
            <a:extLst>
              <a:ext uri="{FF2B5EF4-FFF2-40B4-BE49-F238E27FC236}">
                <a16:creationId xmlns:a16="http://schemas.microsoft.com/office/drawing/2014/main" id="{D43A851A-69AE-4CC6-B86A-D767484D72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616426" y="261206"/>
            <a:ext cx="2322253" cy="720000"/>
          </a:xfrm>
          <a:prstGeom prst="rect">
            <a:avLst/>
          </a:prstGeom>
          <a:noFill/>
        </p:spPr>
      </p:pic>
      <p:sp>
        <p:nvSpPr>
          <p:cNvPr id="13" name="TextovéPole 12">
            <a:extLst>
              <a:ext uri="{FF2B5EF4-FFF2-40B4-BE49-F238E27FC236}">
                <a16:creationId xmlns:a16="http://schemas.microsoft.com/office/drawing/2014/main" id="{123F4095-F034-6F20-BF2B-71A817B0D842}"/>
              </a:ext>
            </a:extLst>
          </p:cNvPr>
          <p:cNvSpPr txBox="1"/>
          <p:nvPr/>
        </p:nvSpPr>
        <p:spPr>
          <a:xfrm>
            <a:off x="191999" y="2251885"/>
            <a:ext cx="11746679" cy="3046988"/>
          </a:xfrm>
          <a:prstGeom prst="rect">
            <a:avLst/>
          </a:prstGeom>
          <a:noFill/>
        </p:spPr>
        <p:txBody>
          <a:bodyPr wrap="square" rtlCol="0">
            <a:spAutoFit/>
          </a:bodyPr>
          <a:lstStyle/>
          <a:p>
            <a:pPr marL="457200" indent="-457200">
              <a:buFont typeface="Arial" panose="020B0604020202020204" pitchFamily="34" charset="0"/>
              <a:buChar char="•"/>
            </a:pPr>
            <a:r>
              <a:rPr lang="cs-CZ" sz="2400" dirty="0"/>
              <a:t>Komprimační algoritmy jsou algoritmy používané ke snižování velikosti datových souborů nebo datových proudů. </a:t>
            </a:r>
          </a:p>
          <a:p>
            <a:pPr marL="457200" indent="-457200">
              <a:buFont typeface="Arial" panose="020B0604020202020204" pitchFamily="34" charset="0"/>
              <a:buChar char="•"/>
            </a:pPr>
            <a:endParaRPr lang="cs-CZ" sz="2400" dirty="0"/>
          </a:p>
          <a:p>
            <a:pPr marL="457200" indent="-457200">
              <a:buFont typeface="Arial" panose="020B0604020202020204" pitchFamily="34" charset="0"/>
              <a:buChar char="•"/>
            </a:pPr>
            <a:r>
              <a:rPr lang="cs-CZ" sz="2400" dirty="0"/>
              <a:t>Cílem je redukovat množství potřebného úložného prostoru nebo snížit přenosovou rychlost dat. </a:t>
            </a:r>
          </a:p>
          <a:p>
            <a:pPr marL="457200" indent="-457200">
              <a:buFont typeface="Arial" panose="020B0604020202020204" pitchFamily="34" charset="0"/>
              <a:buChar char="•"/>
            </a:pPr>
            <a:endParaRPr lang="cs-CZ" sz="2400" dirty="0"/>
          </a:p>
          <a:p>
            <a:pPr marL="457200" indent="-457200">
              <a:buFont typeface="Arial" panose="020B0604020202020204" pitchFamily="34" charset="0"/>
              <a:buChar char="•"/>
            </a:pPr>
            <a:r>
              <a:rPr lang="cs-CZ" sz="2400" dirty="0"/>
              <a:t>Komprese dat se využívá v mnoha oblastech, včetně komprese souborů, komunikace dat, archivace a zálohování.</a:t>
            </a:r>
          </a:p>
        </p:txBody>
      </p:sp>
    </p:spTree>
    <p:extLst>
      <p:ext uri="{BB962C8B-B14F-4D97-AF65-F5344CB8AC3E}">
        <p14:creationId xmlns:p14="http://schemas.microsoft.com/office/powerpoint/2010/main" val="450591412"/>
      </p:ext>
    </p:extLst>
  </p:cSld>
  <p:clrMapOvr>
    <a:masterClrMapping/>
  </p:clrMapOvr>
  <mc:AlternateContent xmlns:mc="http://schemas.openxmlformats.org/markup-compatibility/2006">
    <mc:Choice xmlns:p14="http://schemas.microsoft.com/office/powerpoint/2010/main" Requires="p14">
      <p:transition spd="slow" p14:dur="15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1431</Words>
  <Application>Microsoft Office PowerPoint</Application>
  <PresentationFormat>Širokoúhlá obrazovka</PresentationFormat>
  <Paragraphs>107</Paragraphs>
  <Slides>15</Slides>
  <Notes>0</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15</vt:i4>
      </vt:variant>
    </vt:vector>
  </HeadingPairs>
  <TitlesOfParts>
    <vt:vector size="20" baseType="lpstr">
      <vt:lpstr>Arial</vt:lpstr>
      <vt:lpstr>Calibri</vt:lpstr>
      <vt:lpstr>Calibri Light</vt:lpstr>
      <vt:lpstr>Wingdings</vt:lpstr>
      <vt:lpstr>Motiv Office</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Jakub Nový</dc:creator>
  <cp:lastModifiedBy>Jakub Nový</cp:lastModifiedBy>
  <cp:revision>29</cp:revision>
  <dcterms:created xsi:type="dcterms:W3CDTF">2023-05-26T23:42:25Z</dcterms:created>
  <dcterms:modified xsi:type="dcterms:W3CDTF">2023-05-27T01:02:36Z</dcterms:modified>
</cp:coreProperties>
</file>