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91C409-9B81-231D-E8BB-431708D46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D009833-F86C-C3EF-099E-36C7ED9FD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716ADDC-BF2D-5848-B6FE-43AB831E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34DA6F8-C4BE-6748-156E-E591DCAA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CEF5F8C-3DC0-12A2-D379-86E714F3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762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0F95CB-BA56-7A46-8D6B-6D06B51D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FC76D35-D5CE-A3EB-6A25-83A05AC6D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4509CD4-FE21-BEAC-ED97-DE32E221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B82251C-02E2-3D7C-A05A-243CF282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B3CB267-14FD-C829-47CE-34D0068C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252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1C065538-A5C7-F463-0BE5-BB6A2D85A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0255DCC-0B5C-D138-02C4-9A8926E86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5060025-3069-2E1F-4569-423EB55F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C1A868D-08E5-34F7-56AD-4C4BF17A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5C6FF81-3793-BCEA-B409-6320ACE6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2914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objekt multimédií 4">
            <a:extLst>
              <a:ext uri="{FF2B5EF4-FFF2-40B4-BE49-F238E27FC236}">
                <a16:creationId xmlns:a16="http://schemas.microsoft.com/office/drawing/2014/main" id="{C4E817A1-433E-46CC-8119-5A8B513FF7C0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457200" y="391584"/>
            <a:ext cx="7847542" cy="44291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04DA317-E38B-420D-AF09-867E7834AB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4820709"/>
            <a:ext cx="7991475" cy="1489075"/>
          </a:xfrm>
          <a:prstGeom prst="rect">
            <a:avLst/>
          </a:prstGeom>
        </p:spPr>
        <p:txBody>
          <a:bodyPr/>
          <a:lstStyle>
            <a:lvl1pPr>
              <a:buNone/>
              <a:defRPr lang="cs-CZ" sz="3667" kern="1200" spc="22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cs-CZ" dirty="0"/>
              <a:t>Snímek, který obsahuje video</a:t>
            </a:r>
          </a:p>
          <a:p>
            <a:pPr lvl="0"/>
            <a:endParaRPr lang="cs-CZ" dirty="0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A4A41624-4E3A-4457-962C-CBA1E542DB0A}"/>
              </a:ext>
            </a:extLst>
          </p:cNvPr>
          <p:cNvSpPr txBox="1"/>
          <p:nvPr userDrawn="1"/>
        </p:nvSpPr>
        <p:spPr>
          <a:xfrm>
            <a:off x="192000" y="192000"/>
            <a:ext cx="265200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 smtClean="0">
                <a:solidFill>
                  <a:srgbClr val="646567"/>
                </a:solidFill>
                <a:latin typeface="+mj-lt"/>
              </a:rPr>
              <a:pPr>
                <a:lnSpc>
                  <a:spcPts val="1679"/>
                </a:lnSpc>
              </a:pPr>
              <a:t>‹#›</a:t>
            </a:fld>
            <a:endParaRPr lang="en-US" sz="1333" b="1" spc="96" dirty="0">
              <a:solidFill>
                <a:srgbClr val="64656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853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172237-C666-5A77-0B88-92BBC7F4F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CAA132A-5AD3-BF67-9DDC-F2B4F6AAA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31768AC-4AFF-5B72-B939-8AFC82CC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603EA21-8CDF-6563-763D-5A08E972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99E771A-E4D7-3EFA-33F1-30A53A97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202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50B5B5-3A19-BBBA-9C75-804F547D9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AD3CFA7-8392-CF10-8687-0CC5C74B6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8A563BB-D8C2-47E6-849B-FC549C63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E33B60B-6291-1656-7866-4CE1ED6A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10E8826-A9AD-2774-C590-F764C712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591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51E758-06A3-B55A-CBA5-79F88598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16FB96B-36AC-7CE9-DB4A-DE8269146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B9BA363-9065-0440-49D4-D5EF2FB21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4CCB6EC-ED7E-D554-2E04-33E89D360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B6D554B-58C7-0815-9420-97C56E60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93B5ADC-7C49-01B7-3578-58F05AD1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35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C21BD9-0203-F40D-21B9-603C9234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856E7A5-16BF-2F49-7C85-F1B595996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B16E248-F9E3-721B-5DAC-C142FAB36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8112DC1-5F28-A12A-F81D-76EBF6EF6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DD20FA1-E8AC-1F69-5B23-3F91B3128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553740D-D3F2-6819-1DB4-9C6C45C9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189B585-A01A-C1D0-F3D9-0B51FDF3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DDA6939-53FA-F92D-1CF0-EB9C5DF2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218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DD74C9-F0FF-4FA3-B367-43C8BAC5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916B03B-DD43-8F39-330E-5022C3E1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8E0383E-516C-477E-4EFE-A4300594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3445707-3DAB-4BE4-0B54-F3FC2006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528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8B8EDDD-6005-AC6D-9217-9B988DC0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446BD55-F831-9CFC-F374-C6B09E10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3C388E8-906B-43BE-B258-E3664939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681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9DA502-1149-0246-9D10-86256A76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1739BC-8FB0-D3F0-DD2D-130FF2058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C2A4892-1CB1-E670-89E4-C5ADE1FF6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5C9E0EB-8191-DDC7-58BB-4AD34F57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29B4149-3FAE-B06F-B348-9712688C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88FCB35-5FA8-D3A7-276B-8B34EA83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778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80647B-FED0-FE94-1E69-746248D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D410206B-130C-6110-4B13-DE69666D5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23D95CE-F048-44AC-F7EA-A814345B9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E10BEAB-65C2-1EE8-3FA9-395000AE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D320EBC-788C-F362-7E58-0284B2C3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26420DF-AE9A-A7A0-18C0-C02A6BE0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783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3BB7F1F-FB70-BF65-A7B6-61867467F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B308C9F-BAC3-EEC8-2C61-75CD2315E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800BE88-F5CB-82A7-FC18-B0A2B740E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CA4C2-6B98-4668-BCA5-4A0567576965}" type="datetimeFigureOut">
              <a:rPr lang="cs-CZ" smtClean="0"/>
              <a:t>27.05.2023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E0C5C5C-C5FF-0EF3-A6F7-A5D4F6583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F8176FE-A302-C8B8-77D4-06125D099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A384B-5563-43CF-8256-4D2340B3AD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255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rablu.com/wp-content/uploads/2017/02/SMB-Guide-for-Cloud-Endpoint-Backup-Parablu_old_may2017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msp360.com/resources/blog/backup-vs-archive/" TargetMode="External"/><Relationship Id="rId4" Type="http://schemas.openxmlformats.org/officeDocument/2006/relationships/hyperlink" Target="http://www.measurecontrol.com/wp-content/uploads/2017/05/gartner-seguridad-en-la-nube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F7FD901-3DA1-4DE3-B71B-2312CFFF3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3008000" cy="866987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1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6F3F8E8F-4A92-4E8B-9A32-8F396FCA8FAA}"/>
              </a:ext>
            </a:extLst>
          </p:cNvPr>
          <p:cNvSpPr/>
          <p:nvPr/>
        </p:nvSpPr>
        <p:spPr>
          <a:xfrm>
            <a:off x="0" y="0"/>
            <a:ext cx="12826871" cy="7266429"/>
          </a:xfrm>
          <a:prstGeom prst="rect">
            <a:avLst/>
          </a:prstGeom>
          <a:gradFill>
            <a:gsLst>
              <a:gs pos="30000">
                <a:sysClr val="window" lastClr="FFFFFF">
                  <a:alpha val="90000"/>
                </a:sysClr>
              </a:gs>
              <a:gs pos="100000">
                <a:srgbClr val="007481">
                  <a:alpha val="0"/>
                </a:srgbClr>
              </a:gs>
            </a:gsLst>
            <a:lin ang="96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cs-CZ" sz="1200" kern="0" dirty="0">
              <a:latin typeface="+mj-lt"/>
              <a:cs typeface="Myriad Hebrew" panose="01010101010101010101" pitchFamily="50" charset="-79"/>
            </a:endParaRPr>
          </a:p>
        </p:txBody>
      </p:sp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id="{7FCE8401-97FD-23AA-6E66-2E937C9F706E}"/>
              </a:ext>
            </a:extLst>
          </p:cNvPr>
          <p:cNvSpPr/>
          <p:nvPr/>
        </p:nvSpPr>
        <p:spPr>
          <a:xfrm>
            <a:off x="612559" y="1260629"/>
            <a:ext cx="11520318" cy="226530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479377" y="1174261"/>
            <a:ext cx="11520623" cy="1595071"/>
            <a:chOff x="-16075113" y="-161926"/>
            <a:chExt cx="23041245" cy="3190145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075113" y="-161926"/>
              <a:ext cx="23040635" cy="190001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 defTabSz="609630">
                <a:lnSpc>
                  <a:spcPts val="7995"/>
                </a:lnSpc>
                <a:defRPr/>
              </a:pPr>
              <a:r>
                <a:rPr lang="cs-CZ" sz="5334" b="1" kern="0" dirty="0">
                  <a:solidFill>
                    <a:prstClr val="black"/>
                  </a:solidFill>
                  <a:latin typeface="+mj-lt"/>
                  <a:cs typeface="Myriad Hebrew" panose="01010101010101010101" pitchFamily="50" charset="-79"/>
                </a:rPr>
                <a:t>Zálohovací technologie pro koncové prvky</a:t>
              </a:r>
              <a:endParaRPr lang="en-US" sz="5334" b="1" kern="0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0506495" y="1842486"/>
              <a:ext cx="17472627" cy="60959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6AC1DAA7-B057-AFB5-BB0D-5C8F746CE6C7}"/>
              </a:ext>
            </a:extLst>
          </p:cNvPr>
          <p:cNvSpPr txBox="1"/>
          <p:nvPr/>
        </p:nvSpPr>
        <p:spPr>
          <a:xfrm>
            <a:off x="10182687" y="2271053"/>
            <a:ext cx="1755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4000" b="1" dirty="0">
                <a:latin typeface="+mj-lt"/>
              </a:rPr>
              <a:t>KI/KDBI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002EF799-B54E-1020-54CC-B319C8AA7BD7}"/>
              </a:ext>
            </a:extLst>
          </p:cNvPr>
          <p:cNvSpPr txBox="1"/>
          <p:nvPr/>
        </p:nvSpPr>
        <p:spPr>
          <a:xfrm>
            <a:off x="9241654" y="2818051"/>
            <a:ext cx="2697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4000" b="1" dirty="0">
                <a:latin typeface="+mj-lt"/>
              </a:rPr>
              <a:t>Jakub Nový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688FB473-6094-8ACB-4A9C-59306240E86D}"/>
              </a:ext>
            </a:extLst>
          </p:cNvPr>
          <p:cNvSpPr txBox="1"/>
          <p:nvPr/>
        </p:nvSpPr>
        <p:spPr>
          <a:xfrm>
            <a:off x="1049353" y="3068467"/>
            <a:ext cx="127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latin typeface="+mj-lt"/>
              </a:rPr>
              <a:t>2023-05-26</a:t>
            </a:r>
          </a:p>
        </p:txBody>
      </p:sp>
    </p:spTree>
    <p:extLst>
      <p:ext uri="{BB962C8B-B14F-4D97-AF65-F5344CB8AC3E}">
        <p14:creationId xmlns:p14="http://schemas.microsoft.com/office/powerpoint/2010/main" val="3102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10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192000" y="1174261"/>
            <a:ext cx="11807695" cy="1595071"/>
            <a:chOff x="-16649867" y="-161926"/>
            <a:chExt cx="23615389" cy="3190145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527835" y="-161926"/>
              <a:ext cx="23493357" cy="13542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l-PL" sz="4400" b="1" dirty="0"/>
                <a:t>Zdroje</a:t>
              </a:r>
              <a:endParaRPr lang="cs-CZ" sz="44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6649867" y="1677124"/>
              <a:ext cx="23493357" cy="91438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123F4095-F034-6F20-BF2B-71A817B0D842}"/>
              </a:ext>
            </a:extLst>
          </p:cNvPr>
          <p:cNvSpPr txBox="1"/>
          <p:nvPr/>
        </p:nvSpPr>
        <p:spPr>
          <a:xfrm>
            <a:off x="191999" y="2251885"/>
            <a:ext cx="117466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>
                <a:hlinkClick r:id="rId3"/>
              </a:rPr>
              <a:t>https://www.parablu.com/wp-content/uploads/2017/02/SMB-Guide-for-Cloud-Endpoint-Backup-Parablu_old_may2017.pdf</a:t>
            </a:r>
            <a:endParaRPr lang="cs-CZ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>
                <a:hlinkClick r:id="rId4"/>
              </a:rPr>
              <a:t>http://www.measurecontrol.com/wp-content/uploads/2017/05/gartner-seguridad-en-la-nube.pdf</a:t>
            </a:r>
            <a:endParaRPr lang="cs-CZ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>
                <a:hlinkClick r:id="rId5"/>
              </a:rPr>
              <a:t>https://www.msp360.com/resources/blog/backup-vs-archive/</a:t>
            </a:r>
            <a:endParaRPr lang="cs-CZ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24580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2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192000" y="1174261"/>
            <a:ext cx="11807695" cy="1595071"/>
            <a:chOff x="-16649867" y="-161926"/>
            <a:chExt cx="23615389" cy="3190145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527835" y="-161926"/>
              <a:ext cx="23493357" cy="190001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defTabSz="609630">
                <a:lnSpc>
                  <a:spcPts val="7995"/>
                </a:lnSpc>
                <a:defRPr/>
              </a:pPr>
              <a:r>
                <a:rPr lang="cs-CZ" sz="4400" b="1" kern="0" dirty="0">
                  <a:solidFill>
                    <a:prstClr val="black"/>
                  </a:solidFill>
                  <a:latin typeface="+mj-lt"/>
                  <a:cs typeface="Myriad Hebrew" panose="01010101010101010101" pitchFamily="50" charset="-79"/>
                </a:rPr>
                <a:t>Obsah</a:t>
              </a:r>
              <a:endParaRPr lang="en-US" sz="4400" b="1" kern="0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6649867" y="1677124"/>
              <a:ext cx="23493357" cy="91438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123F4095-F034-6F20-BF2B-71A817B0D842}"/>
              </a:ext>
            </a:extLst>
          </p:cNvPr>
          <p:cNvSpPr txBox="1"/>
          <p:nvPr/>
        </p:nvSpPr>
        <p:spPr>
          <a:xfrm>
            <a:off x="191999" y="2251885"/>
            <a:ext cx="117466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cs-CZ" sz="2800" dirty="0"/>
              <a:t>Proč zálohovat koncové prvky?</a:t>
            </a:r>
          </a:p>
          <a:p>
            <a:pPr marL="342900" indent="-342900">
              <a:buFont typeface="+mj-lt"/>
              <a:buAutoNum type="arabicPeriod"/>
            </a:pPr>
            <a:r>
              <a:rPr lang="cs-CZ" sz="2800" dirty="0"/>
              <a:t>Jakou technologii je vhodné nasadit pro zálohování osobních dat koncového uživatele?</a:t>
            </a:r>
          </a:p>
          <a:p>
            <a:pPr marL="342900" indent="-342900">
              <a:buFont typeface="+mj-lt"/>
              <a:buAutoNum type="arabicPeriod"/>
            </a:pPr>
            <a:r>
              <a:rPr lang="cs-CZ" sz="2800" dirty="0"/>
              <a:t>Co je RPO a RTO?</a:t>
            </a:r>
          </a:p>
          <a:p>
            <a:pPr marL="342900" indent="-342900">
              <a:buFont typeface="+mj-lt"/>
              <a:buAutoNum type="arabicPeriod"/>
            </a:pPr>
            <a:r>
              <a:rPr lang="cs-CZ" sz="2800" dirty="0"/>
              <a:t>Jaké aspekty má zálohování osobních dat?</a:t>
            </a:r>
          </a:p>
          <a:p>
            <a:pPr marL="342900" indent="-342900">
              <a:buFont typeface="+mj-lt"/>
              <a:buAutoNum type="arabicPeriod"/>
            </a:pPr>
            <a:r>
              <a:rPr lang="cs-CZ" sz="2800" dirty="0"/>
              <a:t>Jaké vlastnosti dat je nezbytné analyzovat před volbou zálohovacích či archivačních technologií?</a:t>
            </a:r>
          </a:p>
        </p:txBody>
      </p:sp>
    </p:spTree>
    <p:extLst>
      <p:ext uri="{BB962C8B-B14F-4D97-AF65-F5344CB8AC3E}">
        <p14:creationId xmlns:p14="http://schemas.microsoft.com/office/powerpoint/2010/main" val="208265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3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192000" y="1174261"/>
            <a:ext cx="11807695" cy="1595071"/>
            <a:chOff x="-16649867" y="-161926"/>
            <a:chExt cx="23615389" cy="3190145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527835" y="-161926"/>
              <a:ext cx="23493357" cy="13542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cs-CZ" sz="4400" b="1" dirty="0"/>
                <a:t>Proč zálohovat koncové prvky?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6649867" y="1677124"/>
              <a:ext cx="23493357" cy="91438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123F4095-F034-6F20-BF2B-71A817B0D842}"/>
              </a:ext>
            </a:extLst>
          </p:cNvPr>
          <p:cNvSpPr txBox="1"/>
          <p:nvPr/>
        </p:nvSpPr>
        <p:spPr>
          <a:xfrm>
            <a:off x="191999" y="2251885"/>
            <a:ext cx="117466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/>
              <a:t>V dnešní době jedním z nejčastějších kyberútoků je Ransomware, který zašifruje buď specifická data (složky, soubory) nebo celý prvek (laptop, vzdáleně přístupný </a:t>
            </a:r>
            <a:r>
              <a:rPr lang="cs-CZ" sz="2800" dirty="0" err="1"/>
              <a:t>workstation</a:t>
            </a:r>
            <a:r>
              <a:rPr lang="cs-CZ" sz="2800" dirty="0"/>
              <a:t>, mobil).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/>
              <a:t>Selhání úložného média.</a:t>
            </a:r>
          </a:p>
        </p:txBody>
      </p:sp>
    </p:spTree>
    <p:extLst>
      <p:ext uri="{BB962C8B-B14F-4D97-AF65-F5344CB8AC3E}">
        <p14:creationId xmlns:p14="http://schemas.microsoft.com/office/powerpoint/2010/main" val="406724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4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192000" y="1035192"/>
            <a:ext cx="11808000" cy="1734140"/>
            <a:chOff x="-16649867" y="-440064"/>
            <a:chExt cx="23615999" cy="3468283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527225" y="-440064"/>
              <a:ext cx="23493357" cy="221599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cs-CZ" sz="3600" b="1" dirty="0"/>
                <a:t>Jakou technologii je vhodné nasadit pro zálohování osobních dat koncového uživatele?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6649867" y="1677124"/>
              <a:ext cx="23493357" cy="91438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123F4095-F034-6F20-BF2B-71A817B0D842}"/>
              </a:ext>
            </a:extLst>
          </p:cNvPr>
          <p:cNvSpPr txBox="1"/>
          <p:nvPr/>
        </p:nvSpPr>
        <p:spPr>
          <a:xfrm>
            <a:off x="191999" y="2251885"/>
            <a:ext cx="117466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/>
              <a:t>Cloudové uložiště - veřejný cloud, privátní cloud, oboje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cs-CZ" sz="2800" dirty="0"/>
              <a:t>Uživatelská data jsou synchronizovaná s cloudem.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/>
              <a:t>Využití přechodného uložiště, které může sbírat data od všech koncových uživatelů a ve kterém je zpracováno, než přejde do finálního uložiště. Může šifrovat data.</a:t>
            </a:r>
          </a:p>
        </p:txBody>
      </p:sp>
    </p:spTree>
    <p:extLst>
      <p:ext uri="{BB962C8B-B14F-4D97-AF65-F5344CB8AC3E}">
        <p14:creationId xmlns:p14="http://schemas.microsoft.com/office/powerpoint/2010/main" val="16616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5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192000" y="1035192"/>
            <a:ext cx="11808000" cy="1734140"/>
            <a:chOff x="-16649867" y="-440064"/>
            <a:chExt cx="23615999" cy="3468283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527225" y="-440064"/>
              <a:ext cx="23493357" cy="221599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cs-CZ" sz="3600" b="1" dirty="0"/>
                <a:t>Jakou technologii je vhodné nasadit pro zálohování osobních dat koncového uživatele?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6649867" y="1677124"/>
              <a:ext cx="23493357" cy="91438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123F4095-F034-6F20-BF2B-71A817B0D842}"/>
              </a:ext>
            </a:extLst>
          </p:cNvPr>
          <p:cNvSpPr txBox="1"/>
          <p:nvPr/>
        </p:nvSpPr>
        <p:spPr>
          <a:xfrm>
            <a:off x="191999" y="2251885"/>
            <a:ext cx="117466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/>
              <a:t>Komerční: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cs-CZ" sz="2800" dirty="0"/>
              <a:t>AWS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cs-CZ" sz="2800" dirty="0"/>
              <a:t>Google Drive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cs-CZ" sz="2800" dirty="0" err="1"/>
              <a:t>OneDrive</a:t>
            </a:r>
            <a:endParaRPr lang="cs-CZ" sz="28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cs-CZ" sz="2800" dirty="0"/>
              <a:t>Microsoft Azure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/>
              <a:t>Nekomerční: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cs-CZ" sz="2800" dirty="0" err="1"/>
              <a:t>OwnCloud</a:t>
            </a:r>
            <a:endParaRPr lang="cs-CZ" sz="28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cs-CZ" sz="2800" dirty="0" err="1"/>
              <a:t>Ceph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68276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6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192000" y="1174261"/>
            <a:ext cx="11807695" cy="1595071"/>
            <a:chOff x="-16649867" y="-161926"/>
            <a:chExt cx="23615389" cy="3190145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527835" y="-161926"/>
              <a:ext cx="23493357" cy="13542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l-PL" sz="4400" b="1" dirty="0"/>
                <a:t>Co je RPO a RTO?</a:t>
              </a:r>
              <a:endParaRPr lang="cs-CZ" sz="44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6649867" y="1677124"/>
              <a:ext cx="23493357" cy="91438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123F4095-F034-6F20-BF2B-71A817B0D842}"/>
              </a:ext>
            </a:extLst>
          </p:cNvPr>
          <p:cNvSpPr txBox="1"/>
          <p:nvPr/>
        </p:nvSpPr>
        <p:spPr>
          <a:xfrm>
            <a:off x="191999" y="2251885"/>
            <a:ext cx="117466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/>
              <a:t>RTO - </a:t>
            </a:r>
            <a:r>
              <a:rPr lang="cs-CZ" sz="2800" dirty="0" err="1"/>
              <a:t>Recovery</a:t>
            </a:r>
            <a:r>
              <a:rPr lang="cs-CZ" sz="2800" dirty="0"/>
              <a:t> Time </a:t>
            </a:r>
            <a:r>
              <a:rPr lang="cs-CZ" sz="2800" dirty="0" err="1"/>
              <a:t>Objective</a:t>
            </a:r>
            <a:r>
              <a:rPr lang="cs-CZ" sz="2800" dirty="0"/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cs-CZ" sz="2800" dirty="0"/>
              <a:t>Specifikovaná ideální doba mezi ztrátou přístupu k datům a obnovení dat do funkčního stavu.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/>
              <a:t>RPO - </a:t>
            </a:r>
            <a:r>
              <a:rPr lang="cs-CZ" sz="2800" dirty="0" err="1"/>
              <a:t>Recovery</a:t>
            </a:r>
            <a:r>
              <a:rPr lang="cs-CZ" sz="2800" dirty="0"/>
              <a:t> Point </a:t>
            </a:r>
            <a:r>
              <a:rPr lang="cs-CZ" sz="2800" dirty="0" err="1"/>
              <a:t>Objective</a:t>
            </a:r>
            <a:r>
              <a:rPr lang="cs-CZ" sz="2800" dirty="0"/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cs-CZ" sz="2800" dirty="0"/>
              <a:t>Specifikovaná ideální doba mezi poslední zálohou a ztrátou přístupu k datům, neboli jak velké množství ztracených dat neovlivní organizaci.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/>
              <a:t>Platí pro oboje: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cs-CZ" sz="2800" dirty="0"/>
              <a:t>Ideálně specifikováno seniorními manažery v organizaci podle zkušeností s obnovou dat.</a:t>
            </a:r>
          </a:p>
        </p:txBody>
      </p:sp>
    </p:spTree>
    <p:extLst>
      <p:ext uri="{BB962C8B-B14F-4D97-AF65-F5344CB8AC3E}">
        <p14:creationId xmlns:p14="http://schemas.microsoft.com/office/powerpoint/2010/main" val="94284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7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192000" y="1174261"/>
            <a:ext cx="11807695" cy="1595071"/>
            <a:chOff x="-16649867" y="-161926"/>
            <a:chExt cx="23615389" cy="3190145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527835" y="-161926"/>
              <a:ext cx="23493357" cy="13542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l-PL" sz="4400" b="1" dirty="0"/>
                <a:t>Jaké aspekty má zálohování osobních dat?</a:t>
              </a:r>
              <a:endParaRPr lang="cs-CZ" sz="44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6649867" y="1677124"/>
              <a:ext cx="23493357" cy="91438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123F4095-F034-6F20-BF2B-71A817B0D842}"/>
              </a:ext>
            </a:extLst>
          </p:cNvPr>
          <p:cNvSpPr txBox="1"/>
          <p:nvPr/>
        </p:nvSpPr>
        <p:spPr>
          <a:xfrm>
            <a:off x="191999" y="2251885"/>
            <a:ext cx="117466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/>
              <a:t>Originální data zůstávají přístupná, zatímco záloha je v jiné lokaci.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/>
              <a:t>Jsou ponechány pouze užitečné zálohy, zatímco staré a neužitečné zálohy jsou odstraněny.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/>
              <a:t>Zálohy musí být na rychle dostupném místě, pro co nejefektivnější obnovení dat.</a:t>
            </a:r>
          </a:p>
        </p:txBody>
      </p:sp>
    </p:spTree>
    <p:extLst>
      <p:ext uri="{BB962C8B-B14F-4D97-AF65-F5344CB8AC3E}">
        <p14:creationId xmlns:p14="http://schemas.microsoft.com/office/powerpoint/2010/main" val="314698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8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192000" y="1031508"/>
            <a:ext cx="11808000" cy="1737824"/>
            <a:chOff x="-16649867" y="-447432"/>
            <a:chExt cx="23615999" cy="3475651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527225" y="-447432"/>
              <a:ext cx="23493357" cy="221599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l-PL" sz="3600" b="1" dirty="0"/>
                <a:t>Jaké vlastnosti dat je nezbytné analyzovat před volbou zálohovacích či archivačních technologií?</a:t>
              </a:r>
              <a:endParaRPr lang="cs-CZ" sz="36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6649867" y="1677124"/>
              <a:ext cx="23493357" cy="91438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123F4095-F034-6F20-BF2B-71A817B0D842}"/>
              </a:ext>
            </a:extLst>
          </p:cNvPr>
          <p:cNvSpPr txBox="1"/>
          <p:nvPr/>
        </p:nvSpPr>
        <p:spPr>
          <a:xfrm>
            <a:off x="191999" y="2251885"/>
            <a:ext cx="1174667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200" b="1" dirty="0"/>
              <a:t>Hodnota dat</a:t>
            </a:r>
            <a:r>
              <a:rPr lang="cs-CZ" sz="2200" dirty="0"/>
              <a:t>: Jak moc jsou do budoucna potřebná? Jestli stačí krátkodobé zálohy, nebo je nutné déle archivovat.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200" b="1" dirty="0"/>
              <a:t>Dostupnost a obnova dat</a:t>
            </a:r>
            <a:r>
              <a:rPr lang="cs-CZ" sz="2200" dirty="0"/>
              <a:t>: Jak rychle musí být data dostupná a jak rychle je lze obnovit v případě potřeby. To je důležité zejména pro kritická data, která by měla být okamžitě dostupná.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200" b="1" dirty="0"/>
              <a:t>Retenční politiky</a:t>
            </a:r>
            <a:r>
              <a:rPr lang="cs-CZ" sz="2200" dirty="0"/>
              <a:t>: Zvážit dobu, po kterou musí být data uchovávána. Některá data mohou vyžadovat dlouhodobé uchování kvůli právním předpisům nebo regulacím.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200" b="1" dirty="0"/>
              <a:t>Objem dat</a:t>
            </a:r>
            <a:r>
              <a:rPr lang="cs-CZ" sz="2200" dirty="0"/>
              <a:t>: Objem dat může mít vliv na výběr technologií pro zálohování a archivaci. Může být nutné využít škálovatelné řešení pro zvládání velkých objemů dat.</a:t>
            </a:r>
          </a:p>
        </p:txBody>
      </p:sp>
    </p:spTree>
    <p:extLst>
      <p:ext uri="{BB962C8B-B14F-4D97-AF65-F5344CB8AC3E}">
        <p14:creationId xmlns:p14="http://schemas.microsoft.com/office/powerpoint/2010/main" val="226352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3FD1DB70-A198-467C-A6F6-DD6BD189E51F}"/>
              </a:ext>
            </a:extLst>
          </p:cNvPr>
          <p:cNvSpPr txBox="1"/>
          <p:nvPr/>
        </p:nvSpPr>
        <p:spPr>
          <a:xfrm>
            <a:off x="192000" y="192000"/>
            <a:ext cx="287376" cy="208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fld id="{6ED010D1-22B1-4722-AB15-A4D0B50B510C}" type="slidenum">
              <a:rPr lang="en-US" sz="1333" b="1" spc="96">
                <a:solidFill>
                  <a:srgbClr val="646567"/>
                </a:solidFill>
                <a:latin typeface="+mj-lt"/>
                <a:cs typeface="Myriad Hebrew" panose="01010101010101010101" pitchFamily="50" charset="-79"/>
              </a:rPr>
              <a:pPr>
                <a:lnSpc>
                  <a:spcPts val="1679"/>
                </a:lnSpc>
              </a:pPr>
              <a:t>9</a:t>
            </a:fld>
            <a:endParaRPr lang="en-US" sz="1333" b="1" spc="96" dirty="0">
              <a:solidFill>
                <a:srgbClr val="646567"/>
              </a:solidFill>
              <a:latin typeface="+mj-lt"/>
              <a:cs typeface="Myriad Hebrew" panose="01010101010101010101" pitchFamily="50" charset="-79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1F804FB-EFA3-496D-86BC-D0B8DCCFD7B5}"/>
              </a:ext>
            </a:extLst>
          </p:cNvPr>
          <p:cNvGrpSpPr/>
          <p:nvPr/>
        </p:nvGrpSpPr>
        <p:grpSpPr>
          <a:xfrm>
            <a:off x="192000" y="1031508"/>
            <a:ext cx="11808000" cy="1737824"/>
            <a:chOff x="-16649867" y="-447432"/>
            <a:chExt cx="23615999" cy="3475651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6A33892-C84A-4553-8794-0BA954BA91F4}"/>
                </a:ext>
              </a:extLst>
            </p:cNvPr>
            <p:cNvSpPr txBox="1"/>
            <p:nvPr/>
          </p:nvSpPr>
          <p:spPr>
            <a:xfrm>
              <a:off x="-16527225" y="-447432"/>
              <a:ext cx="23493357" cy="221599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l-PL" sz="3600" b="1" dirty="0"/>
                <a:t>Jaké vlastnosti dat je nezbytné analyzovat před volbou zálohovacích či archivačních technologií?</a:t>
              </a:r>
              <a:endParaRPr lang="cs-CZ" sz="36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6B00DD-125E-43C7-AD82-FEA5E3233C22}"/>
                </a:ext>
              </a:extLst>
            </p:cNvPr>
            <p:cNvSpPr txBox="1"/>
            <p:nvPr/>
          </p:nvSpPr>
          <p:spPr>
            <a:xfrm>
              <a:off x="-4841865" y="2289554"/>
              <a:ext cx="11759999" cy="73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defTabSz="609630">
                <a:defRPr/>
              </a:pPr>
              <a:endParaRPr lang="en-US" sz="2400" kern="0" spc="72" dirty="0">
                <a:solidFill>
                  <a:prstClr val="black"/>
                </a:solidFill>
                <a:latin typeface="+mj-lt"/>
                <a:cs typeface="Myriad Hebrew" panose="01010101010101010101" pitchFamily="50" charset="-79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AA118FC-9AE8-460D-AF25-98F0E803CA95}"/>
                </a:ext>
              </a:extLst>
            </p:cNvPr>
            <p:cNvSpPr/>
            <p:nvPr/>
          </p:nvSpPr>
          <p:spPr>
            <a:xfrm>
              <a:off x="-16649867" y="1677124"/>
              <a:ext cx="23493357" cy="91438"/>
            </a:xfrm>
            <a:prstGeom prst="rect">
              <a:avLst/>
            </a:prstGeom>
            <a:solidFill>
              <a:srgbClr val="00748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</p:sp>
      </p:grpSp>
      <p:pic>
        <p:nvPicPr>
          <p:cNvPr id="9" name="Obrázek 8">
            <a:extLst>
              <a:ext uri="{FF2B5EF4-FFF2-40B4-BE49-F238E27FC236}">
                <a16:creationId xmlns:a16="http://schemas.microsoft.com/office/drawing/2014/main" id="{D43A851A-69AE-4CC6-B86A-D767484D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426" y="261206"/>
            <a:ext cx="2322253" cy="720000"/>
          </a:xfrm>
          <a:prstGeom prst="rect">
            <a:avLst/>
          </a:prstGeom>
          <a:noFill/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123F4095-F034-6F20-BF2B-71A817B0D842}"/>
              </a:ext>
            </a:extLst>
          </p:cNvPr>
          <p:cNvSpPr txBox="1"/>
          <p:nvPr/>
        </p:nvSpPr>
        <p:spPr>
          <a:xfrm>
            <a:off x="191999" y="2251885"/>
            <a:ext cx="1174667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200" b="1" dirty="0"/>
              <a:t>Typy dat</a:t>
            </a:r>
            <a:r>
              <a:rPr lang="cs-CZ" sz="2200" dirty="0"/>
              <a:t>: Například strukturovaná data, nestrukturovaná data, soubory, databáze, obrázky nebo videa. Různé typy dat mohou vyžadovat různé technologie pro zálohování nebo archivaci.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200" b="1" dirty="0"/>
              <a:t>Bezpečnost dat</a:t>
            </a:r>
            <a:r>
              <a:rPr lang="cs-CZ" sz="2200" dirty="0"/>
              <a:t>: Zvážit bezpečnostní požadavky na data. To zahrnuje zabezpečení dat v případě zálohování nebo archivace, ochranu před neoprávněným přístupem a možnost šifrování dat.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200" b="1" dirty="0"/>
              <a:t>Doba potřebná pro zálohování nebo archivaci</a:t>
            </a:r>
            <a:r>
              <a:rPr lang="cs-CZ" sz="2200" dirty="0"/>
              <a:t>: Jak rychle musí být data zálohována nebo archivována. Zohlednit dobu, která je k dispozici pro provádění těchto operací a jejich vliv na běžící systémy.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200" b="1" dirty="0"/>
              <a:t>Náklady</a:t>
            </a:r>
            <a:r>
              <a:rPr lang="cs-CZ" sz="2200" dirty="0"/>
              <a:t>: Posoudit náklady spojené s různými zálohovacími nebo archivačními technologiemi. Zvážit náklady na pořízení a provoz těchto technologií a také případné dodatečné náklady na správu a údržbu.</a:t>
            </a:r>
          </a:p>
        </p:txBody>
      </p:sp>
    </p:spTree>
    <p:extLst>
      <p:ext uri="{BB962C8B-B14F-4D97-AF65-F5344CB8AC3E}">
        <p14:creationId xmlns:p14="http://schemas.microsoft.com/office/powerpoint/2010/main" val="76005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615</Words>
  <Application>Microsoft Office PowerPoint</Application>
  <PresentationFormat>Širokoúhlá obrazovka</PresentationFormat>
  <Paragraphs>73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Jakub Nový</dc:creator>
  <cp:lastModifiedBy>Jakub Nový</cp:lastModifiedBy>
  <cp:revision>14</cp:revision>
  <dcterms:created xsi:type="dcterms:W3CDTF">2023-05-26T23:42:25Z</dcterms:created>
  <dcterms:modified xsi:type="dcterms:W3CDTF">2023-05-27T00:45:26Z</dcterms:modified>
</cp:coreProperties>
</file>