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1" r:id="rId3"/>
    <p:sldId id="256" r:id="rId4"/>
    <p:sldId id="260" r:id="rId5"/>
    <p:sldId id="259" r:id="rId6"/>
    <p:sldId id="258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8" r:id="rId20"/>
    <p:sldId id="277" r:id="rId21"/>
    <p:sldId id="279" r:id="rId22"/>
    <p:sldId id="282" r:id="rId23"/>
    <p:sldId id="281" r:id="rId24"/>
    <p:sldId id="288" r:id="rId25"/>
    <p:sldId id="285" r:id="rId26"/>
    <p:sldId id="286" r:id="rId27"/>
    <p:sldId id="284" r:id="rId28"/>
    <p:sldId id="287" r:id="rId29"/>
    <p:sldId id="291" r:id="rId30"/>
    <p:sldId id="292" r:id="rId31"/>
    <p:sldId id="293" r:id="rId32"/>
    <p:sldId id="290" r:id="rId33"/>
    <p:sldId id="294" r:id="rId34"/>
    <p:sldId id="289" r:id="rId35"/>
    <p:sldId id="295" r:id="rId36"/>
    <p:sldId id="296" r:id="rId37"/>
    <p:sldId id="29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304"/>
    <a:srgbClr val="EC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7B3D-8B9D-4351-9C92-88BA87A95C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930A-424E-44DA-9A37-158D7B20C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7B3D-8B9D-4351-9C92-88BA87A95C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930A-424E-44DA-9A37-158D7B20C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7B3D-8B9D-4351-9C92-88BA87A95C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930A-424E-44DA-9A37-158D7B20C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9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7B3D-8B9D-4351-9C92-88BA87A95C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930A-424E-44DA-9A37-158D7B20C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9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7B3D-8B9D-4351-9C92-88BA87A95C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930A-424E-44DA-9A37-158D7B20C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7B3D-8B9D-4351-9C92-88BA87A95C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930A-424E-44DA-9A37-158D7B20C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7B3D-8B9D-4351-9C92-88BA87A95C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930A-424E-44DA-9A37-158D7B20C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7B3D-8B9D-4351-9C92-88BA87A95C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930A-424E-44DA-9A37-158D7B20C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7B3D-8B9D-4351-9C92-88BA87A95C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930A-424E-44DA-9A37-158D7B20C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5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7B3D-8B9D-4351-9C92-88BA87A95C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930A-424E-44DA-9A37-158D7B20C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2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7B3D-8B9D-4351-9C92-88BA87A95C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930A-424E-44DA-9A37-158D7B20C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6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47B3D-8B9D-4351-9C92-88BA87A95C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C930A-424E-44DA-9A37-158D7B20C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8775" y="2600325"/>
            <a:ext cx="902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öhne"/>
              </a:rPr>
              <a:t>Computer Networking in Machine Learning Applications</a:t>
            </a:r>
            <a:endParaRPr lang="en-US" sz="2800" dirty="0">
              <a:latin typeface="Söh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896" y="312354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öhne"/>
              </a:rPr>
              <a:t>Swapnil Narwade</a:t>
            </a:r>
          </a:p>
        </p:txBody>
      </p:sp>
      <p:sp>
        <p:nvSpPr>
          <p:cNvPr id="4" name="Rectangle 3"/>
          <p:cNvSpPr/>
          <p:nvPr/>
        </p:nvSpPr>
        <p:spPr>
          <a:xfrm>
            <a:off x="5198661" y="3462099"/>
            <a:ext cx="10422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65000"/>
                  </a:schemeClr>
                </a:solidFill>
                <a:latin typeface="Söhne"/>
              </a:rPr>
              <a:t>M.Sc. CA - FY</a:t>
            </a:r>
            <a:endParaRPr lang="en-US" sz="1050" dirty="0">
              <a:solidFill>
                <a:schemeClr val="tx1">
                  <a:lumMod val="6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0661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2525" y="1629163"/>
            <a:ext cx="63546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Söhne"/>
              </a:rPr>
              <a:t>Introduction to Computer Networking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2525" y="3703082"/>
            <a:ext cx="66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solidFill>
                  <a:srgbClr val="D1D5DB"/>
                </a:solidFill>
                <a:effectLst/>
                <a:latin typeface="Söhne"/>
              </a:rPr>
              <a:t>Enables data exchange, communication, and resource sharing.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2525" y="3333750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solidFill>
                  <a:srgbClr val="D1D5DB"/>
                </a:solidFill>
                <a:effectLst/>
                <a:latin typeface="Söhne"/>
              </a:rPr>
              <a:t>Computer networks are systems of interconnected computers and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8671" y="2228942"/>
            <a:ext cx="7653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Söhne"/>
              </a:rPr>
              <a:t>Machine Learning Overview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8671" y="2228942"/>
            <a:ext cx="7653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Söhne"/>
              </a:rPr>
              <a:t>Machine Learning Overview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8671" y="2998383"/>
            <a:ext cx="8604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öhne"/>
              </a:rPr>
              <a:t>Machine learning is a branch of artificial intelligence (AI) and computer science which focuses on the use of data and algorithms to imitate the way that humans learn, gradually improving its accuracy.</a:t>
            </a:r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3633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8671" y="2228942"/>
            <a:ext cx="7653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Söhne"/>
              </a:rPr>
              <a:t>Machine Learning Overview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8671" y="2998383"/>
            <a:ext cx="8604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öhne"/>
              </a:rPr>
              <a:t>Machine learning is a branch of artificial intelligence (AI) and computer science which focuses on the use of data and algorithms to imitate the way that humans learn, gradually improving its accuracy.</a:t>
            </a:r>
            <a:endParaRPr lang="en-US" dirty="0">
              <a:latin typeface="Söhn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8670" y="3921713"/>
            <a:ext cx="8970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öhne"/>
              </a:rPr>
              <a:t>We can develop ML </a:t>
            </a:r>
            <a:r>
              <a:rPr lang="en-US" dirty="0">
                <a:latin typeface="Söhne"/>
              </a:rPr>
              <a:t>systems to learn and improve from experience without explicit programming.</a:t>
            </a:r>
          </a:p>
        </p:txBody>
      </p:sp>
    </p:spTree>
    <p:extLst>
      <p:ext uri="{BB962C8B-B14F-4D97-AF65-F5344CB8AC3E}">
        <p14:creationId xmlns:p14="http://schemas.microsoft.com/office/powerpoint/2010/main" val="439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8671" y="2228942"/>
            <a:ext cx="7653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Söhne"/>
              </a:rPr>
              <a:t>Machine Learning Overview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8671" y="2998383"/>
            <a:ext cx="8604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öhne"/>
              </a:rPr>
              <a:t>Machine learning is a branch of artificial intelligence (AI) and computer science which focuses on the use of data and algorithms to imitate the way that humans learn, gradually improving its accuracy.</a:t>
            </a:r>
            <a:endParaRPr lang="en-US" dirty="0">
              <a:latin typeface="Söhn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8670" y="3921713"/>
            <a:ext cx="8970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öhne"/>
              </a:rPr>
              <a:t>We can develop ML </a:t>
            </a:r>
            <a:r>
              <a:rPr lang="en-US" dirty="0">
                <a:latin typeface="Söhne"/>
              </a:rPr>
              <a:t>systems to learn and improve from experience without explicit programming.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8669" y="4568044"/>
            <a:ext cx="611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 recognition, language translation, recommendations, </a:t>
            </a:r>
            <a:r>
              <a:rPr lang="fr-FR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3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8671" y="2228942"/>
            <a:ext cx="8776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Söhne"/>
              </a:rPr>
              <a:t>Importance of Networking in ML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29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8671" y="2228942"/>
            <a:ext cx="8776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Söhne"/>
              </a:rPr>
              <a:t>Importance of Networking in ML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8671" y="2998383"/>
            <a:ext cx="860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Distributed Computing: Networking allows ML models to be trained over multiple machines.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1588671" y="3644714"/>
            <a:ext cx="660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öhne"/>
              </a:rPr>
              <a:t>Data Acquisition: Gathering vast datasets from various sources</a:t>
            </a:r>
          </a:p>
        </p:txBody>
      </p:sp>
    </p:spTree>
    <p:extLst>
      <p:ext uri="{BB962C8B-B14F-4D97-AF65-F5344CB8AC3E}">
        <p14:creationId xmlns:p14="http://schemas.microsoft.com/office/powerpoint/2010/main" val="41475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8671" y="2228942"/>
            <a:ext cx="8776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Söhne"/>
              </a:rPr>
              <a:t>Importance of Networking in ML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8671" y="2998383"/>
            <a:ext cx="860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Distributed Computing: Networking allows ML models to be trained over multiple machines.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1588671" y="3644714"/>
            <a:ext cx="660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öhne"/>
              </a:rPr>
              <a:t>Data Acquisition: Gathering vast datasets from various 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671" y="40140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öhne"/>
              </a:rPr>
              <a:t>Deployment: Deploying trained models to multiple platforms and users</a:t>
            </a:r>
            <a:r>
              <a:rPr lang="en-US" dirty="0" smtClean="0">
                <a:latin typeface="Söhne"/>
              </a:rPr>
              <a:t>.</a:t>
            </a:r>
            <a:endParaRPr lang="en-US" dirty="0">
              <a:latin typeface="Söhn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671" y="46603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öhne"/>
              </a:rPr>
              <a:t>Real-time Processing: Networking ensures quick data exchange for real-time ML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891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0031" y="1346348"/>
            <a:ext cx="3730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Söhne"/>
              </a:rPr>
              <a:t>Case Studies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0031" y="262541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0031" y="2994004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Distributed </a:t>
            </a:r>
            <a:r>
              <a:rPr lang="en-US" b="1" dirty="0">
                <a:latin typeface="Söhne"/>
              </a:rPr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5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0031" y="1346348"/>
            <a:ext cx="3730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Söhne"/>
              </a:rPr>
              <a:t>Case Studies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0031" y="262541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0031" y="2994004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Distributed </a:t>
            </a:r>
            <a:r>
              <a:rPr lang="en-US" b="1" dirty="0">
                <a:latin typeface="Söhne"/>
              </a:rPr>
              <a:t>Deep Learning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0031" y="37319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öhne"/>
              </a:rPr>
              <a:t>Training complex deep learning models across multiple GPUs and servers.</a:t>
            </a:r>
          </a:p>
        </p:txBody>
      </p:sp>
    </p:spTree>
    <p:extLst>
      <p:ext uri="{BB962C8B-B14F-4D97-AF65-F5344CB8AC3E}">
        <p14:creationId xmlns:p14="http://schemas.microsoft.com/office/powerpoint/2010/main" val="30797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975" y="1087101"/>
            <a:ext cx="164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ahnschrift Condensed" panose="020B0502040204020203" pitchFamily="34" charset="0"/>
              </a:rPr>
              <a:t>AGENDA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975" y="2857500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01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75" y="3442275"/>
            <a:ext cx="2162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Introduction To Computer Networking</a:t>
            </a:r>
            <a:endParaRPr lang="en-US" sz="1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9950" y="2857500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02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9950" y="3442275"/>
            <a:ext cx="22955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Introduction To CN.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Computer networks are systems of interconnected computers and devices</a:t>
            </a:r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Enables data exchange, communication, and resource sharing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3427" y="2857500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03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3427" y="3442275"/>
            <a:ext cx="22152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Introduction To CN.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Computer networks are systems of interconnected computers and devices</a:t>
            </a:r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Enables data exchange, communication, and resource sharing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55301" y="2857500"/>
            <a:ext cx="5325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04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5301" y="3442275"/>
            <a:ext cx="2317549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Introduction To CN.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Computer networks are systems of interconnected computers and devices</a:t>
            </a:r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Enables data exchange, communication, and resource sharing</a:t>
            </a:r>
          </a:p>
        </p:txBody>
      </p:sp>
    </p:spTree>
    <p:extLst>
      <p:ext uri="{BB962C8B-B14F-4D97-AF65-F5344CB8AC3E}">
        <p14:creationId xmlns:p14="http://schemas.microsoft.com/office/powerpoint/2010/main" val="15590352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0031" y="1346348"/>
            <a:ext cx="3730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Söhne"/>
              </a:rPr>
              <a:t>Case Studies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0031" y="262541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0031" y="2994004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Distributed </a:t>
            </a:r>
            <a:r>
              <a:rPr lang="en-US" b="1" dirty="0">
                <a:latin typeface="Söhne"/>
              </a:rPr>
              <a:t>Deep Learning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0031" y="37319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öhne"/>
              </a:rPr>
              <a:t>Training complex deep learning models across multiple GPUs and servers.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7960" y="4377517"/>
            <a:ext cx="531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öhne"/>
              </a:rPr>
              <a:t>Speeds up training times, handles larger datasets.</a:t>
            </a:r>
          </a:p>
        </p:txBody>
      </p:sp>
    </p:spTree>
    <p:extLst>
      <p:ext uri="{BB962C8B-B14F-4D97-AF65-F5344CB8AC3E}">
        <p14:creationId xmlns:p14="http://schemas.microsoft.com/office/powerpoint/2010/main" val="31712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0031" y="1346348"/>
            <a:ext cx="46921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Söhne"/>
              </a:rPr>
              <a:t>Example Tutorial</a:t>
            </a:r>
            <a:endParaRPr lang="en-US" sz="4400" b="1" dirty="0" smtClean="0">
              <a:latin typeface="Söhn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0031" y="262541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0031" y="2994004"/>
            <a:ext cx="4596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Language Detection </a:t>
            </a:r>
            <a:r>
              <a:rPr lang="en-US" b="1" dirty="0">
                <a:latin typeface="Söhne"/>
              </a:rPr>
              <a:t>ML App ( Backend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0031" y="1346348"/>
            <a:ext cx="46921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Söhne"/>
              </a:rPr>
              <a:t>Example Tutorial</a:t>
            </a:r>
            <a:endParaRPr lang="en-US" sz="4400" b="1" dirty="0" smtClean="0">
              <a:latin typeface="Söhn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0031" y="262541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0031" y="2994004"/>
            <a:ext cx="4596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Language Detection </a:t>
            </a:r>
            <a:r>
              <a:rPr lang="en-US" b="1" dirty="0">
                <a:latin typeface="Söhne"/>
              </a:rPr>
              <a:t>ML App ( Backend </a:t>
            </a:r>
            <a:r>
              <a:rPr lang="en-US" b="1" dirty="0" smtClean="0">
                <a:latin typeface="Söhne"/>
              </a:rPr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031" y="343348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Söhne"/>
              </a:rPr>
              <a:t>requirements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24213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0031" y="1346348"/>
            <a:ext cx="46921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Söhne"/>
              </a:rPr>
              <a:t>Example Tutorial</a:t>
            </a:r>
            <a:endParaRPr lang="en-US" sz="4400" b="1" dirty="0" smtClean="0">
              <a:latin typeface="Söhn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0031" y="262541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0031" y="2994004"/>
            <a:ext cx="4596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Language Detection </a:t>
            </a:r>
            <a:r>
              <a:rPr lang="en-US" b="1" dirty="0">
                <a:latin typeface="Söhne"/>
              </a:rPr>
              <a:t>ML App ( Backend </a:t>
            </a:r>
            <a:r>
              <a:rPr lang="en-US" b="1" dirty="0" smtClean="0">
                <a:latin typeface="Söhne"/>
              </a:rPr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031" y="343348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Söhne"/>
              </a:rPr>
              <a:t>requirements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  <a:latin typeface="Söhn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0031" y="387296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öhne"/>
              </a:rPr>
              <a:t>Python &gt; 3.8</a:t>
            </a:r>
            <a:endParaRPr lang="en-US" b="1" dirty="0">
              <a:latin typeface="Söhn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0031" y="46305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öhne"/>
              </a:rPr>
              <a:t>sklearn</a:t>
            </a:r>
            <a:endParaRPr lang="en-US" b="1" dirty="0">
              <a:latin typeface="Söhn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0031" y="425173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öhne"/>
              </a:rPr>
              <a:t>Fastapi, Pydantic</a:t>
            </a:r>
            <a:endParaRPr lang="en-US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22582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0410" y="1262341"/>
            <a:ext cx="222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Söhne"/>
              </a:rPr>
              <a:t>Dataset</a:t>
            </a:r>
            <a:endParaRPr lang="en-US" sz="4400" b="1" dirty="0" smtClean="0">
              <a:latin typeface="Söhn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444"/>
          <a:stretch/>
        </p:blipFill>
        <p:spPr>
          <a:xfrm>
            <a:off x="6008510" y="516757"/>
            <a:ext cx="5676219" cy="60736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9681" y="2031782"/>
            <a:ext cx="578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Söhne"/>
              </a:rPr>
              <a:t>www.kaggle.com/datasets/basilb2s/language-detection</a:t>
            </a:r>
            <a:endParaRPr lang="en-US" dirty="0">
              <a:solidFill>
                <a:schemeClr val="accent2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07412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53307" y="100361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öhne"/>
              </a:rPr>
              <a:t>train.py</a:t>
            </a:r>
            <a:endParaRPr lang="en-US" dirty="0">
              <a:latin typeface="Söhn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57887" y="1372942"/>
            <a:ext cx="612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öhne"/>
              </a:rPr>
              <a:t>Code for the building the ML model that train on a dataset.</a:t>
            </a:r>
            <a:endParaRPr lang="en-US" dirty="0">
              <a:latin typeface="Söhne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211438"/>
            <a:ext cx="4683318" cy="6461737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 flipV="1">
            <a:off x="4605454" y="1372942"/>
            <a:ext cx="1092819" cy="802886"/>
          </a:xfrm>
          <a:prstGeom prst="curvedConnector3">
            <a:avLst>
              <a:gd name="adj1" fmla="val 5102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19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53307" y="100361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öhne"/>
              </a:rPr>
              <a:t>train.py</a:t>
            </a:r>
            <a:endParaRPr lang="en-US" dirty="0">
              <a:latin typeface="Söhn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57887" y="1372942"/>
            <a:ext cx="612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öhne"/>
              </a:rPr>
              <a:t>Code for the building the ML model that train on a dataset.</a:t>
            </a:r>
            <a:endParaRPr lang="en-US" dirty="0">
              <a:latin typeface="Söhne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211438"/>
            <a:ext cx="4683318" cy="6461737"/>
          </a:xfrm>
          <a:prstGeom prst="rect">
            <a:avLst/>
          </a:prstGeom>
        </p:spPr>
      </p:pic>
      <p:sp>
        <p:nvSpPr>
          <p:cNvPr id="3" name="Flowchart: Alternate Process 2"/>
          <p:cNvSpPr/>
          <p:nvPr/>
        </p:nvSpPr>
        <p:spPr>
          <a:xfrm>
            <a:off x="800100" y="5910263"/>
            <a:ext cx="4125796" cy="20859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/>
          <p:cNvCxnSpPr/>
          <p:nvPr/>
        </p:nvCxnSpPr>
        <p:spPr>
          <a:xfrm flipV="1">
            <a:off x="4925896" y="5226844"/>
            <a:ext cx="1066800" cy="792480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39356" y="5026018"/>
            <a:ext cx="580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öhne"/>
              </a:rPr>
              <a:t>Trained model ( weights ) saved in the form of binaries.</a:t>
            </a:r>
            <a:endParaRPr lang="en-US" dirty="0">
              <a:latin typeface="Söhne"/>
            </a:endParaRPr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4605454" y="1372942"/>
            <a:ext cx="1092819" cy="802886"/>
          </a:xfrm>
          <a:prstGeom prst="curvedConnector3">
            <a:avLst>
              <a:gd name="adj1" fmla="val 5102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3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28" y="232783"/>
            <a:ext cx="5391883" cy="64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2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8" y="314853"/>
            <a:ext cx="6324229" cy="61400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08135" y="457199"/>
            <a:ext cx="1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öhne"/>
              </a:rPr>
              <a:t>main.py</a:t>
            </a:r>
            <a:endParaRPr lang="en-US" dirty="0">
              <a:latin typeface="Söhn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08135" y="826531"/>
            <a:ext cx="4626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öhne"/>
              </a:rPr>
              <a:t>This FastAPI application serves as an endpoint for a Machine Learning model focused on language detection. Upon initialization, the application loads a pre-trained language detection model from LanguageDetectionModel in the model module. The main features include:</a:t>
            </a:r>
          </a:p>
        </p:txBody>
      </p:sp>
    </p:spTree>
    <p:extLst>
      <p:ext uri="{BB962C8B-B14F-4D97-AF65-F5344CB8AC3E}">
        <p14:creationId xmlns:p14="http://schemas.microsoft.com/office/powerpoint/2010/main" val="419759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8" y="314853"/>
            <a:ext cx="6324229" cy="61400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08135" y="457199"/>
            <a:ext cx="1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öhne"/>
              </a:rPr>
              <a:t>main.py</a:t>
            </a:r>
            <a:endParaRPr lang="en-US" dirty="0">
              <a:latin typeface="Söhn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08135" y="826531"/>
            <a:ext cx="4626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öhne"/>
              </a:rPr>
              <a:t>This FastAPI application serves as an endpoint for a Machine Learning model focused on language detection. Upon initialization, the application loads a pre-trained language detection model from LanguageDetectionModel in the model module. The main features include: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86600" y="2407919"/>
            <a:ext cx="4626665" cy="535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öhne"/>
              </a:rPr>
              <a:t>Root Endpoint (/): Provides a welcome message guiding users to the primary prediction endpoint.</a:t>
            </a:r>
          </a:p>
        </p:txBody>
      </p:sp>
    </p:spTree>
    <p:extLst>
      <p:ext uri="{BB962C8B-B14F-4D97-AF65-F5344CB8AC3E}">
        <p14:creationId xmlns:p14="http://schemas.microsoft.com/office/powerpoint/2010/main" val="508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85775" y="2695575"/>
            <a:ext cx="2396223" cy="16668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975" y="1087101"/>
            <a:ext cx="164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ahnschrift Condensed" panose="020B0502040204020203" pitchFamily="34" charset="0"/>
              </a:rPr>
              <a:t>AGENDA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975" y="2857500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01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75" y="3442275"/>
            <a:ext cx="216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Introduction To Computer Networking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9950" y="2857500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02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9950" y="3442275"/>
            <a:ext cx="22955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Introduction To CN.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Computer networks are systems of interconnected computers and devices</a:t>
            </a:r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Enables data exchange, communication, and resource sharing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3427" y="2857500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03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3427" y="3442275"/>
            <a:ext cx="22152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Introduction To CN.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Computer networks are systems of interconnected computers and devices</a:t>
            </a:r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Enables data exchange, communication, and resource sharing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55301" y="2857500"/>
            <a:ext cx="5325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04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5301" y="3442275"/>
            <a:ext cx="2317549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Introduction To CN.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Computer networks are systems of interconnected computers and devices</a:t>
            </a:r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Enables data exchange, communication, and resource sharing</a:t>
            </a:r>
          </a:p>
        </p:txBody>
      </p:sp>
    </p:spTree>
    <p:extLst>
      <p:ext uri="{BB962C8B-B14F-4D97-AF65-F5344CB8AC3E}">
        <p14:creationId xmlns:p14="http://schemas.microsoft.com/office/powerpoint/2010/main" val="1680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8" y="314853"/>
            <a:ext cx="6324229" cy="61400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08135" y="457199"/>
            <a:ext cx="1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öhne"/>
              </a:rPr>
              <a:t>main.py</a:t>
            </a:r>
            <a:endParaRPr lang="en-US" dirty="0">
              <a:latin typeface="Söhn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08135" y="826531"/>
            <a:ext cx="4626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öhne"/>
              </a:rPr>
              <a:t>This FastAPI application serves as an endpoint for a Machine Learning model focused on language detection. Upon initialization, the application loads a pre-trained language detection model from LanguageDetectionModel in the model module. The main features include: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86600" y="2407919"/>
            <a:ext cx="4626665" cy="535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öhne"/>
              </a:rPr>
              <a:t>Root Endpoint (/): Provides a welcome message guiding users to the primary prediction endpoint.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86600" y="3177718"/>
            <a:ext cx="4648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öhne"/>
              </a:rPr>
              <a:t>Language Prediction Endpoint (/api/v1/prediction): Accepts input data and returns predictions from the language detection model. The input format and prediction output are defined by the PredictionOutput class, ensuring structured and validated data exchange.</a:t>
            </a:r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5981700" y="3762493"/>
            <a:ext cx="1104900" cy="476132"/>
          </a:xfrm>
          <a:prstGeom prst="curvedConnector3">
            <a:avLst>
              <a:gd name="adj1" fmla="val 3620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907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8" y="314853"/>
            <a:ext cx="6324229" cy="61400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08135" y="457199"/>
            <a:ext cx="1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öhne"/>
              </a:rPr>
              <a:t>main.py</a:t>
            </a:r>
            <a:endParaRPr lang="en-US" dirty="0">
              <a:latin typeface="Söhn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8135" y="826531"/>
            <a:ext cx="4626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öhne"/>
              </a:rPr>
              <a:t>This FastAPI application serves as an endpoint for a Machine Learning model focused on language detection. Upon initialization, the application loads a pre-trained language detection model from LanguageDetectionModel in the model module. The main features include: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6600" y="2407919"/>
            <a:ext cx="4626665" cy="535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öhne"/>
              </a:rPr>
              <a:t>Root Endpoint (/): Provides a welcome message guiding users to the primary prediction endpoint.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177718"/>
            <a:ext cx="4648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öhne"/>
              </a:rPr>
              <a:t>Language Prediction Endpoint (/api/v1/prediction): Accepts input data and returns predictions from the language detection model. The input format and prediction output are defined by the PredictionOutput class, ensuring structured and validated data exchange.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4579856"/>
            <a:ext cx="45218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Söhne"/>
              </a:rPr>
              <a:t>Startup Event: Contains logic to load the machine learning model when the FastAPI application starts. This ensures the model is ready to serve predictions as soon as the server becomes operational.</a:t>
            </a:r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5981700" y="3762493"/>
            <a:ext cx="1104900" cy="476132"/>
          </a:xfrm>
          <a:prstGeom prst="curvedConnector3">
            <a:avLst>
              <a:gd name="adj1" fmla="val 3620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69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" t="1270" r="2710" b="1815"/>
          <a:stretch/>
        </p:blipFill>
        <p:spPr>
          <a:xfrm>
            <a:off x="6057900" y="1000125"/>
            <a:ext cx="4583344" cy="5600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" t="2722" r="2454" b="2722"/>
          <a:stretch/>
        </p:blipFill>
        <p:spPr>
          <a:xfrm>
            <a:off x="1152525" y="1000125"/>
            <a:ext cx="4611708" cy="5600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2525" y="95249"/>
            <a:ext cx="30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Söhne"/>
              </a:rPr>
              <a:t>outputs</a:t>
            </a:r>
            <a:endParaRPr lang="en-US" sz="44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0709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" t="1734" r="2806" b="1507"/>
          <a:stretch/>
        </p:blipFill>
        <p:spPr>
          <a:xfrm>
            <a:off x="6000750" y="342900"/>
            <a:ext cx="5133976" cy="624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8718"/>
            <a:ext cx="5338965" cy="2216763"/>
          </a:xfrm>
          <a:prstGeom prst="rect">
            <a:avLst/>
          </a:prstGeom>
        </p:spPr>
      </p:pic>
      <p:cxnSp>
        <p:nvCxnSpPr>
          <p:cNvPr id="5" name="Curved Connector 4"/>
          <p:cNvCxnSpPr/>
          <p:nvPr/>
        </p:nvCxnSpPr>
        <p:spPr>
          <a:xfrm>
            <a:off x="5448300" y="3667125"/>
            <a:ext cx="1143000" cy="457200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7514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52264" y="2260847"/>
            <a:ext cx="31967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Söhne"/>
              </a:rPr>
              <a:t>Challenges</a:t>
            </a:r>
            <a:endParaRPr lang="en-US" sz="4400" dirty="0">
              <a:latin typeface="Söh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9306" y="3030288"/>
            <a:ext cx="7079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öhne"/>
              </a:rPr>
              <a:t>Latency: Delays in data transmission affecting real-time processing.</a:t>
            </a:r>
          </a:p>
          <a:p>
            <a:r>
              <a:rPr lang="en-US" dirty="0">
                <a:latin typeface="Söhne"/>
              </a:rPr>
              <a:t>Bandwidth: Managing large volumes of data transfer.</a:t>
            </a:r>
          </a:p>
          <a:p>
            <a:r>
              <a:rPr lang="en-US" dirty="0">
                <a:latin typeface="Söhne"/>
              </a:rPr>
              <a:t>Security: Ensuring safe and encrypted data exchange.</a:t>
            </a:r>
          </a:p>
          <a:p>
            <a:r>
              <a:rPr lang="en-US" dirty="0">
                <a:latin typeface="Söhne"/>
              </a:rPr>
              <a:t>Scalability: Ensuring networks can handle increased load</a:t>
            </a:r>
          </a:p>
        </p:txBody>
      </p:sp>
    </p:spTree>
    <p:extLst>
      <p:ext uri="{BB962C8B-B14F-4D97-AF65-F5344CB8AC3E}">
        <p14:creationId xmlns:p14="http://schemas.microsoft.com/office/powerpoint/2010/main" val="328983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52264" y="2260847"/>
            <a:ext cx="3257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Söhne"/>
              </a:rPr>
              <a:t>Conclusion</a:t>
            </a:r>
            <a:endParaRPr lang="en-US" sz="4400" dirty="0">
              <a:latin typeface="Söh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9307" y="3030288"/>
            <a:ext cx="732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The synergy of Computer Networking and Machine Learning opens avenues for advanced applications</a:t>
            </a:r>
            <a:r>
              <a:rPr lang="en-US" dirty="0" smtClean="0">
                <a:latin typeface="Söhne"/>
              </a:rPr>
              <a:t>.</a:t>
            </a:r>
            <a:endParaRPr lang="en-US" dirty="0">
              <a:latin typeface="Söhn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9307" y="3715090"/>
            <a:ext cx="806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  <a:latin typeface="Söhne"/>
              </a:rPr>
              <a:t>As networks evolve, the scale and capabilities of ML applications will expand</a:t>
            </a:r>
            <a:r>
              <a:rPr lang="en-US" dirty="0" smtClean="0">
                <a:solidFill>
                  <a:prstClr val="white"/>
                </a:solidFill>
                <a:latin typeface="Söhne"/>
              </a:rPr>
              <a:t>.</a:t>
            </a:r>
            <a:endParaRPr lang="en-US" dirty="0">
              <a:solidFill>
                <a:prstClr val="white"/>
              </a:solidFill>
              <a:latin typeface="Söhn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9307" y="4122894"/>
            <a:ext cx="7433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  <a:latin typeface="Söhne"/>
              </a:rPr>
              <a:t>Emphasis on continued research in merging these fields for optimized results</a:t>
            </a:r>
            <a:r>
              <a:rPr lang="en-US" dirty="0"/>
              <a:t>.</a:t>
            </a:r>
            <a:endParaRPr lang="en-US" dirty="0">
              <a:solidFill>
                <a:prstClr val="white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932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52264" y="2260847"/>
            <a:ext cx="3541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Söhne"/>
              </a:rPr>
              <a:t>Useful Links</a:t>
            </a:r>
            <a:endParaRPr lang="en-US" sz="4400" b="1" dirty="0">
              <a:latin typeface="Söh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9307" y="3099537"/>
            <a:ext cx="732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Code - https://github.com/Now-Tiger/FastAPI/tree/main/langModel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9307" y="353811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  <a:latin typeface="Söhne"/>
              </a:rPr>
              <a:t>Fastapi - https://fastapi.tiangolo.com/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9307" y="3976701"/>
            <a:ext cx="7433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  <a:latin typeface="Söhne"/>
              </a:rPr>
              <a:t>K</a:t>
            </a:r>
            <a:r>
              <a:rPr lang="en-US" dirty="0" smtClean="0">
                <a:solidFill>
                  <a:prstClr val="white"/>
                </a:solidFill>
                <a:latin typeface="Söhne"/>
              </a:rPr>
              <a:t>aggle </a:t>
            </a:r>
            <a:r>
              <a:rPr lang="en-US" dirty="0">
                <a:solidFill>
                  <a:prstClr val="white"/>
                </a:solidFill>
                <a:latin typeface="Söhne"/>
              </a:rPr>
              <a:t>- https://www.kaggle.com/code/swapnilnarwade/quora-text-classification</a:t>
            </a:r>
            <a:endParaRPr lang="en-US" dirty="0">
              <a:solidFill>
                <a:prstClr val="white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38240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585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309252" y="2676525"/>
            <a:ext cx="2396223" cy="16001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975" y="1087101"/>
            <a:ext cx="164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ahnschrift Condensed" panose="020B0502040204020203" pitchFamily="34" charset="0"/>
              </a:rPr>
              <a:t>AGENDA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975" y="2857500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01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75" y="3442275"/>
            <a:ext cx="216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Introduction To Computer Networking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9950" y="2857500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02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9600" y="3442275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Machine Learning Overview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427" y="2857500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03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3427" y="3442275"/>
            <a:ext cx="22152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Introduction To CN.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Computer networks are systems of interconnected computers and devices</a:t>
            </a:r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Enables data exchange, communication, and resource sharing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55301" y="2857500"/>
            <a:ext cx="5325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04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5301" y="3442275"/>
            <a:ext cx="2317549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Introduction To CN.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Computer networks are systems of interconnected computers and devices</a:t>
            </a:r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Enables data exchange, communication, and resource sharing</a:t>
            </a:r>
          </a:p>
        </p:txBody>
      </p:sp>
    </p:spTree>
    <p:extLst>
      <p:ext uri="{BB962C8B-B14F-4D97-AF65-F5344CB8AC3E}">
        <p14:creationId xmlns:p14="http://schemas.microsoft.com/office/powerpoint/2010/main" val="285046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6142939" y="2628900"/>
            <a:ext cx="2396223" cy="19907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975" y="1087101"/>
            <a:ext cx="164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ahnschrift Condensed" panose="020B0502040204020203" pitchFamily="34" charset="0"/>
              </a:rPr>
              <a:t>AGENDA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975" y="2857500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01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75" y="3442275"/>
            <a:ext cx="216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Introduction To Computer Networking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9950" y="2857500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02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864" y="3442275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Machine Learning Overview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427" y="2857500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03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90658" y="3349942"/>
            <a:ext cx="2110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Importance of Networking in Machine Learning Applications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5301" y="2857500"/>
            <a:ext cx="5325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04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5301" y="3442275"/>
            <a:ext cx="2317549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Introduction To CN.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Computer networks are systems of interconnected computers and devices</a:t>
            </a:r>
            <a:r>
              <a:rPr lang="en-US" sz="1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Enables data exchange, communication, and resource sharing</a:t>
            </a:r>
          </a:p>
        </p:txBody>
      </p:sp>
    </p:spTree>
    <p:extLst>
      <p:ext uri="{BB962C8B-B14F-4D97-AF65-F5344CB8AC3E}">
        <p14:creationId xmlns:p14="http://schemas.microsoft.com/office/powerpoint/2010/main" val="218087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8976627" y="2667000"/>
            <a:ext cx="2396223" cy="17240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975" y="1087101"/>
            <a:ext cx="164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ahnschrift Condensed" panose="020B0502040204020203" pitchFamily="34" charset="0"/>
              </a:rPr>
              <a:t>AGENDA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975" y="2857500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01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75" y="3442275"/>
            <a:ext cx="216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Introduction To Computer Networking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9950" y="2857500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02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427" y="2857500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03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5301" y="2857500"/>
            <a:ext cx="532518" cy="5847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04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96734" y="3442274"/>
            <a:ext cx="21560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Case Studies / Challenges and Opportunities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7864" y="3442275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Machine Learning Overview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90658" y="3349942"/>
            <a:ext cx="2110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Importance of Networking in Machine Learning Applications</a:t>
            </a: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975" y="1087101"/>
            <a:ext cx="164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ahnschrift Condensed" panose="020B0502040204020203" pitchFamily="34" charset="0"/>
              </a:rPr>
              <a:t>AGENDA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975" y="2857500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01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75" y="3442275"/>
            <a:ext cx="216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Introduction To Computer Networking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9950" y="2857500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02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427" y="2857500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03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5301" y="2857500"/>
            <a:ext cx="5325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04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77824" y="3442275"/>
            <a:ext cx="214262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Case Studies / Challenges and Opportunities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7864" y="3442275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Machine Learning Overview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90658" y="3349942"/>
            <a:ext cx="2110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Importance of Networking in Machine Learning Applications</a:t>
            </a: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2525" y="1629163"/>
            <a:ext cx="63546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Söhne"/>
              </a:rPr>
              <a:t>Introduction to Computer Networking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35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2525" y="1629163"/>
            <a:ext cx="63546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Söhne"/>
              </a:rPr>
              <a:t>Introduction to Computer Networking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2525" y="3333750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solidFill>
                  <a:srgbClr val="D1D5DB"/>
                </a:solidFill>
                <a:effectLst/>
                <a:latin typeface="Söhne"/>
              </a:rPr>
              <a:t>Computer networks are systems of interconnected computers and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4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1150</Words>
  <Application>Microsoft Office PowerPoint</Application>
  <PresentationFormat>Widescreen</PresentationFormat>
  <Paragraphs>161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Bahnschrift Condensed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75</cp:revision>
  <dcterms:created xsi:type="dcterms:W3CDTF">2023-08-30T11:22:31Z</dcterms:created>
  <dcterms:modified xsi:type="dcterms:W3CDTF">2023-08-30T23:44:26Z</dcterms:modified>
</cp:coreProperties>
</file>