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868DD-813D-4656-876C-3C2D2E8DDF7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F2D1F-D425-473A-846C-6D4DAFA60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3.1 Loop Patterns</a:t>
            </a:r>
          </a:p>
        </p:txBody>
      </p:sp>
    </p:spTree>
    <p:extLst>
      <p:ext uri="{BB962C8B-B14F-4D97-AF65-F5344CB8AC3E}">
        <p14:creationId xmlns:p14="http://schemas.microsoft.com/office/powerpoint/2010/main" val="362958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22)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5)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79583" y="236257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 example:     the sum of numbers in a list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472809" y="3791814"/>
            <a:ext cx="995858" cy="819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221787" y="4468115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+=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V="1">
            <a:off x="7015398" y="2707606"/>
            <a:ext cx="819267" cy="434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866590" y="3334613"/>
            <a:ext cx="2207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shorthand notation</a:t>
            </a:r>
          </a:p>
        </p:txBody>
      </p:sp>
    </p:spTree>
    <p:extLst>
      <p:ext uri="{BB962C8B-B14F-4D97-AF65-F5344CB8AC3E}">
        <p14:creationId xmlns:p14="http://schemas.microsoft.com/office/powerpoint/2010/main" val="14678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41" grpId="0"/>
      <p:bldP spid="42" grpId="0" animBg="1"/>
      <p:bldP spid="42" grpId="1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*= num  (= 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378)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6)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2208688"/>
            <a:ext cx="300568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*= num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9583" y="2208688"/>
            <a:ext cx="55164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What if we wanted to obtain the product instead? What should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initialized to?</a:t>
            </a:r>
          </a:p>
        </p:txBody>
      </p:sp>
    </p:spTree>
    <p:extLst>
      <p:ext uri="{BB962C8B-B14F-4D97-AF65-F5344CB8AC3E}">
        <p14:creationId xmlns:p14="http://schemas.microsoft.com/office/powerpoint/2010/main" val="36049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7" y="4021523"/>
            <a:ext cx="2060583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factorial()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non-negative integer </a:t>
            </a:r>
            <a:r>
              <a:rPr lang="en-US" dirty="0" err="1">
                <a:latin typeface="Calibri (Body)"/>
                <a:cs typeface="Calibri (Body)"/>
              </a:rPr>
              <a:t>n</a:t>
            </a:r>
            <a:r>
              <a:rPr lang="en-US" dirty="0">
                <a:latin typeface="Calibri (Body)"/>
                <a:cs typeface="Calibri (Body)"/>
              </a:rPr>
              <a:t> </a:t>
            </a:r>
            <a:r>
              <a:rPr lang="en-US" dirty="0"/>
              <a:t>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</a:t>
            </a:r>
            <a:r>
              <a:rPr lang="en-US" dirty="0" err="1"/>
              <a:t>n</a:t>
            </a:r>
            <a:r>
              <a:rPr lang="en-US" dirty="0"/>
              <a:t>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342024" y="4452410"/>
            <a:ext cx="413973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 for input integer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*=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09358" y="2882322"/>
          <a:ext cx="5503720" cy="31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882900" imgH="165100" progId="Equation.3">
                  <p:embed/>
                </p:oleObj>
              </mc:Choice>
              <mc:Fallback>
                <p:oleObj name="Equation" r:id="rId3" imgW="2882900" imgH="1651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8" y="2882322"/>
                        <a:ext cx="5503720" cy="315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709357" y="3240088"/>
          <a:ext cx="606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317500" imgH="139700" progId="Equation.3">
                  <p:embed/>
                </p:oleObj>
              </mc:Choice>
              <mc:Fallback>
                <p:oleObj name="Equation" r:id="rId5" imgW="317500" imgH="139700" progId="Equation.3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7" y="3240088"/>
                        <a:ext cx="6064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697313" y="2797403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7052180" y="2882322"/>
          <a:ext cx="6556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342900" imgH="127000" progId="Equation.3">
                  <p:embed/>
                </p:oleObj>
              </mc:Choice>
              <mc:Fallback>
                <p:oleObj name="Equation" r:id="rId7" imgW="342900" imgH="1270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180" y="2882322"/>
                        <a:ext cx="6556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77409"/>
            <a:ext cx="432926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acronym('Random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memory')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'RAM'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acronym("GNU's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UNIX")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'GNU'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acronym()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phrase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acronym for the phrase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224688"/>
            <a:ext cx="741355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acronym(phrase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the acronym of the input string phrase'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split phrase into a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phrase.split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accumulate first character, as an uppercase, of every word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words: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= res + w[0].upper()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3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40934"/>
            <a:ext cx="432926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11]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divisors()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positive integer </a:t>
            </a:r>
            <a:r>
              <a:rPr lang="en-US" dirty="0" err="1"/>
              <a:t>n</a:t>
            </a:r>
            <a:r>
              <a:rPr lang="en-US" dirty="0"/>
              <a:t>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list of positive divisors of </a:t>
            </a:r>
            <a:r>
              <a:rPr lang="en-US" dirty="0" err="1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332410"/>
            <a:ext cx="7413557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divisors(n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 the list of divisors of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[]    # accumulator initialized to an empty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0:    #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divisor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 accumulate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41022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Nested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86" y="2348294"/>
            <a:ext cx="55145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0 1 2 3 4 0 1 2 3 4 0 1 2 3 4 0 1 2 3 4 0 1 2 3 4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60458" y="941239"/>
            <a:ext cx="17600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nested2(n)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18984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162600" y="2748403"/>
            <a:ext cx="4924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62600" y="3948733"/>
            <a:ext cx="5673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3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62600" y="3148513"/>
            <a:ext cx="5057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162600" y="3548623"/>
            <a:ext cx="5365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2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162600" y="4348843"/>
            <a:ext cx="59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4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918983" y="5098544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range(j+1):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Nesting a loop inside another</a:t>
            </a:r>
          </a:p>
        </p:txBody>
      </p:sp>
    </p:spTree>
    <p:extLst>
      <p:ext uri="{BB962C8B-B14F-4D97-AF65-F5344CB8AC3E}">
        <p14:creationId xmlns:p14="http://schemas.microsoft.com/office/powerpoint/2010/main" val="17746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5" grpId="0" animBg="1"/>
      <p:bldP spid="5" grpId="1" animBg="1"/>
      <p:bldP spid="13" grpId="0" animBg="1"/>
      <p:bldP spid="20" grpId="0" animBg="1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4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inBoth([3, 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inBoth([2,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 takes: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2 lists as input</a:t>
            </a:r>
            <a:endParaRPr lang="en-US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and returns </a:t>
            </a:r>
            <a:r>
              <a:rPr lang="en-US" dirty="0">
                <a:solidFill>
                  <a:srgbClr val="000000"/>
                </a:solidFill>
              </a:rPr>
              <a:t>True </a:t>
            </a:r>
            <a:r>
              <a:rPr lang="en-US" dirty="0">
                <a:solidFill>
                  <a:schemeClr val="accent1"/>
                </a:solidFill>
              </a:rPr>
              <a:t>if there is an item that is common to both lists and </a:t>
            </a:r>
            <a:r>
              <a:rPr lang="en-US" dirty="0">
                <a:solidFill>
                  <a:srgbClr val="000000"/>
                </a:solidFill>
              </a:rPr>
              <a:t>False </a:t>
            </a:r>
            <a:r>
              <a:rPr lang="en-US" dirty="0">
                <a:solidFill>
                  <a:schemeClr val="accent1"/>
                </a:solidFill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663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5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pairSum([7, 8, 5, 3, 4, 6], 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 takes as input: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 target value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and prints the indexes of all pairs of values in the list that add up to the target value </a:t>
            </a:r>
          </a:p>
        </p:txBody>
      </p:sp>
    </p:spTree>
    <p:extLst>
      <p:ext uri="{BB962C8B-B14F-4D97-AF65-F5344CB8AC3E}">
        <p14:creationId xmlns:p14="http://schemas.microsoft.com/office/powerpoint/2010/main" val="327124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Two-dimensional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8077" y="2198673"/>
          <a:ext cx="1804172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48520" y="1634294"/>
            <a:ext cx="6067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[3, 5, 7, 9]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viewed as a 1-D table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8520" y="2798838"/>
            <a:ext cx="3329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How to represent a 2-D table?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72071" y="5082178"/>
            <a:ext cx="5089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2-D table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just a list of rows (i.e., 1-D tables)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80007" y="2198673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280007" y="345732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80007" y="385743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280007" y="425754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72071" y="3488105"/>
            <a:ext cx="277814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 [3, 5, 7, 9]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[0, 2, 1, 6] 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[3, 8, 3, 1] ]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90299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3863418" y="350349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863418" y="388821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863418" y="428832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78077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640694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103311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519632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84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Nested loop pattern and 2-D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88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nested loop is often needed to access all objects in a 2-D list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of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object in the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print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82275" y="3793738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iteration loop pattern)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len(t[0])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rows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columns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82274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index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column index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incr2D(t)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4 6 8 10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1 3 2 7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4 9 4 2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6362184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counter loop pattern)</a:t>
            </a:r>
          </a:p>
        </p:txBody>
      </p:sp>
    </p:spTree>
    <p:extLst>
      <p:ext uri="{BB962C8B-B14F-4D97-AF65-F5344CB8AC3E}">
        <p14:creationId xmlns:p14="http://schemas.microsoft.com/office/powerpoint/2010/main" val="33565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5" grpId="0"/>
      <p:bldP spid="37" grpId="0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Iteration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701636"/>
            <a:ext cx="77724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 once for every item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14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sz="1400" dirty="0"/>
              <a:t> </a:t>
            </a:r>
            <a:r>
              <a:rPr lang="en-US" dirty="0"/>
              <a:t>is a string then the items are its characters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/>
              <a:t>(each of which is a one-character string)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endParaRPr lang="en-US" dirty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dirty="0"/>
              <a:t> is a list then the items are the objects in the list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is executed after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every item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20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294171"/>
                </a:solidFill>
              </a:rPr>
              <a:t>has been processed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294171"/>
                </a:solidFill>
              </a:rPr>
              <a:t>There are different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294171"/>
                </a:solidFill>
              </a:rPr>
              <a:t> loop </a:t>
            </a:r>
            <a:r>
              <a:rPr lang="en-US" sz="2000" dirty="0">
                <a:solidFill>
                  <a:srgbClr val="FF0000"/>
                </a:solidFill>
              </a:rPr>
              <a:t>usage patterns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834894" y="1674336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731634"/>
            <a:ext cx="5459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general format of a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loop statement is</a:t>
            </a:r>
          </a:p>
        </p:txBody>
      </p:sp>
    </p:spTree>
    <p:extLst>
      <p:ext uri="{BB962C8B-B14F-4D97-AF65-F5344CB8AC3E}">
        <p14:creationId xmlns:p14="http://schemas.microsoft.com/office/powerpoint/2010/main" val="388527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67983" y="3419131"/>
            <a:ext cx="71439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[[0, 156, 0, 0], [34, 0, 0, 0], [23, 123, 0, 34]] 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[[123, 56, 255], [34, 0, 0], [23, 123, 0], [3, 0, 0]]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Implement function </a:t>
            </a:r>
            <a:r>
              <a:rPr lang="en-US" dirty="0"/>
              <a:t>pixels()</a:t>
            </a:r>
            <a:r>
              <a:rPr lang="en-US" dirty="0">
                <a:solidFill>
                  <a:schemeClr val="accent1"/>
                </a:solidFill>
              </a:rPr>
              <a:t> that takes as input: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 two-dimensional list of nonnegative integer entries (representing the values of pixels of an image)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and returns the number of entries that are positive (i.e., the number of pixels that are not dark). Your function should work on two-dimensional lists of any size.</a:t>
            </a:r>
          </a:p>
        </p:txBody>
      </p:sp>
    </p:spTree>
    <p:extLst>
      <p:ext uri="{BB962C8B-B14F-4D97-AF65-F5344CB8AC3E}">
        <p14:creationId xmlns:p14="http://schemas.microsoft.com/office/powerpoint/2010/main" val="275372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57"/>
          <p:cNvCxnSpPr>
            <a:stCxn id="17" idx="2"/>
            <a:endCxn id="10" idx="0"/>
          </p:cNvCxnSpPr>
          <p:nvPr/>
        </p:nvCxnSpPr>
        <p:spPr>
          <a:xfrm rot="5400000" flipH="1">
            <a:off x="5479545" y="3401042"/>
            <a:ext cx="1699570" cy="1833999"/>
          </a:xfrm>
          <a:prstGeom prst="bentConnector5">
            <a:avLst>
              <a:gd name="adj1" fmla="val -13450"/>
              <a:gd name="adj2" fmla="val -85449"/>
              <a:gd name="adj3" fmla="val 1330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736435" y="5673461"/>
            <a:ext cx="1351803" cy="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</p:txBody>
      </p:sp>
      <p:cxnSp>
        <p:nvCxnSpPr>
          <p:cNvPr id="13" name="Shape 12"/>
          <p:cNvCxnSpPr>
            <a:stCxn id="10" idx="3"/>
            <a:endCxn id="17" idx="0"/>
          </p:cNvCxnSpPr>
          <p:nvPr/>
        </p:nvCxnSpPr>
        <p:spPr>
          <a:xfrm>
            <a:off x="6186187" y="4232911"/>
            <a:ext cx="1060142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10899" y="4827307"/>
            <a:ext cx="247085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lternate Process 49"/>
          <p:cNvSpPr/>
          <p:nvPr/>
        </p:nvSpPr>
        <p:spPr>
          <a:xfrm>
            <a:off x="4013740" y="634936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5738565" y="4841604"/>
            <a:ext cx="1181543" cy="1833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186185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090755" y="3146680"/>
            <a:ext cx="64315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44942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3468255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Alternate Process 18"/>
          <p:cNvSpPr/>
          <p:nvPr/>
        </p:nvSpPr>
        <p:spPr>
          <a:xfrm>
            <a:off x="5035082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</p:txBody>
      </p:sp>
      <p:cxnSp>
        <p:nvCxnSpPr>
          <p:cNvPr id="21" name="Shape 62"/>
          <p:cNvCxnSpPr>
            <a:endCxn id="19" idx="0"/>
          </p:cNvCxnSpPr>
          <p:nvPr/>
        </p:nvCxnSpPr>
        <p:spPr>
          <a:xfrm rot="5400000">
            <a:off x="5212081" y="1974284"/>
            <a:ext cx="39893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57"/>
          <p:cNvCxnSpPr>
            <a:stCxn id="36" idx="2"/>
            <a:endCxn id="34" idx="0"/>
          </p:cNvCxnSpPr>
          <p:nvPr/>
        </p:nvCxnSpPr>
        <p:spPr>
          <a:xfrm rot="5400000" flipH="1">
            <a:off x="5479545" y="3401041"/>
            <a:ext cx="1699570" cy="1834000"/>
          </a:xfrm>
          <a:prstGeom prst="bentConnector5">
            <a:avLst>
              <a:gd name="adj1" fmla="val -13450"/>
              <a:gd name="adj2" fmla="val -85534"/>
              <a:gd name="adj3" fmla="val 13300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42"/>
          <p:cNvCxnSpPr>
            <a:stCxn id="34" idx="2"/>
            <a:endCxn id="37" idx="0"/>
          </p:cNvCxnSpPr>
          <p:nvPr/>
        </p:nvCxnSpPr>
        <p:spPr>
          <a:xfrm rot="16200000" flipH="1">
            <a:off x="4735690" y="5674205"/>
            <a:ext cx="1353291" cy="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Decision 33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cxnSp>
        <p:nvCxnSpPr>
          <p:cNvPr id="35" name="Shape 34"/>
          <p:cNvCxnSpPr>
            <a:stCxn id="34" idx="3"/>
            <a:endCxn id="36" idx="0"/>
          </p:cNvCxnSpPr>
          <p:nvPr/>
        </p:nvCxnSpPr>
        <p:spPr>
          <a:xfrm>
            <a:off x="6186187" y="4232911"/>
            <a:ext cx="1060143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</a:p>
        </p:txBody>
      </p:sp>
      <p:sp>
        <p:nvSpPr>
          <p:cNvPr id="37" name="Alternate Process 36"/>
          <p:cNvSpPr/>
          <p:nvPr/>
        </p:nvSpPr>
        <p:spPr>
          <a:xfrm>
            <a:off x="5250585" y="635085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186185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0" name="Shape 62"/>
          <p:cNvCxnSpPr>
            <a:stCxn id="19" idx="2"/>
            <a:endCxn id="34" idx="0"/>
          </p:cNvCxnSpPr>
          <p:nvPr/>
        </p:nvCxnSpPr>
        <p:spPr>
          <a:xfrm rot="16200000" flipH="1">
            <a:off x="4934947" y="2990873"/>
            <a:ext cx="953190" cy="1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7246330" y="3296746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0" name="Alternate Process 79"/>
          <p:cNvSpPr/>
          <p:nvPr/>
        </p:nvSpPr>
        <p:spPr>
          <a:xfrm>
            <a:off x="5035081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Decision 80"/>
          <p:cNvSpPr/>
          <p:nvPr/>
        </p:nvSpPr>
        <p:spPr>
          <a:xfrm>
            <a:off x="4636897" y="3468254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sp>
        <p:nvSpPr>
          <p:cNvPr id="82" name="Alternate Process 81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88981" y="4997564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4" name="Alternate Process 83"/>
          <p:cNvSpPr/>
          <p:nvPr/>
        </p:nvSpPr>
        <p:spPr>
          <a:xfrm>
            <a:off x="5248998" y="635168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6184611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709357" y="1775609"/>
            <a:ext cx="3947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compute the smallest multiple of 7 greater than 37.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710934" y="2760368"/>
            <a:ext cx="3927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Idea: generate multiples of 7 until we get a number greater than 37</a:t>
            </a:r>
          </a:p>
        </p:txBody>
      </p:sp>
    </p:spTree>
    <p:extLst>
      <p:ext uri="{BB962C8B-B14F-4D97-AF65-F5344CB8AC3E}">
        <p14:creationId xmlns:p14="http://schemas.microsoft.com/office/powerpoint/2010/main" val="11645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3" grpId="0"/>
      <p:bldP spid="33" grpId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7" grpId="0" animBg="1"/>
      <p:bldP spid="37" grpId="1" animBg="1"/>
      <p:bldP spid="39" grpId="0"/>
      <p:bldP spid="39" grpId="1"/>
      <p:bldP spid="39" grpId="2"/>
      <p:bldP spid="39" grpId="3"/>
      <p:bldP spid="39" grpId="4"/>
      <p:bldP spid="39" grpId="5"/>
      <p:bldP spid="39" grpId="6"/>
      <p:bldP spid="39" grpId="7"/>
      <p:bldP spid="39" grpId="8"/>
      <p:bldP spid="39" grpId="9"/>
      <p:bldP spid="65" grpId="0" animBg="1"/>
      <p:bldP spid="65" grpId="1" animBg="1"/>
      <p:bldP spid="66" grpId="0"/>
      <p:bldP spid="71" grpId="0" animBg="1"/>
      <p:bldP spid="71" grpId="1" animBg="1"/>
      <p:bldP spid="72" grpId="0" animBg="1"/>
      <p:bldP spid="7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1" grpId="6" animBg="1"/>
      <p:bldP spid="81" grpId="7" animBg="1"/>
      <p:bldP spid="81" grpId="8" animBg="1"/>
      <p:bldP spid="81" grpId="9" animBg="1"/>
      <p:bldP spid="81" grpId="10" animBg="1"/>
      <p:bldP spid="81" grpId="11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/>
      <p:bldP spid="84" grpId="0" animBg="1"/>
      <p:bldP spid="86" grpId="0"/>
      <p:bldP spid="87" grpId="0" animBg="1"/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322251" y="3193080"/>
            <a:ext cx="350898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1, -7, -4, 9, 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negative([1, 2,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638086"/>
            <a:ext cx="6157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negative()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index of the first negative number in the list or -1 if there is no negative number in the 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iterate through list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compare each number with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Which loop pattern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use?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   # using counter loop pattern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number at index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first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negative number, so return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if for loop completes execution,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no negative number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8265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Sequence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6075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Generating a sequence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reaches the desired solution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5270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171726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3354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507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981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89221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1869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358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7832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848575" y="2977156"/>
            <a:ext cx="494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. .</a:t>
            </a:r>
          </a:p>
        </p:txBody>
      </p:sp>
      <p:sp>
        <p:nvSpPr>
          <p:cNvPr id="21" name="Freeform 20"/>
          <p:cNvSpPr/>
          <p:nvPr/>
        </p:nvSpPr>
        <p:spPr>
          <a:xfrm>
            <a:off x="994737" y="3371133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Freeform 21"/>
          <p:cNvSpPr/>
          <p:nvPr/>
        </p:nvSpPr>
        <p:spPr>
          <a:xfrm>
            <a:off x="173064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3" name="Freeform 22"/>
          <p:cNvSpPr/>
          <p:nvPr/>
        </p:nvSpPr>
        <p:spPr>
          <a:xfrm>
            <a:off x="246656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4" name="Freeform 23"/>
          <p:cNvSpPr/>
          <p:nvPr/>
        </p:nvSpPr>
        <p:spPr>
          <a:xfrm>
            <a:off x="3202473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Freeform 24"/>
          <p:cNvSpPr/>
          <p:nvPr/>
        </p:nvSpPr>
        <p:spPr>
          <a:xfrm>
            <a:off x="3938385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74297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7" name="Freeform 26"/>
          <p:cNvSpPr/>
          <p:nvPr/>
        </p:nvSpPr>
        <p:spPr>
          <a:xfrm>
            <a:off x="541020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8" name="Freeform 27"/>
          <p:cNvSpPr/>
          <p:nvPr/>
        </p:nvSpPr>
        <p:spPr>
          <a:xfrm>
            <a:off x="614612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436864"/>
            <a:ext cx="2218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4227872"/>
            <a:ext cx="6509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Goal: the first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Fibonnaci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number greater than some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not done yet, make current be next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</a:p>
        </p:txBody>
      </p:sp>
    </p:spTree>
    <p:extLst>
      <p:ext uri="{BB962C8B-B14F-4D97-AF65-F5344CB8AC3E}">
        <p14:creationId xmlns:p14="http://schemas.microsoft.com/office/powerpoint/2010/main" val="14860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96538" y="2663854"/>
            <a:ext cx="350898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approxE(0.01) 2.7166666666666663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approxE(0.000000001) 2.7182818284467594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738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 approximates the Euler constant as follows: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number                  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approximation         such that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2908" y="3033186"/>
          <a:ext cx="4192586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2501900" imgH="355600" progId="Equation.3">
                  <p:embed/>
                </p:oleObj>
              </mc:Choice>
              <mc:Fallback>
                <p:oleObj name="Equation" r:id="rId3" imgW="2501900" imgH="3556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033186"/>
                        <a:ext cx="4192586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02908" y="3694505"/>
          <a:ext cx="106416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635000" imgH="355600" progId="Equation.3">
                  <p:embed/>
                </p:oleObj>
              </mc:Choice>
              <mc:Fallback>
                <p:oleObj name="Equation" r:id="rId5" imgW="635000" imgH="355600" progId="Equation.3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694505"/>
                        <a:ext cx="106416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02908" y="4289735"/>
          <a:ext cx="1490662" cy="60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7" imgW="876300" imgH="355600" progId="Equation.3">
                  <p:embed/>
                </p:oleObj>
              </mc:Choice>
              <mc:Fallback>
                <p:oleObj name="Equation" r:id="rId7" imgW="876300" imgH="355600" progId="Equation.3">
                  <p:embed/>
                  <p:pic>
                    <p:nvPicPr>
                      <p:cNvPr id="60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289735"/>
                        <a:ext cx="1490662" cy="604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202908" y="4894353"/>
          <a:ext cx="2133529" cy="59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9" imgW="1270000" imgH="355600" progId="Equation.3">
                  <p:embed/>
                </p:oleObj>
              </mc:Choice>
              <mc:Fallback>
                <p:oleObj name="Equation" r:id="rId9" imgW="1270000" imgH="355600" progId="Equation.3">
                  <p:embed/>
                  <p:pic>
                    <p:nvPicPr>
                      <p:cNvPr id="6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894353"/>
                        <a:ext cx="2133529" cy="597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193745" y="5494358"/>
          <a:ext cx="299964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1" imgW="1790700" imgH="355600" progId="Equation.3">
                  <p:embed/>
                </p:oleObj>
              </mc:Choice>
              <mc:Fallback>
                <p:oleObj name="Equation" r:id="rId11" imgW="1790700" imgH="355600" progId="Equation.3">
                  <p:embed/>
                  <p:pic>
                    <p:nvPicPr>
                      <p:cNvPr id="604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5494358"/>
                        <a:ext cx="299964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193745" y="6089588"/>
          <a:ext cx="3595855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13" imgW="2146300" imgH="355600" progId="Equation.3">
                  <p:embed/>
                </p:oleObj>
              </mc:Choice>
              <mc:Fallback>
                <p:oleObj name="Equation" r:id="rId13" imgW="2146300" imgH="355600" progId="Equation.3">
                  <p:embed/>
                  <p:pic>
                    <p:nvPicPr>
                      <p:cNvPr id="604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6089588"/>
                        <a:ext cx="3595855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451534" y="2054163"/>
          <a:ext cx="1599495" cy="29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5" imgW="952500" imgH="177800" progId="Equation.3">
                  <p:embed/>
                </p:oleObj>
              </mc:Choice>
              <mc:Fallback>
                <p:oleObj name="Equation" r:id="rId15" imgW="952500" imgH="1778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534" y="2054163"/>
                        <a:ext cx="1599495" cy="298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040188" y="2054286"/>
          <a:ext cx="2127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7" imgW="127000" imgH="177800" progId="Equation.3">
                  <p:embed/>
                </p:oleObj>
              </mc:Choice>
              <mc:Fallback>
                <p:oleObj name="Equation" r:id="rId17" imgW="127000" imgH="177800" progId="Equation.3">
                  <p:embed/>
                  <p:pic>
                    <p:nvPicPr>
                      <p:cNvPr id="604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2054286"/>
                        <a:ext cx="2127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2522538" y="4446588"/>
          <a:ext cx="10239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9" imgW="609600" imgH="177800" progId="Equation.3">
                  <p:embed/>
                </p:oleObj>
              </mc:Choice>
              <mc:Fallback>
                <p:oleObj name="Equation" r:id="rId19" imgW="609600" imgH="177800" progId="Equation.3">
                  <p:embed/>
                  <p:pic>
                    <p:nvPicPr>
                      <p:cNvPr id="60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446588"/>
                        <a:ext cx="10239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3121025" y="5049838"/>
          <a:ext cx="1131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21" imgW="673100" imgH="177800" progId="Equation.3">
                  <p:embed/>
                </p:oleObj>
              </mc:Choice>
              <mc:Fallback>
                <p:oleObj name="Equation" r:id="rId21" imgW="673100" imgH="177800" progId="Equation.3">
                  <p:embed/>
                  <p:pic>
                    <p:nvPicPr>
                      <p:cNvPr id="604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049838"/>
                        <a:ext cx="1131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3789600" y="5640388"/>
          <a:ext cx="151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23" imgW="901700" imgH="177800" progId="Equation.3">
                  <p:embed/>
                </p:oleObj>
              </mc:Choice>
              <mc:Fallback>
                <p:oleObj name="Equation" r:id="rId23" imgW="901700" imgH="177800" progId="Equation.3">
                  <p:embed/>
                  <p:pic>
                    <p:nvPicPr>
                      <p:cNvPr id="604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600" y="5640388"/>
                        <a:ext cx="151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395494" y="6232525"/>
          <a:ext cx="18557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25" imgW="1104900" imgH="177800" progId="Equation.3">
                  <p:embed/>
                </p:oleObj>
              </mc:Choice>
              <mc:Fallback>
                <p:oleObj name="Equation" r:id="rId25" imgW="1104900" imgH="177800" progId="Equation.3">
                  <p:embed/>
                  <p:pic>
                    <p:nvPicPr>
                      <p:cNvPr id="604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494" y="6232525"/>
                        <a:ext cx="18557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121025" y="1882836"/>
          <a:ext cx="598488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27" imgW="355600" imgH="101600" progId="Equation.3">
                  <p:embed/>
                </p:oleObj>
              </mc:Choice>
              <mc:Fallback>
                <p:oleObj name="Equation" r:id="rId27" imgW="355600" imgH="101600" progId="Equation.3">
                  <p:embed/>
                  <p:pic>
                    <p:nvPicPr>
                      <p:cNvPr id="604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1882836"/>
                        <a:ext cx="598488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2678609" y="3675702"/>
            <a:ext cx="64526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compute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691309" y="3694505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      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current = current, current + 1/factorial(i)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1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665909" y="3678476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old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new current is old current + 1/factorial(?)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4" grpId="0" animBg="1"/>
      <p:bldP spid="3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Infinite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925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infinite loop provides a continuous service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22058" y="4456545"/>
            <a:ext cx="657466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hello2():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'''a greeting service; it repeatedly requests the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of the user and then greets the user''’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input('What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your name?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137727" y="2285139"/>
            <a:ext cx="2040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greeting service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137727" y="3085358"/>
            <a:ext cx="3371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server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coul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instead be a time server, or a web server, or a mail server, or…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36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41" grpId="0" animBg="1"/>
      <p:bldP spid="41" grpId="1" animBg="1"/>
      <p:bldP spid="42" grpId="0" animBg="1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Loop-and-a-half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155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Cutting the last loop iteration “in half”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12904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city !=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repeat: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ask user to enter city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if user entered flag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then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append city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['Lisbon', 'San Francisco', 'Hong Kong'] &gt;&gt;&gt;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001818" y="5163127"/>
            <a:ext cx="2785862" cy="574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824182" y="4722092"/>
            <a:ext cx="3963498" cy="44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5972346" y="4963073"/>
            <a:ext cx="2321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 pattern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4156364" y="5363184"/>
            <a:ext cx="1815982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05932" y="5142667"/>
            <a:ext cx="2166415" cy="220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5972346" y="5030205"/>
            <a:ext cx="270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awkward and not quite intuitive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171129"/>
            <a:ext cx="38123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a function that creates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of cities entered by the user and returns it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3217569"/>
            <a:ext cx="3659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empty string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a “flag” that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indicates the end of the 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01817" y="5363185"/>
            <a:ext cx="2970529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3775" y="4942612"/>
            <a:ext cx="3182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last loop iteration stops here</a:t>
            </a:r>
          </a:p>
        </p:txBody>
      </p:sp>
    </p:spTree>
    <p:extLst>
      <p:ext uri="{BB962C8B-B14F-4D97-AF65-F5344CB8AC3E}">
        <p14:creationId xmlns:p14="http://schemas.microsoft.com/office/powerpoint/2010/main" val="24273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26" grpId="0"/>
      <p:bldP spid="26" grpId="1"/>
      <p:bldP spid="29" grpId="0"/>
      <p:bldP spid="29" grpId="1"/>
      <p:bldP spid="30" grpId="0"/>
      <p:bldP spid="31" grpId="0"/>
      <p:bldP spid="38" grpId="0" animBg="1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12904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88850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16364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</p:spTree>
    <p:extLst>
      <p:ext uri="{BB962C8B-B14F-4D97-AF65-F5344CB8AC3E}">
        <p14:creationId xmlns:p14="http://schemas.microsoft.com/office/powerpoint/2010/main" val="35602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616364"/>
            <a:ext cx="65838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next iteration of the loop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847470"/>
            <a:ext cx="5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both cases, only the innermost loop is affected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before0(table):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50026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ignore0(table):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continue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7511" y="3729182"/>
            <a:ext cx="220424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ignore0(table)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2 3 6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3729182"/>
            <a:ext cx="216546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before0(table)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616364"/>
            <a:ext cx="73789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213098" y="3729182"/>
            <a:ext cx="25607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[2, 3, 0,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[0, 3, 4, 5],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[4, 5, 6, 0]]</a:t>
            </a:r>
          </a:p>
        </p:txBody>
      </p:sp>
    </p:spTree>
    <p:extLst>
      <p:ext uri="{BB962C8B-B14F-4D97-AF65-F5344CB8AC3E}">
        <p14:creationId xmlns:p14="http://schemas.microsoft.com/office/powerpoint/2010/main" val="37487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</a:t>
            </a:r>
            <a:endParaRPr lang="en-US" sz="2000" kern="0" dirty="0"/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0466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</a:t>
            </a:r>
            <a:endParaRPr lang="en-US" sz="2000" kern="0" dirty="0"/>
          </a:p>
        </p:txBody>
      </p:sp>
      <p:sp>
        <p:nvSpPr>
          <p:cNvPr id="16" name="Rectangle 15"/>
          <p:cNvSpPr/>
          <p:nvPr/>
        </p:nvSpPr>
        <p:spPr>
          <a:xfrm>
            <a:off x="1856303" y="35861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56203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2456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49234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36432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3027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56774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49804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0" y="2370107"/>
            <a:ext cx="528427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615628"/>
            <a:ext cx="23923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7196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2275" y="1577746"/>
            <a:ext cx="685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Iterating over every item of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sequence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iterating over the characters of a text file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iterating over the lines of a text file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</a:t>
            </a:r>
            <a:endParaRPr lang="en-US" sz="2000" kern="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02127" y="295907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content: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02127" y="4899438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line in lines: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</p:spTree>
    <p:extLst>
      <p:ext uri="{BB962C8B-B14F-4D97-AF65-F5344CB8AC3E}">
        <p14:creationId xmlns:p14="http://schemas.microsoft.com/office/powerpoint/2010/main" val="680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3752273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range(7, 100, 17):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7 24 41 58 75 92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5172364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range(len('world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47455"/>
            <a:ext cx="52842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19515" y="5018476"/>
            <a:ext cx="26513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This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illustrates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the most important application of the 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89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6023" y="404338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3784" y="607756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'bird'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3933" y="4702874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5875" y="5380605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'fish'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0051" y="410047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10051" y="475996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10051" y="613465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10051" y="5437695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42950" y="2128073"/>
            <a:ext cx="528427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['cat', 'dog', 'fish', 'bird']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animal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print(animal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4729" y="4043387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79056" y="6077567"/>
            <a:ext cx="4295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49504" y="4702874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64282" y="5380605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8322" y="410047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788322" y="4759964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88322" y="613465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88322" y="5437695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788322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range(len(pets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print(pets[i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6866590" y="410047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pets[0]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6866590" y="4759964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pets[1]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866590" y="5437695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6866590" y="613465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pets[3]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</p:spTree>
    <p:extLst>
      <p:ext uri="{BB962C8B-B14F-4D97-AF65-F5344CB8AC3E}">
        <p14:creationId xmlns:p14="http://schemas.microsoft.com/office/powerpoint/2010/main" val="33302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/>
      <p:bldP spid="14" grpId="1"/>
      <p:bldP spid="15" grpId="0"/>
      <p:bldP spid="16" grpId="0"/>
      <p:bldP spid="16" grpId="1"/>
      <p:bldP spid="17" grpId="0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/>
      <p:bldP spid="28" grpId="1"/>
      <p:bldP spid="29" grpId="0"/>
      <p:bldP spid="30" grpId="0"/>
      <p:bldP spid="30" grpId="1"/>
      <p:bldP spid="31" grpId="0"/>
      <p:bldP spid="32" grpId="0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numbers…  But why complicate things?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050002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&lt;=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correctly ordered, continue 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incorrectly ordered, return false 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050019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all adjacent pairs are correctly ordered,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050002" y="4895273"/>
            <a:ext cx="71992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num with next number in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050003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50005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050023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2275" y="2131744"/>
            <a:ext cx="61465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develop function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checkSorted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that: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list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comparable items as input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returns True if the sequence is increasing, False otherwise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1050002" y="3309733"/>
            <a:ext cx="412236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8,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3,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6107545" y="3398315"/>
            <a:ext cx="2863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Implementation idea: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check that adjacent pairs are correctly ordered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62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  <p:bldP spid="34" grpId="0" animBg="1"/>
      <p:bldP spid="34" grpId="1" animBg="1"/>
      <p:bldP spid="40" grpId="0" animBg="1"/>
      <p:bldP spid="42" grpId="0"/>
      <p:bldP spid="43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021639" y="1593135"/>
            <a:ext cx="41223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12, 15])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11, 14])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9" y="3359727"/>
            <a:ext cx="7199276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 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9" y="1470025"/>
            <a:ext cx="41166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as input 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True if the numbers in the list form an arithmetic sequence, False otherwise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3359727"/>
            <a:ext cx="719927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'''return True if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an arithmetic sequence,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False otherwise'''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 2: # a sequence of length &lt; 2 is arithmetic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check that the difference between successive numbers is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equal to the difference between the first two numbers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5222</Words>
  <Application>Microsoft Office PowerPoint</Application>
  <PresentationFormat>On-screen Show (4:3)</PresentationFormat>
  <Paragraphs>1203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Courier New</vt:lpstr>
      <vt:lpstr>Office Theme</vt:lpstr>
      <vt:lpstr>Equation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8</cp:revision>
  <dcterms:created xsi:type="dcterms:W3CDTF">2019-09-12T17:55:09Z</dcterms:created>
  <dcterms:modified xsi:type="dcterms:W3CDTF">2020-04-15T20:46:41Z</dcterms:modified>
</cp:coreProperties>
</file>