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0"/>
  </p:notesMasterIdLst>
  <p:sldIdLst>
    <p:sldId id="256" r:id="rId2"/>
    <p:sldId id="267" r:id="rId3"/>
    <p:sldId id="269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4660"/>
  </p:normalViewPr>
  <p:slideViewPr>
    <p:cSldViewPr snapToGrid="0">
      <p:cViewPr>
        <p:scale>
          <a:sx n="75" d="100"/>
          <a:sy n="75" d="100"/>
        </p:scale>
        <p:origin x="231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6F31-D1B5-447C-9FFD-DFB6F578D86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F6DA9-F102-4E4B-AEB0-6A289010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1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6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3.2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Sets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701760" y="1752600"/>
            <a:ext cx="84422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There is also support for combining sets.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>
                <a:latin typeface="News Gothic MT"/>
              </a:rPr>
              <a:t>mySet.union</a:t>
            </a:r>
            <a:r>
              <a:rPr lang="en-US" sz="2400" dirty="0">
                <a:latin typeface="News Gothic MT"/>
              </a:rPr>
              <a:t>(</a:t>
            </a:r>
            <a:r>
              <a:rPr lang="en-US" sz="2400" dirty="0" err="1">
                <a:latin typeface="News Gothic MT"/>
              </a:rPr>
              <a:t>someOtherSet</a:t>
            </a:r>
            <a:r>
              <a:rPr lang="en-US" sz="2400" dirty="0" smtClean="0">
                <a:latin typeface="News Gothic MT"/>
              </a:rPr>
              <a:t>) – this returns a new set with all the elements from both sets.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latin typeface="News Gothic MT"/>
              </a:rPr>
              <a:t>mySet.intersection</a:t>
            </a:r>
            <a:r>
              <a:rPr lang="en-US" sz="2400" dirty="0" smtClean="0">
                <a:latin typeface="News Gothic MT"/>
              </a:rPr>
              <a:t>(</a:t>
            </a:r>
            <a:r>
              <a:rPr lang="en-US" sz="2400" dirty="0" err="1" smtClean="0">
                <a:latin typeface="News Gothic MT"/>
              </a:rPr>
              <a:t>someOtherSet</a:t>
            </a:r>
            <a:r>
              <a:rPr lang="en-US" sz="2400" dirty="0" smtClean="0">
                <a:latin typeface="News Gothic MT"/>
              </a:rPr>
              <a:t>) – this returns a new set with all the elements that both sets had in common.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Tons more methods can be found here: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https://</a:t>
            </a:r>
            <a:r>
              <a:rPr lang="en-US" sz="2400" dirty="0" err="1">
                <a:latin typeface="News Gothic MT"/>
              </a:rPr>
              <a:t>docs.python.org</a:t>
            </a:r>
            <a:r>
              <a:rPr lang="en-US" sz="2400" dirty="0">
                <a:latin typeface="News Gothic MT"/>
              </a:rPr>
              <a:t>/3/tutorial/</a:t>
            </a:r>
            <a:r>
              <a:rPr lang="en-US" sz="2400" dirty="0" err="1">
                <a:latin typeface="News Gothic MT"/>
              </a:rPr>
              <a:t>datastructures.html</a:t>
            </a: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068005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employee['987-65-4321']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employee['864-20-9753']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User-defined indexes and dictionaries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965999" y="1630947"/>
            <a:ext cx="38011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employee[987654321]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employee[864209753]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employee[100010010]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535568" y="1630947"/>
            <a:ext cx="39421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Goal: 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container of employee records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indexed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by employee SS#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35568" y="2508110"/>
            <a:ext cx="39421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range of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is huge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not really integers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35568" y="3651632"/>
            <a:ext cx="39421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the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dictionary class </a:t>
            </a:r>
            <a:r>
              <a:rPr lang="en-US" sz="20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35568" y="5713097"/>
            <a:ext cx="3715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dictionary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contains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(key, value) pairs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0" y="4251158"/>
          <a:ext cx="3942105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'864-20-9753'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['Anna', 'Karenina']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'987-65-4321'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['Yu', '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Tsun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'100-01-0010'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['Hans', '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Castorp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 bwMode="auto">
          <a:xfrm>
            <a:off x="535568" y="6457890"/>
            <a:ext cx="7445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key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used as an index to access the corresponding value</a:t>
            </a:r>
          </a:p>
        </p:txBody>
      </p:sp>
    </p:spTree>
    <p:extLst>
      <p:ext uri="{BB962C8B-B14F-4D97-AF65-F5344CB8AC3E}">
        <p14:creationId xmlns:p14="http://schemas.microsoft.com/office/powerpoint/2010/main" val="42457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9" grpId="0" animBg="1"/>
      <p:bldP spid="32" grpId="0"/>
      <p:bldP spid="33" grpId="0"/>
      <p:bldP spid="88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Caulfield'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Caulfield’} 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070207" y="5356076"/>
            <a:ext cx="490538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Properties of dictionaries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2179965"/>
            <a:ext cx="3130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not ordered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719600"/>
            <a:ext cx="313030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value corresponding to a key can be modified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955966"/>
            <a:ext cx="304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empty dictionary is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5574057"/>
            <a:ext cx="3130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Dictionary keys must be immutable</a:t>
            </a:r>
          </a:p>
        </p:txBody>
      </p:sp>
    </p:spTree>
    <p:extLst>
      <p:ext uri="{BB962C8B-B14F-4D97-AF65-F5344CB8AC3E}">
        <p14:creationId xmlns:p14="http://schemas.microsoft.com/office/powerpoint/2010/main" val="26298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89" grpId="0" animBg="1"/>
      <p:bldP spid="22" grpId="0" animBg="1"/>
      <p:bldP spid="15" grpId="0"/>
      <p:bldP spid="15" grpId="1"/>
      <p:bldP spid="18" grpId="0"/>
      <p:bldP spid="18" grpId="1"/>
      <p:bldP spid="19" grpId="0"/>
      <p:bldP spid="2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509701" y="2347466"/>
            <a:ext cx="3972057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 = {'Mo':1, 'Tu':2, 'W':3}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days['Mo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5,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=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'Fr' in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len(days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31737"/>
            <a:ext cx="6850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supports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the same operators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as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5405687"/>
            <a:ext cx="71478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does not support all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operators that class list supports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for example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343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5 3 4 1 2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8280" y="1604764"/>
          <a:ext cx="4238620" cy="4119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7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view of the (key,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value) pairs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keys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d.pop(key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Removes the (key, value) pair with key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returns the value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d.update(d2)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Adds the (key, value) pairs of dictionary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d.values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values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68280" y="5757902"/>
            <a:ext cx="44377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containers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called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views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 iterated over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53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vs.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multi-way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331526"/>
            <a:ext cx="386516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318025"/>
            <a:ext cx="716337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abbreviation == 'Mo':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'Monday'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abbreviation ==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'Tuesday'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......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abbreviation must be Su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'Sunday'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042118"/>
            <a:ext cx="716337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days = {'Mo': 'Monday',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Tu':'Tuesday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'We': 'Wednesday',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'Thursday', 'Fr': 'Friday', 'Sa': 'Saturday',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Su':'Sunday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499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3463988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frequency(grades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{96: 1, 90: 1, 100: 3, 85: 1, 95: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918653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418095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 Iterate through the list and, for each grade,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increment the counter corresponding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grade.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125981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Problems: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impossible to create counters before seeing what’s in the list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how to store grade counters so a counter is accessible using the corresponding grade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6357087"/>
            <a:ext cx="7814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Solution: a dictionary mapping a grade (the key) to its counter (the value)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of counters</a:t>
            </a:r>
          </a:p>
        </p:txBody>
      </p:sp>
    </p:spTree>
    <p:extLst>
      <p:ext uri="{BB962C8B-B14F-4D97-AF65-F5344CB8AC3E}">
        <p14:creationId xmlns:p14="http://schemas.microsoft.com/office/powerpoint/2010/main" val="239552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auto">
          <a:xfrm>
            <a:off x="1931109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931108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item in counters: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counters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2206954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27339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15318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 bwMode="auto">
          <a:xfrm flipH="1">
            <a:off x="123950" y="3604917"/>
            <a:ext cx="1170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counters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41945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97099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218040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85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09672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7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5" y="1886218"/>
            <a:ext cx="71371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Implement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that takes as input a text—as a string— and prints the frequency of each word in the text; assume there is no punctuation in the text.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7197" y="3103126"/>
            <a:ext cx="798456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'prints frequency of each word in text'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text into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counters ={}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dictionary of counters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word in counters: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exists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doesn't exist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counters: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word counts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time.'.format(word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times.'.format(word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97197" y="3501957"/>
            <a:ext cx="8419085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text = 'all animals are equal but some animals are more equal than other'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animals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 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than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2314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7331" y="1632992"/>
            <a:ext cx="86530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Implement 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lookup()</a:t>
            </a:r>
            <a:r>
              <a:rPr lang="en-US" sz="2000" dirty="0" smtClean="0">
                <a:solidFill>
                  <a:schemeClr val="accent1"/>
                </a:solidFill>
              </a:rPr>
              <a:t> that implements a phone book lookup application. Your function takes, as input, a dictionary representing a phone book,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accent1"/>
                </a:solidFill>
              </a:rPr>
              <a:t>mappingtuples</a:t>
            </a:r>
            <a:r>
              <a:rPr lang="en-US" sz="2000" dirty="0" smtClean="0">
                <a:solidFill>
                  <a:schemeClr val="accent1"/>
                </a:solidFill>
              </a:rPr>
              <a:t> (containing the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first and last name) to strings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(containing phone numbers) 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3483013"/>
            <a:ext cx="7984561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'''implements interactive phone book service using the input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phonebook dictionary'''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first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person = (first, last)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the key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person in phonebook: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is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print(phonebook[person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value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not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you entered is not known.')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96930" y="2734573"/>
            <a:ext cx="508349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('Anna','Karenina'):'(123)456-78-90',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('Yu', 'Tsun'):'(901)234-56-78',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('Hans', 'Castorp'):'(321)908-76-54'}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Anna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last name: Karenina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(123)456-78-90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</a:t>
            </a:r>
          </a:p>
        </p:txBody>
      </p:sp>
    </p:spTree>
    <p:extLst>
      <p:ext uri="{BB962C8B-B14F-4D97-AF65-F5344CB8AC3E}">
        <p14:creationId xmlns:p14="http://schemas.microsoft.com/office/powerpoint/2010/main" val="110998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Recall List operators and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7" y="1812049"/>
            <a:ext cx="74586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lists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can be manipulated with operators and functions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818740" y="2761112"/>
          <a:ext cx="5401086" cy="370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7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is an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is not an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and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copies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lst[i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Item at index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Number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of items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Minimum item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Maximum item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Sum of items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Stacks and Queues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Sometimes, when we use a data-structure in a very specific way, we have a special name for it.  This is to make it clear how the list is to be used.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A lot of languages even provide special kinds of variables for these special cases.</a:t>
            </a:r>
          </a:p>
        </p:txBody>
      </p:sp>
    </p:spTree>
    <p:extLst>
      <p:ext uri="{BB962C8B-B14F-4D97-AF65-F5344CB8AC3E}">
        <p14:creationId xmlns:p14="http://schemas.microsoft.com/office/powerpoint/2010/main" val="2383574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Stacks and Queues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What we’re going to talk about in the following slides are not always going to be python things.  We are going to talk about the </a:t>
            </a:r>
            <a:r>
              <a:rPr lang="en-US" sz="2400" b="1" dirty="0" smtClean="0">
                <a:latin typeface="News Gothic MT"/>
              </a:rPr>
              <a:t>idea</a:t>
            </a:r>
            <a:r>
              <a:rPr lang="en-US" sz="2400" dirty="0" smtClean="0">
                <a:latin typeface="News Gothic MT"/>
              </a:rPr>
              <a:t> of what a stack and a queue is.  The way we actually implement them in python will be included separately.</a:t>
            </a:r>
          </a:p>
        </p:txBody>
      </p:sp>
    </p:spTree>
    <p:extLst>
      <p:ext uri="{BB962C8B-B14F-4D97-AF65-F5344CB8AC3E}">
        <p14:creationId xmlns:p14="http://schemas.microsoft.com/office/powerpoint/2010/main" val="1184225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Queues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A queue is a special kind of list where we can only perform the following operations: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latin typeface="News Gothic MT"/>
              </a:rPr>
              <a:t>enqueue</a:t>
            </a:r>
            <a:r>
              <a:rPr lang="en-US" sz="2400" dirty="0" smtClean="0">
                <a:latin typeface="News Gothic MT"/>
              </a:rPr>
              <a:t>(</a:t>
            </a:r>
            <a:r>
              <a:rPr lang="en-US" sz="2400" dirty="0" err="1" smtClean="0">
                <a:latin typeface="News Gothic MT"/>
              </a:rPr>
              <a:t>someItem</a:t>
            </a:r>
            <a:r>
              <a:rPr lang="en-US" sz="2400" dirty="0" smtClean="0">
                <a:latin typeface="News Gothic MT"/>
              </a:rPr>
              <a:t>) – puts some item at the end of a queue.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>
                <a:latin typeface="News Gothic MT"/>
              </a:rPr>
              <a:t>d</a:t>
            </a:r>
            <a:r>
              <a:rPr lang="en-US" sz="2400" dirty="0" err="1" smtClean="0">
                <a:latin typeface="News Gothic MT"/>
              </a:rPr>
              <a:t>equeue</a:t>
            </a:r>
            <a:r>
              <a:rPr lang="en-US" sz="2400" dirty="0" smtClean="0">
                <a:latin typeface="News Gothic MT"/>
              </a:rPr>
              <a:t>() – removes and returns the item at the start of the queue.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These two operations are what makes something a queue!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767634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Queues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What this means: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The result of only having these two operations is that the whatever you remove is always the thing that’s been in the queue longest!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Imagine a queue like a line at the grocery store—whoever has been in line the longest gets to go first.  </a:t>
            </a:r>
            <a:r>
              <a:rPr lang="en-US" sz="2400" dirty="0" err="1">
                <a:latin typeface="News Gothic MT"/>
              </a:rPr>
              <a:t>e</a:t>
            </a:r>
            <a:r>
              <a:rPr lang="en-US" sz="2400" dirty="0" err="1" smtClean="0">
                <a:latin typeface="News Gothic MT"/>
              </a:rPr>
              <a:t>nqueue</a:t>
            </a:r>
            <a:r>
              <a:rPr lang="en-US" sz="2400" dirty="0" smtClean="0">
                <a:latin typeface="News Gothic MT"/>
              </a:rPr>
              <a:t>() is like someone new getting line.  </a:t>
            </a:r>
            <a:r>
              <a:rPr lang="en-US" sz="2400" dirty="0" err="1">
                <a:latin typeface="News Gothic MT"/>
              </a:rPr>
              <a:t>d</a:t>
            </a:r>
            <a:r>
              <a:rPr lang="en-US" sz="2400" dirty="0" err="1" smtClean="0">
                <a:latin typeface="News Gothic MT"/>
              </a:rPr>
              <a:t>equeue</a:t>
            </a:r>
            <a:r>
              <a:rPr lang="en-US" sz="2400" dirty="0" smtClean="0">
                <a:latin typeface="News Gothic MT"/>
              </a:rPr>
              <a:t>() is the person at the front of the line checking out.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Queues are referred to as “First in first out</a:t>
            </a:r>
            <a:r>
              <a:rPr lang="en-US" sz="2400" dirty="0">
                <a:latin typeface="News Gothic MT"/>
              </a:rPr>
              <a:t>,</a:t>
            </a:r>
            <a:r>
              <a:rPr lang="en-US" sz="2400" dirty="0" smtClean="0">
                <a:latin typeface="News Gothic MT"/>
              </a:rPr>
              <a:t>” or “FIFO”.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7030776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Queues In Python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How to use a python list as a queue:</a:t>
            </a: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In python, we don’t have functions named </a:t>
            </a:r>
            <a:r>
              <a:rPr lang="en-US" sz="2400" dirty="0" err="1" smtClean="0">
                <a:solidFill>
                  <a:srgbClr val="595959"/>
                </a:solidFill>
                <a:latin typeface="News Gothic MT"/>
              </a:rPr>
              <a:t>enqueue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 and </a:t>
            </a:r>
            <a:r>
              <a:rPr lang="en-US" sz="2400" dirty="0" err="1" smtClean="0">
                <a:solidFill>
                  <a:srgbClr val="595959"/>
                </a:solidFill>
                <a:latin typeface="News Gothic MT"/>
              </a:rPr>
              <a:t>dequeue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.  Instead, we have insert(0, </a:t>
            </a:r>
            <a:r>
              <a:rPr lang="en-US" sz="2400" dirty="0" err="1" smtClean="0">
                <a:solidFill>
                  <a:srgbClr val="595959"/>
                </a:solidFill>
                <a:latin typeface="News Gothic MT"/>
              </a:rPr>
              <a:t>myItem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), which adds something to the beginning of the list, and a function called pop(), which removes and returns the </a:t>
            </a:r>
            <a:r>
              <a:rPr lang="en-US" sz="2400" smtClean="0">
                <a:solidFill>
                  <a:srgbClr val="595959"/>
                </a:solidFill>
                <a:latin typeface="News Gothic MT"/>
              </a:rPr>
              <a:t>endof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 the list.  If these are the only two things we are using to modify the list, it’s a queue!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710749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Stacks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01760" y="17526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A stack supports two operations: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p</a:t>
            </a:r>
            <a:r>
              <a:rPr lang="en-US" sz="2400" dirty="0" smtClean="0">
                <a:latin typeface="News Gothic MT"/>
              </a:rPr>
              <a:t>ush(</a:t>
            </a:r>
            <a:r>
              <a:rPr lang="en-US" sz="2400" dirty="0" err="1" smtClean="0">
                <a:latin typeface="News Gothic MT"/>
              </a:rPr>
              <a:t>someItem</a:t>
            </a:r>
            <a:r>
              <a:rPr lang="en-US" sz="2400" dirty="0" smtClean="0">
                <a:latin typeface="News Gothic MT"/>
              </a:rPr>
              <a:t>) – puts something at the end of the stack.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pop() – returns the item at the end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800871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Stacks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01760" y="17526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Having only these two functions gives us a behavior where whenever we remove something, it’s the thing we put on the stack </a:t>
            </a:r>
            <a:r>
              <a:rPr lang="en-US" sz="2400" b="1" dirty="0" smtClean="0">
                <a:latin typeface="News Gothic MT"/>
              </a:rPr>
              <a:t>most recently.</a:t>
            </a:r>
          </a:p>
          <a:p>
            <a:pPr>
              <a:lnSpc>
                <a:spcPct val="80000"/>
              </a:lnSpc>
              <a:buSzPct val="110000"/>
            </a:pPr>
            <a:endParaRPr lang="en-US" sz="2400" b="1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Imagine a stack of plates.  push() is analogous to putting a plate on the top of the stack, pop() is like taking that plate back off.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Stacks are referred to as “Last in first out”, or “LIFO”.</a:t>
            </a:r>
          </a:p>
        </p:txBody>
      </p:sp>
    </p:spTree>
    <p:extLst>
      <p:ext uri="{BB962C8B-B14F-4D97-AF65-F5344CB8AC3E}">
        <p14:creationId xmlns:p14="http://schemas.microsoft.com/office/powerpoint/2010/main" val="27713808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Stacks in Python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01760" y="17526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854160" y="19050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If we want to simulate a stack in python, we can use append() to add something to the stack, and pop() to remove something.  </a:t>
            </a:r>
            <a:r>
              <a:rPr lang="en-US" sz="2400" dirty="0">
                <a:latin typeface="News Gothic MT"/>
              </a:rPr>
              <a:t>p</a:t>
            </a:r>
            <a:r>
              <a:rPr lang="en-US" sz="2400" dirty="0" smtClean="0">
                <a:latin typeface="News Gothic MT"/>
              </a:rPr>
              <a:t>op() will always return exactly what append just added.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solidFill>
                <a:srgbClr val="595959"/>
              </a:solidFill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3619230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Structures (Abbreviated)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Array List</a:t>
            </a:r>
          </a:p>
          <a:p>
            <a:pPr lvl="1"/>
            <a:r>
              <a:rPr lang="en-US" dirty="0" smtClean="0"/>
              <a:t>Linked List</a:t>
            </a:r>
          </a:p>
          <a:p>
            <a:r>
              <a:rPr lang="en-US" dirty="0" smtClean="0"/>
              <a:t>Binary Trees</a:t>
            </a:r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Red-Black Tree</a:t>
            </a:r>
          </a:p>
          <a:p>
            <a:pPr lvl="1"/>
            <a:r>
              <a:rPr lang="en-US" dirty="0" smtClean="0"/>
              <a:t>B-tree</a:t>
            </a:r>
          </a:p>
          <a:p>
            <a:r>
              <a:rPr lang="en-US" dirty="0" smtClean="0"/>
              <a:t>Heaps</a:t>
            </a:r>
          </a:p>
          <a:p>
            <a:r>
              <a:rPr lang="en-US" dirty="0" err="1" smtClean="0"/>
              <a:t>Hashtables</a:t>
            </a:r>
            <a:endParaRPr lang="en-US" dirty="0" smtClean="0"/>
          </a:p>
          <a:p>
            <a:r>
              <a:rPr lang="en-US" dirty="0" smtClean="0"/>
              <a:t>Graphs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3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dirty="0"/>
              <a:t>Built in Types</a:t>
            </a:r>
            <a:endParaRPr sz="5400"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800" dirty="0"/>
          </a:p>
          <a:p>
            <a:pPr marL="342900" indent="-342900">
              <a:lnSpc>
                <a:spcPct val="80000"/>
              </a:lnSpc>
              <a:buSzPct val="110000"/>
              <a:buFont typeface="Arial"/>
              <a:buChar char="•"/>
            </a:pPr>
            <a:r>
              <a:rPr lang="en-US" sz="2800" dirty="0"/>
              <a:t>Tuples</a:t>
            </a:r>
          </a:p>
          <a:p>
            <a:pPr marL="342900" indent="-342900">
              <a:lnSpc>
                <a:spcPct val="80000"/>
              </a:lnSpc>
              <a:buSzPct val="110000"/>
              <a:buFont typeface="Arial"/>
              <a:buChar char="•"/>
            </a:pPr>
            <a:r>
              <a:rPr lang="en-US" sz="2800" dirty="0"/>
              <a:t>Sets</a:t>
            </a:r>
          </a:p>
          <a:p>
            <a:pPr marL="342900" indent="-342900">
              <a:lnSpc>
                <a:spcPct val="80000"/>
              </a:lnSpc>
              <a:buSzPct val="110000"/>
              <a:buFont typeface="Arial"/>
              <a:buChar char="•"/>
            </a:pPr>
            <a:r>
              <a:rPr lang="en-US" sz="2800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567623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Tuples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01760" y="17526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3200" dirty="0"/>
              <a:t>Tuples are ordered, immutable collections of elements.</a:t>
            </a:r>
          </a:p>
          <a:p>
            <a:pPr>
              <a:lnSpc>
                <a:spcPct val="80000"/>
              </a:lnSpc>
              <a:buSzPct val="110000"/>
            </a:pPr>
            <a:endParaRPr lang="en-US" sz="3200" dirty="0"/>
          </a:p>
          <a:p>
            <a:pPr>
              <a:lnSpc>
                <a:spcPct val="80000"/>
              </a:lnSpc>
              <a:buSzPct val="110000"/>
            </a:pPr>
            <a:r>
              <a:rPr lang="en-US" sz="3200" dirty="0"/>
              <a:t>The only difference between a tuple and a list is that once a tuple has been made, it can’t be changed!</a:t>
            </a:r>
          </a:p>
        </p:txBody>
      </p:sp>
    </p:spTree>
    <p:extLst>
      <p:ext uri="{BB962C8B-B14F-4D97-AF65-F5344CB8AC3E}">
        <p14:creationId xmlns:p14="http://schemas.microsoft.com/office/powerpoint/2010/main" val="575812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Tuples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01760" y="17526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854160" y="19050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Making a tuple: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a</a:t>
            </a:r>
            <a:r>
              <a:rPr lang="en-US" sz="2400" dirty="0" smtClean="0">
                <a:latin typeface="News Gothic MT"/>
              </a:rPr>
              <a:t> = (1, 2, 3)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 smtClean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Accessing a tuple: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latin typeface="News Gothic MT"/>
              </a:rPr>
              <a:t>someVar</a:t>
            </a:r>
            <a:r>
              <a:rPr lang="en-US" sz="2400" dirty="0" smtClean="0">
                <a:latin typeface="News Gothic MT"/>
              </a:rPr>
              <a:t> = a[0]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The syntax for access is exactly like a list.  However, you can’t reassign things.</a:t>
            </a:r>
          </a:p>
        </p:txBody>
      </p:sp>
    </p:spTree>
    <p:extLst>
      <p:ext uri="{BB962C8B-B14F-4D97-AF65-F5344CB8AC3E}">
        <p14:creationId xmlns:p14="http://schemas.microsoft.com/office/powerpoint/2010/main" val="3393925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Tuples So Far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01760" y="17526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854160" y="19050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We’ve already used tuples without knowing it!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latin typeface="News Gothic MT"/>
              </a:rPr>
              <a:t>def</a:t>
            </a:r>
            <a:r>
              <a:rPr lang="en-US" sz="2400" dirty="0" smtClean="0">
                <a:latin typeface="News Gothic MT"/>
              </a:rPr>
              <a:t> </a:t>
            </a:r>
            <a:r>
              <a:rPr lang="en-US" sz="2400" dirty="0" err="1" smtClean="0">
                <a:latin typeface="News Gothic MT"/>
              </a:rPr>
              <a:t>myFunc</a:t>
            </a:r>
            <a:r>
              <a:rPr lang="en-US" sz="2400" dirty="0" smtClean="0">
                <a:latin typeface="News Gothic MT"/>
              </a:rPr>
              <a:t>():</a:t>
            </a: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	</a:t>
            </a:r>
            <a:r>
              <a:rPr lang="en-US" sz="2400" dirty="0" smtClean="0">
                <a:latin typeface="News Gothic MT"/>
              </a:rPr>
              <a:t>return 1, 2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latin typeface="News Gothic MT"/>
              </a:rPr>
              <a:t>def</a:t>
            </a:r>
            <a:r>
              <a:rPr lang="en-US" sz="2400" dirty="0" smtClean="0">
                <a:latin typeface="News Gothic MT"/>
              </a:rPr>
              <a:t> main():</a:t>
            </a: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	</a:t>
            </a:r>
            <a:r>
              <a:rPr lang="en-US" sz="2400" dirty="0" smtClean="0">
                <a:latin typeface="News Gothic MT"/>
              </a:rPr>
              <a:t>result = </a:t>
            </a:r>
            <a:r>
              <a:rPr lang="en-US" sz="2400" dirty="0" err="1" smtClean="0">
                <a:latin typeface="News Gothic MT"/>
              </a:rPr>
              <a:t>myFunc</a:t>
            </a:r>
            <a:r>
              <a:rPr lang="en-US" sz="2400" dirty="0" smtClean="0">
                <a:latin typeface="News Gothic MT"/>
              </a:rPr>
              <a:t>()</a:t>
            </a: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	</a:t>
            </a:r>
            <a:r>
              <a:rPr lang="en-US" sz="2400" dirty="0" smtClean="0">
                <a:latin typeface="News Gothic MT"/>
              </a:rPr>
              <a:t>print(result)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When you return multiple things and store it in a single variable, it comes back as a tuple!</a:t>
            </a:r>
          </a:p>
        </p:txBody>
      </p:sp>
    </p:spTree>
    <p:extLst>
      <p:ext uri="{BB962C8B-B14F-4D97-AF65-F5344CB8AC3E}">
        <p14:creationId xmlns:p14="http://schemas.microsoft.com/office/powerpoint/2010/main" val="112679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Tuples So Far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01760" y="17526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854160" y="19050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Why would you want a tuple?</a:t>
            </a:r>
            <a:br>
              <a:rPr lang="en-US" sz="2400" dirty="0" smtClean="0">
                <a:latin typeface="News Gothic MT"/>
              </a:rPr>
            </a:br>
            <a:endParaRPr lang="en-US" sz="2400" dirty="0" smtClean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Sometimes it’s important that the contents of something not be modified in the future.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Instead of trying to remember that you shouldn’t modify something, just put it in a tuple!  A lot of programming is learning to protect you from yourself.</a:t>
            </a:r>
          </a:p>
        </p:txBody>
      </p:sp>
    </p:spTree>
    <p:extLst>
      <p:ext uri="{BB962C8B-B14F-4D97-AF65-F5344CB8AC3E}">
        <p14:creationId xmlns:p14="http://schemas.microsoft.com/office/powerpoint/2010/main" val="4080685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Sets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A set is an unordered collection of elements where each element must be unique.  Attempts to add duplicate elements are ignored</a:t>
            </a:r>
            <a:r>
              <a:rPr lang="en-US" sz="2400" dirty="0" smtClean="0">
                <a:latin typeface="News Gothic MT"/>
              </a:rPr>
              <a:t>.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Creating a set: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>
                <a:latin typeface="News Gothic MT"/>
              </a:rPr>
              <a:t>mySet</a:t>
            </a:r>
            <a:r>
              <a:rPr lang="en-US" sz="2400" dirty="0">
                <a:latin typeface="News Gothic MT"/>
              </a:rPr>
              <a:t> = set([‘a’, ‘b’, ‘c’, ‘d’])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Or: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>
                <a:latin typeface="News Gothic MT"/>
              </a:rPr>
              <a:t>myList</a:t>
            </a:r>
            <a:r>
              <a:rPr lang="en-US" sz="2400" dirty="0">
                <a:latin typeface="News Gothic MT"/>
              </a:rPr>
              <a:t> = [1, 2, 3, 1, 2, 3]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mySet2 = set(</a:t>
            </a:r>
            <a:r>
              <a:rPr lang="en-US" sz="2400" dirty="0" err="1">
                <a:latin typeface="News Gothic MT"/>
              </a:rPr>
              <a:t>myList</a:t>
            </a:r>
            <a:r>
              <a:rPr lang="en-US" sz="2400" dirty="0">
                <a:latin typeface="News Gothic MT"/>
              </a:rPr>
              <a:t>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>
                <a:latin typeface="News Gothic MT"/>
              </a:rPr>
              <a:t>Note that in the second example, the set would consist of the elements {1, 2, 3}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915130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600" dirty="0" smtClean="0">
                <a:latin typeface="News Gothic MT"/>
              </a:rPr>
              <a:t>Sets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endParaRPr lang="en-US" sz="2400" dirty="0" smtClean="0">
              <a:latin typeface="News Gothic MT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701760" y="1752600"/>
            <a:ext cx="84422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</a:pPr>
            <a:r>
              <a:rPr lang="en-US" sz="2400" dirty="0" smtClean="0">
                <a:latin typeface="News Gothic MT"/>
              </a:rPr>
              <a:t>Things we can do with a set: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latin typeface="News Gothic MT"/>
              </a:rPr>
              <a:t>mySet</a:t>
            </a:r>
            <a:r>
              <a:rPr lang="en-US" sz="2400" dirty="0" smtClean="0">
                <a:latin typeface="News Gothic MT"/>
              </a:rPr>
              <a:t> = set([‘a’])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latin typeface="News Gothic MT"/>
              </a:rPr>
              <a:t>mySet.add</a:t>
            </a:r>
            <a:r>
              <a:rPr lang="en-US" sz="2400" dirty="0" smtClean="0">
                <a:latin typeface="News Gothic MT"/>
              </a:rPr>
              <a:t>(‘b’)  # Adds an element</a:t>
            </a: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latin typeface="News Gothic MT"/>
              </a:rPr>
              <a:t>mySet.remove</a:t>
            </a:r>
            <a:r>
              <a:rPr lang="en-US" sz="2400" dirty="0" smtClean="0">
                <a:latin typeface="News Gothic MT"/>
              </a:rPr>
              <a:t>(‘b’)  #Removes an element</a:t>
            </a:r>
          </a:p>
          <a:p>
            <a:pPr>
              <a:lnSpc>
                <a:spcPct val="80000"/>
              </a:lnSpc>
              <a:buSzPct val="110000"/>
            </a:pPr>
            <a:r>
              <a:rPr lang="en-US" sz="2400" dirty="0" err="1" smtClean="0">
                <a:latin typeface="News Gothic MT"/>
              </a:rPr>
              <a:t>mySet.pop</a:t>
            </a:r>
            <a:r>
              <a:rPr lang="en-US" sz="2400" dirty="0" smtClean="0">
                <a:latin typeface="News Gothic MT"/>
              </a:rPr>
              <a:t>()  # Removes and returns a random element</a:t>
            </a: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  <a:p>
            <a:pPr>
              <a:lnSpc>
                <a:spcPct val="80000"/>
              </a:lnSpc>
              <a:buSzPct val="110000"/>
            </a:pPr>
            <a:endParaRPr lang="en-US" sz="2400" dirty="0"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720529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2392</Words>
  <Application>Microsoft Office PowerPoint</Application>
  <PresentationFormat>On-screen Show (4:3)</PresentationFormat>
  <Paragraphs>479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Lucida Grande</vt:lpstr>
      <vt:lpstr>News Gothic MT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Data Structures (Abbreviated)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Gemmell, Jonathan</cp:lastModifiedBy>
  <cp:revision>10</cp:revision>
  <dcterms:created xsi:type="dcterms:W3CDTF">2019-09-12T17:55:09Z</dcterms:created>
  <dcterms:modified xsi:type="dcterms:W3CDTF">2019-10-01T15:53:16Z</dcterms:modified>
</cp:coreProperties>
</file>