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2B22451-2A3D-4569-B1D5-CF86CCFB618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205621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22451-2A3D-4569-B1D5-CF86CCFB618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139747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22451-2A3D-4569-B1D5-CF86CCFB618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875609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r>
              <a:rPr lang="en-US" altLang="en-US"/>
              <a:t>Python Programming, 1/e</a:t>
            </a:r>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65642EB0-79B5-4DFE-B9FB-9D16DD86F6BF}" type="slidenum">
              <a:rPr lang="en-US" altLang="en-US"/>
              <a:pPr/>
              <a:t>‹#›</a:t>
            </a:fld>
            <a:endParaRPr lang="en-US" altLang="en-US"/>
          </a:p>
        </p:txBody>
      </p:sp>
    </p:spTree>
    <p:extLst>
      <p:ext uri="{BB962C8B-B14F-4D97-AF65-F5344CB8AC3E}">
        <p14:creationId xmlns:p14="http://schemas.microsoft.com/office/powerpoint/2010/main" val="23439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22451-2A3D-4569-B1D5-CF86CCFB618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101706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B22451-2A3D-4569-B1D5-CF86CCFB618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82371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B22451-2A3D-4569-B1D5-CF86CCFB6182}"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276228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B22451-2A3D-4569-B1D5-CF86CCFB6182}"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409662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B22451-2A3D-4569-B1D5-CF86CCFB6182}"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367673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22451-2A3D-4569-B1D5-CF86CCFB6182}"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76368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2B22451-2A3D-4569-B1D5-CF86CCFB6182}"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176058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2B22451-2A3D-4569-B1D5-CF86CCFB6182}"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2109748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B22451-2A3D-4569-B1D5-CF86CCFB6182}" type="datetimeFigureOut">
              <a:rPr lang="en-US" smtClean="0"/>
              <a:t>4/22/2020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915894-3B28-4399-9E5C-782C0316EBD9}" type="slidenum">
              <a:rPr lang="en-US" smtClean="0"/>
              <a:t>‹#›</a:t>
            </a:fld>
            <a:endParaRPr lang="en-US"/>
          </a:p>
        </p:txBody>
      </p:sp>
    </p:spTree>
    <p:extLst>
      <p:ext uri="{BB962C8B-B14F-4D97-AF65-F5344CB8AC3E}">
        <p14:creationId xmlns:p14="http://schemas.microsoft.com/office/powerpoint/2010/main" val="52830976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Programming</a:t>
            </a:r>
          </a:p>
        </p:txBody>
      </p:sp>
      <p:sp>
        <p:nvSpPr>
          <p:cNvPr id="3" name="Subtitle 2"/>
          <p:cNvSpPr>
            <a:spLocks noGrp="1"/>
          </p:cNvSpPr>
          <p:nvPr>
            <p:ph type="subTitle" idx="1"/>
          </p:nvPr>
        </p:nvSpPr>
        <p:spPr/>
        <p:txBody>
          <a:bodyPr/>
          <a:lstStyle/>
          <a:p>
            <a:r>
              <a:rPr lang="en-US"/>
              <a:t>4.2 Recursion</a:t>
            </a:r>
            <a:endParaRPr lang="en-US" dirty="0"/>
          </a:p>
          <a:p>
            <a:r>
              <a:rPr lang="en-US" dirty="0"/>
              <a:t>      </a:t>
            </a:r>
          </a:p>
          <a:p>
            <a:endParaRPr lang="en-US" dirty="0"/>
          </a:p>
        </p:txBody>
      </p:sp>
    </p:spTree>
    <p:extLst>
      <p:ext uri="{BB962C8B-B14F-4D97-AF65-F5344CB8AC3E}">
        <p14:creationId xmlns:p14="http://schemas.microsoft.com/office/powerpoint/2010/main" val="140306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Recursive Definitions</a:t>
            </a:r>
          </a:p>
        </p:txBody>
      </p:sp>
      <p:sp>
        <p:nvSpPr>
          <p:cNvPr id="136195" name="Rectangle 3"/>
          <p:cNvSpPr>
            <a:spLocks noGrp="1" noChangeArrowheads="1"/>
          </p:cNvSpPr>
          <p:nvPr>
            <p:ph idx="1"/>
          </p:nvPr>
        </p:nvSpPr>
        <p:spPr>
          <a:xfrm>
            <a:off x="628650" y="1631709"/>
            <a:ext cx="7772400" cy="4306887"/>
          </a:xfrm>
        </p:spPr>
        <p:txBody>
          <a:bodyPr/>
          <a:lstStyle/>
          <a:p>
            <a:pPr>
              <a:lnSpc>
                <a:spcPct val="80000"/>
              </a:lnSpc>
            </a:pPr>
            <a:r>
              <a:rPr lang="en-US" altLang="en-US" sz="2800" dirty="0"/>
              <a:t>All good recursive definitions have these two key characteristics:</a:t>
            </a:r>
          </a:p>
          <a:p>
            <a:pPr lvl="1">
              <a:lnSpc>
                <a:spcPct val="80000"/>
              </a:lnSpc>
            </a:pPr>
            <a:r>
              <a:rPr lang="en-US" altLang="en-US" sz="2400" dirty="0"/>
              <a:t>There are one or more base cases for which no recursion is applied.</a:t>
            </a:r>
          </a:p>
          <a:p>
            <a:pPr lvl="1">
              <a:lnSpc>
                <a:spcPct val="80000"/>
              </a:lnSpc>
            </a:pPr>
            <a:r>
              <a:rPr lang="en-US" altLang="en-US" sz="2400" dirty="0"/>
              <a:t>All chains of recursion eventually end up at one of the base cases.</a:t>
            </a:r>
          </a:p>
          <a:p>
            <a:pPr>
              <a:lnSpc>
                <a:spcPct val="80000"/>
              </a:lnSpc>
            </a:pPr>
            <a:r>
              <a:rPr lang="en-US" altLang="en-US" sz="2800" dirty="0"/>
              <a:t>The simplest way for these two conditions to occur is for each recursion to act on a smaller version of the original problem. A very small version of the original problem that can be solved without recursion becomes the base case.</a:t>
            </a:r>
          </a:p>
        </p:txBody>
      </p:sp>
      <p:sp>
        <p:nvSpPr>
          <p:cNvPr id="5" name="Slide Number Placeholder 5"/>
          <p:cNvSpPr>
            <a:spLocks noGrp="1"/>
          </p:cNvSpPr>
          <p:nvPr>
            <p:ph type="sldNum" sz="quarter" idx="12"/>
          </p:nvPr>
        </p:nvSpPr>
        <p:spPr/>
        <p:txBody>
          <a:bodyPr/>
          <a:lstStyle/>
          <a:p>
            <a:fld id="{5ED89415-0552-4C97-B958-9BAD2D1C1249}" type="slidenum">
              <a:rPr lang="en-US" altLang="en-US"/>
              <a:pPr/>
              <a:t>10</a:t>
            </a:fld>
            <a:endParaRPr lang="en-US" altLang="en-US"/>
          </a:p>
        </p:txBody>
      </p:sp>
    </p:spTree>
    <p:extLst>
      <p:ext uri="{BB962C8B-B14F-4D97-AF65-F5344CB8AC3E}">
        <p14:creationId xmlns:p14="http://schemas.microsoft.com/office/powerpoint/2010/main" val="311162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a:t>Recursive Functions</a:t>
            </a:r>
          </a:p>
        </p:txBody>
      </p:sp>
      <p:sp>
        <p:nvSpPr>
          <p:cNvPr id="137219" name="Rectangle 3"/>
          <p:cNvSpPr>
            <a:spLocks noGrp="1" noChangeArrowheads="1"/>
          </p:cNvSpPr>
          <p:nvPr>
            <p:ph idx="1"/>
          </p:nvPr>
        </p:nvSpPr>
        <p:spPr/>
        <p:txBody>
          <a:bodyPr>
            <a:normAutofit/>
          </a:bodyPr>
          <a:lstStyle/>
          <a:p>
            <a:r>
              <a:rPr lang="en-US" altLang="en-US" sz="2400" dirty="0"/>
              <a:t>We’ve seen previously that factorial can be calculated using a loop accumulator.</a:t>
            </a:r>
          </a:p>
          <a:p>
            <a:r>
              <a:rPr lang="en-US" altLang="en-US" sz="2400" dirty="0"/>
              <a:t>If factorial is written as a separate function:</a:t>
            </a:r>
          </a:p>
          <a:p>
            <a:pPr marL="0" indent="0">
              <a:buNone/>
            </a:pPr>
            <a:br>
              <a:rPr lang="en-US" altLang="en-US" sz="2400" dirty="0"/>
            </a:br>
            <a:r>
              <a:rPr lang="en-US" altLang="en-US" sz="2400" dirty="0" err="1">
                <a:latin typeface="Courier New" panose="02070309020205020404" pitchFamily="49" charset="0"/>
              </a:rPr>
              <a:t>def</a:t>
            </a:r>
            <a:r>
              <a:rPr lang="en-US" altLang="en-US" sz="2400" dirty="0">
                <a:latin typeface="Courier New" panose="02070309020205020404" pitchFamily="49" charset="0"/>
              </a:rPr>
              <a:t> fact(n):</a:t>
            </a:r>
            <a:br>
              <a:rPr lang="en-US" altLang="en-US" sz="2400" dirty="0">
                <a:latin typeface="Courier New" panose="02070309020205020404" pitchFamily="49" charset="0"/>
              </a:rPr>
            </a:br>
            <a:r>
              <a:rPr lang="en-US" altLang="en-US" sz="2400" dirty="0">
                <a:latin typeface="Courier New" panose="02070309020205020404" pitchFamily="49" charset="0"/>
              </a:rPr>
              <a:t>    if n == 0:</a:t>
            </a:r>
            <a:br>
              <a:rPr lang="en-US" altLang="en-US" sz="2400" dirty="0">
                <a:latin typeface="Courier New" panose="02070309020205020404" pitchFamily="49" charset="0"/>
              </a:rPr>
            </a:br>
            <a:r>
              <a:rPr lang="en-US" altLang="en-US" sz="2400" dirty="0">
                <a:latin typeface="Courier New" panose="02070309020205020404" pitchFamily="49" charset="0"/>
              </a:rPr>
              <a:t>        return 1</a:t>
            </a:r>
            <a:br>
              <a:rPr lang="en-US" altLang="en-US" sz="2400" dirty="0">
                <a:latin typeface="Courier New" panose="02070309020205020404" pitchFamily="49" charset="0"/>
              </a:rPr>
            </a:br>
            <a:r>
              <a:rPr lang="en-US" altLang="en-US" sz="2400" dirty="0">
                <a:latin typeface="Courier New" panose="02070309020205020404" pitchFamily="49" charset="0"/>
              </a:rPr>
              <a:t>    else:</a:t>
            </a:r>
            <a:br>
              <a:rPr lang="en-US" altLang="en-US" sz="2400" dirty="0">
                <a:latin typeface="Courier New" panose="02070309020205020404" pitchFamily="49" charset="0"/>
              </a:rPr>
            </a:br>
            <a:r>
              <a:rPr lang="en-US" altLang="en-US" sz="2400" dirty="0">
                <a:latin typeface="Courier New" panose="02070309020205020404" pitchFamily="49" charset="0"/>
              </a:rPr>
              <a:t>        return n * fact(n-1)</a:t>
            </a:r>
          </a:p>
        </p:txBody>
      </p:sp>
      <p:sp>
        <p:nvSpPr>
          <p:cNvPr id="5" name="Slide Number Placeholder 5"/>
          <p:cNvSpPr>
            <a:spLocks noGrp="1"/>
          </p:cNvSpPr>
          <p:nvPr>
            <p:ph type="sldNum" sz="quarter" idx="12"/>
          </p:nvPr>
        </p:nvSpPr>
        <p:spPr/>
        <p:txBody>
          <a:bodyPr/>
          <a:lstStyle/>
          <a:p>
            <a:fld id="{A5DB1437-A9AD-4BEE-9593-68E25637C944}" type="slidenum">
              <a:rPr lang="en-US" altLang="en-US"/>
              <a:pPr/>
              <a:t>11</a:t>
            </a:fld>
            <a:endParaRPr lang="en-US" altLang="en-US"/>
          </a:p>
        </p:txBody>
      </p:sp>
    </p:spTree>
    <p:extLst>
      <p:ext uri="{BB962C8B-B14F-4D97-AF65-F5344CB8AC3E}">
        <p14:creationId xmlns:p14="http://schemas.microsoft.com/office/powerpoint/2010/main" val="1584303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a:t>Recursive Functions</a:t>
            </a:r>
          </a:p>
        </p:txBody>
      </p:sp>
      <p:sp>
        <p:nvSpPr>
          <p:cNvPr id="139267" name="Rectangle 3"/>
          <p:cNvSpPr>
            <a:spLocks noGrp="1" noChangeArrowheads="1"/>
          </p:cNvSpPr>
          <p:nvPr>
            <p:ph idx="1"/>
          </p:nvPr>
        </p:nvSpPr>
        <p:spPr/>
        <p:txBody>
          <a:bodyPr/>
          <a:lstStyle/>
          <a:p>
            <a:pPr>
              <a:lnSpc>
                <a:spcPct val="80000"/>
              </a:lnSpc>
              <a:buFont typeface="Wingdings" panose="05000000000000000000" pitchFamily="2" charset="2"/>
              <a:buNone/>
            </a:pPr>
            <a:r>
              <a:rPr lang="en-US" altLang="en-US" sz="1600">
                <a:latin typeface="Courier New" panose="02070309020205020404" pitchFamily="49" charset="0"/>
              </a:rPr>
              <a:t>&gt;&gt;&gt; fact(4)</a:t>
            </a:r>
          </a:p>
          <a:p>
            <a:pPr>
              <a:lnSpc>
                <a:spcPct val="80000"/>
              </a:lnSpc>
              <a:buFont typeface="Wingdings" panose="05000000000000000000" pitchFamily="2" charset="2"/>
              <a:buNone/>
            </a:pPr>
            <a:r>
              <a:rPr lang="en-US" altLang="en-US" sz="1600">
                <a:latin typeface="Courier New" panose="02070309020205020404" pitchFamily="49" charset="0"/>
              </a:rPr>
              <a:t>24</a:t>
            </a:r>
          </a:p>
          <a:p>
            <a:pPr>
              <a:lnSpc>
                <a:spcPct val="80000"/>
              </a:lnSpc>
              <a:buFont typeface="Wingdings" panose="05000000000000000000" pitchFamily="2" charset="2"/>
              <a:buNone/>
            </a:pPr>
            <a:r>
              <a:rPr lang="en-US" altLang="en-US" sz="1600">
                <a:latin typeface="Courier New" panose="02070309020205020404" pitchFamily="49" charset="0"/>
              </a:rPr>
              <a:t>&gt;&gt;&gt; fact(10)</a:t>
            </a:r>
          </a:p>
          <a:p>
            <a:pPr>
              <a:lnSpc>
                <a:spcPct val="80000"/>
              </a:lnSpc>
              <a:buFont typeface="Wingdings" panose="05000000000000000000" pitchFamily="2" charset="2"/>
              <a:buNone/>
            </a:pPr>
            <a:r>
              <a:rPr lang="en-US" altLang="en-US" sz="1600">
                <a:latin typeface="Courier New" panose="02070309020205020404" pitchFamily="49" charset="0"/>
              </a:rPr>
              <a:t>3628800</a:t>
            </a:r>
          </a:p>
          <a:p>
            <a:pPr>
              <a:lnSpc>
                <a:spcPct val="80000"/>
              </a:lnSpc>
              <a:buFont typeface="Wingdings" panose="05000000000000000000" pitchFamily="2" charset="2"/>
              <a:buNone/>
            </a:pPr>
            <a:r>
              <a:rPr lang="en-US" altLang="en-US" sz="1600">
                <a:latin typeface="Courier New" panose="02070309020205020404" pitchFamily="49" charset="0"/>
              </a:rPr>
              <a:t>&gt;&gt;&gt; fact(100)</a:t>
            </a:r>
          </a:p>
          <a:p>
            <a:pPr>
              <a:lnSpc>
                <a:spcPct val="80000"/>
              </a:lnSpc>
              <a:buFont typeface="Wingdings" panose="05000000000000000000" pitchFamily="2" charset="2"/>
              <a:buNone/>
            </a:pPr>
            <a:r>
              <a:rPr lang="en-US" altLang="en-US" sz="1600">
                <a:latin typeface="Courier New" panose="02070309020205020404" pitchFamily="49" charset="0"/>
              </a:rPr>
              <a:t>93326215443944152681699238856266700490715968264381621468592963895217599993229915608941463976156518286253697920827223758251185210916864000000000000000000000000L</a:t>
            </a:r>
          </a:p>
          <a:p>
            <a:pPr>
              <a:lnSpc>
                <a:spcPct val="80000"/>
              </a:lnSpc>
              <a:buFont typeface="Wingdings" panose="05000000000000000000" pitchFamily="2" charset="2"/>
              <a:buNone/>
            </a:pPr>
            <a:r>
              <a:rPr lang="en-US" altLang="en-US" sz="1600">
                <a:latin typeface="Courier New" panose="02070309020205020404" pitchFamily="49" charset="0"/>
              </a:rPr>
              <a:t>&gt;&gt;&gt; </a:t>
            </a:r>
          </a:p>
          <a:p>
            <a:pPr>
              <a:lnSpc>
                <a:spcPct val="80000"/>
              </a:lnSpc>
            </a:pPr>
            <a:r>
              <a:rPr lang="en-US" altLang="en-US"/>
              <a:t>Remember that each call to a function starts that function anew, with its own copies of local variables and parameters.</a:t>
            </a:r>
          </a:p>
        </p:txBody>
      </p:sp>
      <p:sp>
        <p:nvSpPr>
          <p:cNvPr id="5" name="Slide Number Placeholder 5"/>
          <p:cNvSpPr>
            <a:spLocks noGrp="1"/>
          </p:cNvSpPr>
          <p:nvPr>
            <p:ph type="sldNum" sz="quarter" idx="12"/>
          </p:nvPr>
        </p:nvSpPr>
        <p:spPr/>
        <p:txBody>
          <a:bodyPr/>
          <a:lstStyle/>
          <a:p>
            <a:fld id="{1AB95D1D-7751-495A-A1FB-7281D5BB016F}" type="slidenum">
              <a:rPr lang="en-US" altLang="en-US"/>
              <a:pPr/>
              <a:t>12</a:t>
            </a:fld>
            <a:endParaRPr lang="en-US" altLang="en-US"/>
          </a:p>
        </p:txBody>
      </p:sp>
    </p:spTree>
    <p:extLst>
      <p:ext uri="{BB962C8B-B14F-4D97-AF65-F5344CB8AC3E}">
        <p14:creationId xmlns:p14="http://schemas.microsoft.com/office/powerpoint/2010/main" val="183862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p:cNvSpPr>
            <a:spLocks noGrp="1" noChangeArrowheads="1"/>
          </p:cNvSpPr>
          <p:nvPr>
            <p:ph type="title"/>
          </p:nvPr>
        </p:nvSpPr>
        <p:spPr/>
        <p:txBody>
          <a:bodyPr/>
          <a:lstStyle/>
          <a:p>
            <a:r>
              <a:rPr lang="en-US" altLang="en-US"/>
              <a:t>Recursive Functions</a:t>
            </a:r>
          </a:p>
        </p:txBody>
      </p:sp>
      <p:pic>
        <p:nvPicPr>
          <p:cNvPr id="142344" name="Picture 8" descr="recfact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4931" y="2215661"/>
            <a:ext cx="6640132" cy="28750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3361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Example: String Reversal</a:t>
            </a:r>
          </a:p>
        </p:txBody>
      </p:sp>
      <p:sp>
        <p:nvSpPr>
          <p:cNvPr id="146435" name="Rectangle 3"/>
          <p:cNvSpPr>
            <a:spLocks noGrp="1" noChangeArrowheads="1"/>
          </p:cNvSpPr>
          <p:nvPr>
            <p:ph idx="1"/>
          </p:nvPr>
        </p:nvSpPr>
        <p:spPr/>
        <p:txBody>
          <a:bodyPr>
            <a:normAutofit/>
          </a:bodyPr>
          <a:lstStyle/>
          <a:p>
            <a:r>
              <a:rPr lang="en-US" altLang="en-US" sz="2400" dirty="0"/>
              <a:t>Python lists have a built-in method that can be used to reverse the list. What if you wanted to reverse a string?</a:t>
            </a:r>
          </a:p>
          <a:p>
            <a:r>
              <a:rPr lang="en-US" altLang="en-US" sz="2400" dirty="0"/>
              <a:t>If you wanted to program this yourself, one way to do it would be to convert the string into a list of characters, reverse the list, and then convert it back into a string.</a:t>
            </a:r>
          </a:p>
        </p:txBody>
      </p:sp>
      <p:sp>
        <p:nvSpPr>
          <p:cNvPr id="5" name="Slide Number Placeholder 5"/>
          <p:cNvSpPr>
            <a:spLocks noGrp="1"/>
          </p:cNvSpPr>
          <p:nvPr>
            <p:ph type="sldNum" sz="quarter" idx="12"/>
          </p:nvPr>
        </p:nvSpPr>
        <p:spPr/>
        <p:txBody>
          <a:bodyPr/>
          <a:lstStyle/>
          <a:p>
            <a:fld id="{F2187C7E-2D01-43A6-B7CE-AE82848CBDAC}" type="slidenum">
              <a:rPr lang="en-US" altLang="en-US"/>
              <a:pPr/>
              <a:t>14</a:t>
            </a:fld>
            <a:endParaRPr lang="en-US" altLang="en-US"/>
          </a:p>
        </p:txBody>
      </p:sp>
    </p:spTree>
    <p:extLst>
      <p:ext uri="{BB962C8B-B14F-4D97-AF65-F5344CB8AC3E}">
        <p14:creationId xmlns:p14="http://schemas.microsoft.com/office/powerpoint/2010/main" val="3192292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a:t>Example: String Reversal</a:t>
            </a:r>
          </a:p>
        </p:txBody>
      </p:sp>
      <p:sp>
        <p:nvSpPr>
          <p:cNvPr id="147459" name="Rectangle 3"/>
          <p:cNvSpPr>
            <a:spLocks noGrp="1" noChangeArrowheads="1"/>
          </p:cNvSpPr>
          <p:nvPr>
            <p:ph idx="1"/>
          </p:nvPr>
        </p:nvSpPr>
        <p:spPr/>
        <p:txBody>
          <a:bodyPr>
            <a:normAutofit/>
          </a:bodyPr>
          <a:lstStyle/>
          <a:p>
            <a:r>
              <a:rPr lang="en-US" altLang="en-US" sz="2400" dirty="0"/>
              <a:t>Using recursion, we can calculate the reverse of a string without the intermediate list step.</a:t>
            </a:r>
          </a:p>
          <a:p>
            <a:r>
              <a:rPr lang="en-US" altLang="en-US" sz="2400" dirty="0"/>
              <a:t>Think of a string as a recursive object:</a:t>
            </a:r>
          </a:p>
          <a:p>
            <a:pPr lvl="1"/>
            <a:r>
              <a:rPr lang="en-US" altLang="en-US" sz="2000" dirty="0"/>
              <a:t>Divide it up into a first character and “all the rest”</a:t>
            </a:r>
          </a:p>
          <a:p>
            <a:pPr lvl="1"/>
            <a:r>
              <a:rPr lang="en-US" altLang="en-US" sz="2000" dirty="0"/>
              <a:t>Reverse the “rest” and append the first character to the end of it</a:t>
            </a:r>
          </a:p>
        </p:txBody>
      </p:sp>
      <p:sp>
        <p:nvSpPr>
          <p:cNvPr id="5" name="Slide Number Placeholder 5"/>
          <p:cNvSpPr>
            <a:spLocks noGrp="1"/>
          </p:cNvSpPr>
          <p:nvPr>
            <p:ph type="sldNum" sz="quarter" idx="12"/>
          </p:nvPr>
        </p:nvSpPr>
        <p:spPr/>
        <p:txBody>
          <a:bodyPr/>
          <a:lstStyle/>
          <a:p>
            <a:fld id="{68A7AFFF-4762-495B-883A-99BCC4378A3A}" type="slidenum">
              <a:rPr lang="en-US" altLang="en-US"/>
              <a:pPr/>
              <a:t>15</a:t>
            </a:fld>
            <a:endParaRPr lang="en-US" altLang="en-US"/>
          </a:p>
        </p:txBody>
      </p:sp>
    </p:spTree>
    <p:extLst>
      <p:ext uri="{BB962C8B-B14F-4D97-AF65-F5344CB8AC3E}">
        <p14:creationId xmlns:p14="http://schemas.microsoft.com/office/powerpoint/2010/main" val="402918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a:t>Example: String Reversal</a:t>
            </a:r>
          </a:p>
        </p:txBody>
      </p:sp>
      <p:sp>
        <p:nvSpPr>
          <p:cNvPr id="148483" name="Rectangle 3"/>
          <p:cNvSpPr>
            <a:spLocks noGrp="1" noChangeArrowheads="1"/>
          </p:cNvSpPr>
          <p:nvPr>
            <p:ph idx="1"/>
          </p:nvPr>
        </p:nvSpPr>
        <p:spPr/>
        <p:txBody>
          <a:bodyPr/>
          <a:lstStyle/>
          <a:p>
            <a:r>
              <a:rPr lang="en-US" altLang="en-US" sz="2400" dirty="0" err="1">
                <a:latin typeface="Courier New" panose="02070309020205020404" pitchFamily="49" charset="0"/>
              </a:rPr>
              <a:t>def</a:t>
            </a:r>
            <a:r>
              <a:rPr lang="en-US" altLang="en-US" sz="2400" dirty="0">
                <a:latin typeface="Courier New" panose="02070309020205020404" pitchFamily="49" charset="0"/>
              </a:rPr>
              <a:t> reverse(s):</a:t>
            </a:r>
            <a:br>
              <a:rPr lang="en-US" altLang="en-US" sz="2400" dirty="0">
                <a:latin typeface="Courier New" panose="02070309020205020404" pitchFamily="49" charset="0"/>
              </a:rPr>
            </a:br>
            <a:r>
              <a:rPr lang="en-US" altLang="en-US" sz="2400" dirty="0">
                <a:latin typeface="Courier New" panose="02070309020205020404" pitchFamily="49" charset="0"/>
              </a:rPr>
              <a:t>    return reverse(s[1:]) + s[0]</a:t>
            </a:r>
          </a:p>
          <a:p>
            <a:r>
              <a:rPr lang="en-US" altLang="en-US" sz="2400" dirty="0"/>
              <a:t>The slice </a:t>
            </a:r>
            <a:r>
              <a:rPr lang="en-US" altLang="en-US" sz="2400" dirty="0">
                <a:latin typeface="Courier New" panose="02070309020205020404" pitchFamily="49" charset="0"/>
              </a:rPr>
              <a:t>s[1:]</a:t>
            </a:r>
            <a:r>
              <a:rPr lang="en-US" altLang="en-US" sz="2400" dirty="0"/>
              <a:t> returns all but the first character of the string.</a:t>
            </a:r>
          </a:p>
          <a:p>
            <a:r>
              <a:rPr lang="en-US" altLang="en-US" sz="2400" dirty="0"/>
              <a:t>We reverse this slice and then concatenate the first character (</a:t>
            </a:r>
            <a:r>
              <a:rPr lang="en-US" altLang="en-US" sz="2400" dirty="0">
                <a:latin typeface="Courier New" panose="02070309020205020404" pitchFamily="49" charset="0"/>
              </a:rPr>
              <a:t>s[0]</a:t>
            </a:r>
            <a:r>
              <a:rPr lang="en-US" altLang="en-US" sz="2400" dirty="0"/>
              <a:t>) onto the end.</a:t>
            </a:r>
          </a:p>
          <a:p>
            <a:endParaRPr lang="en-US" altLang="en-US" sz="2000" dirty="0">
              <a:latin typeface="Courier New" panose="02070309020205020404" pitchFamily="49" charset="0"/>
            </a:endParaRPr>
          </a:p>
        </p:txBody>
      </p:sp>
      <p:sp>
        <p:nvSpPr>
          <p:cNvPr id="5" name="Slide Number Placeholder 5"/>
          <p:cNvSpPr>
            <a:spLocks noGrp="1"/>
          </p:cNvSpPr>
          <p:nvPr>
            <p:ph type="sldNum" sz="quarter" idx="12"/>
          </p:nvPr>
        </p:nvSpPr>
        <p:spPr/>
        <p:txBody>
          <a:bodyPr/>
          <a:lstStyle/>
          <a:p>
            <a:fld id="{8486C181-17CB-4395-AF92-2578960ABF67}" type="slidenum">
              <a:rPr lang="en-US" altLang="en-US"/>
              <a:pPr/>
              <a:t>16</a:t>
            </a:fld>
            <a:endParaRPr lang="en-US" altLang="en-US"/>
          </a:p>
        </p:txBody>
      </p:sp>
    </p:spTree>
    <p:extLst>
      <p:ext uri="{BB962C8B-B14F-4D97-AF65-F5344CB8AC3E}">
        <p14:creationId xmlns:p14="http://schemas.microsoft.com/office/powerpoint/2010/main" val="36989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a:t>Example: String Reversal</a:t>
            </a:r>
          </a:p>
        </p:txBody>
      </p:sp>
      <p:sp>
        <p:nvSpPr>
          <p:cNvPr id="149507" name="Rectangle 3"/>
          <p:cNvSpPr>
            <a:spLocks noGrp="1" noChangeArrowheads="1"/>
          </p:cNvSpPr>
          <p:nvPr>
            <p:ph idx="1"/>
          </p:nvPr>
        </p:nvSpPr>
        <p:spPr/>
        <p:txBody>
          <a:bodyPr/>
          <a:lstStyle/>
          <a:p>
            <a:pPr>
              <a:lnSpc>
                <a:spcPct val="80000"/>
              </a:lnSpc>
            </a:pPr>
            <a:r>
              <a:rPr lang="en-US" altLang="en-US" sz="1400">
                <a:latin typeface="Courier New" panose="02070309020205020404" pitchFamily="49" charset="0"/>
              </a:rPr>
              <a:t>&gt;&gt;&gt; reverse("Hello")</a:t>
            </a:r>
            <a:br>
              <a:rPr lang="en-US" altLang="en-US" sz="1400">
                <a:latin typeface="Courier New" panose="02070309020205020404" pitchFamily="49" charset="0"/>
              </a:rPr>
            </a:br>
            <a:br>
              <a:rPr lang="en-US" altLang="en-US" sz="1400">
                <a:latin typeface="Courier New" panose="02070309020205020404" pitchFamily="49" charset="0"/>
              </a:rPr>
            </a:br>
            <a:r>
              <a:rPr lang="en-US" altLang="en-US" sz="1400">
                <a:latin typeface="Courier New" panose="02070309020205020404" pitchFamily="49" charset="0"/>
              </a:rPr>
              <a:t>Traceback (most recent call last):</a:t>
            </a:r>
            <a:br>
              <a:rPr lang="en-US" altLang="en-US" sz="1400">
                <a:latin typeface="Courier New" panose="02070309020205020404" pitchFamily="49" charset="0"/>
              </a:rPr>
            </a:br>
            <a:r>
              <a:rPr lang="en-US" altLang="en-US" sz="1400">
                <a:latin typeface="Courier New" panose="02070309020205020404" pitchFamily="49" charset="0"/>
              </a:rPr>
              <a:t>  File "&lt;pyshell#6&gt;", line 1, in -toplevel-</a:t>
            </a:r>
            <a:br>
              <a:rPr lang="en-US" altLang="en-US" sz="1400">
                <a:latin typeface="Courier New" panose="02070309020205020404" pitchFamily="49" charset="0"/>
              </a:rPr>
            </a:br>
            <a:r>
              <a:rPr lang="en-US" altLang="en-US" sz="1400">
                <a:latin typeface="Courier New" panose="02070309020205020404" pitchFamily="49" charset="0"/>
              </a:rPr>
              <a:t>    reverse("Hello")</a:t>
            </a:r>
            <a:br>
              <a:rPr lang="en-US" altLang="en-US" sz="1400">
                <a:latin typeface="Courier New" panose="02070309020205020404" pitchFamily="49" charset="0"/>
              </a:rPr>
            </a:br>
            <a:r>
              <a:rPr lang="en-US" altLang="en-US" sz="1400">
                <a:latin typeface="Courier New" panose="02070309020205020404" pitchFamily="49" charset="0"/>
              </a:rPr>
              <a:t>  File "C:/Program Files/Python 2.3.3/z.py", line 8, in reverse</a:t>
            </a:r>
            <a:br>
              <a:rPr lang="en-US" altLang="en-US" sz="1400">
                <a:latin typeface="Courier New" panose="02070309020205020404" pitchFamily="49" charset="0"/>
              </a:rPr>
            </a:br>
            <a:r>
              <a:rPr lang="en-US" altLang="en-US" sz="1400">
                <a:latin typeface="Courier New" panose="02070309020205020404" pitchFamily="49" charset="0"/>
              </a:rPr>
              <a:t>    return reverse(s[1:]) + s[0]</a:t>
            </a:r>
            <a:br>
              <a:rPr lang="en-US" altLang="en-US" sz="1400">
                <a:latin typeface="Courier New" panose="02070309020205020404" pitchFamily="49" charset="0"/>
              </a:rPr>
            </a:br>
            <a:r>
              <a:rPr lang="en-US" altLang="en-US" sz="1400">
                <a:latin typeface="Courier New" panose="02070309020205020404" pitchFamily="49" charset="0"/>
              </a:rPr>
              <a:t>  File "C:/Program Files/Python 2.3.3/z.py", line 8, in reverse</a:t>
            </a:r>
            <a:br>
              <a:rPr lang="en-US" altLang="en-US" sz="1400">
                <a:latin typeface="Courier New" panose="02070309020205020404" pitchFamily="49" charset="0"/>
              </a:rPr>
            </a:br>
            <a:r>
              <a:rPr lang="en-US" altLang="en-US" sz="1400">
                <a:latin typeface="Courier New" panose="02070309020205020404" pitchFamily="49" charset="0"/>
              </a:rPr>
              <a:t>    return reverse(s[1:]) + s[0]</a:t>
            </a:r>
            <a:br>
              <a:rPr lang="en-US" altLang="en-US" sz="1400">
                <a:latin typeface="Courier New" panose="02070309020205020404" pitchFamily="49" charset="0"/>
              </a:rPr>
            </a:br>
            <a:r>
              <a:rPr lang="en-US" altLang="en-US" sz="1400">
                <a:latin typeface="Courier New" panose="02070309020205020404" pitchFamily="49" charset="0"/>
              </a:rPr>
              <a:t>…</a:t>
            </a:r>
            <a:br>
              <a:rPr lang="en-US" altLang="en-US" sz="1400">
                <a:latin typeface="Courier New" panose="02070309020205020404" pitchFamily="49" charset="0"/>
              </a:rPr>
            </a:br>
            <a:r>
              <a:rPr lang="en-US" altLang="en-US" sz="2000">
                <a:latin typeface="Courier New" panose="02070309020205020404" pitchFamily="49" charset="0"/>
              </a:rPr>
              <a:t> </a:t>
            </a:r>
            <a:r>
              <a:rPr lang="en-US" altLang="en-US" sz="1400">
                <a:latin typeface="Courier New" panose="02070309020205020404" pitchFamily="49" charset="0"/>
              </a:rPr>
              <a:t>File "C:/Program Files/Python 2.3.3/z.py", line 8, in reverse</a:t>
            </a:r>
            <a:br>
              <a:rPr lang="en-US" altLang="en-US" sz="1400">
                <a:latin typeface="Courier New" panose="02070309020205020404" pitchFamily="49" charset="0"/>
              </a:rPr>
            </a:br>
            <a:r>
              <a:rPr lang="en-US" altLang="en-US" sz="1400">
                <a:latin typeface="Courier New" panose="02070309020205020404" pitchFamily="49" charset="0"/>
              </a:rPr>
              <a:t>    return reverse(s[1:]) + s[0]</a:t>
            </a:r>
            <a:br>
              <a:rPr lang="en-US" altLang="en-US" sz="1400">
                <a:latin typeface="Courier New" panose="02070309020205020404" pitchFamily="49" charset="0"/>
              </a:rPr>
            </a:br>
            <a:r>
              <a:rPr lang="en-US" altLang="en-US" sz="1400">
                <a:latin typeface="Courier New" panose="02070309020205020404" pitchFamily="49" charset="0"/>
              </a:rPr>
              <a:t>RuntimeError: maximum recursion depth exceeded</a:t>
            </a:r>
          </a:p>
          <a:p>
            <a:pPr>
              <a:lnSpc>
                <a:spcPct val="80000"/>
              </a:lnSpc>
            </a:pPr>
            <a:r>
              <a:rPr lang="en-US" altLang="en-US"/>
              <a:t>What happened? There were 1000 lines of errors!</a:t>
            </a:r>
          </a:p>
        </p:txBody>
      </p:sp>
      <p:sp>
        <p:nvSpPr>
          <p:cNvPr id="5" name="Slide Number Placeholder 5"/>
          <p:cNvSpPr>
            <a:spLocks noGrp="1"/>
          </p:cNvSpPr>
          <p:nvPr>
            <p:ph type="sldNum" sz="quarter" idx="12"/>
          </p:nvPr>
        </p:nvSpPr>
        <p:spPr/>
        <p:txBody>
          <a:bodyPr/>
          <a:lstStyle/>
          <a:p>
            <a:fld id="{EA09E362-EB34-49CC-B6A9-04D5ADE0B21F}" type="slidenum">
              <a:rPr lang="en-US" altLang="en-US"/>
              <a:pPr/>
              <a:t>17</a:t>
            </a:fld>
            <a:endParaRPr lang="en-US" altLang="en-US"/>
          </a:p>
        </p:txBody>
      </p:sp>
    </p:spTree>
    <p:extLst>
      <p:ext uri="{BB962C8B-B14F-4D97-AF65-F5344CB8AC3E}">
        <p14:creationId xmlns:p14="http://schemas.microsoft.com/office/powerpoint/2010/main" val="218911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en-US"/>
              <a:t>Example: String Reversal</a:t>
            </a:r>
          </a:p>
        </p:txBody>
      </p:sp>
      <p:sp>
        <p:nvSpPr>
          <p:cNvPr id="150531" name="Rectangle 3"/>
          <p:cNvSpPr>
            <a:spLocks noGrp="1" noChangeArrowheads="1"/>
          </p:cNvSpPr>
          <p:nvPr>
            <p:ph idx="1"/>
          </p:nvPr>
        </p:nvSpPr>
        <p:spPr/>
        <p:txBody>
          <a:bodyPr>
            <a:normAutofit/>
          </a:bodyPr>
          <a:lstStyle/>
          <a:p>
            <a:r>
              <a:rPr lang="en-US" altLang="en-US" sz="2800" dirty="0"/>
              <a:t>Remember: To build a correct recursive function, we need a base case that doesn’t use recursion.</a:t>
            </a:r>
          </a:p>
          <a:p>
            <a:r>
              <a:rPr lang="en-US" altLang="en-US" sz="2800" dirty="0"/>
              <a:t>We forgot to include a base case. Each call to </a:t>
            </a:r>
            <a:r>
              <a:rPr lang="en-US" altLang="en-US" sz="2800" dirty="0">
                <a:latin typeface="Courier New" panose="02070309020205020404" pitchFamily="49" charset="0"/>
              </a:rPr>
              <a:t>reverse</a:t>
            </a:r>
            <a:r>
              <a:rPr lang="en-US" altLang="en-US" sz="2800" dirty="0"/>
              <a:t> contains another call to </a:t>
            </a:r>
            <a:r>
              <a:rPr lang="en-US" altLang="en-US" sz="2800" dirty="0">
                <a:latin typeface="Courier New" panose="02070309020205020404" pitchFamily="49" charset="0"/>
              </a:rPr>
              <a:t>reverse</a:t>
            </a:r>
            <a:r>
              <a:rPr lang="en-US" altLang="en-US" sz="2800" dirty="0"/>
              <a:t>, so none of them return.</a:t>
            </a:r>
          </a:p>
        </p:txBody>
      </p:sp>
      <p:sp>
        <p:nvSpPr>
          <p:cNvPr id="5" name="Slide Number Placeholder 5"/>
          <p:cNvSpPr>
            <a:spLocks noGrp="1"/>
          </p:cNvSpPr>
          <p:nvPr>
            <p:ph type="sldNum" sz="quarter" idx="12"/>
          </p:nvPr>
        </p:nvSpPr>
        <p:spPr/>
        <p:txBody>
          <a:bodyPr/>
          <a:lstStyle/>
          <a:p>
            <a:fld id="{50B72152-3BA3-4622-B262-C1D454FAF559}" type="slidenum">
              <a:rPr lang="en-US" altLang="en-US"/>
              <a:pPr/>
              <a:t>18</a:t>
            </a:fld>
            <a:endParaRPr lang="en-US" altLang="en-US"/>
          </a:p>
        </p:txBody>
      </p:sp>
    </p:spTree>
    <p:extLst>
      <p:ext uri="{BB962C8B-B14F-4D97-AF65-F5344CB8AC3E}">
        <p14:creationId xmlns:p14="http://schemas.microsoft.com/office/powerpoint/2010/main" val="3991024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en-US"/>
              <a:t>Example: String Reversal</a:t>
            </a:r>
          </a:p>
        </p:txBody>
      </p:sp>
      <p:sp>
        <p:nvSpPr>
          <p:cNvPr id="151555" name="Rectangle 3"/>
          <p:cNvSpPr>
            <a:spLocks noGrp="1" noChangeArrowheads="1"/>
          </p:cNvSpPr>
          <p:nvPr>
            <p:ph idx="1"/>
          </p:nvPr>
        </p:nvSpPr>
        <p:spPr/>
        <p:txBody>
          <a:bodyPr/>
          <a:lstStyle/>
          <a:p>
            <a:r>
              <a:rPr lang="en-US" altLang="en-US" sz="2800"/>
              <a:t>Each time a function is called it takes some memory. Python stops it at 1000 calls, the default “maximum recursion depth.”</a:t>
            </a:r>
          </a:p>
          <a:p>
            <a:r>
              <a:rPr lang="en-US" altLang="en-US" sz="2800"/>
              <a:t>What should we use for our base case?</a:t>
            </a:r>
          </a:p>
          <a:p>
            <a:r>
              <a:rPr lang="en-US" altLang="en-US" sz="2800"/>
              <a:t>Following our algorithm, we know we will eventually try to reverse the empty string. Since the empty string is its own reverse, we can use it as the base case.</a:t>
            </a:r>
          </a:p>
        </p:txBody>
      </p:sp>
      <p:sp>
        <p:nvSpPr>
          <p:cNvPr id="5" name="Slide Number Placeholder 5"/>
          <p:cNvSpPr>
            <a:spLocks noGrp="1"/>
          </p:cNvSpPr>
          <p:nvPr>
            <p:ph type="sldNum" sz="quarter" idx="12"/>
          </p:nvPr>
        </p:nvSpPr>
        <p:spPr/>
        <p:txBody>
          <a:bodyPr/>
          <a:lstStyle/>
          <a:p>
            <a:fld id="{600F12C7-D017-4E3D-ACE0-545235527B5A}" type="slidenum">
              <a:rPr lang="en-US" altLang="en-US"/>
              <a:pPr/>
              <a:t>19</a:t>
            </a:fld>
            <a:endParaRPr lang="en-US" altLang="en-US"/>
          </a:p>
        </p:txBody>
      </p:sp>
    </p:spTree>
    <p:extLst>
      <p:ext uri="{BB962C8B-B14F-4D97-AF65-F5344CB8AC3E}">
        <p14:creationId xmlns:p14="http://schemas.microsoft.com/office/powerpoint/2010/main" val="57260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a:t>Recursive Problem-Solving</a:t>
            </a:r>
          </a:p>
        </p:txBody>
      </p:sp>
      <p:sp>
        <p:nvSpPr>
          <p:cNvPr id="128003" name="Rectangle 3"/>
          <p:cNvSpPr>
            <a:spLocks noGrp="1" noChangeArrowheads="1"/>
          </p:cNvSpPr>
          <p:nvPr>
            <p:ph idx="1"/>
          </p:nvPr>
        </p:nvSpPr>
        <p:spPr/>
        <p:txBody>
          <a:bodyPr>
            <a:normAutofit/>
          </a:bodyPr>
          <a:lstStyle/>
          <a:p>
            <a:pPr>
              <a:lnSpc>
                <a:spcPct val="90000"/>
              </a:lnSpc>
            </a:pPr>
            <a:r>
              <a:rPr lang="en-US" altLang="en-US" sz="2400" dirty="0"/>
              <a:t>The basic </a:t>
            </a:r>
            <a:r>
              <a:rPr lang="en-US" altLang="en-US" sz="2400"/>
              <a:t>idea behind </a:t>
            </a:r>
            <a:r>
              <a:rPr lang="en-US" altLang="en-US" sz="2400" dirty="0"/>
              <a:t>the binary search algorithm was to successfully divide the problem in half.</a:t>
            </a:r>
          </a:p>
          <a:p>
            <a:pPr>
              <a:lnSpc>
                <a:spcPct val="90000"/>
              </a:lnSpc>
            </a:pPr>
            <a:r>
              <a:rPr lang="en-US" altLang="en-US" sz="2400" dirty="0"/>
              <a:t>This technique is known as a </a:t>
            </a:r>
            <a:r>
              <a:rPr lang="en-US" altLang="en-US" sz="2400" i="1" dirty="0"/>
              <a:t>divide and conquer</a:t>
            </a:r>
            <a:r>
              <a:rPr lang="en-US" altLang="en-US" sz="2400" dirty="0"/>
              <a:t> approach.</a:t>
            </a:r>
          </a:p>
          <a:p>
            <a:pPr>
              <a:lnSpc>
                <a:spcPct val="90000"/>
              </a:lnSpc>
            </a:pPr>
            <a:r>
              <a:rPr lang="en-US" altLang="en-US" sz="2400" dirty="0"/>
              <a:t>Divide and conquer divides the original problem into </a:t>
            </a:r>
            <a:r>
              <a:rPr lang="en-US" altLang="en-US" sz="2400" dirty="0" err="1"/>
              <a:t>subproblems</a:t>
            </a:r>
            <a:r>
              <a:rPr lang="en-US" altLang="en-US" sz="2400" dirty="0"/>
              <a:t> that are smaller versions of the original problem.</a:t>
            </a:r>
          </a:p>
        </p:txBody>
      </p:sp>
      <p:sp>
        <p:nvSpPr>
          <p:cNvPr id="5" name="Slide Number Placeholder 5"/>
          <p:cNvSpPr>
            <a:spLocks noGrp="1"/>
          </p:cNvSpPr>
          <p:nvPr>
            <p:ph type="sldNum" sz="quarter" idx="12"/>
          </p:nvPr>
        </p:nvSpPr>
        <p:spPr/>
        <p:txBody>
          <a:bodyPr/>
          <a:lstStyle/>
          <a:p>
            <a:fld id="{1912893F-7119-4661-A211-1EFB4644B8C2}" type="slidenum">
              <a:rPr lang="en-US" altLang="en-US"/>
              <a:pPr/>
              <a:t>2</a:t>
            </a:fld>
            <a:endParaRPr lang="en-US" altLang="en-US"/>
          </a:p>
        </p:txBody>
      </p:sp>
    </p:spTree>
    <p:extLst>
      <p:ext uri="{BB962C8B-B14F-4D97-AF65-F5344CB8AC3E}">
        <p14:creationId xmlns:p14="http://schemas.microsoft.com/office/powerpoint/2010/main" val="4183698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a:t>Example: String Reversal</a:t>
            </a:r>
          </a:p>
        </p:txBody>
      </p:sp>
      <p:sp>
        <p:nvSpPr>
          <p:cNvPr id="152579" name="Rectangle 3"/>
          <p:cNvSpPr>
            <a:spLocks noGrp="1" noChangeArrowheads="1"/>
          </p:cNvSpPr>
          <p:nvPr>
            <p:ph idx="1"/>
          </p:nvPr>
        </p:nvSpPr>
        <p:spPr/>
        <p:txBody>
          <a:bodyPr>
            <a:normAutofit/>
          </a:bodyPr>
          <a:lstStyle/>
          <a:p>
            <a:r>
              <a:rPr lang="en-US" altLang="en-US" sz="2000" dirty="0" err="1">
                <a:latin typeface="Courier New" panose="02070309020205020404" pitchFamily="49" charset="0"/>
              </a:rPr>
              <a:t>def</a:t>
            </a:r>
            <a:r>
              <a:rPr lang="en-US" altLang="en-US" sz="2000" dirty="0">
                <a:latin typeface="Courier New" panose="02070309020205020404" pitchFamily="49" charset="0"/>
              </a:rPr>
              <a:t> reverse(s):</a:t>
            </a:r>
            <a:br>
              <a:rPr lang="en-US" altLang="en-US" sz="2000" dirty="0">
                <a:latin typeface="Courier New" panose="02070309020205020404" pitchFamily="49" charset="0"/>
              </a:rPr>
            </a:br>
            <a:r>
              <a:rPr lang="en-US" altLang="en-US" sz="2000" dirty="0">
                <a:latin typeface="Courier New" panose="02070309020205020404" pitchFamily="49" charset="0"/>
              </a:rPr>
              <a:t>    if s == "":</a:t>
            </a:r>
            <a:br>
              <a:rPr lang="en-US" altLang="en-US" sz="2000" dirty="0">
                <a:latin typeface="Courier New" panose="02070309020205020404" pitchFamily="49" charset="0"/>
              </a:rPr>
            </a:br>
            <a:r>
              <a:rPr lang="en-US" altLang="en-US" sz="2000" dirty="0">
                <a:latin typeface="Courier New" panose="02070309020205020404" pitchFamily="49" charset="0"/>
              </a:rPr>
              <a:t>        return s</a:t>
            </a:r>
            <a:br>
              <a:rPr lang="en-US" altLang="en-US" sz="2000" dirty="0">
                <a:latin typeface="Courier New" panose="02070309020205020404" pitchFamily="49" charset="0"/>
              </a:rPr>
            </a:br>
            <a:r>
              <a:rPr lang="en-US" altLang="en-US" sz="2000" dirty="0">
                <a:latin typeface="Courier New" panose="02070309020205020404" pitchFamily="49" charset="0"/>
              </a:rPr>
              <a:t>    else:</a:t>
            </a:r>
            <a:br>
              <a:rPr lang="en-US" altLang="en-US" sz="2000" dirty="0">
                <a:latin typeface="Courier New" panose="02070309020205020404" pitchFamily="49" charset="0"/>
              </a:rPr>
            </a:br>
            <a:r>
              <a:rPr lang="en-US" altLang="en-US" sz="2000" dirty="0">
                <a:latin typeface="Courier New" panose="02070309020205020404" pitchFamily="49" charset="0"/>
              </a:rPr>
              <a:t>        return reverse(s[1:]) + s[0]</a:t>
            </a:r>
          </a:p>
          <a:p>
            <a:r>
              <a:rPr lang="en-US" altLang="en-US" sz="2000" dirty="0">
                <a:latin typeface="Courier New" panose="02070309020205020404" pitchFamily="49" charset="0"/>
              </a:rPr>
              <a:t>&gt;&gt;&gt; reverse("Hello")</a:t>
            </a:r>
            <a:br>
              <a:rPr lang="en-US" altLang="en-US" sz="2000" dirty="0">
                <a:latin typeface="Courier New" panose="02070309020205020404" pitchFamily="49" charset="0"/>
              </a:rPr>
            </a:br>
            <a:r>
              <a:rPr lang="en-US" altLang="en-US" sz="2000" dirty="0">
                <a:latin typeface="Courier New" panose="02070309020205020404" pitchFamily="49" charset="0"/>
              </a:rPr>
              <a:t>'</a:t>
            </a:r>
            <a:r>
              <a:rPr lang="en-US" altLang="en-US" sz="2000" dirty="0" err="1">
                <a:latin typeface="Courier New" panose="02070309020205020404" pitchFamily="49" charset="0"/>
              </a:rPr>
              <a:t>olleH</a:t>
            </a:r>
            <a:r>
              <a:rPr lang="en-US" altLang="en-US" sz="2000" dirty="0">
                <a:latin typeface="Courier New" panose="02070309020205020404" pitchFamily="49" charset="0"/>
              </a:rPr>
              <a:t>'</a:t>
            </a:r>
          </a:p>
        </p:txBody>
      </p:sp>
      <p:sp>
        <p:nvSpPr>
          <p:cNvPr id="5" name="Slide Number Placeholder 5"/>
          <p:cNvSpPr>
            <a:spLocks noGrp="1"/>
          </p:cNvSpPr>
          <p:nvPr>
            <p:ph type="sldNum" sz="quarter" idx="12"/>
          </p:nvPr>
        </p:nvSpPr>
        <p:spPr/>
        <p:txBody>
          <a:bodyPr/>
          <a:lstStyle/>
          <a:p>
            <a:fld id="{8E3A50FE-220E-46C9-B885-C188C94C03DF}" type="slidenum">
              <a:rPr lang="en-US" altLang="en-US"/>
              <a:pPr/>
              <a:t>20</a:t>
            </a:fld>
            <a:endParaRPr lang="en-US" altLang="en-US"/>
          </a:p>
        </p:txBody>
      </p:sp>
    </p:spTree>
    <p:extLst>
      <p:ext uri="{BB962C8B-B14F-4D97-AF65-F5344CB8AC3E}">
        <p14:creationId xmlns:p14="http://schemas.microsoft.com/office/powerpoint/2010/main" val="1002940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Example: Fast Exponentiation</a:t>
            </a:r>
          </a:p>
        </p:txBody>
      </p:sp>
      <p:sp>
        <p:nvSpPr>
          <p:cNvPr id="160771" name="Rectangle 3"/>
          <p:cNvSpPr>
            <a:spLocks noGrp="1" noChangeArrowheads="1"/>
          </p:cNvSpPr>
          <p:nvPr>
            <p:ph idx="1"/>
          </p:nvPr>
        </p:nvSpPr>
        <p:spPr/>
        <p:txBody>
          <a:bodyPr/>
          <a:lstStyle/>
          <a:p>
            <a:pPr>
              <a:lnSpc>
                <a:spcPct val="90000"/>
              </a:lnSpc>
            </a:pPr>
            <a:r>
              <a:rPr lang="en-US" altLang="en-US"/>
              <a:t>One way to compute </a:t>
            </a:r>
            <a:r>
              <a:rPr lang="en-US" altLang="en-US" i="1"/>
              <a:t>a</a:t>
            </a:r>
            <a:r>
              <a:rPr lang="en-US" altLang="en-US" i="1" baseline="30000"/>
              <a:t>n</a:t>
            </a:r>
            <a:r>
              <a:rPr lang="en-US" altLang="en-US"/>
              <a:t> for an integer </a:t>
            </a:r>
            <a:r>
              <a:rPr lang="en-US" altLang="en-US" i="1"/>
              <a:t>n</a:t>
            </a:r>
            <a:r>
              <a:rPr lang="en-US" altLang="en-US"/>
              <a:t> is to multiply </a:t>
            </a:r>
            <a:r>
              <a:rPr lang="en-US" altLang="en-US" i="1"/>
              <a:t>a</a:t>
            </a:r>
            <a:r>
              <a:rPr lang="en-US" altLang="en-US"/>
              <a:t> by itself </a:t>
            </a:r>
            <a:r>
              <a:rPr lang="en-US" altLang="en-US" i="1"/>
              <a:t>n</a:t>
            </a:r>
            <a:r>
              <a:rPr lang="en-US" altLang="en-US"/>
              <a:t> times.</a:t>
            </a:r>
          </a:p>
          <a:p>
            <a:pPr>
              <a:lnSpc>
                <a:spcPct val="90000"/>
              </a:lnSpc>
            </a:pPr>
            <a:r>
              <a:rPr lang="en-US" altLang="en-US"/>
              <a:t>This can be done with a simple accumulator loop:</a:t>
            </a:r>
            <a:br>
              <a:rPr lang="en-US" altLang="en-US"/>
            </a:br>
            <a:br>
              <a:rPr lang="en-US" altLang="en-US"/>
            </a:br>
            <a:r>
              <a:rPr lang="en-US" altLang="en-US" sz="2000">
                <a:latin typeface="Courier New" panose="02070309020205020404" pitchFamily="49" charset="0"/>
              </a:rPr>
              <a:t>def loopPower(a, n):</a:t>
            </a:r>
            <a:br>
              <a:rPr lang="en-US" altLang="en-US" sz="2000">
                <a:latin typeface="Courier New" panose="02070309020205020404" pitchFamily="49" charset="0"/>
              </a:rPr>
            </a:br>
            <a:r>
              <a:rPr lang="en-US" altLang="en-US" sz="2000">
                <a:latin typeface="Courier New" panose="02070309020205020404" pitchFamily="49" charset="0"/>
              </a:rPr>
              <a:t>    ans = 1</a:t>
            </a:r>
            <a:br>
              <a:rPr lang="en-US" altLang="en-US" sz="2000">
                <a:latin typeface="Courier New" panose="02070309020205020404" pitchFamily="49" charset="0"/>
              </a:rPr>
            </a:br>
            <a:r>
              <a:rPr lang="en-US" altLang="en-US" sz="2000">
                <a:latin typeface="Courier New" panose="02070309020205020404" pitchFamily="49" charset="0"/>
              </a:rPr>
              <a:t>    for i in range(n):</a:t>
            </a:r>
            <a:br>
              <a:rPr lang="en-US" altLang="en-US" sz="2000">
                <a:latin typeface="Courier New" panose="02070309020205020404" pitchFamily="49" charset="0"/>
              </a:rPr>
            </a:br>
            <a:r>
              <a:rPr lang="en-US" altLang="en-US" sz="2000">
                <a:latin typeface="Courier New" panose="02070309020205020404" pitchFamily="49" charset="0"/>
              </a:rPr>
              <a:t>        ans = ans * a</a:t>
            </a:r>
            <a:br>
              <a:rPr lang="en-US" altLang="en-US" sz="2000">
                <a:latin typeface="Courier New" panose="02070309020205020404" pitchFamily="49" charset="0"/>
              </a:rPr>
            </a:br>
            <a:r>
              <a:rPr lang="en-US" altLang="en-US" sz="2000">
                <a:latin typeface="Courier New" panose="02070309020205020404" pitchFamily="49" charset="0"/>
              </a:rPr>
              <a:t>    return ans</a:t>
            </a:r>
          </a:p>
        </p:txBody>
      </p:sp>
      <p:sp>
        <p:nvSpPr>
          <p:cNvPr id="5" name="Slide Number Placeholder 5"/>
          <p:cNvSpPr>
            <a:spLocks noGrp="1"/>
          </p:cNvSpPr>
          <p:nvPr>
            <p:ph type="sldNum" sz="quarter" idx="12"/>
          </p:nvPr>
        </p:nvSpPr>
        <p:spPr/>
        <p:txBody>
          <a:bodyPr/>
          <a:lstStyle/>
          <a:p>
            <a:fld id="{2300F4FD-4A16-459A-9BB2-AFBC9606CCFB}" type="slidenum">
              <a:rPr lang="en-US" altLang="en-US"/>
              <a:pPr/>
              <a:t>21</a:t>
            </a:fld>
            <a:endParaRPr lang="en-US" altLang="en-US"/>
          </a:p>
        </p:txBody>
      </p:sp>
    </p:spTree>
    <p:extLst>
      <p:ext uri="{BB962C8B-B14F-4D97-AF65-F5344CB8AC3E}">
        <p14:creationId xmlns:p14="http://schemas.microsoft.com/office/powerpoint/2010/main" val="31547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a:t>Example: Fast Exponentiation	</a:t>
            </a:r>
          </a:p>
        </p:txBody>
      </p:sp>
      <p:sp>
        <p:nvSpPr>
          <p:cNvPr id="161795" name="Rectangle 3"/>
          <p:cNvSpPr>
            <a:spLocks noGrp="1" noChangeArrowheads="1"/>
          </p:cNvSpPr>
          <p:nvPr>
            <p:ph idx="1"/>
          </p:nvPr>
        </p:nvSpPr>
        <p:spPr/>
        <p:txBody>
          <a:bodyPr/>
          <a:lstStyle/>
          <a:p>
            <a:pPr>
              <a:lnSpc>
                <a:spcPct val="90000"/>
              </a:lnSpc>
            </a:pPr>
            <a:r>
              <a:rPr lang="en-US" altLang="en-US" sz="2800" dirty="0"/>
              <a:t>We can also solve this problem using divide and conquer.</a:t>
            </a:r>
          </a:p>
          <a:p>
            <a:pPr>
              <a:lnSpc>
                <a:spcPct val="90000"/>
              </a:lnSpc>
            </a:pPr>
            <a:r>
              <a:rPr lang="en-US" altLang="en-US" sz="2800" dirty="0"/>
              <a:t>Using the laws of exponents, we know that 2</a:t>
            </a:r>
            <a:r>
              <a:rPr lang="en-US" altLang="en-US" sz="2800" baseline="30000" dirty="0"/>
              <a:t>8</a:t>
            </a:r>
            <a:r>
              <a:rPr lang="en-US" altLang="en-US" sz="2800" dirty="0"/>
              <a:t> = 2</a:t>
            </a:r>
            <a:r>
              <a:rPr lang="en-US" altLang="en-US" sz="2800" baseline="30000" dirty="0"/>
              <a:t>4</a:t>
            </a:r>
            <a:r>
              <a:rPr lang="en-US" altLang="en-US" sz="2800" dirty="0"/>
              <a:t>(2</a:t>
            </a:r>
            <a:r>
              <a:rPr lang="en-US" altLang="en-US" sz="2800" baseline="30000" dirty="0"/>
              <a:t>4</a:t>
            </a:r>
            <a:r>
              <a:rPr lang="en-US" altLang="en-US" sz="2800" dirty="0"/>
              <a:t>). If we know 2</a:t>
            </a:r>
            <a:r>
              <a:rPr lang="en-US" altLang="en-US" sz="2800" baseline="30000" dirty="0"/>
              <a:t>4</a:t>
            </a:r>
            <a:r>
              <a:rPr lang="en-US" altLang="en-US" sz="2800" dirty="0"/>
              <a:t>, we can calculate 2</a:t>
            </a:r>
            <a:r>
              <a:rPr lang="en-US" altLang="en-US" sz="2800" baseline="30000" dirty="0"/>
              <a:t>8</a:t>
            </a:r>
            <a:r>
              <a:rPr lang="en-US" altLang="en-US" sz="2800" dirty="0"/>
              <a:t> using one multiplication.</a:t>
            </a:r>
          </a:p>
          <a:p>
            <a:pPr>
              <a:lnSpc>
                <a:spcPct val="90000"/>
              </a:lnSpc>
            </a:pPr>
            <a:r>
              <a:rPr lang="en-US" altLang="en-US" sz="2800" dirty="0"/>
              <a:t>What’s 2</a:t>
            </a:r>
            <a:r>
              <a:rPr lang="en-US" altLang="en-US" sz="2800" baseline="30000" dirty="0"/>
              <a:t>4</a:t>
            </a:r>
            <a:r>
              <a:rPr lang="en-US" altLang="en-US" sz="2800" dirty="0"/>
              <a:t>? 2</a:t>
            </a:r>
            <a:r>
              <a:rPr lang="en-US" altLang="en-US" sz="2800" baseline="30000" dirty="0"/>
              <a:t>4</a:t>
            </a:r>
            <a:r>
              <a:rPr lang="en-US" altLang="en-US" sz="2800" dirty="0"/>
              <a:t> = 2</a:t>
            </a:r>
            <a:r>
              <a:rPr lang="en-US" altLang="en-US" sz="2800" baseline="30000" dirty="0"/>
              <a:t>2</a:t>
            </a:r>
            <a:r>
              <a:rPr lang="en-US" altLang="en-US" sz="2800" dirty="0"/>
              <a:t>(2</a:t>
            </a:r>
            <a:r>
              <a:rPr lang="en-US" altLang="en-US" sz="2800" baseline="30000" dirty="0"/>
              <a:t>2</a:t>
            </a:r>
            <a:r>
              <a:rPr lang="en-US" altLang="en-US" sz="2800" dirty="0"/>
              <a:t>), and 2</a:t>
            </a:r>
            <a:r>
              <a:rPr lang="en-US" altLang="en-US" sz="2800" baseline="30000" dirty="0"/>
              <a:t>2</a:t>
            </a:r>
            <a:r>
              <a:rPr lang="en-US" altLang="en-US" sz="2800" dirty="0"/>
              <a:t> = 2(2).</a:t>
            </a:r>
          </a:p>
          <a:p>
            <a:pPr>
              <a:lnSpc>
                <a:spcPct val="90000"/>
              </a:lnSpc>
            </a:pPr>
            <a:r>
              <a:rPr lang="en-US" altLang="en-US" sz="2800" dirty="0"/>
              <a:t>2(2) = 4, 4(4) = 16, 16(16) = 256 = 2</a:t>
            </a:r>
            <a:r>
              <a:rPr lang="en-US" altLang="en-US" sz="2800" baseline="30000" dirty="0"/>
              <a:t>8</a:t>
            </a:r>
            <a:endParaRPr lang="en-US" altLang="en-US" sz="2800" dirty="0"/>
          </a:p>
          <a:p>
            <a:pPr>
              <a:lnSpc>
                <a:spcPct val="90000"/>
              </a:lnSpc>
            </a:pPr>
            <a:r>
              <a:rPr lang="en-US" altLang="en-US" sz="2800" dirty="0"/>
              <a:t>We’ve calculated 2</a:t>
            </a:r>
            <a:r>
              <a:rPr lang="en-US" altLang="en-US" sz="2800" baseline="30000" dirty="0"/>
              <a:t>8</a:t>
            </a:r>
            <a:r>
              <a:rPr lang="en-US" altLang="en-US" sz="2800" dirty="0"/>
              <a:t> using only three multiplications!</a:t>
            </a:r>
          </a:p>
        </p:txBody>
      </p:sp>
      <p:sp>
        <p:nvSpPr>
          <p:cNvPr id="5" name="Slide Number Placeholder 5"/>
          <p:cNvSpPr>
            <a:spLocks noGrp="1"/>
          </p:cNvSpPr>
          <p:nvPr>
            <p:ph type="sldNum" sz="quarter" idx="12"/>
          </p:nvPr>
        </p:nvSpPr>
        <p:spPr/>
        <p:txBody>
          <a:bodyPr/>
          <a:lstStyle/>
          <a:p>
            <a:fld id="{70B08D46-6AD0-47A2-87D7-E443B188BF14}" type="slidenum">
              <a:rPr lang="en-US" altLang="en-US"/>
              <a:pPr/>
              <a:t>22</a:t>
            </a:fld>
            <a:endParaRPr lang="en-US" altLang="en-US"/>
          </a:p>
        </p:txBody>
      </p:sp>
    </p:spTree>
    <p:extLst>
      <p:ext uri="{BB962C8B-B14F-4D97-AF65-F5344CB8AC3E}">
        <p14:creationId xmlns:p14="http://schemas.microsoft.com/office/powerpoint/2010/main" val="152735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Example: Fast Exponentiation</a:t>
            </a:r>
          </a:p>
        </p:txBody>
      </p:sp>
      <p:sp>
        <p:nvSpPr>
          <p:cNvPr id="162819" name="Rectangle 3"/>
          <p:cNvSpPr>
            <a:spLocks noGrp="1" noChangeArrowheads="1"/>
          </p:cNvSpPr>
          <p:nvPr>
            <p:ph idx="1"/>
          </p:nvPr>
        </p:nvSpPr>
        <p:spPr/>
        <p:txBody>
          <a:bodyPr/>
          <a:lstStyle/>
          <a:p>
            <a:r>
              <a:rPr lang="en-US" altLang="en-US"/>
              <a:t>We can take advantage of the fact that a</a:t>
            </a:r>
            <a:r>
              <a:rPr lang="en-US" altLang="en-US" baseline="30000"/>
              <a:t>n</a:t>
            </a:r>
            <a:r>
              <a:rPr lang="en-US" altLang="en-US"/>
              <a:t> = a</a:t>
            </a:r>
            <a:r>
              <a:rPr lang="en-US" altLang="en-US" baseline="30000"/>
              <a:t>n/2</a:t>
            </a:r>
            <a:r>
              <a:rPr lang="en-US" altLang="en-US"/>
              <a:t>(a</a:t>
            </a:r>
            <a:r>
              <a:rPr lang="en-US" altLang="en-US" baseline="30000"/>
              <a:t>n/2</a:t>
            </a:r>
            <a:r>
              <a:rPr lang="en-US" altLang="en-US"/>
              <a:t>)</a:t>
            </a:r>
          </a:p>
          <a:p>
            <a:r>
              <a:rPr lang="en-US" altLang="en-US"/>
              <a:t>This algorithm only works when </a:t>
            </a:r>
            <a:r>
              <a:rPr lang="en-US" altLang="en-US" i="1"/>
              <a:t>n</a:t>
            </a:r>
            <a:r>
              <a:rPr lang="en-US" altLang="en-US"/>
              <a:t> is even. How can we extend it to work when </a:t>
            </a:r>
            <a:r>
              <a:rPr lang="en-US" altLang="en-US" i="1"/>
              <a:t>n</a:t>
            </a:r>
            <a:r>
              <a:rPr lang="en-US" altLang="en-US"/>
              <a:t> is odd?</a:t>
            </a:r>
          </a:p>
          <a:p>
            <a:r>
              <a:rPr lang="en-US" altLang="en-US"/>
              <a:t>2</a:t>
            </a:r>
            <a:r>
              <a:rPr lang="en-US" altLang="en-US" baseline="30000"/>
              <a:t>9</a:t>
            </a:r>
            <a:r>
              <a:rPr lang="en-US" altLang="en-US"/>
              <a:t> = 2</a:t>
            </a:r>
            <a:r>
              <a:rPr lang="en-US" altLang="en-US" baseline="30000"/>
              <a:t>4</a:t>
            </a:r>
            <a:r>
              <a:rPr lang="en-US" altLang="en-US"/>
              <a:t>(2</a:t>
            </a:r>
            <a:r>
              <a:rPr lang="en-US" altLang="en-US" baseline="30000"/>
              <a:t>4</a:t>
            </a:r>
            <a:r>
              <a:rPr lang="en-US" altLang="en-US"/>
              <a:t>)(2</a:t>
            </a:r>
            <a:r>
              <a:rPr lang="en-US" altLang="en-US" baseline="30000"/>
              <a:t>1</a:t>
            </a:r>
            <a:r>
              <a:rPr lang="en-US" altLang="en-US"/>
              <a:t>)</a:t>
            </a:r>
          </a:p>
          <a:p>
            <a:endParaRPr lang="en-US" altLang="en-US"/>
          </a:p>
        </p:txBody>
      </p:sp>
      <p:sp>
        <p:nvSpPr>
          <p:cNvPr id="6" name="Slide Number Placeholder 5"/>
          <p:cNvSpPr>
            <a:spLocks noGrp="1"/>
          </p:cNvSpPr>
          <p:nvPr>
            <p:ph type="sldNum" sz="quarter" idx="12"/>
          </p:nvPr>
        </p:nvSpPr>
        <p:spPr/>
        <p:txBody>
          <a:bodyPr/>
          <a:lstStyle/>
          <a:p>
            <a:fld id="{7E6EE9C2-A02E-41A5-8708-20386B766966}" type="slidenum">
              <a:rPr lang="en-US" altLang="en-US"/>
              <a:pPr/>
              <a:t>23</a:t>
            </a:fld>
            <a:endParaRPr lang="en-US" altLang="en-US"/>
          </a:p>
        </p:txBody>
      </p:sp>
      <p:graphicFrame>
        <p:nvGraphicFramePr>
          <p:cNvPr id="162820" name="Object 4"/>
          <p:cNvGraphicFramePr>
            <a:graphicFrameLocks noChangeAspect="1"/>
          </p:cNvGraphicFramePr>
          <p:nvPr>
            <p:extLst>
              <p:ext uri="{D42A27DB-BD31-4B8C-83A1-F6EECF244321}">
                <p14:modId xmlns:p14="http://schemas.microsoft.com/office/powerpoint/2010/main" val="1760103040"/>
              </p:ext>
            </p:extLst>
          </p:nvPr>
        </p:nvGraphicFramePr>
        <p:xfrm>
          <a:off x="2247900" y="3516923"/>
          <a:ext cx="4648200" cy="1111250"/>
        </p:xfrm>
        <a:graphic>
          <a:graphicData uri="http://schemas.openxmlformats.org/presentationml/2006/ole">
            <mc:AlternateContent xmlns:mc="http://schemas.openxmlformats.org/markup-compatibility/2006">
              <mc:Choice xmlns:v="urn:schemas-microsoft-com:vml" Requires="v">
                <p:oleObj spid="_x0000_s3082" name="Equation" r:id="rId3" imgW="2019240" imgH="482400" progId="Equation.DSMT4">
                  <p:embed/>
                </p:oleObj>
              </mc:Choice>
              <mc:Fallback>
                <p:oleObj name="Equation" r:id="rId3" imgW="2019240" imgH="482400" progId="Equation.DSMT4">
                  <p:embed/>
                  <p:pic>
                    <p:nvPicPr>
                      <p:cNvPr id="162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3516923"/>
                        <a:ext cx="464820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29381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a:t>Example: Fast Exponentiation	</a:t>
            </a:r>
          </a:p>
        </p:txBody>
      </p:sp>
      <p:sp>
        <p:nvSpPr>
          <p:cNvPr id="163843" name="Rectangle 3"/>
          <p:cNvSpPr>
            <a:spLocks noGrp="1" noChangeArrowheads="1"/>
          </p:cNvSpPr>
          <p:nvPr>
            <p:ph idx="1"/>
          </p:nvPr>
        </p:nvSpPr>
        <p:spPr/>
        <p:txBody>
          <a:bodyPr>
            <a:normAutofit/>
          </a:bodyPr>
          <a:lstStyle/>
          <a:p>
            <a:pPr>
              <a:lnSpc>
                <a:spcPct val="90000"/>
              </a:lnSpc>
            </a:pPr>
            <a:r>
              <a:rPr lang="en-US" altLang="en-US" sz="2400" dirty="0"/>
              <a:t>This method relies on integer division (if </a:t>
            </a:r>
            <a:r>
              <a:rPr lang="en-US" altLang="en-US" sz="2400" i="1" dirty="0"/>
              <a:t>n</a:t>
            </a:r>
            <a:r>
              <a:rPr lang="en-US" altLang="en-US" sz="2400" dirty="0"/>
              <a:t> is 9, then </a:t>
            </a:r>
            <a:r>
              <a:rPr lang="en-US" altLang="en-US" sz="2400" i="1" dirty="0"/>
              <a:t>n</a:t>
            </a:r>
            <a:r>
              <a:rPr lang="en-US" altLang="en-US" sz="2400" dirty="0"/>
              <a:t>/2 = 4).</a:t>
            </a:r>
          </a:p>
          <a:p>
            <a:pPr>
              <a:lnSpc>
                <a:spcPct val="90000"/>
              </a:lnSpc>
            </a:pPr>
            <a:r>
              <a:rPr lang="en-US" altLang="en-US" sz="2400" dirty="0"/>
              <a:t>To express this algorithm recursively, we need a suitable base case.</a:t>
            </a:r>
          </a:p>
          <a:p>
            <a:pPr>
              <a:lnSpc>
                <a:spcPct val="90000"/>
              </a:lnSpc>
            </a:pPr>
            <a:r>
              <a:rPr lang="en-US" altLang="en-US" sz="2400" dirty="0"/>
              <a:t>If we keep using smaller and smaller values for </a:t>
            </a:r>
            <a:r>
              <a:rPr lang="en-US" altLang="en-US" sz="2400" i="1" dirty="0"/>
              <a:t>n</a:t>
            </a:r>
            <a:r>
              <a:rPr lang="en-US" altLang="en-US" sz="2400" dirty="0"/>
              <a:t>, </a:t>
            </a:r>
            <a:r>
              <a:rPr lang="en-US" altLang="en-US" sz="2400" i="1" dirty="0"/>
              <a:t>n</a:t>
            </a:r>
            <a:r>
              <a:rPr lang="en-US" altLang="en-US" sz="2400" dirty="0"/>
              <a:t> will eventually be equal to 0 (1/2 = 0 in integer division), and  </a:t>
            </a:r>
            <a:r>
              <a:rPr lang="en-US" altLang="en-US" sz="2400" i="1" dirty="0"/>
              <a:t>a</a:t>
            </a:r>
            <a:r>
              <a:rPr lang="en-US" altLang="en-US" sz="2400" i="1" baseline="30000" dirty="0"/>
              <a:t>0 </a:t>
            </a:r>
            <a:r>
              <a:rPr lang="en-US" altLang="en-US" sz="2400" dirty="0"/>
              <a:t>= 1 for any value except </a:t>
            </a:r>
            <a:r>
              <a:rPr lang="en-US" altLang="en-US" sz="2400" i="1" dirty="0"/>
              <a:t>a</a:t>
            </a:r>
            <a:r>
              <a:rPr lang="en-US" altLang="en-US" sz="2400" dirty="0"/>
              <a:t> = 0.</a:t>
            </a:r>
          </a:p>
        </p:txBody>
      </p:sp>
      <p:sp>
        <p:nvSpPr>
          <p:cNvPr id="5" name="Slide Number Placeholder 5"/>
          <p:cNvSpPr>
            <a:spLocks noGrp="1"/>
          </p:cNvSpPr>
          <p:nvPr>
            <p:ph type="sldNum" sz="quarter" idx="12"/>
          </p:nvPr>
        </p:nvSpPr>
        <p:spPr/>
        <p:txBody>
          <a:bodyPr/>
          <a:lstStyle/>
          <a:p>
            <a:fld id="{2C4ED998-FE26-41A5-819A-97AF04159012}" type="slidenum">
              <a:rPr lang="en-US" altLang="en-US"/>
              <a:pPr/>
              <a:t>24</a:t>
            </a:fld>
            <a:endParaRPr lang="en-US" altLang="en-US"/>
          </a:p>
        </p:txBody>
      </p:sp>
    </p:spTree>
    <p:extLst>
      <p:ext uri="{BB962C8B-B14F-4D97-AF65-F5344CB8AC3E}">
        <p14:creationId xmlns:p14="http://schemas.microsoft.com/office/powerpoint/2010/main" val="3661465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Example: Fast Exponentiation</a:t>
            </a:r>
          </a:p>
        </p:txBody>
      </p:sp>
      <p:sp>
        <p:nvSpPr>
          <p:cNvPr id="164867" name="Rectangle 3"/>
          <p:cNvSpPr>
            <a:spLocks noGrp="1" noChangeArrowheads="1"/>
          </p:cNvSpPr>
          <p:nvPr>
            <p:ph idx="1"/>
          </p:nvPr>
        </p:nvSpPr>
        <p:spPr/>
        <p:txBody>
          <a:bodyPr/>
          <a:lstStyle/>
          <a:p>
            <a:pPr>
              <a:lnSpc>
                <a:spcPct val="80000"/>
              </a:lnSpc>
            </a:pPr>
            <a:r>
              <a:rPr lang="en-US" altLang="en-US" sz="1800" dirty="0">
                <a:latin typeface="Courier New" panose="02070309020205020404" pitchFamily="49" charset="0"/>
              </a:rPr>
              <a:t>def </a:t>
            </a:r>
            <a:r>
              <a:rPr lang="en-US" altLang="en-US" sz="1800" dirty="0" err="1">
                <a:latin typeface="Courier New" panose="02070309020205020404" pitchFamily="49" charset="0"/>
              </a:rPr>
              <a:t>recPower</a:t>
            </a:r>
            <a:r>
              <a:rPr lang="en-US" altLang="en-US" sz="1800" dirty="0">
                <a:latin typeface="Courier New" panose="02070309020205020404" pitchFamily="49" charset="0"/>
              </a:rPr>
              <a:t>(a, n):</a:t>
            </a:r>
            <a:br>
              <a:rPr lang="en-US" altLang="en-US" sz="1800" dirty="0">
                <a:latin typeface="Courier New" panose="02070309020205020404" pitchFamily="49" charset="0"/>
              </a:rPr>
            </a:br>
            <a:r>
              <a:rPr lang="en-US" altLang="en-US" sz="1800" dirty="0">
                <a:latin typeface="Courier New" panose="02070309020205020404" pitchFamily="49" charset="0"/>
              </a:rPr>
              <a:t>    # raises a to the int power n</a:t>
            </a:r>
            <a:br>
              <a:rPr lang="en-US" altLang="en-US" sz="1800" dirty="0">
                <a:latin typeface="Courier New" panose="02070309020205020404" pitchFamily="49" charset="0"/>
              </a:rPr>
            </a:br>
            <a:r>
              <a:rPr lang="en-US" altLang="en-US" sz="1800" dirty="0">
                <a:latin typeface="Courier New" panose="02070309020205020404" pitchFamily="49" charset="0"/>
              </a:rPr>
              <a:t>    if n ==  0:</a:t>
            </a:r>
            <a:br>
              <a:rPr lang="en-US" altLang="en-US" sz="1800" dirty="0">
                <a:latin typeface="Courier New" panose="02070309020205020404" pitchFamily="49" charset="0"/>
              </a:rPr>
            </a:br>
            <a:r>
              <a:rPr lang="en-US" altLang="en-US" sz="1800" dirty="0">
                <a:latin typeface="Courier New" panose="02070309020205020404" pitchFamily="49" charset="0"/>
              </a:rPr>
              <a:t>        return 1</a:t>
            </a:r>
            <a:br>
              <a:rPr lang="en-US" altLang="en-US" sz="1800" dirty="0">
                <a:latin typeface="Courier New" panose="02070309020205020404" pitchFamily="49" charset="0"/>
              </a:rPr>
            </a:br>
            <a:r>
              <a:rPr lang="en-US" altLang="en-US" sz="1800" dirty="0">
                <a:latin typeface="Courier New" panose="02070309020205020404" pitchFamily="49" charset="0"/>
              </a:rPr>
              <a:t>    else:</a:t>
            </a:r>
            <a:br>
              <a:rPr lang="en-US" altLang="en-US" sz="1800" dirty="0">
                <a:latin typeface="Courier New" panose="02070309020205020404" pitchFamily="49" charset="0"/>
              </a:rPr>
            </a:br>
            <a:r>
              <a:rPr lang="en-US" altLang="en-US" sz="1800" dirty="0">
                <a:latin typeface="Courier New" panose="02070309020205020404" pitchFamily="49" charset="0"/>
              </a:rPr>
              <a:t>        factor = </a:t>
            </a:r>
            <a:r>
              <a:rPr lang="en-US" altLang="en-US" sz="1800" dirty="0" err="1">
                <a:latin typeface="Courier New" panose="02070309020205020404" pitchFamily="49" charset="0"/>
              </a:rPr>
              <a:t>recPower</a:t>
            </a:r>
            <a:r>
              <a:rPr lang="en-US" altLang="en-US" sz="1800" dirty="0">
                <a:latin typeface="Courier New" panose="02070309020205020404" pitchFamily="49" charset="0"/>
              </a:rPr>
              <a:t>(a, n/2)</a:t>
            </a:r>
            <a:br>
              <a:rPr lang="en-US" altLang="en-US" sz="1800" dirty="0">
                <a:latin typeface="Courier New" panose="02070309020205020404" pitchFamily="49" charset="0"/>
              </a:rPr>
            </a:br>
            <a:r>
              <a:rPr lang="en-US" altLang="en-US" sz="1800" dirty="0">
                <a:latin typeface="Courier New" panose="02070309020205020404" pitchFamily="49" charset="0"/>
              </a:rPr>
              <a:t>        if n%2 == 0:    # n is even</a:t>
            </a:r>
            <a:br>
              <a:rPr lang="en-US" altLang="en-US" sz="1800" dirty="0">
                <a:latin typeface="Courier New" panose="02070309020205020404" pitchFamily="49" charset="0"/>
              </a:rPr>
            </a:br>
            <a:r>
              <a:rPr lang="en-US" altLang="en-US" sz="1800" dirty="0">
                <a:latin typeface="Courier New" panose="02070309020205020404" pitchFamily="49" charset="0"/>
              </a:rPr>
              <a:t>            return factor * factor</a:t>
            </a:r>
            <a:br>
              <a:rPr lang="en-US" altLang="en-US" sz="1800" dirty="0">
                <a:latin typeface="Courier New" panose="02070309020205020404" pitchFamily="49" charset="0"/>
              </a:rPr>
            </a:br>
            <a:r>
              <a:rPr lang="en-US" altLang="en-US" sz="1800" dirty="0">
                <a:latin typeface="Courier New" panose="02070309020205020404" pitchFamily="49" charset="0"/>
              </a:rPr>
              <a:t>        else:           # n is odd</a:t>
            </a:r>
            <a:br>
              <a:rPr lang="en-US" altLang="en-US" sz="1800" dirty="0">
                <a:latin typeface="Courier New" panose="02070309020205020404" pitchFamily="49" charset="0"/>
              </a:rPr>
            </a:br>
            <a:r>
              <a:rPr lang="en-US" altLang="en-US" sz="1800" dirty="0">
                <a:latin typeface="Courier New" panose="02070309020205020404" pitchFamily="49" charset="0"/>
              </a:rPr>
              <a:t>            return factor * factor * a</a:t>
            </a:r>
          </a:p>
          <a:p>
            <a:pPr>
              <a:lnSpc>
                <a:spcPct val="80000"/>
              </a:lnSpc>
            </a:pPr>
            <a:r>
              <a:rPr lang="en-US" altLang="en-US" dirty="0"/>
              <a:t>Here, a temporary variable called </a:t>
            </a:r>
            <a:r>
              <a:rPr lang="en-US" altLang="en-US" i="1" dirty="0"/>
              <a:t>factor</a:t>
            </a:r>
            <a:r>
              <a:rPr lang="en-US" altLang="en-US" dirty="0"/>
              <a:t> is introduced so that we don’t need to calculate a</a:t>
            </a:r>
            <a:r>
              <a:rPr lang="en-US" altLang="en-US" baseline="30000" dirty="0"/>
              <a:t>n/2</a:t>
            </a:r>
            <a:r>
              <a:rPr lang="en-US" altLang="en-US" dirty="0"/>
              <a:t> more than once, simply for efficiency.</a:t>
            </a:r>
          </a:p>
        </p:txBody>
      </p:sp>
      <p:sp>
        <p:nvSpPr>
          <p:cNvPr id="5" name="Slide Number Placeholder 5"/>
          <p:cNvSpPr>
            <a:spLocks noGrp="1"/>
          </p:cNvSpPr>
          <p:nvPr>
            <p:ph type="sldNum" sz="quarter" idx="12"/>
          </p:nvPr>
        </p:nvSpPr>
        <p:spPr/>
        <p:txBody>
          <a:bodyPr/>
          <a:lstStyle/>
          <a:p>
            <a:fld id="{B75B4926-AA4A-40A4-B19D-F93FCE860D0E}" type="slidenum">
              <a:rPr lang="en-US" altLang="en-US"/>
              <a:pPr/>
              <a:t>25</a:t>
            </a:fld>
            <a:endParaRPr lang="en-US" altLang="en-US"/>
          </a:p>
        </p:txBody>
      </p:sp>
    </p:spTree>
    <p:extLst>
      <p:ext uri="{BB962C8B-B14F-4D97-AF65-F5344CB8AC3E}">
        <p14:creationId xmlns:p14="http://schemas.microsoft.com/office/powerpoint/2010/main" val="348566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a:t>Example: Binary Search</a:t>
            </a:r>
          </a:p>
        </p:txBody>
      </p:sp>
      <p:sp>
        <p:nvSpPr>
          <p:cNvPr id="165891" name="Rectangle 3"/>
          <p:cNvSpPr>
            <a:spLocks noGrp="1" noChangeArrowheads="1"/>
          </p:cNvSpPr>
          <p:nvPr>
            <p:ph idx="1"/>
          </p:nvPr>
        </p:nvSpPr>
        <p:spPr/>
        <p:txBody>
          <a:bodyPr/>
          <a:lstStyle/>
          <a:p>
            <a:r>
              <a:rPr lang="en-US" altLang="en-US" sz="2800" dirty="0"/>
              <a:t>Now that you’ve seen some recursion examples, you’re ready to look at doing binary searches recursively.</a:t>
            </a:r>
          </a:p>
          <a:p>
            <a:r>
              <a:rPr lang="en-US" altLang="en-US" sz="2800" dirty="0"/>
              <a:t>Remember: we look at the middle value first, then we either search the lower half or upper half of the array.</a:t>
            </a:r>
          </a:p>
          <a:p>
            <a:r>
              <a:rPr lang="en-US" altLang="en-US" sz="2800" dirty="0"/>
              <a:t>The base cases are when we can stop </a:t>
            </a:r>
            <a:r>
              <a:rPr lang="en-US" altLang="en-US" sz="2800" dirty="0" err="1"/>
              <a:t>searching,namely</a:t>
            </a:r>
            <a:r>
              <a:rPr lang="en-US" altLang="en-US" sz="2800" dirty="0"/>
              <a:t>, when the target is found or when we’ve run out of places to look.</a:t>
            </a:r>
          </a:p>
        </p:txBody>
      </p:sp>
      <p:sp>
        <p:nvSpPr>
          <p:cNvPr id="5" name="Slide Number Placeholder 5"/>
          <p:cNvSpPr>
            <a:spLocks noGrp="1"/>
          </p:cNvSpPr>
          <p:nvPr>
            <p:ph type="sldNum" sz="quarter" idx="12"/>
          </p:nvPr>
        </p:nvSpPr>
        <p:spPr/>
        <p:txBody>
          <a:bodyPr/>
          <a:lstStyle/>
          <a:p>
            <a:fld id="{D544B32C-AB8D-4F81-8A69-5D7EC3689D98}" type="slidenum">
              <a:rPr lang="en-US" altLang="en-US"/>
              <a:pPr/>
              <a:t>26</a:t>
            </a:fld>
            <a:endParaRPr lang="en-US" altLang="en-US"/>
          </a:p>
        </p:txBody>
      </p:sp>
    </p:spTree>
    <p:extLst>
      <p:ext uri="{BB962C8B-B14F-4D97-AF65-F5344CB8AC3E}">
        <p14:creationId xmlns:p14="http://schemas.microsoft.com/office/powerpoint/2010/main" val="1971097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a:t>Example: Binary Search</a:t>
            </a:r>
          </a:p>
        </p:txBody>
      </p:sp>
      <p:sp>
        <p:nvSpPr>
          <p:cNvPr id="166915" name="Rectangle 3"/>
          <p:cNvSpPr>
            <a:spLocks noGrp="1" noChangeArrowheads="1"/>
          </p:cNvSpPr>
          <p:nvPr>
            <p:ph idx="1"/>
          </p:nvPr>
        </p:nvSpPr>
        <p:spPr/>
        <p:txBody>
          <a:bodyPr>
            <a:normAutofit/>
          </a:bodyPr>
          <a:lstStyle/>
          <a:p>
            <a:r>
              <a:rPr lang="en-US" altLang="en-US" sz="2800" dirty="0"/>
              <a:t>The recursive calls will cut the search in half each time by specifying the range of locations that are “still in play”, i.e. have not been searched and may contain the target value.</a:t>
            </a:r>
          </a:p>
          <a:p>
            <a:r>
              <a:rPr lang="en-US" altLang="en-US" sz="2800" dirty="0"/>
              <a:t>Each invocation of the search routine will search the list between the given </a:t>
            </a:r>
            <a:r>
              <a:rPr lang="en-US" altLang="en-US" sz="2800" i="1" dirty="0"/>
              <a:t>low</a:t>
            </a:r>
            <a:r>
              <a:rPr lang="en-US" altLang="en-US" sz="2800" dirty="0"/>
              <a:t> and </a:t>
            </a:r>
            <a:r>
              <a:rPr lang="en-US" altLang="en-US" sz="2800" i="1" dirty="0"/>
              <a:t>high</a:t>
            </a:r>
            <a:r>
              <a:rPr lang="en-US" altLang="en-US" sz="2800" dirty="0"/>
              <a:t> parameters.</a:t>
            </a:r>
          </a:p>
        </p:txBody>
      </p:sp>
      <p:sp>
        <p:nvSpPr>
          <p:cNvPr id="5" name="Slide Number Placeholder 5"/>
          <p:cNvSpPr>
            <a:spLocks noGrp="1"/>
          </p:cNvSpPr>
          <p:nvPr>
            <p:ph type="sldNum" sz="quarter" idx="12"/>
          </p:nvPr>
        </p:nvSpPr>
        <p:spPr/>
        <p:txBody>
          <a:bodyPr/>
          <a:lstStyle/>
          <a:p>
            <a:fld id="{453C026C-D637-417A-B86E-FD87CB7C5DA8}" type="slidenum">
              <a:rPr lang="en-US" altLang="en-US"/>
              <a:pPr/>
              <a:t>27</a:t>
            </a:fld>
            <a:endParaRPr lang="en-US" altLang="en-US"/>
          </a:p>
        </p:txBody>
      </p:sp>
    </p:spTree>
    <p:extLst>
      <p:ext uri="{BB962C8B-B14F-4D97-AF65-F5344CB8AC3E}">
        <p14:creationId xmlns:p14="http://schemas.microsoft.com/office/powerpoint/2010/main" val="172830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a:t>Example: Binary Search</a:t>
            </a:r>
          </a:p>
        </p:txBody>
      </p:sp>
      <p:sp>
        <p:nvSpPr>
          <p:cNvPr id="167939" name="Rectangle 3"/>
          <p:cNvSpPr>
            <a:spLocks noGrp="1" noChangeArrowheads="1"/>
          </p:cNvSpPr>
          <p:nvPr>
            <p:ph idx="1"/>
          </p:nvPr>
        </p:nvSpPr>
        <p:spPr/>
        <p:txBody>
          <a:bodyPr/>
          <a:lstStyle/>
          <a:p>
            <a:pPr>
              <a:lnSpc>
                <a:spcPct val="80000"/>
              </a:lnSpc>
            </a:pPr>
            <a:r>
              <a:rPr lang="en-US" altLang="en-US" sz="1500" dirty="0">
                <a:latin typeface="Courier New" panose="02070309020205020404" pitchFamily="49" charset="0"/>
              </a:rPr>
              <a:t>def </a:t>
            </a:r>
            <a:r>
              <a:rPr lang="en-US" altLang="en-US" sz="1500" dirty="0" err="1">
                <a:latin typeface="Courier New" panose="02070309020205020404" pitchFamily="49" charset="0"/>
              </a:rPr>
              <a:t>recBinSearch</a:t>
            </a:r>
            <a:r>
              <a:rPr lang="en-US" altLang="en-US" sz="1500" dirty="0">
                <a:latin typeface="Courier New" panose="02070309020205020404" pitchFamily="49" charset="0"/>
              </a:rPr>
              <a:t>(x, </a:t>
            </a:r>
            <a:r>
              <a:rPr lang="en-US" altLang="en-US" sz="1500" dirty="0" err="1">
                <a:latin typeface="Courier New" panose="02070309020205020404" pitchFamily="49" charset="0"/>
              </a:rPr>
              <a:t>nums</a:t>
            </a:r>
            <a:r>
              <a:rPr lang="en-US" altLang="en-US" sz="1500" dirty="0">
                <a:latin typeface="Courier New" panose="02070309020205020404" pitchFamily="49" charset="0"/>
              </a:rPr>
              <a:t>, low, high):</a:t>
            </a:r>
            <a:br>
              <a:rPr lang="en-US" altLang="en-US" sz="1500" dirty="0">
                <a:latin typeface="Courier New" panose="02070309020205020404" pitchFamily="49" charset="0"/>
              </a:rPr>
            </a:br>
            <a:r>
              <a:rPr lang="en-US" altLang="en-US" sz="1500" dirty="0">
                <a:latin typeface="Courier New" panose="02070309020205020404" pitchFamily="49" charset="0"/>
              </a:rPr>
              <a:t>    if low &gt; high:           # No place left to look, return -1</a:t>
            </a:r>
            <a:br>
              <a:rPr lang="en-US" altLang="en-US" sz="1500" dirty="0">
                <a:latin typeface="Courier New" panose="02070309020205020404" pitchFamily="49" charset="0"/>
              </a:rPr>
            </a:br>
            <a:r>
              <a:rPr lang="en-US" altLang="en-US" sz="1500" dirty="0">
                <a:latin typeface="Courier New" panose="02070309020205020404" pitchFamily="49" charset="0"/>
              </a:rPr>
              <a:t>        return -1</a:t>
            </a:r>
            <a:br>
              <a:rPr lang="en-US" altLang="en-US" sz="1500" dirty="0">
                <a:latin typeface="Courier New" panose="02070309020205020404" pitchFamily="49" charset="0"/>
              </a:rPr>
            </a:br>
            <a:r>
              <a:rPr lang="en-US" altLang="en-US" sz="1500" dirty="0">
                <a:latin typeface="Courier New" panose="02070309020205020404" pitchFamily="49" charset="0"/>
              </a:rPr>
              <a:t>    mid = (low + high)/2</a:t>
            </a:r>
            <a:br>
              <a:rPr lang="en-US" altLang="en-US" sz="1500" dirty="0">
                <a:latin typeface="Courier New" panose="02070309020205020404" pitchFamily="49" charset="0"/>
              </a:rPr>
            </a:br>
            <a:r>
              <a:rPr lang="en-US" altLang="en-US" sz="1500" dirty="0">
                <a:latin typeface="Courier New" panose="02070309020205020404" pitchFamily="49" charset="0"/>
              </a:rPr>
              <a:t>    item = </a:t>
            </a:r>
            <a:r>
              <a:rPr lang="en-US" altLang="en-US" sz="1500" dirty="0" err="1">
                <a:latin typeface="Courier New" panose="02070309020205020404" pitchFamily="49" charset="0"/>
              </a:rPr>
              <a:t>nums</a:t>
            </a:r>
            <a:r>
              <a:rPr lang="en-US" altLang="en-US" sz="1500" dirty="0">
                <a:latin typeface="Courier New" panose="02070309020205020404" pitchFamily="49" charset="0"/>
              </a:rPr>
              <a:t>[mid]</a:t>
            </a:r>
            <a:br>
              <a:rPr lang="en-US" altLang="en-US" sz="1500" dirty="0">
                <a:latin typeface="Courier New" panose="02070309020205020404" pitchFamily="49" charset="0"/>
              </a:rPr>
            </a:br>
            <a:r>
              <a:rPr lang="en-US" altLang="en-US" sz="1500" dirty="0">
                <a:latin typeface="Courier New" panose="02070309020205020404" pitchFamily="49" charset="0"/>
              </a:rPr>
              <a:t>    if item == x:</a:t>
            </a:r>
            <a:br>
              <a:rPr lang="en-US" altLang="en-US" sz="1500" dirty="0">
                <a:latin typeface="Courier New" panose="02070309020205020404" pitchFamily="49" charset="0"/>
              </a:rPr>
            </a:br>
            <a:r>
              <a:rPr lang="en-US" altLang="en-US" sz="1500" dirty="0">
                <a:latin typeface="Courier New" panose="02070309020205020404" pitchFamily="49" charset="0"/>
              </a:rPr>
              <a:t>        return mid</a:t>
            </a:r>
            <a:br>
              <a:rPr lang="en-US" altLang="en-US" sz="1500" dirty="0">
                <a:latin typeface="Courier New" panose="02070309020205020404" pitchFamily="49" charset="0"/>
              </a:rPr>
            </a:br>
            <a:r>
              <a:rPr lang="en-US" altLang="en-US" sz="1500" dirty="0">
                <a:latin typeface="Courier New" panose="02070309020205020404" pitchFamily="49" charset="0"/>
              </a:rPr>
              <a:t>    </a:t>
            </a:r>
            <a:r>
              <a:rPr lang="en-US" altLang="en-US" sz="1500" dirty="0" err="1">
                <a:latin typeface="Courier New" panose="02070309020205020404" pitchFamily="49" charset="0"/>
              </a:rPr>
              <a:t>elif</a:t>
            </a:r>
            <a:r>
              <a:rPr lang="en-US" altLang="en-US" sz="1500" dirty="0">
                <a:latin typeface="Courier New" panose="02070309020205020404" pitchFamily="49" charset="0"/>
              </a:rPr>
              <a:t> x &lt; item:           # Look in lower half</a:t>
            </a:r>
            <a:br>
              <a:rPr lang="en-US" altLang="en-US" sz="1500" dirty="0">
                <a:latin typeface="Courier New" panose="02070309020205020404" pitchFamily="49" charset="0"/>
              </a:rPr>
            </a:br>
            <a:r>
              <a:rPr lang="en-US" altLang="en-US" sz="1500" dirty="0">
                <a:latin typeface="Courier New" panose="02070309020205020404" pitchFamily="49" charset="0"/>
              </a:rPr>
              <a:t>        return </a:t>
            </a:r>
            <a:r>
              <a:rPr lang="en-US" altLang="en-US" sz="1500" dirty="0" err="1">
                <a:latin typeface="Courier New" panose="02070309020205020404" pitchFamily="49" charset="0"/>
              </a:rPr>
              <a:t>recBinSearch</a:t>
            </a:r>
            <a:r>
              <a:rPr lang="en-US" altLang="en-US" sz="1500" dirty="0">
                <a:latin typeface="Courier New" panose="02070309020205020404" pitchFamily="49" charset="0"/>
              </a:rPr>
              <a:t>(x, </a:t>
            </a:r>
            <a:r>
              <a:rPr lang="en-US" altLang="en-US" sz="1500" dirty="0" err="1">
                <a:latin typeface="Courier New" panose="02070309020205020404" pitchFamily="49" charset="0"/>
              </a:rPr>
              <a:t>nums</a:t>
            </a:r>
            <a:r>
              <a:rPr lang="en-US" altLang="en-US" sz="1500" dirty="0">
                <a:latin typeface="Courier New" panose="02070309020205020404" pitchFamily="49" charset="0"/>
              </a:rPr>
              <a:t>, low, mid-1)</a:t>
            </a:r>
            <a:br>
              <a:rPr lang="en-US" altLang="en-US" sz="1500" dirty="0">
                <a:latin typeface="Courier New" panose="02070309020205020404" pitchFamily="49" charset="0"/>
              </a:rPr>
            </a:br>
            <a:r>
              <a:rPr lang="en-US" altLang="en-US" sz="1500" dirty="0">
                <a:latin typeface="Courier New" panose="02070309020205020404" pitchFamily="49" charset="0"/>
              </a:rPr>
              <a:t>    else:                    # Look in upper half</a:t>
            </a:r>
            <a:br>
              <a:rPr lang="en-US" altLang="en-US" sz="1500" dirty="0">
                <a:latin typeface="Courier New" panose="02070309020205020404" pitchFamily="49" charset="0"/>
              </a:rPr>
            </a:br>
            <a:r>
              <a:rPr lang="en-US" altLang="en-US" sz="1500" dirty="0">
                <a:latin typeface="Courier New" panose="02070309020205020404" pitchFamily="49" charset="0"/>
              </a:rPr>
              <a:t>        return </a:t>
            </a:r>
            <a:r>
              <a:rPr lang="en-US" altLang="en-US" sz="1500" dirty="0" err="1">
                <a:latin typeface="Courier New" panose="02070309020205020404" pitchFamily="49" charset="0"/>
              </a:rPr>
              <a:t>recBinSearch</a:t>
            </a:r>
            <a:r>
              <a:rPr lang="en-US" altLang="en-US" sz="1500" dirty="0">
                <a:latin typeface="Courier New" panose="02070309020205020404" pitchFamily="49" charset="0"/>
              </a:rPr>
              <a:t>(x, </a:t>
            </a:r>
            <a:r>
              <a:rPr lang="en-US" altLang="en-US" sz="1500" dirty="0" err="1">
                <a:latin typeface="Courier New" panose="02070309020205020404" pitchFamily="49" charset="0"/>
              </a:rPr>
              <a:t>nums</a:t>
            </a:r>
            <a:r>
              <a:rPr lang="en-US" altLang="en-US" sz="1500" dirty="0">
                <a:latin typeface="Courier New" panose="02070309020205020404" pitchFamily="49" charset="0"/>
              </a:rPr>
              <a:t>, mid+1, high)</a:t>
            </a:r>
          </a:p>
          <a:p>
            <a:pPr>
              <a:lnSpc>
                <a:spcPct val="80000"/>
              </a:lnSpc>
            </a:pPr>
            <a:r>
              <a:rPr lang="en-US" altLang="en-US" dirty="0"/>
              <a:t>We can then call the binary search with a generic search wrapping function:</a:t>
            </a:r>
            <a:br>
              <a:rPr lang="en-US" altLang="en-US" dirty="0"/>
            </a:br>
            <a:br>
              <a:rPr lang="en-US" altLang="en-US" dirty="0"/>
            </a:br>
            <a:r>
              <a:rPr lang="en-US" altLang="en-US" sz="1800" dirty="0">
                <a:latin typeface="Courier New" panose="02070309020205020404" pitchFamily="49" charset="0"/>
              </a:rPr>
              <a:t>def search(x, </a:t>
            </a:r>
            <a:r>
              <a:rPr lang="en-US" altLang="en-US" sz="1800" dirty="0" err="1">
                <a:latin typeface="Courier New" panose="02070309020205020404" pitchFamily="49" charset="0"/>
              </a:rPr>
              <a:t>nums</a:t>
            </a:r>
            <a:r>
              <a:rPr lang="en-US" altLang="en-US" sz="1800" dirty="0">
                <a:latin typeface="Courier New" panose="02070309020205020404" pitchFamily="49" charset="0"/>
              </a:rPr>
              <a:t>):</a:t>
            </a:r>
            <a:br>
              <a:rPr lang="en-US" altLang="en-US" sz="1800" dirty="0">
                <a:latin typeface="Courier New" panose="02070309020205020404" pitchFamily="49" charset="0"/>
              </a:rPr>
            </a:br>
            <a:r>
              <a:rPr lang="en-US" altLang="en-US" sz="1800" dirty="0">
                <a:latin typeface="Courier New" panose="02070309020205020404" pitchFamily="49" charset="0"/>
              </a:rPr>
              <a:t>    return </a:t>
            </a:r>
            <a:r>
              <a:rPr lang="en-US" altLang="en-US" sz="1800" dirty="0" err="1">
                <a:latin typeface="Courier New" panose="02070309020205020404" pitchFamily="49" charset="0"/>
              </a:rPr>
              <a:t>recBinSearch</a:t>
            </a:r>
            <a:r>
              <a:rPr lang="en-US" altLang="en-US" sz="1800" dirty="0">
                <a:latin typeface="Courier New" panose="02070309020205020404" pitchFamily="49" charset="0"/>
              </a:rPr>
              <a:t>(x, </a:t>
            </a:r>
            <a:r>
              <a:rPr lang="en-US" altLang="en-US" sz="1800" dirty="0" err="1">
                <a:latin typeface="Courier New" panose="02070309020205020404" pitchFamily="49" charset="0"/>
              </a:rPr>
              <a:t>nums</a:t>
            </a:r>
            <a:r>
              <a:rPr lang="en-US" altLang="en-US" sz="1800" dirty="0">
                <a:latin typeface="Courier New" panose="02070309020205020404" pitchFamily="49" charset="0"/>
              </a:rPr>
              <a:t>, 0, </a:t>
            </a:r>
            <a:r>
              <a:rPr lang="en-US" altLang="en-US" sz="1800" dirty="0" err="1">
                <a:latin typeface="Courier New" panose="02070309020205020404" pitchFamily="49" charset="0"/>
              </a:rPr>
              <a:t>len</a:t>
            </a:r>
            <a:r>
              <a:rPr lang="en-US" altLang="en-US" sz="1800" dirty="0">
                <a:latin typeface="Courier New" panose="02070309020205020404" pitchFamily="49" charset="0"/>
              </a:rPr>
              <a:t>(</a:t>
            </a:r>
            <a:r>
              <a:rPr lang="en-US" altLang="en-US" sz="1800" dirty="0" err="1">
                <a:latin typeface="Courier New" panose="02070309020205020404" pitchFamily="49" charset="0"/>
              </a:rPr>
              <a:t>nums</a:t>
            </a:r>
            <a:r>
              <a:rPr lang="en-US" altLang="en-US" sz="1800" dirty="0">
                <a:latin typeface="Courier New" panose="02070309020205020404" pitchFamily="49" charset="0"/>
              </a:rPr>
              <a:t>)-1)</a:t>
            </a:r>
          </a:p>
        </p:txBody>
      </p:sp>
      <p:sp>
        <p:nvSpPr>
          <p:cNvPr id="5" name="Slide Number Placeholder 5"/>
          <p:cNvSpPr>
            <a:spLocks noGrp="1"/>
          </p:cNvSpPr>
          <p:nvPr>
            <p:ph type="sldNum" sz="quarter" idx="12"/>
          </p:nvPr>
        </p:nvSpPr>
        <p:spPr/>
        <p:txBody>
          <a:bodyPr/>
          <a:lstStyle/>
          <a:p>
            <a:fld id="{EFCE4A8D-D9BF-4303-9630-9B2EFAA10D02}" type="slidenum">
              <a:rPr lang="en-US" altLang="en-US"/>
              <a:pPr/>
              <a:t>28</a:t>
            </a:fld>
            <a:endParaRPr lang="en-US" altLang="en-US"/>
          </a:p>
        </p:txBody>
      </p:sp>
    </p:spTree>
    <p:extLst>
      <p:ext uri="{BB962C8B-B14F-4D97-AF65-F5344CB8AC3E}">
        <p14:creationId xmlns:p14="http://schemas.microsoft.com/office/powerpoint/2010/main" val="1698285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Recursion vs. Iteration</a:t>
            </a:r>
          </a:p>
        </p:txBody>
      </p:sp>
      <p:sp>
        <p:nvSpPr>
          <p:cNvPr id="168963" name="Rectangle 3"/>
          <p:cNvSpPr>
            <a:spLocks noGrp="1" noChangeArrowheads="1"/>
          </p:cNvSpPr>
          <p:nvPr>
            <p:ph idx="1"/>
          </p:nvPr>
        </p:nvSpPr>
        <p:spPr/>
        <p:txBody>
          <a:bodyPr/>
          <a:lstStyle/>
          <a:p>
            <a:r>
              <a:rPr lang="en-US" altLang="en-US" sz="2800" dirty="0"/>
              <a:t>There are similarities between iteration (looping) and recursion.</a:t>
            </a:r>
          </a:p>
          <a:p>
            <a:r>
              <a:rPr lang="en-US" altLang="en-US" sz="2800" dirty="0"/>
              <a:t>In fact, anything that can be done with a loop can be done with a simple recursive function! Some programming languages use recursion exclusively.</a:t>
            </a:r>
          </a:p>
          <a:p>
            <a:r>
              <a:rPr lang="en-US" altLang="en-US" sz="2800" dirty="0"/>
              <a:t>Some problems that are simple to solve with recursion are quite difficult to solve with loops.</a:t>
            </a:r>
          </a:p>
        </p:txBody>
      </p:sp>
      <p:sp>
        <p:nvSpPr>
          <p:cNvPr id="5" name="Slide Number Placeholder 5"/>
          <p:cNvSpPr>
            <a:spLocks noGrp="1"/>
          </p:cNvSpPr>
          <p:nvPr>
            <p:ph type="sldNum" sz="quarter" idx="12"/>
          </p:nvPr>
        </p:nvSpPr>
        <p:spPr/>
        <p:txBody>
          <a:bodyPr/>
          <a:lstStyle/>
          <a:p>
            <a:fld id="{EBCE7EA4-20C6-4887-B630-9ECCF61942C1}" type="slidenum">
              <a:rPr lang="en-US" altLang="en-US"/>
              <a:pPr/>
              <a:t>29</a:t>
            </a:fld>
            <a:endParaRPr lang="en-US" altLang="en-US"/>
          </a:p>
        </p:txBody>
      </p:sp>
    </p:spTree>
    <p:extLst>
      <p:ext uri="{BB962C8B-B14F-4D97-AF65-F5344CB8AC3E}">
        <p14:creationId xmlns:p14="http://schemas.microsoft.com/office/powerpoint/2010/main" val="170229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a:t>Recursive Problem-Solving</a:t>
            </a:r>
          </a:p>
        </p:txBody>
      </p:sp>
      <p:sp>
        <p:nvSpPr>
          <p:cNvPr id="129027" name="Rectangle 3"/>
          <p:cNvSpPr>
            <a:spLocks noGrp="1" noChangeArrowheads="1"/>
          </p:cNvSpPr>
          <p:nvPr>
            <p:ph idx="1"/>
          </p:nvPr>
        </p:nvSpPr>
        <p:spPr/>
        <p:txBody>
          <a:bodyPr>
            <a:normAutofit/>
          </a:bodyPr>
          <a:lstStyle/>
          <a:p>
            <a:r>
              <a:rPr lang="en-US" altLang="en-US" sz="2800" dirty="0"/>
              <a:t>In binary search, the initial range is the entire list. We look at the middle element… if it is the target, we’re done. Otherwise, we continue by performing a binary search on either the top half or bottom half of the list.</a:t>
            </a:r>
          </a:p>
        </p:txBody>
      </p:sp>
      <p:sp>
        <p:nvSpPr>
          <p:cNvPr id="5" name="Slide Number Placeholder 5"/>
          <p:cNvSpPr>
            <a:spLocks noGrp="1"/>
          </p:cNvSpPr>
          <p:nvPr>
            <p:ph type="sldNum" sz="quarter" idx="12"/>
          </p:nvPr>
        </p:nvSpPr>
        <p:spPr/>
        <p:txBody>
          <a:bodyPr/>
          <a:lstStyle/>
          <a:p>
            <a:fld id="{1476A8B0-869C-43F4-BFF5-7079C7A45BC0}" type="slidenum">
              <a:rPr lang="en-US" altLang="en-US"/>
              <a:pPr/>
              <a:t>3</a:t>
            </a:fld>
            <a:endParaRPr lang="en-US" altLang="en-US"/>
          </a:p>
        </p:txBody>
      </p:sp>
    </p:spTree>
    <p:extLst>
      <p:ext uri="{BB962C8B-B14F-4D97-AF65-F5344CB8AC3E}">
        <p14:creationId xmlns:p14="http://schemas.microsoft.com/office/powerpoint/2010/main" val="2422745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en-US"/>
              <a:t>Recursion vs. Iteration</a:t>
            </a:r>
          </a:p>
        </p:txBody>
      </p:sp>
      <p:sp>
        <p:nvSpPr>
          <p:cNvPr id="169987" name="Rectangle 3"/>
          <p:cNvSpPr>
            <a:spLocks noGrp="1" noChangeArrowheads="1"/>
          </p:cNvSpPr>
          <p:nvPr>
            <p:ph idx="1"/>
          </p:nvPr>
        </p:nvSpPr>
        <p:spPr/>
        <p:txBody>
          <a:bodyPr/>
          <a:lstStyle/>
          <a:p>
            <a:pPr>
              <a:lnSpc>
                <a:spcPct val="90000"/>
              </a:lnSpc>
            </a:pPr>
            <a:r>
              <a:rPr lang="en-US" altLang="en-US" sz="2800"/>
              <a:t>In the factorial and binary search problems, the looping and recursive solutions use roughly the same algorithms, and their efficiency is nearly the same.</a:t>
            </a:r>
          </a:p>
          <a:p>
            <a:pPr>
              <a:lnSpc>
                <a:spcPct val="90000"/>
              </a:lnSpc>
            </a:pPr>
            <a:r>
              <a:rPr lang="en-US" altLang="en-US" sz="2800"/>
              <a:t>In the exponentiation problem, two different algorithms are used. The looping version takes linear time to complete, while the recursive version executes in log time. The difference between them is like the difference between a linear and binary search.</a:t>
            </a:r>
          </a:p>
        </p:txBody>
      </p:sp>
      <p:sp>
        <p:nvSpPr>
          <p:cNvPr id="5" name="Slide Number Placeholder 5"/>
          <p:cNvSpPr>
            <a:spLocks noGrp="1"/>
          </p:cNvSpPr>
          <p:nvPr>
            <p:ph type="sldNum" sz="quarter" idx="12"/>
          </p:nvPr>
        </p:nvSpPr>
        <p:spPr/>
        <p:txBody>
          <a:bodyPr/>
          <a:lstStyle/>
          <a:p>
            <a:fld id="{D1736938-06F5-468E-B865-D18C5432CBAA}" type="slidenum">
              <a:rPr lang="en-US" altLang="en-US"/>
              <a:pPr/>
              <a:t>30</a:t>
            </a:fld>
            <a:endParaRPr lang="en-US" altLang="en-US"/>
          </a:p>
        </p:txBody>
      </p:sp>
    </p:spTree>
    <p:extLst>
      <p:ext uri="{BB962C8B-B14F-4D97-AF65-F5344CB8AC3E}">
        <p14:creationId xmlns:p14="http://schemas.microsoft.com/office/powerpoint/2010/main" val="1972796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a:t>Recursion vs. Iteration</a:t>
            </a:r>
          </a:p>
        </p:txBody>
      </p:sp>
      <p:sp>
        <p:nvSpPr>
          <p:cNvPr id="171011" name="Rectangle 3"/>
          <p:cNvSpPr>
            <a:spLocks noGrp="1" noChangeArrowheads="1"/>
          </p:cNvSpPr>
          <p:nvPr>
            <p:ph idx="1"/>
          </p:nvPr>
        </p:nvSpPr>
        <p:spPr/>
        <p:txBody>
          <a:bodyPr>
            <a:normAutofit/>
          </a:bodyPr>
          <a:lstStyle/>
          <a:p>
            <a:r>
              <a:rPr lang="en-US" altLang="en-US" sz="2800" dirty="0"/>
              <a:t>So… will recursive solutions always be as efficient or more efficient than their iterative counterpart?</a:t>
            </a:r>
          </a:p>
          <a:p>
            <a:r>
              <a:rPr lang="en-US" altLang="en-US" sz="2800" dirty="0"/>
              <a:t>The Fibonacci sequence is the sequence of numbers 1,1,2,3,5,8,…</a:t>
            </a:r>
          </a:p>
          <a:p>
            <a:pPr lvl="1"/>
            <a:r>
              <a:rPr lang="en-US" altLang="en-US" sz="2400" dirty="0"/>
              <a:t>The sequence starts with two 1’s</a:t>
            </a:r>
          </a:p>
          <a:p>
            <a:pPr lvl="1"/>
            <a:r>
              <a:rPr lang="en-US" altLang="en-US" sz="2400" dirty="0"/>
              <a:t>Successive numbers are calculated by finding the sum of the previous two</a:t>
            </a:r>
          </a:p>
        </p:txBody>
      </p:sp>
      <p:sp>
        <p:nvSpPr>
          <p:cNvPr id="5" name="Slide Number Placeholder 5"/>
          <p:cNvSpPr>
            <a:spLocks noGrp="1"/>
          </p:cNvSpPr>
          <p:nvPr>
            <p:ph type="sldNum" sz="quarter" idx="12"/>
          </p:nvPr>
        </p:nvSpPr>
        <p:spPr/>
        <p:txBody>
          <a:bodyPr/>
          <a:lstStyle/>
          <a:p>
            <a:fld id="{B9CF5022-8924-42FA-AFD5-53DFF82354CD}" type="slidenum">
              <a:rPr lang="en-US" altLang="en-US"/>
              <a:pPr/>
              <a:t>31</a:t>
            </a:fld>
            <a:endParaRPr lang="en-US" altLang="en-US"/>
          </a:p>
        </p:txBody>
      </p:sp>
    </p:spTree>
    <p:extLst>
      <p:ext uri="{BB962C8B-B14F-4D97-AF65-F5344CB8AC3E}">
        <p14:creationId xmlns:p14="http://schemas.microsoft.com/office/powerpoint/2010/main" val="1797646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a:t>Recursion vs. Iteration</a:t>
            </a:r>
          </a:p>
        </p:txBody>
      </p:sp>
      <p:sp>
        <p:nvSpPr>
          <p:cNvPr id="172035" name="Rectangle 3"/>
          <p:cNvSpPr>
            <a:spLocks noGrp="1" noChangeArrowheads="1"/>
          </p:cNvSpPr>
          <p:nvPr>
            <p:ph idx="1"/>
          </p:nvPr>
        </p:nvSpPr>
        <p:spPr/>
        <p:txBody>
          <a:bodyPr>
            <a:normAutofit/>
          </a:bodyPr>
          <a:lstStyle/>
          <a:p>
            <a:r>
              <a:rPr lang="en-US" altLang="en-US" sz="2800" dirty="0"/>
              <a:t>Loop version:</a:t>
            </a:r>
          </a:p>
          <a:p>
            <a:pPr lvl="1"/>
            <a:r>
              <a:rPr lang="en-US" altLang="en-US" sz="2400" dirty="0"/>
              <a:t>Let’s use two variables, </a:t>
            </a:r>
            <a:r>
              <a:rPr lang="en-US" altLang="en-US" sz="2400" dirty="0" err="1">
                <a:latin typeface="Courier New" panose="02070309020205020404" pitchFamily="49" charset="0"/>
              </a:rPr>
              <a:t>curr</a:t>
            </a:r>
            <a:r>
              <a:rPr lang="en-US" altLang="en-US" sz="2400" dirty="0"/>
              <a:t> and </a:t>
            </a:r>
            <a:r>
              <a:rPr lang="en-US" altLang="en-US" sz="2400" dirty="0" err="1">
                <a:latin typeface="Courier New" panose="02070309020205020404" pitchFamily="49" charset="0"/>
              </a:rPr>
              <a:t>prev</a:t>
            </a:r>
            <a:r>
              <a:rPr lang="en-US" altLang="en-US" sz="2400" dirty="0"/>
              <a:t>, to calculate the next number in the sequence.</a:t>
            </a:r>
          </a:p>
          <a:p>
            <a:pPr lvl="1"/>
            <a:r>
              <a:rPr lang="en-US" altLang="en-US" sz="2400" dirty="0"/>
              <a:t>Once this is done, we set </a:t>
            </a:r>
            <a:r>
              <a:rPr lang="en-US" altLang="en-US" sz="2400" dirty="0" err="1">
                <a:latin typeface="Courier New" panose="02070309020205020404" pitchFamily="49" charset="0"/>
              </a:rPr>
              <a:t>prev</a:t>
            </a:r>
            <a:r>
              <a:rPr lang="en-US" altLang="en-US" sz="2400" dirty="0"/>
              <a:t> equal to </a:t>
            </a:r>
            <a:r>
              <a:rPr lang="en-US" altLang="en-US" sz="2400" dirty="0" err="1">
                <a:latin typeface="Courier New" panose="02070309020205020404" pitchFamily="49" charset="0"/>
              </a:rPr>
              <a:t>curr</a:t>
            </a:r>
            <a:r>
              <a:rPr lang="en-US" altLang="en-US" sz="2400" dirty="0"/>
              <a:t>, and set </a:t>
            </a:r>
            <a:r>
              <a:rPr lang="en-US" altLang="en-US" sz="2400" dirty="0" err="1">
                <a:latin typeface="Courier New" panose="02070309020205020404" pitchFamily="49" charset="0"/>
              </a:rPr>
              <a:t>curr</a:t>
            </a:r>
            <a:r>
              <a:rPr lang="en-US" altLang="en-US" sz="2400" dirty="0"/>
              <a:t> equal to the just-calculated number.</a:t>
            </a:r>
          </a:p>
          <a:p>
            <a:pPr lvl="1"/>
            <a:r>
              <a:rPr lang="en-US" altLang="en-US" sz="2400" dirty="0"/>
              <a:t>All we need to do is to put this into a loop to execute the right number of times!</a:t>
            </a:r>
          </a:p>
        </p:txBody>
      </p:sp>
      <p:sp>
        <p:nvSpPr>
          <p:cNvPr id="5" name="Slide Number Placeholder 5"/>
          <p:cNvSpPr>
            <a:spLocks noGrp="1"/>
          </p:cNvSpPr>
          <p:nvPr>
            <p:ph type="sldNum" sz="quarter" idx="12"/>
          </p:nvPr>
        </p:nvSpPr>
        <p:spPr/>
        <p:txBody>
          <a:bodyPr/>
          <a:lstStyle/>
          <a:p>
            <a:fld id="{3B1F0918-E6CF-403C-A4DE-6BB2636C7F47}" type="slidenum">
              <a:rPr lang="en-US" altLang="en-US"/>
              <a:pPr/>
              <a:t>32</a:t>
            </a:fld>
            <a:endParaRPr lang="en-US" altLang="en-US"/>
          </a:p>
        </p:txBody>
      </p:sp>
    </p:spTree>
    <p:extLst>
      <p:ext uri="{BB962C8B-B14F-4D97-AF65-F5344CB8AC3E}">
        <p14:creationId xmlns:p14="http://schemas.microsoft.com/office/powerpoint/2010/main" val="2086810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a:t>Recursion vs. Iteration</a:t>
            </a:r>
          </a:p>
        </p:txBody>
      </p:sp>
      <p:sp>
        <p:nvSpPr>
          <p:cNvPr id="173059" name="Rectangle 3"/>
          <p:cNvSpPr>
            <a:spLocks noGrp="1" noChangeArrowheads="1"/>
          </p:cNvSpPr>
          <p:nvPr>
            <p:ph idx="1"/>
          </p:nvPr>
        </p:nvSpPr>
        <p:spPr/>
        <p:txBody>
          <a:bodyPr/>
          <a:lstStyle/>
          <a:p>
            <a:pPr>
              <a:lnSpc>
                <a:spcPct val="90000"/>
              </a:lnSpc>
            </a:pPr>
            <a:r>
              <a:rPr lang="en-US" altLang="en-US" sz="1800">
                <a:latin typeface="Courier New" panose="02070309020205020404" pitchFamily="49" charset="0"/>
              </a:rPr>
              <a:t>def loopfib(n):</a:t>
            </a:r>
            <a:br>
              <a:rPr lang="en-US" altLang="en-US" sz="1800">
                <a:latin typeface="Courier New" panose="02070309020205020404" pitchFamily="49" charset="0"/>
              </a:rPr>
            </a:br>
            <a:r>
              <a:rPr lang="en-US" altLang="en-US" sz="1800">
                <a:latin typeface="Courier New" panose="02070309020205020404" pitchFamily="49" charset="0"/>
              </a:rPr>
              <a:t>    # returns the nth Fibonacci number</a:t>
            </a:r>
            <a:br>
              <a:rPr lang="en-US" altLang="en-US" sz="1800">
                <a:latin typeface="Courier New" panose="02070309020205020404" pitchFamily="49" charset="0"/>
              </a:rPr>
            </a:br>
            <a:br>
              <a:rPr lang="en-US" altLang="en-US" sz="1800">
                <a:latin typeface="Courier New" panose="02070309020205020404" pitchFamily="49" charset="0"/>
              </a:rPr>
            </a:br>
            <a:r>
              <a:rPr lang="en-US" altLang="en-US" sz="1800">
                <a:latin typeface="Courier New" panose="02070309020205020404" pitchFamily="49" charset="0"/>
              </a:rPr>
              <a:t>    curr = 1</a:t>
            </a:r>
            <a:br>
              <a:rPr lang="en-US" altLang="en-US" sz="1800">
                <a:latin typeface="Courier New" panose="02070309020205020404" pitchFamily="49" charset="0"/>
              </a:rPr>
            </a:br>
            <a:r>
              <a:rPr lang="en-US" altLang="en-US" sz="1800">
                <a:latin typeface="Courier New" panose="02070309020205020404" pitchFamily="49" charset="0"/>
              </a:rPr>
              <a:t>    prev = 1</a:t>
            </a:r>
            <a:br>
              <a:rPr lang="en-US" altLang="en-US" sz="1800">
                <a:latin typeface="Courier New" panose="02070309020205020404" pitchFamily="49" charset="0"/>
              </a:rPr>
            </a:br>
            <a:r>
              <a:rPr lang="en-US" altLang="en-US" sz="1800">
                <a:latin typeface="Courier New" panose="02070309020205020404" pitchFamily="49" charset="0"/>
              </a:rPr>
              <a:t>    for i in range(n-2):</a:t>
            </a:r>
            <a:br>
              <a:rPr lang="en-US" altLang="en-US" sz="1800">
                <a:latin typeface="Courier New" panose="02070309020205020404" pitchFamily="49" charset="0"/>
              </a:rPr>
            </a:br>
            <a:r>
              <a:rPr lang="en-US" altLang="en-US" sz="1800">
                <a:latin typeface="Courier New" panose="02070309020205020404" pitchFamily="49" charset="0"/>
              </a:rPr>
              <a:t>        curr, prev = curr+prev, curr</a:t>
            </a:r>
            <a:br>
              <a:rPr lang="en-US" altLang="en-US" sz="1800">
                <a:latin typeface="Courier New" panose="02070309020205020404" pitchFamily="49" charset="0"/>
              </a:rPr>
            </a:br>
            <a:r>
              <a:rPr lang="en-US" altLang="en-US" sz="1800">
                <a:latin typeface="Courier New" panose="02070309020205020404" pitchFamily="49" charset="0"/>
              </a:rPr>
              <a:t>    return curr</a:t>
            </a:r>
          </a:p>
          <a:p>
            <a:pPr>
              <a:lnSpc>
                <a:spcPct val="90000"/>
              </a:lnSpc>
            </a:pPr>
            <a:r>
              <a:rPr lang="en-US" altLang="en-US" sz="2800"/>
              <a:t>Note the use of simultaneous assignment to calculate the new values of </a:t>
            </a:r>
            <a:r>
              <a:rPr lang="en-US" altLang="en-US" sz="2800">
                <a:latin typeface="Courier New" panose="02070309020205020404" pitchFamily="49" charset="0"/>
              </a:rPr>
              <a:t>curr</a:t>
            </a:r>
            <a:r>
              <a:rPr lang="en-US" altLang="en-US" sz="2800"/>
              <a:t> and </a:t>
            </a:r>
            <a:r>
              <a:rPr lang="en-US" altLang="en-US" sz="2800">
                <a:latin typeface="Courier New" panose="02070309020205020404" pitchFamily="49" charset="0"/>
              </a:rPr>
              <a:t>prev</a:t>
            </a:r>
            <a:r>
              <a:rPr lang="en-US" altLang="en-US" sz="2800"/>
              <a:t>.</a:t>
            </a:r>
          </a:p>
          <a:p>
            <a:pPr>
              <a:lnSpc>
                <a:spcPct val="90000"/>
              </a:lnSpc>
            </a:pPr>
            <a:r>
              <a:rPr lang="en-US" altLang="en-US" sz="2800"/>
              <a:t>The loop executes only </a:t>
            </a:r>
            <a:r>
              <a:rPr lang="en-US" altLang="en-US" sz="2800" i="1"/>
              <a:t>n-2</a:t>
            </a:r>
            <a:r>
              <a:rPr lang="en-US" altLang="en-US" sz="2800"/>
              <a:t> since the first two values have already been “determined”.</a:t>
            </a:r>
          </a:p>
        </p:txBody>
      </p:sp>
      <p:sp>
        <p:nvSpPr>
          <p:cNvPr id="5" name="Slide Number Placeholder 5"/>
          <p:cNvSpPr>
            <a:spLocks noGrp="1"/>
          </p:cNvSpPr>
          <p:nvPr>
            <p:ph type="sldNum" sz="quarter" idx="12"/>
          </p:nvPr>
        </p:nvSpPr>
        <p:spPr/>
        <p:txBody>
          <a:bodyPr/>
          <a:lstStyle/>
          <a:p>
            <a:fld id="{D4E94D81-8CB1-49BA-8A6F-53AB8F70676F}" type="slidenum">
              <a:rPr lang="en-US" altLang="en-US"/>
              <a:pPr/>
              <a:t>33</a:t>
            </a:fld>
            <a:endParaRPr lang="en-US" altLang="en-US"/>
          </a:p>
        </p:txBody>
      </p:sp>
    </p:spTree>
    <p:extLst>
      <p:ext uri="{BB962C8B-B14F-4D97-AF65-F5344CB8AC3E}">
        <p14:creationId xmlns:p14="http://schemas.microsoft.com/office/powerpoint/2010/main" val="2976288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a:t>Recursion vs. Iteration</a:t>
            </a:r>
          </a:p>
        </p:txBody>
      </p:sp>
      <p:sp>
        <p:nvSpPr>
          <p:cNvPr id="174083" name="Rectangle 3"/>
          <p:cNvSpPr>
            <a:spLocks noGrp="1" noChangeArrowheads="1"/>
          </p:cNvSpPr>
          <p:nvPr>
            <p:ph idx="1"/>
          </p:nvPr>
        </p:nvSpPr>
        <p:spPr/>
        <p:txBody>
          <a:bodyPr/>
          <a:lstStyle/>
          <a:p>
            <a:pPr>
              <a:lnSpc>
                <a:spcPct val="90000"/>
              </a:lnSpc>
            </a:pPr>
            <a:r>
              <a:rPr lang="en-US" altLang="en-US" sz="2800" dirty="0"/>
              <a:t>The Fibonacci sequence also has a recursive definition:</a:t>
            </a:r>
            <a:br>
              <a:rPr lang="en-US" altLang="en-US" sz="2800" dirty="0"/>
            </a:br>
            <a:endParaRPr lang="en-US" altLang="en-US" sz="2800" dirty="0"/>
          </a:p>
          <a:p>
            <a:pPr>
              <a:lnSpc>
                <a:spcPct val="90000"/>
              </a:lnSpc>
            </a:pPr>
            <a:endParaRPr lang="en-US" altLang="en-US" sz="2800" dirty="0"/>
          </a:p>
          <a:p>
            <a:pPr>
              <a:lnSpc>
                <a:spcPct val="90000"/>
              </a:lnSpc>
            </a:pPr>
            <a:r>
              <a:rPr lang="en-US" altLang="en-US" sz="2800" dirty="0"/>
              <a:t>This recursive definition can be directly turned into a recursive function!</a:t>
            </a:r>
          </a:p>
          <a:p>
            <a:pPr>
              <a:lnSpc>
                <a:spcPct val="90000"/>
              </a:lnSpc>
            </a:pPr>
            <a:r>
              <a:rPr lang="en-US" altLang="en-US" sz="1800" dirty="0" err="1">
                <a:latin typeface="Courier New" panose="02070309020205020404" pitchFamily="49" charset="0"/>
              </a:rPr>
              <a:t>def</a:t>
            </a:r>
            <a:r>
              <a:rPr lang="en-US" altLang="en-US" sz="1800" dirty="0">
                <a:latin typeface="Courier New" panose="02070309020205020404" pitchFamily="49" charset="0"/>
              </a:rPr>
              <a:t> fib(n):</a:t>
            </a:r>
            <a:br>
              <a:rPr lang="en-US" altLang="en-US" sz="1800" dirty="0">
                <a:latin typeface="Courier New" panose="02070309020205020404" pitchFamily="49" charset="0"/>
              </a:rPr>
            </a:br>
            <a:r>
              <a:rPr lang="en-US" altLang="en-US" sz="1800" dirty="0">
                <a:latin typeface="Courier New" panose="02070309020205020404" pitchFamily="49" charset="0"/>
              </a:rPr>
              <a:t>    if n &lt; 3:</a:t>
            </a:r>
            <a:br>
              <a:rPr lang="en-US" altLang="en-US" sz="1800" dirty="0">
                <a:latin typeface="Courier New" panose="02070309020205020404" pitchFamily="49" charset="0"/>
              </a:rPr>
            </a:br>
            <a:r>
              <a:rPr lang="en-US" altLang="en-US" sz="1800" dirty="0">
                <a:latin typeface="Courier New" panose="02070309020205020404" pitchFamily="49" charset="0"/>
              </a:rPr>
              <a:t>        return 1</a:t>
            </a:r>
            <a:br>
              <a:rPr lang="en-US" altLang="en-US" sz="1800" dirty="0">
                <a:latin typeface="Courier New" panose="02070309020205020404" pitchFamily="49" charset="0"/>
              </a:rPr>
            </a:br>
            <a:r>
              <a:rPr lang="en-US" altLang="en-US" sz="1800" dirty="0">
                <a:latin typeface="Courier New" panose="02070309020205020404" pitchFamily="49" charset="0"/>
              </a:rPr>
              <a:t>    else:</a:t>
            </a:r>
            <a:br>
              <a:rPr lang="en-US" altLang="en-US" sz="1800" dirty="0">
                <a:latin typeface="Courier New" panose="02070309020205020404" pitchFamily="49" charset="0"/>
              </a:rPr>
            </a:br>
            <a:r>
              <a:rPr lang="en-US" altLang="en-US" sz="1800" dirty="0">
                <a:latin typeface="Courier New" panose="02070309020205020404" pitchFamily="49" charset="0"/>
              </a:rPr>
              <a:t>        return fib(n-1)+fib(n-2)</a:t>
            </a:r>
          </a:p>
        </p:txBody>
      </p:sp>
      <p:sp>
        <p:nvSpPr>
          <p:cNvPr id="6" name="Slide Number Placeholder 5"/>
          <p:cNvSpPr>
            <a:spLocks noGrp="1"/>
          </p:cNvSpPr>
          <p:nvPr>
            <p:ph type="sldNum" sz="quarter" idx="12"/>
          </p:nvPr>
        </p:nvSpPr>
        <p:spPr/>
        <p:txBody>
          <a:bodyPr/>
          <a:lstStyle/>
          <a:p>
            <a:fld id="{48E3A8C2-2ED7-4912-BFD7-26D5DE266E1D}" type="slidenum">
              <a:rPr lang="en-US" altLang="en-US"/>
              <a:pPr/>
              <a:t>34</a:t>
            </a:fld>
            <a:endParaRPr lang="en-US" altLang="en-US"/>
          </a:p>
        </p:txBody>
      </p:sp>
      <p:graphicFrame>
        <p:nvGraphicFramePr>
          <p:cNvPr id="174084" name="Object 4"/>
          <p:cNvGraphicFramePr>
            <a:graphicFrameLocks noChangeAspect="1"/>
          </p:cNvGraphicFramePr>
          <p:nvPr>
            <p:extLst>
              <p:ext uri="{D42A27DB-BD31-4B8C-83A1-F6EECF244321}">
                <p14:modId xmlns:p14="http://schemas.microsoft.com/office/powerpoint/2010/main" val="1806043493"/>
              </p:ext>
            </p:extLst>
          </p:nvPr>
        </p:nvGraphicFramePr>
        <p:xfrm>
          <a:off x="1613388" y="2586957"/>
          <a:ext cx="5358912" cy="931798"/>
        </p:xfrm>
        <a:graphic>
          <a:graphicData uri="http://schemas.openxmlformats.org/presentationml/2006/ole">
            <mc:AlternateContent xmlns:mc="http://schemas.openxmlformats.org/markup-compatibility/2006">
              <mc:Choice xmlns:v="urn:schemas-microsoft-com:vml" Requires="v">
                <p:oleObj spid="_x0000_s4106" name="Equation" r:id="rId3" imgW="2628720" imgH="457200" progId="Equation.DSMT4">
                  <p:embed/>
                </p:oleObj>
              </mc:Choice>
              <mc:Fallback>
                <p:oleObj name="Equation" r:id="rId3" imgW="2628720" imgH="457200" progId="Equation.DSMT4">
                  <p:embed/>
                  <p:pic>
                    <p:nvPicPr>
                      <p:cNvPr id="1740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3388" y="2586957"/>
                        <a:ext cx="5358912" cy="93179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070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a:t>Recursion vs. Iteration</a:t>
            </a:r>
          </a:p>
        </p:txBody>
      </p:sp>
      <p:sp>
        <p:nvSpPr>
          <p:cNvPr id="175107" name="Rectangle 3"/>
          <p:cNvSpPr>
            <a:spLocks noGrp="1" noChangeArrowheads="1"/>
          </p:cNvSpPr>
          <p:nvPr>
            <p:ph idx="1"/>
          </p:nvPr>
        </p:nvSpPr>
        <p:spPr/>
        <p:txBody>
          <a:bodyPr>
            <a:normAutofit/>
          </a:bodyPr>
          <a:lstStyle/>
          <a:p>
            <a:r>
              <a:rPr lang="en-US" altLang="en-US" sz="2800" dirty="0"/>
              <a:t>This function obeys the rules that we’ve set out.</a:t>
            </a:r>
          </a:p>
          <a:p>
            <a:pPr lvl="1"/>
            <a:r>
              <a:rPr lang="en-US" altLang="en-US" sz="2400" dirty="0"/>
              <a:t>The recursion is always based on smaller values.</a:t>
            </a:r>
          </a:p>
          <a:p>
            <a:pPr lvl="1"/>
            <a:r>
              <a:rPr lang="en-US" altLang="en-US" sz="2400" dirty="0"/>
              <a:t>There is a non-recursive base case.</a:t>
            </a:r>
          </a:p>
          <a:p>
            <a:r>
              <a:rPr lang="en-US" altLang="en-US" sz="2800" dirty="0"/>
              <a:t>So, this function will work great, won’t it?</a:t>
            </a:r>
          </a:p>
          <a:p>
            <a:pPr lvl="1"/>
            <a:r>
              <a:rPr lang="en-US" altLang="en-US" sz="2500" dirty="0"/>
              <a:t>Sort of…</a:t>
            </a:r>
          </a:p>
        </p:txBody>
      </p:sp>
      <p:sp>
        <p:nvSpPr>
          <p:cNvPr id="5" name="Slide Number Placeholder 5"/>
          <p:cNvSpPr>
            <a:spLocks noGrp="1"/>
          </p:cNvSpPr>
          <p:nvPr>
            <p:ph type="sldNum" sz="quarter" idx="12"/>
          </p:nvPr>
        </p:nvSpPr>
        <p:spPr/>
        <p:txBody>
          <a:bodyPr/>
          <a:lstStyle/>
          <a:p>
            <a:fld id="{A8624B06-04CD-4EE5-AFFB-DCEE4A28B27A}" type="slidenum">
              <a:rPr lang="en-US" altLang="en-US"/>
              <a:pPr/>
              <a:t>35</a:t>
            </a:fld>
            <a:endParaRPr lang="en-US" altLang="en-US"/>
          </a:p>
        </p:txBody>
      </p:sp>
    </p:spTree>
    <p:extLst>
      <p:ext uri="{BB962C8B-B14F-4D97-AF65-F5344CB8AC3E}">
        <p14:creationId xmlns:p14="http://schemas.microsoft.com/office/powerpoint/2010/main" val="2693609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Recursion vs. Iteration</a:t>
            </a:r>
          </a:p>
        </p:txBody>
      </p:sp>
      <p:sp>
        <p:nvSpPr>
          <p:cNvPr id="176131" name="Rectangle 3"/>
          <p:cNvSpPr>
            <a:spLocks noGrp="1" noChangeArrowheads="1"/>
          </p:cNvSpPr>
          <p:nvPr>
            <p:ph type="body" sz="half" idx="1"/>
          </p:nvPr>
        </p:nvSpPr>
        <p:spPr>
          <a:xfrm>
            <a:off x="1150938" y="1595438"/>
            <a:ext cx="7351712" cy="1639887"/>
          </a:xfrm>
        </p:spPr>
        <p:txBody>
          <a:bodyPr/>
          <a:lstStyle/>
          <a:p>
            <a:r>
              <a:rPr lang="en-US" altLang="en-US" sz="2800" dirty="0"/>
              <a:t>The recursive solution is extremely inefficient, since it performs many duplicate calculations!</a:t>
            </a:r>
          </a:p>
          <a:p>
            <a:endParaRPr lang="en-US" altLang="en-US" sz="2800" dirty="0"/>
          </a:p>
        </p:txBody>
      </p:sp>
      <p:pic>
        <p:nvPicPr>
          <p:cNvPr id="176132" name="Picture 4" descr="fib"/>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93631" y="2679578"/>
            <a:ext cx="5136700" cy="2216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Slide Number Placeholder 6"/>
          <p:cNvSpPr>
            <a:spLocks noGrp="1"/>
          </p:cNvSpPr>
          <p:nvPr>
            <p:ph type="sldNum" sz="quarter" idx="12"/>
          </p:nvPr>
        </p:nvSpPr>
        <p:spPr/>
        <p:txBody>
          <a:bodyPr/>
          <a:lstStyle/>
          <a:p>
            <a:fld id="{D053BFEE-A985-458F-AEC6-089C69369265}" type="slidenum">
              <a:rPr lang="en-US" altLang="en-US"/>
              <a:pPr/>
              <a:t>36</a:t>
            </a:fld>
            <a:endParaRPr lang="en-US" altLang="en-US"/>
          </a:p>
        </p:txBody>
      </p:sp>
    </p:spTree>
    <p:extLst>
      <p:ext uri="{BB962C8B-B14F-4D97-AF65-F5344CB8AC3E}">
        <p14:creationId xmlns:p14="http://schemas.microsoft.com/office/powerpoint/2010/main" val="302815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a:t>Recursion vs. Iteration</a:t>
            </a:r>
          </a:p>
        </p:txBody>
      </p:sp>
      <p:sp>
        <p:nvSpPr>
          <p:cNvPr id="178179" name="Rectangle 3"/>
          <p:cNvSpPr>
            <a:spLocks noGrp="1" noChangeArrowheads="1"/>
          </p:cNvSpPr>
          <p:nvPr>
            <p:ph type="body" sz="half" idx="1"/>
          </p:nvPr>
        </p:nvSpPr>
        <p:spPr>
          <a:xfrm>
            <a:off x="1143000" y="2895600"/>
            <a:ext cx="7504113" cy="3313113"/>
          </a:xfrm>
        </p:spPr>
        <p:txBody>
          <a:bodyPr/>
          <a:lstStyle/>
          <a:p>
            <a:pPr>
              <a:buFont typeface="Wingdings" panose="05000000000000000000" pitchFamily="2" charset="2"/>
              <a:buNone/>
            </a:pPr>
            <a:endParaRPr lang="en-US" altLang="en-US" sz="2400"/>
          </a:p>
          <a:p>
            <a:endParaRPr lang="en-US" altLang="en-US" sz="2400"/>
          </a:p>
          <a:p>
            <a:endParaRPr lang="en-US" altLang="en-US" sz="2400"/>
          </a:p>
          <a:p>
            <a:endParaRPr lang="en-US" altLang="en-US" sz="2400"/>
          </a:p>
          <a:p>
            <a:r>
              <a:rPr lang="en-US" altLang="en-US" sz="2400"/>
              <a:t>To calculate </a:t>
            </a:r>
            <a:r>
              <a:rPr lang="en-US" altLang="en-US" sz="2400">
                <a:latin typeface="Courier New" panose="02070309020205020404" pitchFamily="49" charset="0"/>
              </a:rPr>
              <a:t>fib(6)</a:t>
            </a:r>
            <a:r>
              <a:rPr lang="en-US" altLang="en-US" sz="2400"/>
              <a:t>, </a:t>
            </a:r>
            <a:r>
              <a:rPr lang="en-US" altLang="en-US" sz="2400">
                <a:latin typeface="Courier New" panose="02070309020205020404" pitchFamily="49" charset="0"/>
              </a:rPr>
              <a:t>fib(4)</a:t>
            </a:r>
            <a:r>
              <a:rPr lang="en-US" altLang="en-US" sz="2400"/>
              <a:t>is calculated twice, </a:t>
            </a:r>
            <a:r>
              <a:rPr lang="en-US" altLang="en-US" sz="2400">
                <a:latin typeface="Courier New" panose="02070309020205020404" pitchFamily="49" charset="0"/>
              </a:rPr>
              <a:t>fib(3)</a:t>
            </a:r>
            <a:r>
              <a:rPr lang="en-US" altLang="en-US" sz="2400"/>
              <a:t>is calculated three times, </a:t>
            </a:r>
            <a:r>
              <a:rPr lang="en-US" altLang="en-US" sz="2400">
                <a:latin typeface="Courier New" panose="02070309020205020404" pitchFamily="49" charset="0"/>
              </a:rPr>
              <a:t>fib(2)</a:t>
            </a:r>
            <a:r>
              <a:rPr lang="en-US" altLang="en-US" sz="2400"/>
              <a:t>is calculated four times… For large numbers, this adds up!</a:t>
            </a:r>
            <a:endParaRPr lang="en-US" altLang="en-US" sz="2400">
              <a:latin typeface="Courier New" panose="02070309020205020404" pitchFamily="49" charset="0"/>
            </a:endParaRPr>
          </a:p>
        </p:txBody>
      </p:sp>
      <p:pic>
        <p:nvPicPr>
          <p:cNvPr id="178183" name="Picture 7" descr="fib"/>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29154" y="1629569"/>
            <a:ext cx="5791200" cy="2497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Slide Number Placeholder 6"/>
          <p:cNvSpPr>
            <a:spLocks noGrp="1"/>
          </p:cNvSpPr>
          <p:nvPr>
            <p:ph type="sldNum" sz="quarter" idx="12"/>
          </p:nvPr>
        </p:nvSpPr>
        <p:spPr/>
        <p:txBody>
          <a:bodyPr/>
          <a:lstStyle/>
          <a:p>
            <a:fld id="{7F1688C4-FDE5-4B4F-AEB9-51538D16A504}" type="slidenum">
              <a:rPr lang="en-US" altLang="en-US"/>
              <a:pPr/>
              <a:t>37</a:t>
            </a:fld>
            <a:endParaRPr lang="en-US" altLang="en-US"/>
          </a:p>
        </p:txBody>
      </p:sp>
    </p:spTree>
    <p:extLst>
      <p:ext uri="{BB962C8B-B14F-4D97-AF65-F5344CB8AC3E}">
        <p14:creationId xmlns:p14="http://schemas.microsoft.com/office/powerpoint/2010/main" val="3276402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en-US"/>
              <a:t>Recursion vs. Iteration</a:t>
            </a:r>
          </a:p>
        </p:txBody>
      </p:sp>
      <p:sp>
        <p:nvSpPr>
          <p:cNvPr id="181251" name="Rectangle 3"/>
          <p:cNvSpPr>
            <a:spLocks noGrp="1" noChangeArrowheads="1"/>
          </p:cNvSpPr>
          <p:nvPr>
            <p:ph idx="1"/>
          </p:nvPr>
        </p:nvSpPr>
        <p:spPr/>
        <p:txBody>
          <a:bodyPr/>
          <a:lstStyle/>
          <a:p>
            <a:pPr>
              <a:lnSpc>
                <a:spcPct val="80000"/>
              </a:lnSpc>
            </a:pPr>
            <a:r>
              <a:rPr lang="en-US" altLang="en-US" sz="2800"/>
              <a:t>Recursion is another tool in your problem-solving toolbox.</a:t>
            </a:r>
          </a:p>
          <a:p>
            <a:pPr>
              <a:lnSpc>
                <a:spcPct val="80000"/>
              </a:lnSpc>
            </a:pPr>
            <a:r>
              <a:rPr lang="en-US" altLang="en-US" sz="2800"/>
              <a:t>Sometimes recursion provides a good solution because it is more elegant or efficient than a looping version.</a:t>
            </a:r>
          </a:p>
          <a:p>
            <a:pPr>
              <a:lnSpc>
                <a:spcPct val="80000"/>
              </a:lnSpc>
            </a:pPr>
            <a:r>
              <a:rPr lang="en-US" altLang="en-US" sz="2800"/>
              <a:t>At other times, when both algorithms are quite similar, the edge goes to the looping solution on the basis of speed.</a:t>
            </a:r>
          </a:p>
          <a:p>
            <a:pPr>
              <a:lnSpc>
                <a:spcPct val="80000"/>
              </a:lnSpc>
            </a:pPr>
            <a:r>
              <a:rPr lang="en-US" altLang="en-US" sz="2800"/>
              <a:t>Avoid the recursive solution if it is terribly inefficient, unless you can’t come up with an iterative solution (which sometimes happens!)</a:t>
            </a:r>
          </a:p>
        </p:txBody>
      </p:sp>
      <p:sp>
        <p:nvSpPr>
          <p:cNvPr id="5" name="Slide Number Placeholder 5"/>
          <p:cNvSpPr>
            <a:spLocks noGrp="1"/>
          </p:cNvSpPr>
          <p:nvPr>
            <p:ph type="sldNum" sz="quarter" idx="12"/>
          </p:nvPr>
        </p:nvSpPr>
        <p:spPr/>
        <p:txBody>
          <a:bodyPr/>
          <a:lstStyle/>
          <a:p>
            <a:fld id="{CA20A3E2-E66A-40CC-A685-52B1C1DE385E}" type="slidenum">
              <a:rPr lang="en-US" altLang="en-US"/>
              <a:pPr/>
              <a:t>38</a:t>
            </a:fld>
            <a:endParaRPr lang="en-US" altLang="en-US"/>
          </a:p>
        </p:txBody>
      </p:sp>
    </p:spTree>
    <p:extLst>
      <p:ext uri="{BB962C8B-B14F-4D97-AF65-F5344CB8AC3E}">
        <p14:creationId xmlns:p14="http://schemas.microsoft.com/office/powerpoint/2010/main" val="129082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en-US"/>
              <a:t>Recursive Problem-Solving</a:t>
            </a:r>
          </a:p>
        </p:txBody>
      </p:sp>
      <p:sp>
        <p:nvSpPr>
          <p:cNvPr id="130051" name="Rectangle 3"/>
          <p:cNvSpPr>
            <a:spLocks noGrp="1" noChangeArrowheads="1"/>
          </p:cNvSpPr>
          <p:nvPr>
            <p:ph idx="1"/>
          </p:nvPr>
        </p:nvSpPr>
        <p:spPr/>
        <p:txBody>
          <a:bodyPr/>
          <a:lstStyle/>
          <a:p>
            <a:pPr>
              <a:buFont typeface="Wingdings" panose="05000000000000000000" pitchFamily="2" charset="2"/>
              <a:buNone/>
            </a:pPr>
            <a:r>
              <a:rPr lang="en-US" altLang="en-US" sz="1500" dirty="0">
                <a:latin typeface="Courier New" panose="02070309020205020404" pitchFamily="49" charset="0"/>
              </a:rPr>
              <a:t>Algorithm: </a:t>
            </a:r>
            <a:r>
              <a:rPr lang="en-US" altLang="en-US" sz="1500" dirty="0" err="1">
                <a:latin typeface="Courier New" panose="02070309020205020404" pitchFamily="49" charset="0"/>
              </a:rPr>
              <a:t>binarySearch</a:t>
            </a:r>
            <a:r>
              <a:rPr lang="en-US" altLang="en-US" sz="1500" dirty="0">
                <a:latin typeface="Courier New" panose="02070309020205020404" pitchFamily="49" charset="0"/>
              </a:rPr>
              <a:t> – search for x in </a:t>
            </a:r>
            <a:r>
              <a:rPr lang="en-US" altLang="en-US" sz="1500" dirty="0" err="1">
                <a:latin typeface="Courier New" panose="02070309020205020404" pitchFamily="49" charset="0"/>
              </a:rPr>
              <a:t>nums</a:t>
            </a:r>
            <a:r>
              <a:rPr lang="en-US" altLang="en-US" sz="1500" dirty="0">
                <a:latin typeface="Courier New" panose="02070309020205020404" pitchFamily="49" charset="0"/>
              </a:rPr>
              <a:t>[low]…</a:t>
            </a:r>
            <a:r>
              <a:rPr lang="en-US" altLang="en-US" sz="1500" dirty="0" err="1">
                <a:latin typeface="Courier New" panose="02070309020205020404" pitchFamily="49" charset="0"/>
              </a:rPr>
              <a:t>nums</a:t>
            </a:r>
            <a:r>
              <a:rPr lang="en-US" altLang="en-US" sz="1500" dirty="0">
                <a:latin typeface="Courier New" panose="02070309020205020404" pitchFamily="49" charset="0"/>
              </a:rPr>
              <a:t>[high]</a:t>
            </a:r>
          </a:p>
          <a:p>
            <a:pPr>
              <a:buFont typeface="Wingdings" panose="05000000000000000000" pitchFamily="2" charset="2"/>
              <a:buNone/>
            </a:pPr>
            <a:r>
              <a:rPr lang="en-US" altLang="en-US" sz="1500" dirty="0">
                <a:latin typeface="Courier New" panose="02070309020205020404" pitchFamily="49" charset="0"/>
              </a:rPr>
              <a:t>	mid = (low + high) /2</a:t>
            </a:r>
          </a:p>
          <a:p>
            <a:pPr>
              <a:buFont typeface="Wingdings" panose="05000000000000000000" pitchFamily="2" charset="2"/>
              <a:buNone/>
            </a:pPr>
            <a:r>
              <a:rPr lang="en-US" altLang="en-US" sz="1500" dirty="0">
                <a:latin typeface="Courier New" panose="02070309020205020404" pitchFamily="49" charset="0"/>
              </a:rPr>
              <a:t>	if low &gt; high</a:t>
            </a:r>
          </a:p>
          <a:p>
            <a:pPr>
              <a:buFont typeface="Wingdings" panose="05000000000000000000" pitchFamily="2" charset="2"/>
              <a:buNone/>
            </a:pPr>
            <a:r>
              <a:rPr lang="en-US" altLang="en-US" sz="1500" dirty="0">
                <a:latin typeface="Courier New" panose="02070309020205020404" pitchFamily="49" charset="0"/>
              </a:rPr>
              <a:t>	  x is not in </a:t>
            </a:r>
            <a:r>
              <a:rPr lang="en-US" altLang="en-US" sz="1500" dirty="0" err="1">
                <a:latin typeface="Courier New" panose="02070309020205020404" pitchFamily="49" charset="0"/>
              </a:rPr>
              <a:t>nums</a:t>
            </a:r>
            <a:endParaRPr lang="en-US" altLang="en-US" sz="1500" dirty="0">
              <a:latin typeface="Courier New" panose="02070309020205020404" pitchFamily="49" charset="0"/>
            </a:endParaRPr>
          </a:p>
          <a:p>
            <a:pPr>
              <a:buFont typeface="Wingdings" panose="05000000000000000000" pitchFamily="2" charset="2"/>
              <a:buNone/>
            </a:pPr>
            <a:r>
              <a:rPr lang="en-US" altLang="en-US" sz="1500" dirty="0">
                <a:latin typeface="Courier New" panose="02070309020205020404" pitchFamily="49" charset="0"/>
              </a:rPr>
              <a:t>	</a:t>
            </a:r>
            <a:r>
              <a:rPr lang="en-US" altLang="en-US" sz="1500" dirty="0" err="1">
                <a:latin typeface="Courier New" panose="02070309020205020404" pitchFamily="49" charset="0"/>
              </a:rPr>
              <a:t>elsif</a:t>
            </a:r>
            <a:r>
              <a:rPr lang="en-US" altLang="en-US" sz="1500" dirty="0">
                <a:latin typeface="Courier New" panose="02070309020205020404" pitchFamily="49" charset="0"/>
              </a:rPr>
              <a:t> x &lt; </a:t>
            </a:r>
            <a:r>
              <a:rPr lang="en-US" altLang="en-US" sz="1500" dirty="0" err="1">
                <a:latin typeface="Courier New" panose="02070309020205020404" pitchFamily="49" charset="0"/>
              </a:rPr>
              <a:t>nums</a:t>
            </a:r>
            <a:r>
              <a:rPr lang="en-US" altLang="en-US" sz="1500" dirty="0">
                <a:latin typeface="Courier New" panose="02070309020205020404" pitchFamily="49" charset="0"/>
              </a:rPr>
              <a:t>[mid]</a:t>
            </a:r>
          </a:p>
          <a:p>
            <a:pPr>
              <a:buFont typeface="Wingdings" panose="05000000000000000000" pitchFamily="2" charset="2"/>
              <a:buNone/>
            </a:pPr>
            <a:r>
              <a:rPr lang="en-US" altLang="en-US" sz="1500" dirty="0">
                <a:latin typeface="Courier New" panose="02070309020205020404" pitchFamily="49" charset="0"/>
              </a:rPr>
              <a:t>	  perform binary search for x in </a:t>
            </a:r>
            <a:r>
              <a:rPr lang="en-US" altLang="en-US" sz="1500" dirty="0" err="1">
                <a:latin typeface="Courier New" panose="02070309020205020404" pitchFamily="49" charset="0"/>
              </a:rPr>
              <a:t>nums</a:t>
            </a:r>
            <a:r>
              <a:rPr lang="en-US" altLang="en-US" sz="1500" dirty="0">
                <a:latin typeface="Courier New" panose="02070309020205020404" pitchFamily="49" charset="0"/>
              </a:rPr>
              <a:t>[low]…</a:t>
            </a:r>
            <a:r>
              <a:rPr lang="en-US" altLang="en-US" sz="1500" dirty="0" err="1">
                <a:latin typeface="Courier New" panose="02070309020205020404" pitchFamily="49" charset="0"/>
              </a:rPr>
              <a:t>nums</a:t>
            </a:r>
            <a:r>
              <a:rPr lang="en-US" altLang="en-US" sz="1500" dirty="0">
                <a:latin typeface="Courier New" panose="02070309020205020404" pitchFamily="49" charset="0"/>
              </a:rPr>
              <a:t>[mid-1]</a:t>
            </a:r>
          </a:p>
          <a:p>
            <a:pPr>
              <a:buFont typeface="Wingdings" panose="05000000000000000000" pitchFamily="2" charset="2"/>
              <a:buNone/>
            </a:pPr>
            <a:r>
              <a:rPr lang="en-US" altLang="en-US" sz="1500" dirty="0">
                <a:latin typeface="Courier New" panose="02070309020205020404" pitchFamily="49" charset="0"/>
              </a:rPr>
              <a:t>	else</a:t>
            </a:r>
          </a:p>
          <a:p>
            <a:pPr>
              <a:buFont typeface="Wingdings" panose="05000000000000000000" pitchFamily="2" charset="2"/>
              <a:buNone/>
            </a:pPr>
            <a:r>
              <a:rPr lang="en-US" altLang="en-US" sz="1500" dirty="0">
                <a:latin typeface="Courier New" panose="02070309020205020404" pitchFamily="49" charset="0"/>
              </a:rPr>
              <a:t>	  perform binary search for x in </a:t>
            </a:r>
            <a:r>
              <a:rPr lang="en-US" altLang="en-US" sz="1500" dirty="0" err="1">
                <a:latin typeface="Courier New" panose="02070309020205020404" pitchFamily="49" charset="0"/>
              </a:rPr>
              <a:t>nums</a:t>
            </a:r>
            <a:r>
              <a:rPr lang="en-US" altLang="en-US" sz="1500" dirty="0">
                <a:latin typeface="Courier New" panose="02070309020205020404" pitchFamily="49" charset="0"/>
              </a:rPr>
              <a:t>[mid+1]…</a:t>
            </a:r>
            <a:r>
              <a:rPr lang="en-US" altLang="en-US" sz="1500" dirty="0" err="1">
                <a:latin typeface="Courier New" panose="02070309020205020404" pitchFamily="49" charset="0"/>
              </a:rPr>
              <a:t>nums</a:t>
            </a:r>
            <a:r>
              <a:rPr lang="en-US" altLang="en-US" sz="1500" dirty="0">
                <a:latin typeface="Courier New" panose="02070309020205020404" pitchFamily="49" charset="0"/>
              </a:rPr>
              <a:t>[high]</a:t>
            </a:r>
          </a:p>
          <a:p>
            <a:pPr>
              <a:buFont typeface="Wingdings" panose="05000000000000000000" pitchFamily="2" charset="2"/>
              <a:buNone/>
            </a:pPr>
            <a:endParaRPr lang="en-US" altLang="en-US" sz="1500" dirty="0">
              <a:latin typeface="Courier New" panose="02070309020205020404" pitchFamily="49" charset="0"/>
            </a:endParaRPr>
          </a:p>
          <a:p>
            <a:r>
              <a:rPr lang="en-US" altLang="en-US" dirty="0"/>
              <a:t>This version has no loop, and seems to refer to itself! What’s going on??</a:t>
            </a:r>
          </a:p>
        </p:txBody>
      </p:sp>
      <p:sp>
        <p:nvSpPr>
          <p:cNvPr id="5" name="Slide Number Placeholder 5"/>
          <p:cNvSpPr>
            <a:spLocks noGrp="1"/>
          </p:cNvSpPr>
          <p:nvPr>
            <p:ph type="sldNum" sz="quarter" idx="12"/>
          </p:nvPr>
        </p:nvSpPr>
        <p:spPr/>
        <p:txBody>
          <a:bodyPr/>
          <a:lstStyle/>
          <a:p>
            <a:fld id="{1AAFF8B7-CE41-4435-9B75-C0ED06AD83EA}" type="slidenum">
              <a:rPr lang="en-US" altLang="en-US"/>
              <a:pPr/>
              <a:t>4</a:t>
            </a:fld>
            <a:endParaRPr lang="en-US" altLang="en-US"/>
          </a:p>
        </p:txBody>
      </p:sp>
    </p:spTree>
    <p:extLst>
      <p:ext uri="{BB962C8B-B14F-4D97-AF65-F5344CB8AC3E}">
        <p14:creationId xmlns:p14="http://schemas.microsoft.com/office/powerpoint/2010/main" val="354268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a:t>Recursive Definitions</a:t>
            </a:r>
          </a:p>
        </p:txBody>
      </p:sp>
      <p:sp>
        <p:nvSpPr>
          <p:cNvPr id="131075" name="Rectangle 3"/>
          <p:cNvSpPr>
            <a:spLocks noGrp="1" noChangeArrowheads="1"/>
          </p:cNvSpPr>
          <p:nvPr>
            <p:ph idx="1"/>
          </p:nvPr>
        </p:nvSpPr>
        <p:spPr/>
        <p:txBody>
          <a:bodyPr>
            <a:normAutofit/>
          </a:bodyPr>
          <a:lstStyle/>
          <a:p>
            <a:r>
              <a:rPr lang="en-US" altLang="en-US" sz="2400" dirty="0"/>
              <a:t>A description of something that refers to itself is called a </a:t>
            </a:r>
            <a:r>
              <a:rPr lang="en-US" altLang="en-US" sz="2400" i="1" dirty="0"/>
              <a:t>recursive</a:t>
            </a:r>
            <a:r>
              <a:rPr lang="en-US" altLang="en-US" sz="2400" dirty="0"/>
              <a:t> definition.</a:t>
            </a:r>
          </a:p>
          <a:p>
            <a:r>
              <a:rPr lang="en-US" altLang="en-US" sz="2400" dirty="0"/>
              <a:t>In the last example, the binary search algorithm uses its own description – a “call” to binary search “recurs” inside of the definition – hence the label “recursive definition.”</a:t>
            </a:r>
          </a:p>
        </p:txBody>
      </p:sp>
      <p:sp>
        <p:nvSpPr>
          <p:cNvPr id="5" name="Slide Number Placeholder 5"/>
          <p:cNvSpPr>
            <a:spLocks noGrp="1"/>
          </p:cNvSpPr>
          <p:nvPr>
            <p:ph type="sldNum" sz="quarter" idx="12"/>
          </p:nvPr>
        </p:nvSpPr>
        <p:spPr/>
        <p:txBody>
          <a:bodyPr/>
          <a:lstStyle/>
          <a:p>
            <a:fld id="{C06923FD-4D93-4839-9DB6-0048B4141905}" type="slidenum">
              <a:rPr lang="en-US" altLang="en-US"/>
              <a:pPr/>
              <a:t>5</a:t>
            </a:fld>
            <a:endParaRPr lang="en-US" altLang="en-US"/>
          </a:p>
        </p:txBody>
      </p:sp>
    </p:spTree>
    <p:extLst>
      <p:ext uri="{BB962C8B-B14F-4D97-AF65-F5344CB8AC3E}">
        <p14:creationId xmlns:p14="http://schemas.microsoft.com/office/powerpoint/2010/main" val="180852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a:t>Recursive Definitions</a:t>
            </a:r>
          </a:p>
        </p:txBody>
      </p:sp>
      <p:sp>
        <p:nvSpPr>
          <p:cNvPr id="132099" name="Rectangle 3"/>
          <p:cNvSpPr>
            <a:spLocks noGrp="1" noChangeArrowheads="1"/>
          </p:cNvSpPr>
          <p:nvPr>
            <p:ph idx="1"/>
          </p:nvPr>
        </p:nvSpPr>
        <p:spPr/>
        <p:txBody>
          <a:bodyPr>
            <a:normAutofit/>
          </a:bodyPr>
          <a:lstStyle/>
          <a:p>
            <a:pPr>
              <a:lnSpc>
                <a:spcPct val="90000"/>
              </a:lnSpc>
            </a:pPr>
            <a:r>
              <a:rPr lang="en-US" altLang="en-US" sz="2400" dirty="0"/>
              <a:t>Have you had a teacher tell you that you can’t use a word in its own definition? This is a </a:t>
            </a:r>
            <a:r>
              <a:rPr lang="en-US" altLang="en-US" sz="2400" i="1" dirty="0"/>
              <a:t>circular</a:t>
            </a:r>
            <a:r>
              <a:rPr lang="en-US" altLang="en-US" sz="2400" dirty="0"/>
              <a:t> definition.</a:t>
            </a:r>
          </a:p>
          <a:p>
            <a:pPr>
              <a:lnSpc>
                <a:spcPct val="90000"/>
              </a:lnSpc>
            </a:pPr>
            <a:r>
              <a:rPr lang="en-US" altLang="en-US" sz="2400" dirty="0"/>
              <a:t>In mathematics, recursion is frequently used. The most common example is the factorial:</a:t>
            </a:r>
          </a:p>
          <a:p>
            <a:pPr>
              <a:lnSpc>
                <a:spcPct val="90000"/>
              </a:lnSpc>
            </a:pPr>
            <a:r>
              <a:rPr lang="en-US" altLang="en-US" sz="2400" dirty="0"/>
              <a:t>For example, 5! = 5(4)(3)(2)(1), or</a:t>
            </a:r>
            <a:br>
              <a:rPr lang="en-US" altLang="en-US" sz="2400" dirty="0"/>
            </a:br>
            <a:r>
              <a:rPr lang="en-US" altLang="en-US" sz="2400" dirty="0"/>
              <a:t>5! = 5(4!)</a:t>
            </a:r>
          </a:p>
        </p:txBody>
      </p:sp>
      <p:sp>
        <p:nvSpPr>
          <p:cNvPr id="6" name="Slide Number Placeholder 5"/>
          <p:cNvSpPr>
            <a:spLocks noGrp="1"/>
          </p:cNvSpPr>
          <p:nvPr>
            <p:ph type="sldNum" sz="quarter" idx="12"/>
          </p:nvPr>
        </p:nvSpPr>
        <p:spPr/>
        <p:txBody>
          <a:bodyPr/>
          <a:lstStyle/>
          <a:p>
            <a:fld id="{8FA6D53D-6D7C-433B-B989-519DA93811AE}" type="slidenum">
              <a:rPr lang="en-US" altLang="en-US"/>
              <a:pPr/>
              <a:t>6</a:t>
            </a:fld>
            <a:endParaRPr lang="en-US" altLang="en-US"/>
          </a:p>
        </p:txBody>
      </p:sp>
      <p:graphicFrame>
        <p:nvGraphicFramePr>
          <p:cNvPr id="132100" name="Object 4"/>
          <p:cNvGraphicFramePr>
            <a:graphicFrameLocks noChangeAspect="1"/>
          </p:cNvGraphicFramePr>
          <p:nvPr/>
        </p:nvGraphicFramePr>
        <p:xfrm>
          <a:off x="3200400" y="4343400"/>
          <a:ext cx="3302000" cy="471488"/>
        </p:xfrm>
        <a:graphic>
          <a:graphicData uri="http://schemas.openxmlformats.org/presentationml/2006/ole">
            <mc:AlternateContent xmlns:mc="http://schemas.openxmlformats.org/markup-compatibility/2006">
              <mc:Choice xmlns:v="urn:schemas-microsoft-com:vml" Requires="v">
                <p:oleObj spid="_x0000_s1034" name="Equation" r:id="rId3" imgW="1422360" imgH="203040" progId="Equation.DSMT4">
                  <p:embed/>
                </p:oleObj>
              </mc:Choice>
              <mc:Fallback>
                <p:oleObj name="Equation" r:id="rId3" imgW="1422360" imgH="203040" progId="Equation.DSMT4">
                  <p:embed/>
                  <p:pic>
                    <p:nvPicPr>
                      <p:cNvPr id="1321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343400"/>
                        <a:ext cx="33020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857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a:t>Recursive Definitions</a:t>
            </a:r>
          </a:p>
        </p:txBody>
      </p:sp>
      <p:sp>
        <p:nvSpPr>
          <p:cNvPr id="133123" name="Rectangle 3"/>
          <p:cNvSpPr>
            <a:spLocks noGrp="1" noChangeArrowheads="1"/>
          </p:cNvSpPr>
          <p:nvPr>
            <p:ph idx="1"/>
          </p:nvPr>
        </p:nvSpPr>
        <p:spPr/>
        <p:txBody>
          <a:bodyPr>
            <a:normAutofit/>
          </a:bodyPr>
          <a:lstStyle/>
          <a:p>
            <a:pPr>
              <a:lnSpc>
                <a:spcPct val="90000"/>
              </a:lnSpc>
            </a:pPr>
            <a:r>
              <a:rPr lang="en-US" altLang="en-US" sz="2800" dirty="0"/>
              <a:t>In other words,</a:t>
            </a:r>
            <a:br>
              <a:rPr lang="en-US" altLang="en-US" sz="2800" dirty="0"/>
            </a:br>
            <a:endParaRPr lang="en-US" altLang="en-US" sz="2800" dirty="0"/>
          </a:p>
          <a:p>
            <a:pPr>
              <a:lnSpc>
                <a:spcPct val="90000"/>
              </a:lnSpc>
            </a:pPr>
            <a:r>
              <a:rPr lang="en-US" altLang="en-US" sz="2800" dirty="0"/>
              <a:t>Or  </a:t>
            </a:r>
            <a:br>
              <a:rPr lang="en-US" altLang="en-US" sz="2800" dirty="0"/>
            </a:br>
            <a:endParaRPr lang="en-US" altLang="en-US" sz="2800" dirty="0"/>
          </a:p>
          <a:p>
            <a:pPr>
              <a:lnSpc>
                <a:spcPct val="90000"/>
              </a:lnSpc>
            </a:pPr>
            <a:r>
              <a:rPr lang="en-US" altLang="en-US" sz="2800" dirty="0"/>
              <a:t>This definition says that 0! is 1, while the factorial of any other number is that number times the factorial of one less than that number.</a:t>
            </a:r>
          </a:p>
        </p:txBody>
      </p:sp>
      <p:sp>
        <p:nvSpPr>
          <p:cNvPr id="7" name="Slide Number Placeholder 5"/>
          <p:cNvSpPr>
            <a:spLocks noGrp="1"/>
          </p:cNvSpPr>
          <p:nvPr>
            <p:ph type="sldNum" sz="quarter" idx="12"/>
          </p:nvPr>
        </p:nvSpPr>
        <p:spPr/>
        <p:txBody>
          <a:bodyPr/>
          <a:lstStyle/>
          <a:p>
            <a:fld id="{3D210EAF-570A-46D2-A416-B4D1820E23DB}" type="slidenum">
              <a:rPr lang="en-US" altLang="en-US"/>
              <a:pPr/>
              <a:t>7</a:t>
            </a:fld>
            <a:endParaRPr lang="en-US" altLang="en-US"/>
          </a:p>
        </p:txBody>
      </p:sp>
      <p:graphicFrame>
        <p:nvGraphicFramePr>
          <p:cNvPr id="133124" name="Object 4"/>
          <p:cNvGraphicFramePr>
            <a:graphicFrameLocks noChangeAspect="1"/>
          </p:cNvGraphicFramePr>
          <p:nvPr>
            <p:extLst>
              <p:ext uri="{D42A27DB-BD31-4B8C-83A1-F6EECF244321}">
                <p14:modId xmlns:p14="http://schemas.microsoft.com/office/powerpoint/2010/main" val="1306645938"/>
              </p:ext>
            </p:extLst>
          </p:nvPr>
        </p:nvGraphicFramePr>
        <p:xfrm>
          <a:off x="3127130" y="1842075"/>
          <a:ext cx="1972408" cy="500187"/>
        </p:xfrm>
        <a:graphic>
          <a:graphicData uri="http://schemas.openxmlformats.org/presentationml/2006/ole">
            <mc:AlternateContent xmlns:mc="http://schemas.openxmlformats.org/markup-compatibility/2006">
              <mc:Choice xmlns:v="urn:schemas-microsoft-com:vml" Requires="v">
                <p:oleObj spid="_x0000_s2066" name="Equation" r:id="rId3" imgW="799920" imgH="203040" progId="Equation.DSMT4">
                  <p:embed/>
                </p:oleObj>
              </mc:Choice>
              <mc:Fallback>
                <p:oleObj name="Equation" r:id="rId3" imgW="799920" imgH="203040" progId="Equation.DSMT4">
                  <p:embed/>
                  <p:pic>
                    <p:nvPicPr>
                      <p:cNvPr id="1331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130" y="1842075"/>
                        <a:ext cx="1972408" cy="500187"/>
                      </a:xfrm>
                      <a:prstGeom prst="rect">
                        <a:avLst/>
                      </a:prstGeom>
                      <a:noFill/>
                      <a:ln>
                        <a:noFill/>
                      </a:ln>
                      <a:effectLst/>
                    </p:spPr>
                  </p:pic>
                </p:oleObj>
              </mc:Fallback>
            </mc:AlternateContent>
          </a:graphicData>
        </a:graphic>
      </p:graphicFrame>
      <p:graphicFrame>
        <p:nvGraphicFramePr>
          <p:cNvPr id="133125" name="Object 5"/>
          <p:cNvGraphicFramePr>
            <a:graphicFrameLocks noChangeAspect="1"/>
          </p:cNvGraphicFramePr>
          <p:nvPr>
            <p:extLst>
              <p:ext uri="{D42A27DB-BD31-4B8C-83A1-F6EECF244321}">
                <p14:modId xmlns:p14="http://schemas.microsoft.com/office/powerpoint/2010/main" val="203385356"/>
              </p:ext>
            </p:extLst>
          </p:nvPr>
        </p:nvGraphicFramePr>
        <p:xfrm>
          <a:off x="1468316" y="2409730"/>
          <a:ext cx="3705957" cy="1057857"/>
        </p:xfrm>
        <a:graphic>
          <a:graphicData uri="http://schemas.openxmlformats.org/presentationml/2006/ole">
            <mc:AlternateContent xmlns:mc="http://schemas.openxmlformats.org/markup-compatibility/2006">
              <mc:Choice xmlns:v="urn:schemas-microsoft-com:vml" Requires="v">
                <p:oleObj spid="_x0000_s2067" name="Equation" r:id="rId5" imgW="1600200" imgH="457200" progId="Equation.DSMT4">
                  <p:embed/>
                </p:oleObj>
              </mc:Choice>
              <mc:Fallback>
                <p:oleObj name="Equation" r:id="rId5" imgW="1600200" imgH="457200" progId="Equation.DSMT4">
                  <p:embed/>
                  <p:pic>
                    <p:nvPicPr>
                      <p:cNvPr id="13312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8316" y="2409730"/>
                        <a:ext cx="3705957" cy="105785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2361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Recursive Definitions</a:t>
            </a:r>
          </a:p>
        </p:txBody>
      </p:sp>
      <p:sp>
        <p:nvSpPr>
          <p:cNvPr id="134147" name="Rectangle 3"/>
          <p:cNvSpPr>
            <a:spLocks noGrp="1" noChangeArrowheads="1"/>
          </p:cNvSpPr>
          <p:nvPr>
            <p:ph idx="1"/>
          </p:nvPr>
        </p:nvSpPr>
        <p:spPr/>
        <p:txBody>
          <a:bodyPr>
            <a:normAutofit/>
          </a:bodyPr>
          <a:lstStyle/>
          <a:p>
            <a:r>
              <a:rPr lang="en-US" altLang="en-US" sz="2400" dirty="0"/>
              <a:t>Our definition is recursive, but definitely not circular. Consider 4!</a:t>
            </a:r>
          </a:p>
          <a:p>
            <a:pPr lvl="1"/>
            <a:r>
              <a:rPr lang="en-US" altLang="en-US" sz="2000" dirty="0"/>
              <a:t>4! = 4(4-1)! = 4(3!)</a:t>
            </a:r>
          </a:p>
          <a:p>
            <a:pPr lvl="1"/>
            <a:r>
              <a:rPr lang="en-US" altLang="en-US" sz="2000" dirty="0"/>
              <a:t>What is 3!? We apply the definition again</a:t>
            </a:r>
            <a:br>
              <a:rPr lang="en-US" altLang="en-US" sz="2000" dirty="0"/>
            </a:br>
            <a:r>
              <a:rPr lang="en-US" altLang="en-US" sz="2000" dirty="0"/>
              <a:t>4! = 4(3!) = 4[3(3-1)!] = 4(3)(2!)</a:t>
            </a:r>
          </a:p>
          <a:p>
            <a:pPr lvl="1"/>
            <a:r>
              <a:rPr lang="en-US" altLang="en-US" sz="2000" dirty="0"/>
              <a:t>And so on…</a:t>
            </a:r>
            <a:br>
              <a:rPr lang="en-US" altLang="en-US" sz="2000" dirty="0"/>
            </a:br>
            <a:r>
              <a:rPr lang="en-US" altLang="en-US" sz="2000" dirty="0"/>
              <a:t>4! = 4(3!) = 4(3)(2!) = 4(3)(2)(1!) = 4(3)(2)(1)(0!) = 4(3)(2)(1)(1) = 24</a:t>
            </a:r>
          </a:p>
        </p:txBody>
      </p:sp>
      <p:sp>
        <p:nvSpPr>
          <p:cNvPr id="5" name="Slide Number Placeholder 5"/>
          <p:cNvSpPr>
            <a:spLocks noGrp="1"/>
          </p:cNvSpPr>
          <p:nvPr>
            <p:ph type="sldNum" sz="quarter" idx="12"/>
          </p:nvPr>
        </p:nvSpPr>
        <p:spPr/>
        <p:txBody>
          <a:bodyPr/>
          <a:lstStyle/>
          <a:p>
            <a:fld id="{9496C656-7122-4662-BA26-4E43C64A358E}" type="slidenum">
              <a:rPr lang="en-US" altLang="en-US"/>
              <a:pPr/>
              <a:t>8</a:t>
            </a:fld>
            <a:endParaRPr lang="en-US" altLang="en-US"/>
          </a:p>
        </p:txBody>
      </p:sp>
    </p:spTree>
    <p:extLst>
      <p:ext uri="{BB962C8B-B14F-4D97-AF65-F5344CB8AC3E}">
        <p14:creationId xmlns:p14="http://schemas.microsoft.com/office/powerpoint/2010/main" val="58300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Recursive Definitions</a:t>
            </a:r>
          </a:p>
        </p:txBody>
      </p:sp>
      <p:sp>
        <p:nvSpPr>
          <p:cNvPr id="135171" name="Rectangle 3"/>
          <p:cNvSpPr>
            <a:spLocks noGrp="1" noChangeArrowheads="1"/>
          </p:cNvSpPr>
          <p:nvPr>
            <p:ph idx="1"/>
          </p:nvPr>
        </p:nvSpPr>
        <p:spPr/>
        <p:txBody>
          <a:bodyPr>
            <a:normAutofit/>
          </a:bodyPr>
          <a:lstStyle/>
          <a:p>
            <a:r>
              <a:rPr lang="en-US" altLang="en-US" sz="2800" dirty="0"/>
              <a:t>Factorial is not circular because we eventually get to 0!, whose definition does not rely on the definition of factorial and is just 1. This is called a </a:t>
            </a:r>
            <a:r>
              <a:rPr lang="en-US" altLang="en-US" sz="2800" i="1" dirty="0"/>
              <a:t>base case</a:t>
            </a:r>
            <a:r>
              <a:rPr lang="en-US" altLang="en-US" sz="2800" dirty="0"/>
              <a:t> for the recursion.</a:t>
            </a:r>
          </a:p>
          <a:p>
            <a:r>
              <a:rPr lang="en-US" altLang="en-US" sz="2800" dirty="0"/>
              <a:t>When the base case is encountered, we get a closed expression that can be directly computed.</a:t>
            </a:r>
          </a:p>
        </p:txBody>
      </p:sp>
      <p:sp>
        <p:nvSpPr>
          <p:cNvPr id="5" name="Slide Number Placeholder 5"/>
          <p:cNvSpPr>
            <a:spLocks noGrp="1"/>
          </p:cNvSpPr>
          <p:nvPr>
            <p:ph type="sldNum" sz="quarter" idx="12"/>
          </p:nvPr>
        </p:nvSpPr>
        <p:spPr/>
        <p:txBody>
          <a:bodyPr/>
          <a:lstStyle/>
          <a:p>
            <a:fld id="{A20EA485-056D-4C57-871D-5DD1CA15ED89}" type="slidenum">
              <a:rPr lang="en-US" altLang="en-US"/>
              <a:pPr/>
              <a:t>9</a:t>
            </a:fld>
            <a:endParaRPr lang="en-US" altLang="en-US"/>
          </a:p>
        </p:txBody>
      </p:sp>
    </p:spTree>
    <p:extLst>
      <p:ext uri="{BB962C8B-B14F-4D97-AF65-F5344CB8AC3E}">
        <p14:creationId xmlns:p14="http://schemas.microsoft.com/office/powerpoint/2010/main" val="761411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1631</Words>
  <Application>Microsoft Office PowerPoint</Application>
  <PresentationFormat>On-screen Show (4:3)</PresentationFormat>
  <Paragraphs>194</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Calibri</vt:lpstr>
      <vt:lpstr>Calibri Light</vt:lpstr>
      <vt:lpstr>Courier New</vt:lpstr>
      <vt:lpstr>Wingdings</vt:lpstr>
      <vt:lpstr>Office Theme</vt:lpstr>
      <vt:lpstr>Equation</vt:lpstr>
      <vt:lpstr>Python Programming</vt:lpstr>
      <vt:lpstr>Recursive Problem-Solving</vt:lpstr>
      <vt:lpstr>Recursive Problem-Solving</vt:lpstr>
      <vt:lpstr>Recursive Problem-Solving</vt:lpstr>
      <vt:lpstr>Recursive Definitions</vt:lpstr>
      <vt:lpstr>Recursive Definitions</vt:lpstr>
      <vt:lpstr>Recursive Definitions</vt:lpstr>
      <vt:lpstr>Recursive Definitions</vt:lpstr>
      <vt:lpstr>Recursive Definitions</vt:lpstr>
      <vt:lpstr>Recursive Definitions</vt:lpstr>
      <vt:lpstr>Recursive Functions</vt:lpstr>
      <vt:lpstr>Recursive Functions</vt:lpstr>
      <vt:lpstr>Recursive Functions</vt:lpstr>
      <vt:lpstr>Example: String Reversal</vt:lpstr>
      <vt:lpstr>Example: String Reversal</vt:lpstr>
      <vt:lpstr>Example: String Reversal</vt:lpstr>
      <vt:lpstr>Example: String Reversal</vt:lpstr>
      <vt:lpstr>Example: String Reversal</vt:lpstr>
      <vt:lpstr>Example: String Reversal</vt:lpstr>
      <vt:lpstr>Example: String Reversal</vt:lpstr>
      <vt:lpstr>Example: Fast Exponentiation</vt:lpstr>
      <vt:lpstr>Example: Fast Exponentiation </vt:lpstr>
      <vt:lpstr>Example: Fast Exponentiation</vt:lpstr>
      <vt:lpstr>Example: Fast Exponentiation </vt:lpstr>
      <vt:lpstr>Example: Fast Exponentiation</vt:lpstr>
      <vt:lpstr>Example: Binary Search</vt:lpstr>
      <vt:lpstr>Example: Binary Search</vt:lpstr>
      <vt:lpstr>Example: Binary Search</vt:lpstr>
      <vt:lpstr>Recursion vs. Iteration</vt:lpstr>
      <vt:lpstr>Recursion vs. Iteration</vt:lpstr>
      <vt:lpstr>Recursion vs. Iteration</vt:lpstr>
      <vt:lpstr>Recursion vs. Iteration</vt:lpstr>
      <vt:lpstr>Recursion vs. Iteration</vt:lpstr>
      <vt:lpstr>Recursion vs. Iteration</vt:lpstr>
      <vt:lpstr>Recursion vs. Iteration</vt:lpstr>
      <vt:lpstr>Recursion vs. Iteration</vt:lpstr>
      <vt:lpstr>Recursion vs. Iteration</vt:lpstr>
      <vt:lpstr>Recursion vs. Iteration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Gemmell, Jonathan</dc:creator>
  <cp:lastModifiedBy>jgemmell</cp:lastModifiedBy>
  <cp:revision>9</cp:revision>
  <dcterms:created xsi:type="dcterms:W3CDTF">2019-09-12T17:55:09Z</dcterms:created>
  <dcterms:modified xsi:type="dcterms:W3CDTF">2020-04-23T01:31:28Z</dcterms:modified>
</cp:coreProperties>
</file>